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D9F"/>
    <a:srgbClr val="0A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8" d="100"/>
          <a:sy n="108" d="100"/>
        </p:scale>
        <p:origin x="170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27DDB0-03B7-412E-871C-27A4453806AE}" type="datetimeFigureOut">
              <a:rPr lang="en-US" smtClean="0"/>
              <a:t>1/6/2020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F5D8CE-1060-40A9-A29D-4EF745156EB3}" type="slidenum">
              <a:rPr lang="en-US" smtClean="0"/>
              <a:t>‹#›</a:t>
            </a:fld>
            <a:endParaRPr lang="en-US"/>
          </a:p>
        </p:txBody>
      </p:sp>
    </p:spTree>
    <p:extLst>
      <p:ext uri="{BB962C8B-B14F-4D97-AF65-F5344CB8AC3E}">
        <p14:creationId xmlns:p14="http://schemas.microsoft.com/office/powerpoint/2010/main" val="2263608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F5D8CE-1060-40A9-A29D-4EF745156EB3}" type="slidenum">
              <a:rPr lang="en-US" smtClean="0"/>
              <a:t>2</a:t>
            </a:fld>
            <a:endParaRPr lang="en-US"/>
          </a:p>
        </p:txBody>
      </p:sp>
    </p:spTree>
    <p:extLst>
      <p:ext uri="{BB962C8B-B14F-4D97-AF65-F5344CB8AC3E}">
        <p14:creationId xmlns:p14="http://schemas.microsoft.com/office/powerpoint/2010/main" val="1673658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1D44F81-F781-426E-9661-50B6D73DA99D}"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4115684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D44F81-F781-426E-9661-50B6D73DA99D}"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2467160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D44F81-F781-426E-9661-50B6D73DA99D}"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1699610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D44F81-F781-426E-9661-50B6D73DA99D}"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94599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D44F81-F781-426E-9661-50B6D73DA99D}" type="datetimeFigureOut">
              <a:rPr lang="en-US" smtClean="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3603823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D44F81-F781-426E-9661-50B6D73DA99D}" type="datetimeFigureOut">
              <a:rPr lang="en-US" smtClean="0"/>
              <a:t>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2628839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D44F81-F781-426E-9661-50B6D73DA99D}" type="datetimeFigureOut">
              <a:rPr lang="en-US" smtClean="0"/>
              <a:t>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248334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1D44F81-F781-426E-9661-50B6D73DA99D}" type="datetimeFigureOut">
              <a:rPr lang="en-US" smtClean="0"/>
              <a:t>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4077711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D44F81-F781-426E-9661-50B6D73DA99D}" type="datetimeFigureOut">
              <a:rPr lang="en-US" smtClean="0"/>
              <a:t>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1975932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D44F81-F781-426E-9661-50B6D73DA99D}" type="datetimeFigureOut">
              <a:rPr lang="en-US" smtClean="0"/>
              <a:t>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1585009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D44F81-F781-426E-9661-50B6D73DA99D}" type="datetimeFigureOut">
              <a:rPr lang="en-US" smtClean="0"/>
              <a:t>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348907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bg1">
                <a:lumMod val="85000"/>
              </a:schemeClr>
            </a:gs>
            <a:gs pos="83000">
              <a:schemeClr val="bg1">
                <a:lumMod val="85000"/>
              </a:schemeClr>
            </a:gs>
            <a:gs pos="91143">
              <a:schemeClr val="bg1">
                <a:lumMod val="85000"/>
              </a:schemeClr>
            </a:gs>
            <a:gs pos="100000">
              <a:schemeClr val="bg1">
                <a:lumMod val="75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D44F81-F781-426E-9661-50B6D73DA99D}" type="datetimeFigureOut">
              <a:rPr lang="en-US" smtClean="0"/>
              <a:t>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9D530-7652-411C-9DE0-3FCEE44D651E}" type="slidenum">
              <a:rPr lang="en-US" smtClean="0"/>
              <a:t>‹#›</a:t>
            </a:fld>
            <a:endParaRPr lang="en-US"/>
          </a:p>
        </p:txBody>
      </p:sp>
    </p:spTree>
    <p:extLst>
      <p:ext uri="{BB962C8B-B14F-4D97-AF65-F5344CB8AC3E}">
        <p14:creationId xmlns:p14="http://schemas.microsoft.com/office/powerpoint/2010/main" val="1925999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jpe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5143913"/>
            <a:ext cx="2545049" cy="1299035"/>
          </a:xfrm>
          <a:prstGeom prst="rect">
            <a:avLst/>
          </a:prstGeom>
        </p:spPr>
      </p:pic>
      <p:sp>
        <p:nvSpPr>
          <p:cNvPr id="5" name="TextBox 4"/>
          <p:cNvSpPr txBox="1"/>
          <p:nvPr/>
        </p:nvSpPr>
        <p:spPr>
          <a:xfrm>
            <a:off x="0" y="457200"/>
            <a:ext cx="9144000" cy="1323439"/>
          </a:xfrm>
          <a:prstGeom prst="rect">
            <a:avLst/>
          </a:prstGeom>
          <a:noFill/>
        </p:spPr>
        <p:txBody>
          <a:bodyPr wrap="square" rtlCol="0">
            <a:spAutoFit/>
          </a:bodyPr>
          <a:lstStyle/>
          <a:p>
            <a:pPr algn="ctr"/>
            <a:r>
              <a:rPr lang="en-US" sz="2400" b="1" dirty="0">
                <a:solidFill>
                  <a:srgbClr val="007D9F"/>
                </a:solidFill>
                <a:latin typeface="Arial" panose="020B0604020202020204" pitchFamily="34" charset="0"/>
                <a:cs typeface="Arial" panose="020B0604020202020204" pitchFamily="34" charset="0"/>
              </a:rPr>
              <a:t> The MassTrac Legislative Tracking Service</a:t>
            </a:r>
          </a:p>
          <a:p>
            <a:pPr algn="ctr"/>
            <a:r>
              <a:rPr lang="en-US" sz="1600" b="1" dirty="0">
                <a:solidFill>
                  <a:srgbClr val="007D9F"/>
                </a:solidFill>
                <a:latin typeface="Arial" panose="020B0604020202020204" pitchFamily="34" charset="0"/>
                <a:cs typeface="Arial" panose="020B0604020202020204" pitchFamily="34" charset="0"/>
              </a:rPr>
              <a:t>(An InstaTrac Inc. Company)</a:t>
            </a:r>
          </a:p>
          <a:p>
            <a:pPr algn="ctr"/>
            <a:r>
              <a:rPr lang="en-US" sz="2000" b="1" dirty="0">
                <a:solidFill>
                  <a:srgbClr val="007D9F"/>
                </a:solidFill>
                <a:latin typeface="Arial" panose="020B0604020202020204" pitchFamily="34" charset="0"/>
                <a:cs typeface="Arial" panose="020B0604020202020204" pitchFamily="34" charset="0"/>
              </a:rPr>
              <a:t>January 8</a:t>
            </a:r>
            <a:r>
              <a:rPr lang="en-US" sz="2000" b="1" baseline="30000" dirty="0">
                <a:solidFill>
                  <a:srgbClr val="007D9F"/>
                </a:solidFill>
                <a:latin typeface="Arial" panose="020B0604020202020204" pitchFamily="34" charset="0"/>
                <a:cs typeface="Arial" panose="020B0604020202020204" pitchFamily="34" charset="0"/>
              </a:rPr>
              <a:t>th</a:t>
            </a:r>
            <a:r>
              <a:rPr lang="en-US" sz="2000" b="1" dirty="0">
                <a:solidFill>
                  <a:srgbClr val="007D9F"/>
                </a:solidFill>
                <a:latin typeface="Arial" panose="020B0604020202020204" pitchFamily="34" charset="0"/>
                <a:cs typeface="Arial" panose="020B0604020202020204" pitchFamily="34" charset="0"/>
              </a:rPr>
              <a:t> Webinar</a:t>
            </a:r>
          </a:p>
          <a:p>
            <a:pPr algn="ctr"/>
            <a:r>
              <a:rPr lang="en-US" sz="2000" b="1" dirty="0">
                <a:solidFill>
                  <a:srgbClr val="007D9F"/>
                </a:solidFill>
                <a:latin typeface="Arial" panose="020B0604020202020204" pitchFamily="34" charset="0"/>
                <a:cs typeface="Arial" panose="020B0604020202020204" pitchFamily="34" charset="0"/>
              </a:rPr>
              <a:t>Presented by Company Founder Michael Segal</a:t>
            </a:r>
          </a:p>
        </p:txBody>
      </p:sp>
      <p:sp>
        <p:nvSpPr>
          <p:cNvPr id="6" name="TextBox 5"/>
          <p:cNvSpPr txBox="1"/>
          <p:nvPr/>
        </p:nvSpPr>
        <p:spPr>
          <a:xfrm>
            <a:off x="364475" y="2578909"/>
            <a:ext cx="4876799" cy="3354765"/>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Thanks for joining us! A few instructions before we begin:</a:t>
            </a:r>
          </a:p>
          <a:p>
            <a:endParaRPr lang="en-US"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You may</a:t>
            </a:r>
            <a:r>
              <a:rPr lang="en-US" sz="1400" b="1" dirty="0">
                <a:latin typeface="Arial" panose="020B0604020202020204" pitchFamily="34" charset="0"/>
                <a:cs typeface="Arial" panose="020B0604020202020204" pitchFamily="34" charset="0"/>
              </a:rPr>
              <a:t> join the audio </a:t>
            </a:r>
            <a:r>
              <a:rPr lang="en-US" sz="1400" dirty="0">
                <a:latin typeface="Arial" panose="020B0604020202020204" pitchFamily="34" charset="0"/>
                <a:cs typeface="Arial" panose="020B0604020202020204" pitchFamily="34" charset="0"/>
              </a:rPr>
              <a:t>by selecting the radio button for either “Telephone” or “Mic &amp; Speakers.” If you are using telephone, please dial in with the conference line and audio pin provided.</a:t>
            </a:r>
          </a:p>
          <a:p>
            <a:endParaRPr lang="en-US" sz="10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If you are having any technical issues, please let us know in the chat box.</a:t>
            </a:r>
          </a:p>
          <a:p>
            <a:endParaRPr lang="en-US" sz="10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We will have time for </a:t>
            </a:r>
            <a:r>
              <a:rPr lang="en-US" sz="1400" b="1" dirty="0">
                <a:latin typeface="Arial" panose="020B0604020202020204" pitchFamily="34" charset="0"/>
                <a:cs typeface="Arial" panose="020B0604020202020204" pitchFamily="34" charset="0"/>
              </a:rPr>
              <a:t>Q&amp;A</a:t>
            </a:r>
            <a:r>
              <a:rPr lang="en-US" sz="1400" dirty="0">
                <a:latin typeface="Arial" panose="020B0604020202020204" pitchFamily="34" charset="0"/>
                <a:cs typeface="Arial" panose="020B0604020202020204" pitchFamily="34" charset="0"/>
              </a:rPr>
              <a:t>. Please enter your questions in the chat box at any time.</a:t>
            </a:r>
          </a:p>
          <a:p>
            <a:endParaRPr lang="en-US" sz="9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This webinar is being recorded, and we will distribute the </a:t>
            </a:r>
            <a:r>
              <a:rPr lang="en-US" sz="1400" b="1" dirty="0">
                <a:latin typeface="Arial" panose="020B0604020202020204" pitchFamily="34" charset="0"/>
                <a:cs typeface="Arial" panose="020B0604020202020204" pitchFamily="34" charset="0"/>
              </a:rPr>
              <a:t>recording </a:t>
            </a:r>
            <a:r>
              <a:rPr lang="en-US" sz="1400" dirty="0">
                <a:latin typeface="Arial" panose="020B0604020202020204" pitchFamily="34" charset="0"/>
                <a:cs typeface="Arial" panose="020B0604020202020204" pitchFamily="34" charset="0"/>
              </a:rPr>
              <a:t>after the webinar. </a:t>
            </a:r>
          </a:p>
        </p:txBody>
      </p:sp>
      <p:sp>
        <p:nvSpPr>
          <p:cNvPr id="8" name="TextBox 7"/>
          <p:cNvSpPr txBox="1"/>
          <p:nvPr/>
        </p:nvSpPr>
        <p:spPr>
          <a:xfrm>
            <a:off x="6175126" y="3994681"/>
            <a:ext cx="2800767" cy="523220"/>
          </a:xfrm>
          <a:prstGeom prst="rect">
            <a:avLst/>
          </a:prstGeom>
          <a:noFill/>
        </p:spPr>
        <p:txBody>
          <a:bodyPr wrap="none" rtlCol="0">
            <a:spAutoFit/>
          </a:bodyPr>
          <a:lstStyle/>
          <a:p>
            <a:pPr algn="r"/>
            <a:r>
              <a:rPr lang="en-US" sz="1400" b="1" dirty="0">
                <a:latin typeface="Arial" panose="020B0604020202020204" pitchFamily="34" charset="0"/>
                <a:cs typeface="Arial" panose="020B0604020202020204" pitchFamily="34" charset="0"/>
              </a:rPr>
              <a:t>Madeleine Morgan</a:t>
            </a:r>
          </a:p>
          <a:p>
            <a:pPr algn="r"/>
            <a:r>
              <a:rPr lang="en-US" sz="1400" dirty="0">
                <a:latin typeface="Arial" panose="020B0604020202020204" pitchFamily="34" charset="0"/>
                <a:cs typeface="Arial" panose="020B0604020202020204" pitchFamily="34" charset="0"/>
              </a:rPr>
              <a:t>Programs and Services Manager</a:t>
            </a:r>
          </a:p>
        </p:txBody>
      </p:sp>
      <p:sp>
        <p:nvSpPr>
          <p:cNvPr id="9" name="Rectangular Callout 8"/>
          <p:cNvSpPr/>
          <p:nvPr/>
        </p:nvSpPr>
        <p:spPr>
          <a:xfrm>
            <a:off x="304800" y="2514600"/>
            <a:ext cx="5029200" cy="3686175"/>
          </a:xfrm>
          <a:prstGeom prst="wedgeRectCallout">
            <a:avLst>
              <a:gd name="adj1" fmla="val 82576"/>
              <a:gd name="adj2" fmla="val -30428"/>
            </a:avLst>
          </a:prstGeom>
          <a:noFill/>
          <a:ln>
            <a:solidFill>
              <a:srgbClr val="007D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3120288" y="6473428"/>
            <a:ext cx="2903424" cy="369332"/>
          </a:xfrm>
          <a:prstGeom prst="rect">
            <a:avLst/>
          </a:prstGeom>
          <a:noFill/>
        </p:spPr>
        <p:txBody>
          <a:bodyPr wrap="none" rtlCol="0">
            <a:spAutoFit/>
          </a:bodyPr>
          <a:lstStyle/>
          <a:p>
            <a:r>
              <a:rPr lang="en-US" dirty="0">
                <a:solidFill>
                  <a:srgbClr val="007D9F"/>
                </a:solidFill>
                <a:latin typeface="Arial" panose="020B0604020202020204" pitchFamily="34" charset="0"/>
                <a:cs typeface="Arial" panose="020B0604020202020204" pitchFamily="34" charset="0"/>
              </a:rPr>
              <a:t>www.massnonprofitnet.org</a:t>
            </a:r>
          </a:p>
        </p:txBody>
      </p:sp>
      <p:pic>
        <p:nvPicPr>
          <p:cNvPr id="3" name="Picture 2"/>
          <p:cNvPicPr>
            <a:picLocks noChangeAspect="1"/>
          </p:cNvPicPr>
          <p:nvPr/>
        </p:nvPicPr>
        <p:blipFill>
          <a:blip r:embed="rId3" cstate="print">
            <a:duotone>
              <a:prstClr val="black"/>
              <a:schemeClr val="accent5">
                <a:tint val="45000"/>
                <a:satMod val="400000"/>
              </a:schemeClr>
            </a:duotone>
            <a:extLst>
              <a:ext uri="{BEBA8EAE-BF5A-486C-A8C5-ECC9F3942E4B}">
                <a14:imgProps xmlns:a14="http://schemas.microsoft.com/office/drawing/2010/main">
                  <a14:imgLayer r:embed="rId4">
                    <a14:imgEffect>
                      <a14:artisticCrisscrossEtching/>
                    </a14:imgEffect>
                    <a14:imgEffect>
                      <a14:saturation sat="0"/>
                    </a14:imgEffect>
                  </a14:imgLayer>
                </a14:imgProps>
              </a:ext>
              <a:ext uri="{28A0092B-C50C-407E-A947-70E740481C1C}">
                <a14:useLocalDpi xmlns:a14="http://schemas.microsoft.com/office/drawing/2010/main" val="0"/>
              </a:ext>
            </a:extLst>
          </a:blip>
          <a:stretch>
            <a:fillRect/>
          </a:stretch>
        </p:blipFill>
        <p:spPr>
          <a:xfrm>
            <a:off x="6998605" y="1828800"/>
            <a:ext cx="1977288" cy="1977288"/>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98604" y="1828800"/>
            <a:ext cx="1988099" cy="1977288"/>
          </a:xfrm>
          <a:prstGeom prst="rect">
            <a:avLst/>
          </a:prstGeom>
        </p:spPr>
      </p:pic>
    </p:spTree>
    <p:extLst>
      <p:ext uri="{BB962C8B-B14F-4D97-AF65-F5344CB8AC3E}">
        <p14:creationId xmlns:p14="http://schemas.microsoft.com/office/powerpoint/2010/main" val="1065117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73E9FC8-2143-48A2-9DEE-AABBC7E30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265888"/>
          </a:xfrm>
          <a:custGeom>
            <a:avLst/>
            <a:gdLst>
              <a:gd name="connsiteX0" fmla="*/ 0 w 12188952"/>
              <a:gd name="connsiteY0" fmla="*/ 0 h 6265888"/>
              <a:gd name="connsiteX1" fmla="*/ 12188952 w 12188952"/>
              <a:gd name="connsiteY1" fmla="*/ 0 h 6265888"/>
              <a:gd name="connsiteX2" fmla="*/ 12188952 w 12188952"/>
              <a:gd name="connsiteY2" fmla="*/ 5061023 h 6265888"/>
              <a:gd name="connsiteX3" fmla="*/ 12188400 w 12188952"/>
              <a:gd name="connsiteY3" fmla="*/ 5061281 h 6265888"/>
              <a:gd name="connsiteX4" fmla="*/ 6096000 w 12188952"/>
              <a:gd name="connsiteY4" fmla="*/ 6265888 h 6265888"/>
              <a:gd name="connsiteX5" fmla="*/ 3601 w 12188952"/>
              <a:gd name="connsiteY5" fmla="*/ 5061281 h 6265888"/>
              <a:gd name="connsiteX6" fmla="*/ 0 w 12188952"/>
              <a:gd name="connsiteY6" fmla="*/ 5059596 h 6265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6265888">
                <a:moveTo>
                  <a:pt x="0" y="0"/>
                </a:moveTo>
                <a:lnTo>
                  <a:pt x="12188952" y="0"/>
                </a:lnTo>
                <a:lnTo>
                  <a:pt x="12188952" y="5061023"/>
                </a:lnTo>
                <a:lnTo>
                  <a:pt x="12188400" y="5061281"/>
                </a:lnTo>
                <a:cubicBezTo>
                  <a:pt x="10489511" y="5817852"/>
                  <a:pt x="8380622" y="6265888"/>
                  <a:pt x="6096000" y="6265888"/>
                </a:cubicBezTo>
                <a:cubicBezTo>
                  <a:pt x="3811379" y="6265888"/>
                  <a:pt x="1702489" y="5817852"/>
                  <a:pt x="3601" y="5061281"/>
                </a:cubicBezTo>
                <a:lnTo>
                  <a:pt x="0" y="5059596"/>
                </a:lnTo>
                <a:close/>
              </a:path>
            </a:pathLst>
          </a:cu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a:extLst>
              <a:ext uri="{FF2B5EF4-FFF2-40B4-BE49-F238E27FC236}">
                <a16:creationId xmlns:a16="http://schemas.microsoft.com/office/drawing/2014/main" id="{CF8BB47D-0094-471F-B84B-B50F3C3CD5A5}"/>
              </a:ext>
            </a:extLst>
          </p:cNvPr>
          <p:cNvPicPr>
            <a:picLocks noChangeAspect="1"/>
          </p:cNvPicPr>
          <p:nvPr/>
        </p:nvPicPr>
        <p:blipFill rotWithShape="1">
          <a:blip r:embed="rId3"/>
          <a:srcRect l="3181" r="4676" b="-1"/>
          <a:stretch/>
        </p:blipFill>
        <p:spPr>
          <a:xfrm>
            <a:off x="20" y="10"/>
            <a:ext cx="9143980" cy="6003842"/>
          </a:xfrm>
          <a:custGeom>
            <a:avLst/>
            <a:gdLst>
              <a:gd name="connsiteX0" fmla="*/ 0 w 12187427"/>
              <a:gd name="connsiteY0" fmla="*/ 0 h 6003852"/>
              <a:gd name="connsiteX1" fmla="*/ 12187427 w 12187427"/>
              <a:gd name="connsiteY1" fmla="*/ 0 h 6003852"/>
              <a:gd name="connsiteX2" fmla="*/ 12187427 w 12187427"/>
              <a:gd name="connsiteY2" fmla="*/ 4772371 h 6003852"/>
              <a:gd name="connsiteX3" fmla="*/ 11865111 w 12187427"/>
              <a:gd name="connsiteY3" fmla="*/ 4913285 h 6003852"/>
              <a:gd name="connsiteX4" fmla="*/ 6096000 w 12187427"/>
              <a:gd name="connsiteY4" fmla="*/ 6003852 h 6003852"/>
              <a:gd name="connsiteX5" fmla="*/ 3601 w 12187427"/>
              <a:gd name="connsiteY5" fmla="*/ 4771946 h 6003852"/>
              <a:gd name="connsiteX6" fmla="*/ 0 w 12187427"/>
              <a:gd name="connsiteY6" fmla="*/ 4770223 h 6003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7427" h="6003852">
                <a:moveTo>
                  <a:pt x="0" y="0"/>
                </a:moveTo>
                <a:lnTo>
                  <a:pt x="12187427" y="0"/>
                </a:lnTo>
                <a:lnTo>
                  <a:pt x="12187427" y="4772371"/>
                </a:lnTo>
                <a:lnTo>
                  <a:pt x="11865111" y="4913285"/>
                </a:lnTo>
                <a:cubicBezTo>
                  <a:pt x="10225213" y="5601147"/>
                  <a:pt x="8237833" y="6003852"/>
                  <a:pt x="6096000" y="6003852"/>
                </a:cubicBezTo>
                <a:cubicBezTo>
                  <a:pt x="3811379" y="6003852"/>
                  <a:pt x="1702489" y="5545663"/>
                  <a:pt x="3601" y="4771946"/>
                </a:cubicBezTo>
                <a:lnTo>
                  <a:pt x="0" y="4770223"/>
                </a:lnTo>
                <a:close/>
              </a:path>
            </a:pathLst>
          </a:custGeom>
        </p:spPr>
      </p:pic>
      <p:sp>
        <p:nvSpPr>
          <p:cNvPr id="2" name="AutoShape 2">
            <a:extLst>
              <a:ext uri="{FF2B5EF4-FFF2-40B4-BE49-F238E27FC236}">
                <a16:creationId xmlns:a16="http://schemas.microsoft.com/office/drawing/2014/main" id="{CE07E860-BC40-48B8-A45F-A32A0B43A7E2}"/>
              </a:ext>
            </a:extLst>
          </p:cNvPr>
          <p:cNvSpPr>
            <a:spLocks noChangeAspect="1" noChangeArrowheads="1"/>
          </p:cNvSpPr>
          <p:nvPr/>
        </p:nvSpPr>
        <p:spPr bwMode="auto">
          <a:xfrm>
            <a:off x="4525617" y="3200400"/>
            <a:ext cx="2286000" cy="2286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TextBox 3">
            <a:extLst>
              <a:ext uri="{FF2B5EF4-FFF2-40B4-BE49-F238E27FC236}">
                <a16:creationId xmlns:a16="http://schemas.microsoft.com/office/drawing/2014/main" id="{2C9EA00D-3F03-4F47-9078-DBE4588A3510}"/>
              </a:ext>
            </a:extLst>
          </p:cNvPr>
          <p:cNvSpPr txBox="1"/>
          <p:nvPr/>
        </p:nvSpPr>
        <p:spPr>
          <a:xfrm>
            <a:off x="1515717" y="6232227"/>
            <a:ext cx="8305800" cy="584775"/>
          </a:xfrm>
          <a:prstGeom prst="rect">
            <a:avLst/>
          </a:prstGeom>
          <a:noFill/>
        </p:spPr>
        <p:txBody>
          <a:bodyPr wrap="square" rtlCol="0">
            <a:spAutoFit/>
          </a:bodyPr>
          <a:lstStyle/>
          <a:p>
            <a:r>
              <a:rPr lang="en-US" sz="3200" dirty="0">
                <a:solidFill>
                  <a:srgbClr val="007D9F"/>
                </a:solidFill>
              </a:rPr>
              <a:t>The Power to </a:t>
            </a:r>
            <a:r>
              <a:rPr lang="en-US" sz="3200" dirty="0">
                <a:solidFill>
                  <a:srgbClr val="0A9696"/>
                </a:solidFill>
              </a:rPr>
              <a:t>Compete</a:t>
            </a:r>
            <a:r>
              <a:rPr lang="en-US" sz="3200" dirty="0">
                <a:solidFill>
                  <a:srgbClr val="007D9F"/>
                </a:solidFill>
              </a:rPr>
              <a:t> on Beacon Hill</a:t>
            </a:r>
          </a:p>
        </p:txBody>
      </p:sp>
      <p:pic>
        <p:nvPicPr>
          <p:cNvPr id="13" name="Picture 12">
            <a:extLst>
              <a:ext uri="{FF2B5EF4-FFF2-40B4-BE49-F238E27FC236}">
                <a16:creationId xmlns:a16="http://schemas.microsoft.com/office/drawing/2014/main" id="{C99596AA-03BA-4F8E-9450-9F62D46E09F8}"/>
              </a:ext>
            </a:extLst>
          </p:cNvPr>
          <p:cNvPicPr>
            <a:picLocks noChangeAspect="1"/>
          </p:cNvPicPr>
          <p:nvPr/>
        </p:nvPicPr>
        <p:blipFill>
          <a:blip r:embed="rId4"/>
          <a:stretch>
            <a:fillRect/>
          </a:stretch>
        </p:blipFill>
        <p:spPr>
          <a:xfrm>
            <a:off x="1841563" y="381000"/>
            <a:ext cx="5458587" cy="1714739"/>
          </a:xfrm>
          <a:prstGeom prst="rect">
            <a:avLst/>
          </a:prstGeom>
        </p:spPr>
      </p:pic>
    </p:spTree>
    <p:extLst>
      <p:ext uri="{BB962C8B-B14F-4D97-AF65-F5344CB8AC3E}">
        <p14:creationId xmlns:p14="http://schemas.microsoft.com/office/powerpoint/2010/main" val="3130684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60C2E8-FC68-49F6-84A9-32E990A93CE7}"/>
              </a:ext>
            </a:extLst>
          </p:cNvPr>
          <p:cNvSpPr>
            <a:spLocks noGrp="1"/>
          </p:cNvSpPr>
          <p:nvPr>
            <p:ph idx="1"/>
          </p:nvPr>
        </p:nvSpPr>
        <p:spPr>
          <a:xfrm>
            <a:off x="457200" y="1600200"/>
            <a:ext cx="8229600" cy="4525963"/>
          </a:xfrm>
        </p:spPr>
        <p:txBody>
          <a:bodyPr>
            <a:normAutofit fontScale="77500" lnSpcReduction="20000"/>
          </a:bodyPr>
          <a:lstStyle/>
          <a:p>
            <a:pPr marL="0" indent="0">
              <a:buNone/>
            </a:pPr>
            <a:endParaRPr lang="en-US" dirty="0"/>
          </a:p>
          <a:p>
            <a:pPr marL="0" indent="0">
              <a:buNone/>
            </a:pPr>
            <a:r>
              <a:rPr lang="en-US" sz="3100" dirty="0" err="1"/>
              <a:t>InstaTrac</a:t>
            </a:r>
            <a:r>
              <a:rPr lang="en-US" sz="3100" dirty="0"/>
              <a:t> was formed in 1994 as Massachusetts’ first online legislative tracking service. An essential tool for lobbyists, state agencies, unions, professional organizations and advocacy groups, we provide the most comprehensive information on Beacon Hill, and add context to broaden your understanding of the legislative process. </a:t>
            </a:r>
          </a:p>
          <a:p>
            <a:pPr marL="0" indent="0">
              <a:buNone/>
            </a:pPr>
            <a:endParaRPr lang="en-US" sz="3100" dirty="0"/>
          </a:p>
          <a:p>
            <a:pPr marL="0" indent="0">
              <a:buNone/>
            </a:pPr>
            <a:r>
              <a:rPr lang="en-US" sz="3100" dirty="0"/>
              <a:t>Underneath the </a:t>
            </a:r>
            <a:r>
              <a:rPr lang="en-US" sz="3100" dirty="0" err="1"/>
              <a:t>InstaTrac</a:t>
            </a:r>
            <a:r>
              <a:rPr lang="en-US" sz="3100" dirty="0"/>
              <a:t> umbrella are several products:</a:t>
            </a:r>
          </a:p>
          <a:p>
            <a:r>
              <a:rPr lang="en-US" sz="3100" dirty="0" err="1"/>
              <a:t>MassTrac</a:t>
            </a:r>
            <a:r>
              <a:rPr lang="en-US" sz="3100" dirty="0"/>
              <a:t>, our flagship legislative tracking subscription service</a:t>
            </a:r>
          </a:p>
          <a:p>
            <a:r>
              <a:rPr lang="en-US" sz="3100" dirty="0" err="1"/>
              <a:t>VoteTrac</a:t>
            </a:r>
            <a:r>
              <a:rPr lang="en-US" sz="3100" dirty="0"/>
              <a:t>, our vote data and opposition research service</a:t>
            </a:r>
          </a:p>
          <a:p>
            <a:r>
              <a:rPr lang="en-US" sz="3100" dirty="0" err="1"/>
              <a:t>MassInsider</a:t>
            </a:r>
            <a:r>
              <a:rPr lang="en-US" sz="3100" dirty="0"/>
              <a:t>, our daily newsletter product</a:t>
            </a:r>
          </a:p>
          <a:p>
            <a:endParaRPr lang="en-US" dirty="0"/>
          </a:p>
        </p:txBody>
      </p:sp>
      <p:pic>
        <p:nvPicPr>
          <p:cNvPr id="9" name="Picture 8">
            <a:extLst>
              <a:ext uri="{FF2B5EF4-FFF2-40B4-BE49-F238E27FC236}">
                <a16:creationId xmlns:a16="http://schemas.microsoft.com/office/drawing/2014/main" id="{A5BF95F9-A2AC-41CA-A051-A74E41AC4A1A}"/>
              </a:ext>
            </a:extLst>
          </p:cNvPr>
          <p:cNvPicPr>
            <a:picLocks noChangeAspect="1"/>
          </p:cNvPicPr>
          <p:nvPr/>
        </p:nvPicPr>
        <p:blipFill>
          <a:blip r:embed="rId2"/>
          <a:stretch>
            <a:fillRect/>
          </a:stretch>
        </p:blipFill>
        <p:spPr>
          <a:xfrm>
            <a:off x="1842706" y="76200"/>
            <a:ext cx="5458587" cy="1714739"/>
          </a:xfrm>
          <a:prstGeom prst="rect">
            <a:avLst/>
          </a:prstGeom>
        </p:spPr>
      </p:pic>
    </p:spTree>
    <p:extLst>
      <p:ext uri="{BB962C8B-B14F-4D97-AF65-F5344CB8AC3E}">
        <p14:creationId xmlns:p14="http://schemas.microsoft.com/office/powerpoint/2010/main" val="1364143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689FE-5AAB-4256-AAA8-CA5529ABD434}"/>
              </a:ext>
            </a:extLst>
          </p:cNvPr>
          <p:cNvSpPr>
            <a:spLocks noGrp="1"/>
          </p:cNvSpPr>
          <p:nvPr>
            <p:ph type="title"/>
          </p:nvPr>
        </p:nvSpPr>
        <p:spPr/>
        <p:txBody>
          <a:bodyPr>
            <a:normAutofit/>
          </a:bodyPr>
          <a:lstStyle/>
          <a:p>
            <a:r>
              <a:rPr lang="en-US" sz="6000" dirty="0">
                <a:solidFill>
                  <a:srgbClr val="007D9F"/>
                </a:solidFill>
              </a:rPr>
              <a:t>PRESENTERS</a:t>
            </a:r>
          </a:p>
        </p:txBody>
      </p:sp>
      <p:sp>
        <p:nvSpPr>
          <p:cNvPr id="3" name="Content Placeholder 2">
            <a:extLst>
              <a:ext uri="{FF2B5EF4-FFF2-40B4-BE49-F238E27FC236}">
                <a16:creationId xmlns:a16="http://schemas.microsoft.com/office/drawing/2014/main" id="{91179C56-D9F3-4F34-B0BB-6E380234ED12}"/>
              </a:ext>
            </a:extLst>
          </p:cNvPr>
          <p:cNvSpPr>
            <a:spLocks noGrp="1"/>
          </p:cNvSpPr>
          <p:nvPr>
            <p:ph sz="half" idx="1"/>
          </p:nvPr>
        </p:nvSpPr>
        <p:spPr/>
        <p:txBody>
          <a:bodyPr>
            <a:normAutofit fontScale="92500" lnSpcReduction="20000"/>
          </a:bodyPr>
          <a:lstStyle/>
          <a:p>
            <a:pPr marL="0" indent="0">
              <a:buNone/>
            </a:pPr>
            <a:r>
              <a:rPr lang="en-US" dirty="0">
                <a:solidFill>
                  <a:schemeClr val="bg1">
                    <a:lumMod val="50000"/>
                  </a:schemeClr>
                </a:solidFill>
              </a:rPr>
              <a:t>MICHAEL </a:t>
            </a:r>
          </a:p>
          <a:p>
            <a:pPr marL="0" indent="0">
              <a:buNone/>
            </a:pPr>
            <a:r>
              <a:rPr lang="en-US" dirty="0">
                <a:solidFill>
                  <a:schemeClr val="bg1">
                    <a:lumMod val="50000"/>
                  </a:schemeClr>
                </a:solidFill>
              </a:rPr>
              <a:t>SEGAL</a:t>
            </a:r>
          </a:p>
          <a:p>
            <a:pPr marL="0" indent="0">
              <a:buNone/>
            </a:pPr>
            <a:endParaRPr lang="en-US" dirty="0"/>
          </a:p>
          <a:p>
            <a:pPr marL="0" indent="0">
              <a:buNone/>
            </a:pPr>
            <a:endParaRPr lang="en-US" dirty="0"/>
          </a:p>
          <a:p>
            <a:pPr>
              <a:spcBef>
                <a:spcPts val="0"/>
              </a:spcBef>
            </a:pPr>
            <a:r>
              <a:rPr lang="en-US" sz="2200" dirty="0"/>
              <a:t>Founded InstaTrac in 1994</a:t>
            </a:r>
          </a:p>
          <a:p>
            <a:pPr>
              <a:spcBef>
                <a:spcPts val="0"/>
              </a:spcBef>
            </a:pPr>
            <a:r>
              <a:rPr lang="en-US" sz="2200" dirty="0"/>
              <a:t>Previously a 12-year journalist writing on state politics and government</a:t>
            </a:r>
          </a:p>
          <a:p>
            <a:pPr>
              <a:spcBef>
                <a:spcPts val="0"/>
              </a:spcBef>
            </a:pPr>
            <a:r>
              <a:rPr lang="en-US" sz="2200" dirty="0"/>
              <a:t>Co-author of a biography of 1988 Democratic Party presidential nominee Michael Dukakis</a:t>
            </a:r>
          </a:p>
          <a:p>
            <a:pPr>
              <a:spcBef>
                <a:spcPts val="0"/>
              </a:spcBef>
            </a:pPr>
            <a:r>
              <a:rPr lang="en-US" sz="2200" dirty="0"/>
              <a:t>Served as an opposition research political campaign consultant on mayoral,  gubernatorial and US Senate campaigns </a:t>
            </a:r>
          </a:p>
          <a:p>
            <a:endParaRPr lang="en-US" dirty="0"/>
          </a:p>
        </p:txBody>
      </p:sp>
      <p:sp>
        <p:nvSpPr>
          <p:cNvPr id="4" name="Content Placeholder 3">
            <a:extLst>
              <a:ext uri="{FF2B5EF4-FFF2-40B4-BE49-F238E27FC236}">
                <a16:creationId xmlns:a16="http://schemas.microsoft.com/office/drawing/2014/main" id="{7DD921C5-8669-4DBC-83E9-EC81A6B7C738}"/>
              </a:ext>
            </a:extLst>
          </p:cNvPr>
          <p:cNvSpPr>
            <a:spLocks noGrp="1"/>
          </p:cNvSpPr>
          <p:nvPr>
            <p:ph sz="half" idx="2"/>
          </p:nvPr>
        </p:nvSpPr>
        <p:spPr/>
        <p:txBody>
          <a:bodyPr>
            <a:normAutofit fontScale="92500" lnSpcReduction="20000"/>
          </a:bodyPr>
          <a:lstStyle/>
          <a:p>
            <a:pPr marL="0" indent="0">
              <a:buNone/>
            </a:pPr>
            <a:r>
              <a:rPr lang="en-US" dirty="0">
                <a:solidFill>
                  <a:schemeClr val="bg1">
                    <a:lumMod val="50000"/>
                  </a:schemeClr>
                </a:solidFill>
              </a:rPr>
              <a:t>CHELSEA </a:t>
            </a:r>
          </a:p>
          <a:p>
            <a:pPr marL="0" indent="0">
              <a:buNone/>
            </a:pPr>
            <a:r>
              <a:rPr lang="en-US" dirty="0">
                <a:solidFill>
                  <a:schemeClr val="bg1">
                    <a:lumMod val="50000"/>
                  </a:schemeClr>
                </a:solidFill>
              </a:rPr>
              <a:t>PETERSEN</a:t>
            </a:r>
          </a:p>
          <a:p>
            <a:pPr marL="0" indent="0">
              <a:buNone/>
            </a:pPr>
            <a:endParaRPr lang="en-US" dirty="0"/>
          </a:p>
          <a:p>
            <a:pPr marL="0" indent="0">
              <a:buNone/>
            </a:pPr>
            <a:endParaRPr lang="en-US" dirty="0"/>
          </a:p>
          <a:p>
            <a:r>
              <a:rPr lang="en-US" sz="2200" dirty="0"/>
              <a:t>InstaTrac Inc. Director of Operations</a:t>
            </a:r>
          </a:p>
          <a:p>
            <a:r>
              <a:rPr lang="en-US" sz="2200" dirty="0"/>
              <a:t>Employed at InstaTrac since 2008</a:t>
            </a:r>
          </a:p>
          <a:p>
            <a:r>
              <a:rPr lang="en-US" sz="2200" dirty="0"/>
              <a:t>Serves as the company’s chief customer relations officer</a:t>
            </a:r>
          </a:p>
          <a:p>
            <a:r>
              <a:rPr lang="en-US" sz="2200" dirty="0"/>
              <a:t>Makes sure the ship runs smoothly</a:t>
            </a:r>
          </a:p>
          <a:p>
            <a:endParaRPr lang="en-US" dirty="0"/>
          </a:p>
        </p:txBody>
      </p:sp>
      <p:pic>
        <p:nvPicPr>
          <p:cNvPr id="5" name="Picture 4">
            <a:extLst>
              <a:ext uri="{FF2B5EF4-FFF2-40B4-BE49-F238E27FC236}">
                <a16:creationId xmlns:a16="http://schemas.microsoft.com/office/drawing/2014/main" id="{BD4E2B85-6FF8-4309-AAC3-9D68B19183C9}"/>
              </a:ext>
            </a:extLst>
          </p:cNvPr>
          <p:cNvPicPr>
            <a:picLocks noChangeAspect="1"/>
          </p:cNvPicPr>
          <p:nvPr/>
        </p:nvPicPr>
        <p:blipFill rotWithShape="1">
          <a:blip r:embed="rId2"/>
          <a:srcRect l="-1" t="18284" r="-685" b="2426"/>
          <a:stretch/>
        </p:blipFill>
        <p:spPr>
          <a:xfrm>
            <a:off x="3133535" y="1571365"/>
            <a:ext cx="1371600" cy="1371600"/>
          </a:xfrm>
          <a:prstGeom prst="rect">
            <a:avLst/>
          </a:prstGeom>
        </p:spPr>
      </p:pic>
      <p:pic>
        <p:nvPicPr>
          <p:cNvPr id="6" name="Picture 5">
            <a:extLst>
              <a:ext uri="{FF2B5EF4-FFF2-40B4-BE49-F238E27FC236}">
                <a16:creationId xmlns:a16="http://schemas.microsoft.com/office/drawing/2014/main" id="{9382FEC6-F17F-4319-B9B7-EF393DAD3371}"/>
              </a:ext>
            </a:extLst>
          </p:cNvPr>
          <p:cNvPicPr>
            <a:picLocks noChangeAspect="1"/>
          </p:cNvPicPr>
          <p:nvPr/>
        </p:nvPicPr>
        <p:blipFill rotWithShape="1">
          <a:blip r:embed="rId3"/>
          <a:srcRect l="-1" r="1384" b="2716"/>
          <a:stretch/>
        </p:blipFill>
        <p:spPr>
          <a:xfrm>
            <a:off x="7315200" y="1600200"/>
            <a:ext cx="1371600" cy="1371600"/>
          </a:xfrm>
          <a:prstGeom prst="rect">
            <a:avLst/>
          </a:prstGeom>
        </p:spPr>
      </p:pic>
    </p:spTree>
    <p:extLst>
      <p:ext uri="{BB962C8B-B14F-4D97-AF65-F5344CB8AC3E}">
        <p14:creationId xmlns:p14="http://schemas.microsoft.com/office/powerpoint/2010/main" val="1866903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6630E-EC9F-4DE8-B6C9-B4DB396E5F9B}"/>
              </a:ext>
            </a:extLst>
          </p:cNvPr>
          <p:cNvSpPr>
            <a:spLocks noGrp="1"/>
          </p:cNvSpPr>
          <p:nvPr>
            <p:ph type="title"/>
          </p:nvPr>
        </p:nvSpPr>
        <p:spPr/>
        <p:txBody>
          <a:bodyPr/>
          <a:lstStyle/>
          <a:p>
            <a:r>
              <a:rPr lang="en-US" dirty="0">
                <a:solidFill>
                  <a:srgbClr val="007D9F"/>
                </a:solidFill>
              </a:rPr>
              <a:t>TOP TEN REASONS TO SUBSCRIBE</a:t>
            </a:r>
          </a:p>
        </p:txBody>
      </p:sp>
      <p:sp>
        <p:nvSpPr>
          <p:cNvPr id="3" name="Content Placeholder 2">
            <a:extLst>
              <a:ext uri="{FF2B5EF4-FFF2-40B4-BE49-F238E27FC236}">
                <a16:creationId xmlns:a16="http://schemas.microsoft.com/office/drawing/2014/main" id="{646AFD13-0281-48C2-A93D-D51DEE39446D}"/>
              </a:ext>
            </a:extLst>
          </p:cNvPr>
          <p:cNvSpPr>
            <a:spLocks noGrp="1"/>
          </p:cNvSpPr>
          <p:nvPr>
            <p:ph idx="1"/>
          </p:nvPr>
        </p:nvSpPr>
        <p:spPr/>
        <p:txBody>
          <a:bodyPr>
            <a:normAutofit fontScale="62500" lnSpcReduction="20000"/>
          </a:bodyPr>
          <a:lstStyle/>
          <a:p>
            <a:pPr marL="514350" indent="-514350">
              <a:buFont typeface="+mj-lt"/>
              <a:buAutoNum type="arabicPeriod"/>
            </a:pPr>
            <a:r>
              <a:rPr lang="en-US" dirty="0"/>
              <a:t>Personalized dashboard</a:t>
            </a:r>
          </a:p>
          <a:p>
            <a:pPr marL="514350" indent="-514350">
              <a:buFont typeface="+mj-lt"/>
              <a:buAutoNum type="arabicPeriod"/>
            </a:pPr>
            <a:r>
              <a:rPr lang="en-US" dirty="0"/>
              <a:t>What everyone said who testified at every hearing</a:t>
            </a:r>
          </a:p>
          <a:p>
            <a:pPr marL="514350" indent="-514350">
              <a:buFont typeface="+mj-lt"/>
              <a:buAutoNum type="arabicPeriod"/>
            </a:pPr>
            <a:r>
              <a:rPr lang="en-US" dirty="0"/>
              <a:t>What legislators said when bills are debated</a:t>
            </a:r>
          </a:p>
          <a:p>
            <a:pPr marL="514350" indent="-514350">
              <a:buFont typeface="+mj-lt"/>
              <a:buAutoNum type="arabicPeriod"/>
            </a:pPr>
            <a:r>
              <a:rPr lang="en-US" dirty="0"/>
              <a:t>Summaries of every bill – plus summaries of every section of important bills</a:t>
            </a:r>
          </a:p>
          <a:p>
            <a:pPr marL="514350" indent="-514350">
              <a:buFont typeface="+mj-lt"/>
              <a:buAutoNum type="arabicPeriod"/>
            </a:pPr>
            <a:r>
              <a:rPr lang="en-US" dirty="0"/>
              <a:t>Re-writes in plain English of proposed budget amendments</a:t>
            </a:r>
          </a:p>
          <a:p>
            <a:pPr marL="514350" indent="-514350">
              <a:buFont typeface="+mj-lt"/>
              <a:buAutoNum type="arabicPeriod"/>
            </a:pPr>
            <a:r>
              <a:rPr lang="en-US" dirty="0"/>
              <a:t>Side-by-side comparisons of bill text versions, with changes highlighted</a:t>
            </a:r>
          </a:p>
          <a:p>
            <a:pPr marL="514350" indent="-514350">
              <a:buFont typeface="+mj-lt"/>
              <a:buAutoNum type="arabicPeriod"/>
            </a:pPr>
            <a:r>
              <a:rPr lang="en-US" dirty="0"/>
              <a:t>Ability to find bills adversaries may try to hide from by not including any key words</a:t>
            </a:r>
          </a:p>
          <a:p>
            <a:pPr marL="514350" indent="-514350">
              <a:buFont typeface="+mj-lt"/>
              <a:buAutoNum type="arabicPeriod"/>
            </a:pPr>
            <a:r>
              <a:rPr lang="en-US" dirty="0"/>
              <a:t>Collaborate with anyone on bill text</a:t>
            </a:r>
          </a:p>
          <a:p>
            <a:pPr marL="514350" indent="-514350">
              <a:buFont typeface="+mj-lt"/>
              <a:buAutoNum type="arabicPeriod"/>
            </a:pPr>
            <a:r>
              <a:rPr lang="en-US" dirty="0"/>
              <a:t>Legislator effectiveness  measurements</a:t>
            </a:r>
          </a:p>
          <a:p>
            <a:pPr marL="514350" indent="-514350">
              <a:buFont typeface="+mj-lt"/>
              <a:buAutoNum type="arabicPeriod"/>
            </a:pPr>
            <a:r>
              <a:rPr lang="en-US" dirty="0"/>
              <a:t>U.S. Census Bureau legislative district data</a:t>
            </a:r>
          </a:p>
          <a:p>
            <a:endParaRPr lang="en-US" dirty="0"/>
          </a:p>
          <a:p>
            <a:pPr marL="0" indent="0" algn="ctr">
              <a:buNone/>
            </a:pPr>
            <a:r>
              <a:rPr lang="en-US" sz="3400" b="1" dirty="0">
                <a:solidFill>
                  <a:schemeClr val="bg1">
                    <a:lumMod val="50000"/>
                  </a:schemeClr>
                </a:solidFill>
              </a:rPr>
              <a:t>And a bonus eleventh reason: a discount to Massachusetts Nonprofit Network (MNN) Members and </a:t>
            </a:r>
            <a:r>
              <a:rPr lang="en-US" sz="3400" b="1" dirty="0" err="1">
                <a:solidFill>
                  <a:schemeClr val="bg1">
                    <a:lumMod val="50000"/>
                  </a:schemeClr>
                </a:solidFill>
              </a:rPr>
              <a:t>Affilates</a:t>
            </a:r>
            <a:endParaRPr lang="en-US" sz="3400" b="1" dirty="0">
              <a:solidFill>
                <a:schemeClr val="bg1">
                  <a:lumMod val="50000"/>
                </a:schemeClr>
              </a:solidFill>
            </a:endParaRPr>
          </a:p>
        </p:txBody>
      </p:sp>
    </p:spTree>
    <p:extLst>
      <p:ext uri="{BB962C8B-B14F-4D97-AF65-F5344CB8AC3E}">
        <p14:creationId xmlns:p14="http://schemas.microsoft.com/office/powerpoint/2010/main" val="9402134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407</Words>
  <Application>Microsoft Office PowerPoint</Application>
  <PresentationFormat>On-screen Show (4:3)</PresentationFormat>
  <Paragraphs>55</Paragraphs>
  <Slides>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PowerPoint Presentation</vt:lpstr>
      <vt:lpstr>PowerPoint Presentation</vt:lpstr>
      <vt:lpstr>PowerPoint Presentation</vt:lpstr>
      <vt:lpstr>PRESENTERS</vt:lpstr>
      <vt:lpstr>TOP TEN REASONS TO SUBSCRIBE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Chelsea Petersen</dc:creator>
  <cp:lastModifiedBy>Michael Segal</cp:lastModifiedBy>
  <cp:revision>8</cp:revision>
  <dcterms:created xsi:type="dcterms:W3CDTF">2020-01-06T17:53:26Z</dcterms:created>
  <dcterms:modified xsi:type="dcterms:W3CDTF">2020-01-06T20:32:40Z</dcterms:modified>
</cp:coreProperties>
</file>