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embeddedFontLst>
    <p:embeddedFont>
      <p:font typeface="Century Gothic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regular.fntdata"/><Relationship Id="rId10" Type="http://schemas.openxmlformats.org/officeDocument/2006/relationships/slide" Target="slides/slide5.xml"/><Relationship Id="rId13" Type="http://schemas.openxmlformats.org/officeDocument/2006/relationships/font" Target="fonts/CenturyGothic-italic.fntdata"/><Relationship Id="rId12" Type="http://schemas.openxmlformats.org/officeDocument/2006/relationships/font" Target="fonts/CenturyGothic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CenturyGothic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64f943ca5_3_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764f943ca5_3_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5ff0d5c066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5ff0d5c066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764bfc9969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764bfc9969_0_8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64bfc9969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764bfc9969_0_9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dfleury@massnonprofitnet.org" TargetMode="External"/><Relationship Id="rId4" Type="http://schemas.openxmlformats.org/officeDocument/2006/relationships/image" Target="../media/image6.jpg"/><Relationship Id="rId5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massnonprofitnet.org/advocacy/" TargetMode="External"/><Relationship Id="rId4" Type="http://schemas.openxmlformats.org/officeDocument/2006/relationships/hyperlink" Target="http://massnonprofitnet.org/new-member-benefit-office-hours/" TargetMode="External"/><Relationship Id="rId5" Type="http://schemas.openxmlformats.org/officeDocument/2006/relationships/hyperlink" Target="https://bolderadvocacy.org/resource-library/" TargetMode="External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0" y="5143913"/>
            <a:ext cx="2545049" cy="129903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0" y="457200"/>
            <a:ext cx="9144000" cy="13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7D9F"/>
                </a:solidFill>
                <a:latin typeface="Arial"/>
                <a:ea typeface="Arial"/>
                <a:cs typeface="Arial"/>
                <a:sym typeface="Arial"/>
              </a:rPr>
              <a:t> The MassTrac Legislative Tracking Service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007D9F"/>
                </a:solidFill>
                <a:latin typeface="Arial"/>
                <a:ea typeface="Arial"/>
                <a:cs typeface="Arial"/>
                <a:sym typeface="Arial"/>
              </a:rPr>
              <a:t>(An InstaTrac Inc. Company)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007D9F"/>
                </a:solidFill>
                <a:latin typeface="Arial"/>
                <a:ea typeface="Arial"/>
                <a:cs typeface="Arial"/>
                <a:sym typeface="Arial"/>
              </a:rPr>
              <a:t>January 8</a:t>
            </a:r>
            <a:r>
              <a:rPr b="1" baseline="30000" i="0" lang="en-US" sz="2000" u="none" cap="none" strike="noStrike">
                <a:solidFill>
                  <a:srgbClr val="007D9F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b="1" i="0" lang="en-US" sz="2000" u="none" cap="none" strike="noStrike">
                <a:solidFill>
                  <a:srgbClr val="007D9F"/>
                </a:solidFill>
                <a:latin typeface="Arial"/>
                <a:ea typeface="Arial"/>
                <a:cs typeface="Arial"/>
                <a:sym typeface="Arial"/>
              </a:rPr>
              <a:t> Webinar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007D9F"/>
                </a:solidFill>
                <a:latin typeface="Arial"/>
                <a:ea typeface="Arial"/>
                <a:cs typeface="Arial"/>
                <a:sym typeface="Arial"/>
              </a:rPr>
              <a:t>Presented by Company Founder Michael Segal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364475" y="2578909"/>
            <a:ext cx="4876800" cy="33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Thanks for joining us! A few instructions before we begin: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may</a:t>
            </a: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join the audio </a:t>
            </a: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selecting the radio button for either “Telephone” or “Mic &amp; Speakers.” If you are using telephone, please dial in with the conference line and audio pin provided.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you are having any technical issues, please let us know in the chat box.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will have time for </a:t>
            </a: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Q&amp;A</a:t>
            </a: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Please enter your questions in the chat box at any time.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webinar is being recorded, and we will distribute the </a:t>
            </a: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recording </a:t>
            </a: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the webinar. 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6175126" y="3994681"/>
            <a:ext cx="28008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Madeleine Morgan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Programs and Services Manager</a:t>
            </a:r>
            <a:endParaRPr/>
          </a:p>
        </p:txBody>
      </p:sp>
      <p:sp>
        <p:nvSpPr>
          <p:cNvPr id="88" name="Google Shape;88;p13"/>
          <p:cNvSpPr/>
          <p:nvPr/>
        </p:nvSpPr>
        <p:spPr>
          <a:xfrm>
            <a:off x="304800" y="2514600"/>
            <a:ext cx="5029200" cy="3686100"/>
          </a:xfrm>
          <a:prstGeom prst="wedgeRectCallout">
            <a:avLst>
              <a:gd fmla="val 82576" name="adj1"/>
              <a:gd fmla="val -30428" name="adj2"/>
            </a:avLst>
          </a:prstGeom>
          <a:noFill/>
          <a:ln cap="flat" cmpd="sng" w="25400">
            <a:solidFill>
              <a:srgbClr val="007D9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3120288" y="6273678"/>
            <a:ext cx="2903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7D9F"/>
                </a:solidFill>
                <a:latin typeface="Arial"/>
                <a:ea typeface="Arial"/>
                <a:cs typeface="Arial"/>
                <a:sym typeface="Arial"/>
              </a:rPr>
              <a:t>www.massnonprofitnet.org</a:t>
            </a:r>
            <a:endParaRPr/>
          </a:p>
        </p:txBody>
      </p:sp>
      <p:pic>
        <p:nvPicPr>
          <p:cNvPr id="90" name="Google Shape;90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98605" y="1828800"/>
            <a:ext cx="1977289" cy="1977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998604" y="1828800"/>
            <a:ext cx="1988099" cy="19772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1463850" y="288150"/>
            <a:ext cx="6216300" cy="87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/>
              <a:t>Public Policy / Advocacy</a:t>
            </a:r>
            <a:r>
              <a:rPr b="1" lang="en-US" sz="3600"/>
              <a:t> </a:t>
            </a:r>
            <a:endParaRPr b="1" sz="3600"/>
          </a:p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3157425" y="1282650"/>
            <a:ext cx="5529300" cy="1518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>
                <a:latin typeface="Century Gothic"/>
                <a:ea typeface="Century Gothic"/>
                <a:cs typeface="Century Gothic"/>
                <a:sym typeface="Century Gothic"/>
              </a:rPr>
              <a:t>Danielle Fleury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2400">
                <a:latin typeface="Century Gothic"/>
                <a:ea typeface="Century Gothic"/>
                <a:cs typeface="Century Gothic"/>
                <a:sym typeface="Century Gothic"/>
              </a:rPr>
              <a:t>Director of Government Affairs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u="sng">
                <a:solidFill>
                  <a:schemeClr val="hlink"/>
                </a:solidFill>
                <a:latin typeface="Century Gothic"/>
                <a:ea typeface="Century Gothic"/>
                <a:cs typeface="Century Gothic"/>
                <a:sym typeface="Century Gothic"/>
                <a:hlinkClick r:id="rId3"/>
              </a:rPr>
              <a:t>dfleury@massnonprofitnet.org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8" name="Google Shape;98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4750" y="1464875"/>
            <a:ext cx="2328300" cy="23283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4"/>
          <p:cNvSpPr txBox="1"/>
          <p:nvPr>
            <p:ph idx="1" type="body"/>
          </p:nvPr>
        </p:nvSpPr>
        <p:spPr>
          <a:xfrm>
            <a:off x="3157425" y="2800950"/>
            <a:ext cx="5529300" cy="1518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81000" lvl="0" marL="457200" rtl="0" algn="l">
              <a:spcBef>
                <a:spcPts val="640"/>
              </a:spcBef>
              <a:spcAft>
                <a:spcPts val="0"/>
              </a:spcAft>
              <a:buSzPts val="2400"/>
              <a:buFont typeface="Century Gothic"/>
              <a:buChar char="-"/>
            </a:pPr>
            <a:r>
              <a:rPr lang="en-US" sz="2400">
                <a:latin typeface="Century Gothic"/>
                <a:ea typeface="Century Gothic"/>
                <a:cs typeface="Century Gothic"/>
                <a:sym typeface="Century Gothic"/>
              </a:rPr>
              <a:t>MNN’s policy work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entury Gothic"/>
              <a:buChar char="-"/>
            </a:pPr>
            <a:r>
              <a:rPr lang="en-US" sz="2400">
                <a:latin typeface="Century Gothic"/>
                <a:ea typeface="Century Gothic"/>
                <a:cs typeface="Century Gothic"/>
                <a:sym typeface="Century Gothic"/>
              </a:rPr>
              <a:t>Advocacy in your organization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entury Gothic"/>
              <a:buChar char="-"/>
            </a:pPr>
            <a:r>
              <a:rPr lang="en-US" sz="2400">
                <a:latin typeface="Century Gothic"/>
                <a:ea typeface="Century Gothic"/>
                <a:cs typeface="Century Gothic"/>
                <a:sym typeface="Century Gothic"/>
              </a:rPr>
              <a:t>Overview of resources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00" name="Google Shape;100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155300" y="5728650"/>
            <a:ext cx="1720435" cy="87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>
            <p:ph type="title"/>
          </p:nvPr>
        </p:nvSpPr>
        <p:spPr>
          <a:xfrm>
            <a:off x="914400" y="256500"/>
            <a:ext cx="7315200" cy="9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None/>
            </a:pPr>
            <a:r>
              <a:rPr b="1" lang="en-US" sz="3600"/>
              <a:t>MNN’s Policy Work</a:t>
            </a:r>
            <a:endParaRPr sz="3600"/>
          </a:p>
        </p:txBody>
      </p:sp>
      <p:sp>
        <p:nvSpPr>
          <p:cNvPr id="106" name="Google Shape;106;p15"/>
          <p:cNvSpPr txBox="1"/>
          <p:nvPr>
            <p:ph idx="1" type="body"/>
          </p:nvPr>
        </p:nvSpPr>
        <p:spPr>
          <a:xfrm>
            <a:off x="658900" y="1229250"/>
            <a:ext cx="7494900" cy="44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•"/>
            </a:pPr>
            <a:r>
              <a:rPr b="1" lang="en-US" sz="2000">
                <a:latin typeface="Century Gothic"/>
                <a:ea typeface="Century Gothic"/>
                <a:cs typeface="Century Gothic"/>
                <a:sym typeface="Century Gothic"/>
              </a:rPr>
              <a:t>Direct advocacy</a:t>
            </a:r>
            <a:endParaRPr b="1"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–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Cross-sector policies impacting the sector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–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*MNN public policy agenda attached*</a:t>
            </a:r>
            <a:b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</a:b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•"/>
            </a:pPr>
            <a:r>
              <a:rPr b="1" lang="en-US" sz="2000">
                <a:latin typeface="Century Gothic"/>
                <a:ea typeface="Century Gothic"/>
                <a:cs typeface="Century Gothic"/>
                <a:sym typeface="Century Gothic"/>
              </a:rPr>
              <a:t>Advocacy capacity building</a:t>
            </a:r>
            <a:endParaRPr b="1"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–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Policymaker roundtables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–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Webinars, in-person trainings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–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Office hours</a:t>
            </a:r>
            <a:br>
              <a:rPr b="1" lang="en-US" sz="1800">
                <a:latin typeface="Century Gothic"/>
                <a:ea typeface="Century Gothic"/>
                <a:cs typeface="Century Gothic"/>
                <a:sym typeface="Century Gothic"/>
              </a:rPr>
            </a:br>
            <a:endParaRPr b="1"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•"/>
            </a:pPr>
            <a:r>
              <a:rPr b="1" lang="en-US" sz="2000">
                <a:latin typeface="Century Gothic"/>
                <a:ea typeface="Century Gothic"/>
                <a:cs typeface="Century Gothic"/>
                <a:sym typeface="Century Gothic"/>
              </a:rPr>
              <a:t>Raising awareness</a:t>
            </a:r>
            <a:endParaRPr b="1"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–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Commonwealth Insights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–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MemberNews, SectorNews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07" name="Google Shape;10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55300" y="5728650"/>
            <a:ext cx="1720435" cy="87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0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>
            <p:ph type="title"/>
          </p:nvPr>
        </p:nvSpPr>
        <p:spPr>
          <a:xfrm>
            <a:off x="734700" y="282750"/>
            <a:ext cx="7795200" cy="9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None/>
            </a:pPr>
            <a:r>
              <a:rPr b="1" lang="en-US" sz="3600"/>
              <a:t>The Importance of Nonprofit Advocacy</a:t>
            </a:r>
            <a:endParaRPr sz="3600"/>
          </a:p>
        </p:txBody>
      </p:sp>
      <p:sp>
        <p:nvSpPr>
          <p:cNvPr id="113" name="Google Shape;113;p16"/>
          <p:cNvSpPr txBox="1"/>
          <p:nvPr>
            <p:ph idx="1" type="body"/>
          </p:nvPr>
        </p:nvSpPr>
        <p:spPr>
          <a:xfrm>
            <a:off x="658900" y="1229250"/>
            <a:ext cx="7494900" cy="44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•"/>
            </a:pP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Informing the public policymaking process with subject matter/technical expertise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•"/>
            </a:pP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Connecting elected officials to their communities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•"/>
            </a:pP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Representing constituents in need &amp; giving them a voice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•"/>
            </a:pP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Avoiding the cost of </a:t>
            </a:r>
            <a:r>
              <a:rPr i="1" lang="en-US" sz="2000">
                <a:latin typeface="Century Gothic"/>
                <a:ea typeface="Century Gothic"/>
                <a:cs typeface="Century Gothic"/>
                <a:sym typeface="Century Gothic"/>
              </a:rPr>
              <a:t>not </a:t>
            </a: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engaging</a:t>
            </a:r>
            <a:b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</a:b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•"/>
            </a:pP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Leveraging a strong collective voice: 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–"/>
            </a:pP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551,117 nonprofit jobs in Massachusetts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–"/>
            </a:pP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Almost 18% of the MA workforce dedicated to serving the public good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</a:b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4" name="Google Shape;11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55300" y="5728650"/>
            <a:ext cx="1720435" cy="87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>
            <p:ph type="title"/>
          </p:nvPr>
        </p:nvSpPr>
        <p:spPr>
          <a:xfrm>
            <a:off x="734700" y="282750"/>
            <a:ext cx="7795200" cy="9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None/>
            </a:pPr>
            <a:r>
              <a:rPr b="1" lang="en-US" sz="3600"/>
              <a:t>Advocacy Resources</a:t>
            </a:r>
            <a:endParaRPr sz="3600"/>
          </a:p>
        </p:txBody>
      </p:sp>
      <p:sp>
        <p:nvSpPr>
          <p:cNvPr id="120" name="Google Shape;120;p17"/>
          <p:cNvSpPr txBox="1"/>
          <p:nvPr>
            <p:ph idx="1" type="body"/>
          </p:nvPr>
        </p:nvSpPr>
        <p:spPr>
          <a:xfrm>
            <a:off x="658900" y="1229250"/>
            <a:ext cx="7494900" cy="44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•"/>
            </a:pP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MNN’s website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Century Gothic"/>
              <a:buChar char="–"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http://massnonprofitnet.org/advocacy/</a:t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•"/>
            </a:pP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Individual policy/advocacy meetings: MNN office hours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Century Gothic"/>
              <a:buChar char="–"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http://massnonprofitnet.org/new-member-benefit-office-hours/</a:t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Century Gothic"/>
              <a:buChar char="•"/>
            </a:pP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Bolder Advocacy</a:t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Century Gothic"/>
              <a:buChar char="–"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https://bolderadvocacy.org/resource-library/</a:t>
            </a:r>
            <a:endParaRPr sz="1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</a:b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21" name="Google Shape;121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155300" y="5728650"/>
            <a:ext cx="1720435" cy="87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500"/>
                                        <p:tgtEl>
                                          <p:spTgt spid="12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