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9" r:id="rId13"/>
    <p:sldId id="270" r:id="rId14"/>
    <p:sldId id="271" r:id="rId15"/>
    <p:sldId id="272" r:id="rId16"/>
    <p:sldId id="273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7CE0A-CA24-4662-BF00-E6AFAF1CF12A}" type="datetimeFigureOut">
              <a:rPr lang="en-US" smtClean="0"/>
              <a:t>12/4/2019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1C718-DAC3-435C-89CF-5F9EE9C282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047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7CE0A-CA24-4662-BF00-E6AFAF1CF12A}" type="datetimeFigureOut">
              <a:rPr lang="en-US" smtClean="0"/>
              <a:t>12/4/2019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1C718-DAC3-435C-89CF-5F9EE9C282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3063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7CE0A-CA24-4662-BF00-E6AFAF1CF12A}" type="datetimeFigureOut">
              <a:rPr lang="en-US" smtClean="0"/>
              <a:t>12/4/2019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1C718-DAC3-435C-89CF-5F9EE9C282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6196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7CE0A-CA24-4662-BF00-E6AFAF1CF12A}" type="datetimeFigureOut">
              <a:rPr lang="en-US" smtClean="0"/>
              <a:t>12/4/2019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1C718-DAC3-435C-89CF-5F9EE9C282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289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7CE0A-CA24-4662-BF00-E6AFAF1CF12A}" type="datetimeFigureOut">
              <a:rPr lang="en-US" smtClean="0"/>
              <a:t>12/4/2019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1C718-DAC3-435C-89CF-5F9EE9C282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1384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7CE0A-CA24-4662-BF00-E6AFAF1CF12A}" type="datetimeFigureOut">
              <a:rPr lang="en-US" smtClean="0"/>
              <a:t>12/4/2019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1C718-DAC3-435C-89CF-5F9EE9C282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9138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7CE0A-CA24-4662-BF00-E6AFAF1CF12A}" type="datetimeFigureOut">
              <a:rPr lang="en-US" smtClean="0"/>
              <a:t>12/4/2019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1C718-DAC3-435C-89CF-5F9EE9C282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003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7CE0A-CA24-4662-BF00-E6AFAF1CF12A}" type="datetimeFigureOut">
              <a:rPr lang="en-US" smtClean="0"/>
              <a:t>12/4/2019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1C718-DAC3-435C-89CF-5F9EE9C282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772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7CE0A-CA24-4662-BF00-E6AFAF1CF12A}" type="datetimeFigureOut">
              <a:rPr lang="en-US" smtClean="0"/>
              <a:t>12/4/2019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1C718-DAC3-435C-89CF-5F9EE9C282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741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7CE0A-CA24-4662-BF00-E6AFAF1CF12A}" type="datetimeFigureOut">
              <a:rPr lang="en-US" smtClean="0"/>
              <a:t>12/4/2019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1C718-DAC3-435C-89CF-5F9EE9C282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715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7CE0A-CA24-4662-BF00-E6AFAF1CF12A}" type="datetimeFigureOut">
              <a:rPr lang="en-US" smtClean="0"/>
              <a:t>12/4/2019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1C718-DAC3-435C-89CF-5F9EE9C282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7776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37CE0A-CA24-4662-BF00-E6AFAF1CF12A}" type="datetimeFigureOut">
              <a:rPr lang="en-US" smtClean="0"/>
              <a:t>12/4/2019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91C718-DAC3-435C-89CF-5F9EE9C282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566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ec.state.ma.us/census2020/grant-program.html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mailto:ma2020census@sec.state.ma.us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334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u="sng" dirty="0" smtClean="0"/>
              <a:t>Secretary of the Commonwealth’s Census Grant Program</a:t>
            </a:r>
            <a:endParaRPr lang="en-US" u="sng" dirty="0"/>
          </a:p>
        </p:txBody>
      </p:sp>
      <p:sp>
        <p:nvSpPr>
          <p:cNvPr id="4" name="TextBox 3"/>
          <p:cNvSpPr txBox="1"/>
          <p:nvPr/>
        </p:nvSpPr>
        <p:spPr>
          <a:xfrm>
            <a:off x="1219200" y="3429000"/>
            <a:ext cx="685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hlinkClick r:id="rId2"/>
              </a:rPr>
              <a:t>http://www.sec.state.ma.us/census2020/grant-program.html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03363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u="sng" dirty="0" smtClean="0"/>
              <a:t>Completing the Application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524000"/>
            <a:ext cx="8991600" cy="5105400"/>
          </a:xfrm>
        </p:spPr>
        <p:txBody>
          <a:bodyPr>
            <a:normAutofit fontScale="92500" lnSpcReduction="20000"/>
          </a:bodyPr>
          <a:lstStyle/>
          <a:p>
            <a:r>
              <a:rPr lang="en-US" sz="3600" b="1" u="sng" dirty="0"/>
              <a:t>Section II – Target </a:t>
            </a:r>
            <a:r>
              <a:rPr lang="en-US" sz="3600" b="1" u="sng" dirty="0" smtClean="0"/>
              <a:t>Demographic Information</a:t>
            </a:r>
          </a:p>
          <a:p>
            <a:r>
              <a:rPr lang="en-US" sz="2800" dirty="0"/>
              <a:t>Target Region</a:t>
            </a:r>
          </a:p>
          <a:p>
            <a:pPr lvl="1"/>
            <a:r>
              <a:rPr lang="en-US" sz="2600" dirty="0"/>
              <a:t>Be clear about the town, city, county, </a:t>
            </a:r>
            <a:r>
              <a:rPr lang="en-US" sz="2600" dirty="0" smtClean="0"/>
              <a:t>tracts, or </a:t>
            </a:r>
            <a:r>
              <a:rPr lang="en-US" sz="2600" dirty="0"/>
              <a:t>region where activities will take place in. If statewide, explain the geographic areas that will be focused on. </a:t>
            </a:r>
            <a:endParaRPr lang="en-US" sz="2600" dirty="0" smtClean="0"/>
          </a:p>
          <a:p>
            <a:r>
              <a:rPr lang="en-US" sz="2800" dirty="0"/>
              <a:t>Target Population</a:t>
            </a:r>
          </a:p>
          <a:p>
            <a:pPr lvl="1"/>
            <a:r>
              <a:rPr lang="en-US" sz="2600" dirty="0"/>
              <a:t>Describe the hard to count populations you will be working with</a:t>
            </a:r>
            <a:r>
              <a:rPr lang="en-US" sz="2400" dirty="0"/>
              <a:t>. </a:t>
            </a:r>
          </a:p>
          <a:p>
            <a:r>
              <a:rPr lang="en-US" sz="2800" dirty="0"/>
              <a:t>Organizational Ties</a:t>
            </a:r>
          </a:p>
          <a:p>
            <a:pPr lvl="1"/>
            <a:r>
              <a:rPr lang="en-US" dirty="0"/>
              <a:t>Provide organizations you will be working with and attached documentation if needed</a:t>
            </a:r>
            <a:r>
              <a:rPr lang="en-US" dirty="0" smtClean="0"/>
              <a:t>.</a:t>
            </a:r>
          </a:p>
          <a:p>
            <a:r>
              <a:rPr lang="en-US" sz="2800" dirty="0"/>
              <a:t>Current Work</a:t>
            </a:r>
          </a:p>
          <a:p>
            <a:pPr lvl="1"/>
            <a:r>
              <a:rPr lang="en-US" dirty="0"/>
              <a:t>Include your organizations mission statement and past work in targeted areas and populations.</a:t>
            </a:r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47406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u="sng" dirty="0" smtClean="0"/>
              <a:t>Completing the Application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524000"/>
            <a:ext cx="8991600" cy="5105400"/>
          </a:xfrm>
        </p:spPr>
        <p:txBody>
          <a:bodyPr>
            <a:normAutofit/>
          </a:bodyPr>
          <a:lstStyle/>
          <a:p>
            <a:r>
              <a:rPr lang="en-US" sz="3600" b="1" u="sng" dirty="0"/>
              <a:t>Section III – Grant Request</a:t>
            </a:r>
            <a:endParaRPr lang="en-US" sz="3600" dirty="0"/>
          </a:p>
          <a:p>
            <a:r>
              <a:rPr lang="en-US" sz="2800" dirty="0" smtClean="0"/>
              <a:t>Proposed Plan</a:t>
            </a:r>
            <a:endParaRPr lang="en-US" sz="2800" dirty="0"/>
          </a:p>
          <a:p>
            <a:pPr lvl="1"/>
            <a:r>
              <a:rPr lang="en-US" dirty="0"/>
              <a:t>Fill out information to the best of your ability and attached additional information as needed. Focus should be on clear and precise </a:t>
            </a:r>
            <a:r>
              <a:rPr lang="en-US" dirty="0" smtClean="0"/>
              <a:t>objectives</a:t>
            </a:r>
          </a:p>
          <a:p>
            <a:pPr lvl="1"/>
            <a:r>
              <a:rPr lang="en-US" dirty="0" smtClean="0"/>
              <a:t>Funds may be “sub-granted” to partner organizations but the organizations must be clearly stated in original grant application along with financial documentations and description or organization.</a:t>
            </a:r>
          </a:p>
          <a:p>
            <a:pPr lvl="1"/>
            <a:endParaRPr lang="en-US" dirty="0" smtClean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3546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u="sng" dirty="0" smtClean="0"/>
              <a:t>Completing the Application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524000"/>
            <a:ext cx="8991600" cy="5105400"/>
          </a:xfrm>
        </p:spPr>
        <p:txBody>
          <a:bodyPr>
            <a:norm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600" u="sng" dirty="0">
                <a:ea typeface="Calibri"/>
                <a:cs typeface="Times New Roman"/>
              </a:rPr>
              <a:t>Financial Information</a:t>
            </a:r>
            <a:endParaRPr lang="en-US" sz="3600" dirty="0">
              <a:ea typeface="Calibri"/>
              <a:cs typeface="Times New Roman"/>
            </a:endParaRPr>
          </a:p>
          <a:p>
            <a:pPr lvl="1">
              <a:lnSpc>
                <a:spcPct val="107000"/>
              </a:lnSpc>
              <a:spcBef>
                <a:spcPts val="0"/>
              </a:spcBef>
              <a:buFont typeface="Wingdings"/>
              <a:buChar char=""/>
            </a:pPr>
            <a:r>
              <a:rPr lang="en-US" sz="4400" dirty="0">
                <a:ea typeface="Calibri"/>
                <a:cs typeface="Times New Roman"/>
              </a:rPr>
              <a:t>Amount of grant funds requesting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buFont typeface="Wingdings"/>
              <a:buChar char=""/>
            </a:pPr>
            <a:r>
              <a:rPr lang="en-US" sz="4400" dirty="0">
                <a:ea typeface="Calibri"/>
                <a:cs typeface="Times New Roman"/>
              </a:rPr>
              <a:t>Provide your organizations total </a:t>
            </a:r>
            <a:r>
              <a:rPr lang="en-US" sz="4400" dirty="0" smtClean="0">
                <a:ea typeface="Calibri"/>
                <a:cs typeface="Times New Roman"/>
              </a:rPr>
              <a:t>  </a:t>
            </a:r>
          </a:p>
          <a:p>
            <a:pPr marL="457200" lvl="1" indent="0">
              <a:lnSpc>
                <a:spcPct val="107000"/>
              </a:lnSpc>
              <a:spcBef>
                <a:spcPts val="0"/>
              </a:spcBef>
              <a:buNone/>
            </a:pPr>
            <a:r>
              <a:rPr lang="en-US" sz="4400" dirty="0" smtClean="0">
                <a:ea typeface="Calibri"/>
                <a:cs typeface="Times New Roman"/>
              </a:rPr>
              <a:t>    operation </a:t>
            </a:r>
            <a:r>
              <a:rPr lang="en-US" sz="4400" dirty="0">
                <a:ea typeface="Calibri"/>
                <a:cs typeface="Times New Roman"/>
              </a:rPr>
              <a:t>budget or endowment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buFont typeface="Wingdings"/>
              <a:buChar char=""/>
            </a:pPr>
            <a:r>
              <a:rPr lang="en-US" sz="4400" dirty="0">
                <a:ea typeface="Calibri"/>
                <a:cs typeface="Times New Roman"/>
              </a:rPr>
              <a:t>Provide any additional aid for the 2020 Census received or plan on receiving</a:t>
            </a:r>
          </a:p>
          <a:p>
            <a:pPr lvl="1"/>
            <a:endParaRPr lang="en-US" dirty="0" smtClean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43352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u="sng" dirty="0" smtClean="0"/>
              <a:t>Completing the Application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257800"/>
          </a:xfrm>
        </p:spPr>
        <p:txBody>
          <a:bodyPr>
            <a:norm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u="sng" dirty="0" smtClean="0">
                <a:effectLst/>
                <a:latin typeface="Times-Roman"/>
                <a:ea typeface="Calibri"/>
                <a:cs typeface="Times-Roman"/>
              </a:rPr>
              <a:t>SUPPORTING DOCUMENTATION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buFont typeface="Wingdings"/>
              <a:buChar char=""/>
            </a:pPr>
            <a:r>
              <a:rPr lang="en-US" sz="3500" dirty="0">
                <a:ea typeface="Calibri"/>
                <a:cs typeface="Times New Roman"/>
              </a:rPr>
              <a:t>Itemized budget for use of requested grant funds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buFont typeface="Wingdings"/>
              <a:buChar char=""/>
            </a:pPr>
            <a:r>
              <a:rPr lang="en-US" sz="3500" dirty="0">
                <a:ea typeface="Calibri"/>
                <a:cs typeface="Times New Roman"/>
              </a:rPr>
              <a:t>Proposed timeline for expenditure of requested grant funds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3500" dirty="0">
                <a:ea typeface="Calibri"/>
                <a:cs typeface="Times New Roman"/>
              </a:rPr>
              <a:t>Provide any additional financial statements and records you feel will best describe your proposed </a:t>
            </a:r>
            <a:r>
              <a:rPr lang="en-US" sz="3500" dirty="0" smtClean="0">
                <a:ea typeface="Calibri"/>
                <a:cs typeface="Times New Roman"/>
              </a:rPr>
              <a:t>plan.</a:t>
            </a:r>
            <a:endParaRPr lang="en-US" u="sng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8307662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u="sng" dirty="0" smtClean="0"/>
              <a:t>Completing the Application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524000"/>
            <a:ext cx="8991600" cy="5105400"/>
          </a:xfrm>
        </p:spPr>
        <p:txBody>
          <a:bodyPr>
            <a:normAutofit/>
          </a:bodyPr>
          <a:lstStyle/>
          <a:p>
            <a:r>
              <a:rPr lang="en-US" sz="3600" b="1" u="sng" dirty="0"/>
              <a:t>Section IV – Assurance of Compliance</a:t>
            </a:r>
            <a:endParaRPr lang="en-US" sz="3600" dirty="0"/>
          </a:p>
          <a:p>
            <a:r>
              <a:rPr lang="en-US" sz="3600" dirty="0"/>
              <a:t>Standard Compliance information in regards to entering into an agreement with the Commonwealth of Massachusetts if there are questions concerning this section you may contact the Secretary’s office. </a:t>
            </a:r>
            <a:endParaRPr lang="en-US" dirty="0" smtClean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91282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Grant Funds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Grant applications are </a:t>
            </a:r>
            <a:r>
              <a:rPr lang="en-US" b="1" dirty="0"/>
              <a:t>due by December 20, 2019</a:t>
            </a:r>
            <a:r>
              <a:rPr lang="en-US" b="1" dirty="0" smtClean="0"/>
              <a:t>.</a:t>
            </a:r>
            <a:endParaRPr lang="en-US" dirty="0"/>
          </a:p>
          <a:p>
            <a:pPr lvl="0"/>
            <a:r>
              <a:rPr lang="en-US" dirty="0"/>
              <a:t>The Secretary will name the recipients of the grant funds in January 2020. </a:t>
            </a:r>
          </a:p>
          <a:p>
            <a:pPr lvl="0"/>
            <a:r>
              <a:rPr lang="en-US" dirty="0"/>
              <a:t>All grant funds will be expended by June 30, 2020.</a:t>
            </a:r>
          </a:p>
          <a:p>
            <a:pPr lvl="0"/>
            <a:r>
              <a:rPr lang="en-US" dirty="0"/>
              <a:t>Applicants must provide to the Secretary a final report within 30 days of completion of all grant funds, no later than July 31, 2020.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68237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Contact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Contact the Census Division with any questions or concerns: </a:t>
            </a:r>
            <a:r>
              <a:rPr lang="en-US" dirty="0" smtClean="0">
                <a:hlinkClick r:id="rId2"/>
              </a:rPr>
              <a:t>ma2020census@sec.state.ma.us</a:t>
            </a:r>
            <a:endParaRPr lang="en-US" dirty="0" smtClean="0"/>
          </a:p>
          <a:p>
            <a:r>
              <a:rPr lang="en-US" dirty="0" smtClean="0"/>
              <a:t>Visit our Website for any updates: ma2020census.org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65010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Submissions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 smtClean="0"/>
              <a:t>Mail</a:t>
            </a:r>
          </a:p>
          <a:p>
            <a:pPr lvl="1"/>
            <a:r>
              <a:rPr lang="en-US" u="sng" dirty="0" smtClean="0"/>
              <a:t>Postmarked by December 20</a:t>
            </a:r>
            <a:r>
              <a:rPr lang="en-US" u="sng" baseline="30000" dirty="0" smtClean="0"/>
              <a:t>th</a:t>
            </a:r>
            <a:r>
              <a:rPr lang="en-US" u="sng" dirty="0" smtClean="0"/>
              <a:t>, 2019</a:t>
            </a:r>
          </a:p>
          <a:p>
            <a:pPr lvl="2"/>
            <a:r>
              <a:rPr lang="en-US" dirty="0" smtClean="0"/>
              <a:t>Office of the Secretary of the Commonwealth</a:t>
            </a:r>
          </a:p>
          <a:p>
            <a:pPr lvl="2"/>
            <a:r>
              <a:rPr lang="en-US" dirty="0" smtClean="0"/>
              <a:t>ATTN: Gregory Stewart</a:t>
            </a:r>
          </a:p>
          <a:p>
            <a:pPr lvl="2"/>
            <a:r>
              <a:rPr lang="en-US" dirty="0" smtClean="0"/>
              <a:t>1 Ashburton Place, Room 1705</a:t>
            </a:r>
          </a:p>
          <a:p>
            <a:pPr marL="914400" lvl="2" indent="0">
              <a:buNone/>
            </a:pPr>
            <a:r>
              <a:rPr lang="en-US" dirty="0" smtClean="0"/>
              <a:t>    Boston, MA 02108</a:t>
            </a:r>
          </a:p>
          <a:p>
            <a:r>
              <a:rPr lang="en-US" u="sng" dirty="0" smtClean="0"/>
              <a:t>Email </a:t>
            </a:r>
            <a:r>
              <a:rPr lang="en-US" u="sng" dirty="0" smtClean="0"/>
              <a:t>by </a:t>
            </a:r>
            <a:r>
              <a:rPr lang="en-US" u="sng" dirty="0" smtClean="0"/>
              <a:t>December 20</a:t>
            </a:r>
            <a:r>
              <a:rPr lang="en-US" u="sng" baseline="30000" dirty="0" smtClean="0"/>
              <a:t>th</a:t>
            </a:r>
            <a:r>
              <a:rPr lang="en-US" u="sng" dirty="0" smtClean="0"/>
              <a:t>, 2019 </a:t>
            </a:r>
            <a:r>
              <a:rPr lang="en-US" u="sng" dirty="0" smtClean="0"/>
              <a:t>5pm</a:t>
            </a:r>
            <a:endParaRPr lang="en-US" u="sng" dirty="0" smtClean="0"/>
          </a:p>
          <a:p>
            <a:pPr lvl="1"/>
            <a:r>
              <a:rPr lang="en-US" dirty="0" smtClean="0"/>
              <a:t>Gregory Stewart</a:t>
            </a:r>
          </a:p>
          <a:p>
            <a:pPr lvl="2"/>
            <a:r>
              <a:rPr lang="en-US" dirty="0" smtClean="0"/>
              <a:t>Gregory.Stewart@sec.state.ma.us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57904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u="sng" dirty="0"/>
              <a:t>Program </a:t>
            </a:r>
            <a:r>
              <a:rPr lang="en-US" b="1" u="sng" dirty="0" smtClean="0"/>
              <a:t>Purpose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 numCol="2">
            <a:normAutofit fontScale="55000" lnSpcReduction="20000"/>
          </a:bodyPr>
          <a:lstStyle/>
          <a:p>
            <a:r>
              <a:rPr lang="en-US" sz="7300" dirty="0" smtClean="0"/>
              <a:t>Award grant funding for 2020 Census outreach efforts in Massachusetts</a:t>
            </a:r>
          </a:p>
          <a:p>
            <a:r>
              <a:rPr lang="en-US" sz="7300" dirty="0" smtClean="0"/>
              <a:t>Outreach efforts to areas such as but not limited to:</a:t>
            </a:r>
          </a:p>
          <a:p>
            <a:pPr lvl="1"/>
            <a:r>
              <a:rPr lang="en-US" sz="3600" dirty="0"/>
              <a:t>Recent immigrants, including undocumented residents;</a:t>
            </a:r>
          </a:p>
          <a:p>
            <a:pPr lvl="1"/>
            <a:r>
              <a:rPr lang="en-US" sz="3600" dirty="0"/>
              <a:t>Populations speaking limited to </a:t>
            </a:r>
            <a:r>
              <a:rPr lang="en-US" sz="3600" dirty="0" smtClean="0"/>
              <a:t>non </a:t>
            </a:r>
            <a:r>
              <a:rPr lang="en-US" sz="3600" dirty="0"/>
              <a:t>English;</a:t>
            </a:r>
          </a:p>
          <a:p>
            <a:pPr lvl="1"/>
            <a:r>
              <a:rPr lang="en-US" sz="3600" dirty="0"/>
              <a:t>Residents in “group quarters”;</a:t>
            </a:r>
          </a:p>
          <a:p>
            <a:pPr lvl="1"/>
            <a:r>
              <a:rPr lang="en-US" sz="3600" dirty="0"/>
              <a:t>Children under the age of 5;</a:t>
            </a:r>
          </a:p>
          <a:p>
            <a:pPr lvl="1"/>
            <a:r>
              <a:rPr lang="en-US" sz="3600" dirty="0"/>
              <a:t>Renters and those who move frequently;</a:t>
            </a:r>
          </a:p>
          <a:p>
            <a:pPr lvl="1"/>
            <a:r>
              <a:rPr lang="en-US" sz="3600" dirty="0"/>
              <a:t>People with low incomes;</a:t>
            </a:r>
          </a:p>
          <a:p>
            <a:pPr lvl="1"/>
            <a:r>
              <a:rPr lang="en-US" sz="3600" dirty="0"/>
              <a:t>Formerly incarcerated persons;</a:t>
            </a:r>
          </a:p>
          <a:p>
            <a:pPr lvl="1"/>
            <a:r>
              <a:rPr lang="en-US" sz="3600" dirty="0"/>
              <a:t>Persons with </a:t>
            </a:r>
            <a:r>
              <a:rPr lang="en-US" sz="3600" dirty="0" smtClean="0"/>
              <a:t>disabilities;</a:t>
            </a:r>
            <a:endParaRPr lang="en-US" sz="3600" dirty="0"/>
          </a:p>
          <a:p>
            <a:pPr lvl="1"/>
            <a:r>
              <a:rPr lang="en-US" sz="3600" dirty="0"/>
              <a:t>Homeless </a:t>
            </a:r>
            <a:r>
              <a:rPr lang="en-US" sz="3600" dirty="0" smtClean="0"/>
              <a:t>populations;</a:t>
            </a:r>
            <a:endParaRPr lang="en-US" sz="3600" dirty="0"/>
          </a:p>
          <a:p>
            <a:pPr lvl="1"/>
            <a:r>
              <a:rPr lang="en-US" sz="3600" dirty="0"/>
              <a:t>Native American </a:t>
            </a:r>
            <a:r>
              <a:rPr lang="en-US" sz="3600" dirty="0" smtClean="0"/>
              <a:t>populations;</a:t>
            </a:r>
            <a:endParaRPr lang="en-US" sz="3600" dirty="0"/>
          </a:p>
          <a:p>
            <a:pPr lvl="1"/>
            <a:r>
              <a:rPr lang="en-US" sz="3600" dirty="0"/>
              <a:t>LGBTQ </a:t>
            </a:r>
            <a:r>
              <a:rPr lang="en-US" sz="3600" dirty="0" smtClean="0"/>
              <a:t>Organizations.</a:t>
            </a:r>
            <a:endParaRPr lang="en-US" sz="3600" dirty="0"/>
          </a:p>
          <a:p>
            <a:pPr lvl="1"/>
            <a:endParaRPr lang="en-US" sz="3600" dirty="0"/>
          </a:p>
        </p:txBody>
      </p:sp>
      <p:cxnSp>
        <p:nvCxnSpPr>
          <p:cNvPr id="5" name="Straight Connector 4"/>
          <p:cNvCxnSpPr>
            <a:stCxn id="2" idx="2"/>
            <a:endCxn id="3" idx="2"/>
          </p:cNvCxnSpPr>
          <p:nvPr/>
        </p:nvCxnSpPr>
        <p:spPr>
          <a:xfrm>
            <a:off x="4572000" y="1417638"/>
            <a:ext cx="0" cy="47085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23674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u="sng" dirty="0"/>
              <a:t>Eligible </a:t>
            </a:r>
            <a:r>
              <a:rPr lang="en-US" b="1" u="sng" dirty="0" smtClean="0"/>
              <a:t>Groups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19200"/>
            <a:ext cx="8534400" cy="4906963"/>
          </a:xfrm>
        </p:spPr>
        <p:txBody>
          <a:bodyPr>
            <a:normAutofit/>
          </a:bodyPr>
          <a:lstStyle/>
          <a:p>
            <a:r>
              <a:rPr lang="en-US" u="sng" dirty="0"/>
              <a:t>Non-profit Organizations</a:t>
            </a:r>
            <a:endParaRPr lang="en-US" dirty="0"/>
          </a:p>
          <a:p>
            <a:pPr lvl="1"/>
            <a:r>
              <a:rPr lang="en-US" dirty="0"/>
              <a:t>Recognized by the IRS as a 501(c)(3) tax-exempt organization. </a:t>
            </a:r>
          </a:p>
          <a:p>
            <a:r>
              <a:rPr lang="en-US" u="sng" dirty="0"/>
              <a:t>Publicly Funded Organizations</a:t>
            </a:r>
            <a:endParaRPr lang="en-US" dirty="0"/>
          </a:p>
          <a:p>
            <a:pPr lvl="1"/>
            <a:r>
              <a:rPr lang="en-US" dirty="0"/>
              <a:t>Funded in full, or in part, by taxpayer dollars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u="sng" dirty="0" err="1" smtClean="0"/>
              <a:t>Collaboratives</a:t>
            </a:r>
            <a:r>
              <a:rPr lang="en-US" u="sng" dirty="0" smtClean="0"/>
              <a:t>*</a:t>
            </a:r>
            <a:endParaRPr lang="en-US" dirty="0" smtClean="0"/>
          </a:p>
          <a:p>
            <a:pPr lvl="1"/>
            <a:r>
              <a:rPr lang="en-US" dirty="0"/>
              <a:t>*</a:t>
            </a:r>
            <a:r>
              <a:rPr lang="en-US" dirty="0" smtClean="0"/>
              <a:t>Organizations </a:t>
            </a:r>
            <a:r>
              <a:rPr lang="en-US" dirty="0"/>
              <a:t>may apply as a collaborative but will be required </a:t>
            </a:r>
            <a:r>
              <a:rPr lang="en-US" dirty="0" smtClean="0"/>
              <a:t>to submit </a:t>
            </a:r>
            <a:r>
              <a:rPr lang="en-US" dirty="0"/>
              <a:t>a description and documentation of activities and groups involved.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25684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/>
              <a:t>Activities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763000" cy="4830763"/>
          </a:xfrm>
        </p:spPr>
        <p:txBody>
          <a:bodyPr>
            <a:normAutofit fontScale="85000" lnSpcReduction="20000"/>
          </a:bodyPr>
          <a:lstStyle/>
          <a:p>
            <a:r>
              <a:rPr lang="en-US" sz="4400" dirty="0"/>
              <a:t>What types of activities can be </a:t>
            </a:r>
            <a:r>
              <a:rPr lang="en-US" sz="4400" dirty="0" smtClean="0"/>
              <a:t>funded?</a:t>
            </a:r>
            <a:endParaRPr lang="en-US" sz="4400" dirty="0"/>
          </a:p>
          <a:p>
            <a:pPr lvl="1"/>
            <a:r>
              <a:rPr lang="en-US" sz="2400" dirty="0"/>
              <a:t>Funds must be used for activities which promote, advocate, and execute the goals set </a:t>
            </a:r>
            <a:r>
              <a:rPr lang="en-US" sz="2400" dirty="0" smtClean="0"/>
              <a:t>forth </a:t>
            </a:r>
            <a:r>
              <a:rPr lang="en-US" sz="2400" dirty="0"/>
              <a:t>in the census grant application. Activities must have a clear purpose towards advocacy to the above mentioned outreach </a:t>
            </a:r>
            <a:r>
              <a:rPr lang="en-US" sz="2400" dirty="0" smtClean="0"/>
              <a:t>areas and ensuring an accurate count. </a:t>
            </a:r>
          </a:p>
          <a:p>
            <a:r>
              <a:rPr lang="en-US" sz="4300" dirty="0" smtClean="0"/>
              <a:t>Examples of activities eligible for funding include, but are not limited to:</a:t>
            </a:r>
          </a:p>
          <a:p>
            <a:pPr lvl="1"/>
            <a:r>
              <a:rPr lang="en-US" sz="2200" dirty="0" smtClean="0"/>
              <a:t>Conducting outreach to hard-to-count populations through media, mailings, canvassing, phone banking, or public forums;</a:t>
            </a:r>
          </a:p>
          <a:p>
            <a:pPr lvl="1"/>
            <a:r>
              <a:rPr lang="en-US" sz="2200" dirty="0" smtClean="0"/>
              <a:t>Disseminating information at key service centers and access points in the community;</a:t>
            </a:r>
          </a:p>
          <a:p>
            <a:pPr lvl="1"/>
            <a:r>
              <a:rPr lang="en-US" sz="2200" dirty="0" smtClean="0"/>
              <a:t>Tailored outreach and support to homeless populations, households with limited English, immigrant communities, individuals with difficulty accessing the internet or otherwise completing the form, or any other hard-to-count populations specified or otherwise.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86991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b="1" u="sng" dirty="0" smtClean="0"/>
              <a:t>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257800"/>
          </a:xfrm>
        </p:spPr>
        <p:txBody>
          <a:bodyPr>
            <a:normAutofit fontScale="70000" lnSpcReduction="20000"/>
          </a:bodyPr>
          <a:lstStyle/>
          <a:p>
            <a:r>
              <a:rPr lang="en-US" sz="4600" dirty="0"/>
              <a:t>Grant program funds will not be awarded based specifically on individual line items</a:t>
            </a:r>
            <a:r>
              <a:rPr lang="en-US" sz="4600" dirty="0" smtClean="0"/>
              <a:t>.</a:t>
            </a:r>
          </a:p>
          <a:p>
            <a:r>
              <a:rPr lang="en-US" sz="5100" u="sng" dirty="0"/>
              <a:t>Factors </a:t>
            </a:r>
            <a:r>
              <a:rPr lang="en-US" sz="5100" u="sng" dirty="0" smtClean="0"/>
              <a:t>considered:</a:t>
            </a:r>
            <a:endParaRPr lang="en-US" sz="5100" dirty="0"/>
          </a:p>
          <a:p>
            <a:pPr lvl="1"/>
            <a:r>
              <a:rPr lang="en-US" dirty="0"/>
              <a:t>Appropriateness of proposed grant activities;</a:t>
            </a:r>
          </a:p>
          <a:p>
            <a:pPr lvl="1"/>
            <a:r>
              <a:rPr lang="en-US" dirty="0"/>
              <a:t>Feasibility of proposed grant activities;</a:t>
            </a:r>
          </a:p>
          <a:p>
            <a:pPr lvl="1"/>
            <a:r>
              <a:rPr lang="en-US" dirty="0"/>
              <a:t>Potential to successfully increase census response rate in targeted population(s) and/or geographic region(s);</a:t>
            </a:r>
          </a:p>
          <a:p>
            <a:pPr lvl="1"/>
            <a:r>
              <a:rPr lang="en-US" dirty="0"/>
              <a:t>Originality of proposal within targeted population(s) and/or geographic region(s);</a:t>
            </a:r>
          </a:p>
          <a:p>
            <a:pPr lvl="1"/>
            <a:r>
              <a:rPr lang="en-US" dirty="0"/>
              <a:t>Proportionality of grant fund amounts requested to proposed grant activities;</a:t>
            </a:r>
          </a:p>
          <a:p>
            <a:pPr lvl="1"/>
            <a:r>
              <a:rPr lang="en-US" dirty="0"/>
              <a:t>Proportionality of grant fund amounts requested to estimated population to be reached;</a:t>
            </a:r>
          </a:p>
          <a:p>
            <a:pPr lvl="1"/>
            <a:r>
              <a:rPr lang="en-US" dirty="0"/>
              <a:t>Applicant’s demonstrated ability to reach targeted population(s) and/or geographic region(s).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46224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Grant Funds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Applicants may request grant funds in any amount, up to a maximum of $250,000. </a:t>
            </a:r>
            <a:endParaRPr lang="en-US" dirty="0" smtClean="0"/>
          </a:p>
          <a:p>
            <a:r>
              <a:rPr lang="en-US" dirty="0" smtClean="0"/>
              <a:t>Grant </a:t>
            </a:r>
            <a:r>
              <a:rPr lang="en-US" dirty="0"/>
              <a:t>funds may be awarded in full, or in part, up to the amount requested</a:t>
            </a:r>
            <a:r>
              <a:rPr lang="en-US" dirty="0" smtClean="0"/>
              <a:t>.</a:t>
            </a:r>
          </a:p>
          <a:p>
            <a:r>
              <a:rPr lang="en-US" dirty="0" smtClean="0"/>
              <a:t>Grant </a:t>
            </a:r>
            <a:r>
              <a:rPr lang="en-US" dirty="0"/>
              <a:t>funds will not be awarded in excess of the amount requested.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21769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u="sng" dirty="0" smtClean="0"/>
              <a:t>Completing the Application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b="1" u="sng" dirty="0"/>
              <a:t>Section I – Organization Information and Administration</a:t>
            </a:r>
            <a:endParaRPr lang="en-US" dirty="0"/>
          </a:p>
          <a:p>
            <a:pPr lvl="1"/>
            <a:r>
              <a:rPr lang="en-US" dirty="0"/>
              <a:t>Organization name should be as is registered with the IRS. (Non-Profit </a:t>
            </a:r>
            <a:r>
              <a:rPr lang="en-US" dirty="0" smtClean="0"/>
              <a:t>or </a:t>
            </a:r>
            <a:r>
              <a:rPr lang="en-US" dirty="0"/>
              <a:t>Public)</a:t>
            </a:r>
          </a:p>
          <a:p>
            <a:pPr lvl="1"/>
            <a:r>
              <a:rPr lang="en-US" dirty="0"/>
              <a:t>Please make clear financial sponsor and please </a:t>
            </a:r>
            <a:r>
              <a:rPr lang="en-US" dirty="0" smtClean="0"/>
              <a:t>attach </a:t>
            </a:r>
            <a:r>
              <a:rPr lang="en-US" dirty="0"/>
              <a:t>additional information if needed. Please make provided attachments as clear and precise as possible. </a:t>
            </a:r>
            <a:endParaRPr lang="en-US" dirty="0" smtClean="0"/>
          </a:p>
          <a:p>
            <a:pPr lvl="1"/>
            <a:r>
              <a:rPr lang="en-US" dirty="0"/>
              <a:t>Administration sections should focus on the heads of the organization(s) and officials who will manage the </a:t>
            </a:r>
            <a:r>
              <a:rPr lang="en-US" dirty="0" smtClean="0"/>
              <a:t>grant </a:t>
            </a:r>
            <a:r>
              <a:rPr lang="en-US" dirty="0"/>
              <a:t>funds. </a:t>
            </a:r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21844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u="sng" dirty="0" smtClean="0"/>
              <a:t>Completing the Application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257800"/>
          </a:xfrm>
        </p:spPr>
        <p:txBody>
          <a:bodyPr>
            <a:normAutofit fontScale="85000" lnSpcReduction="10000"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u="sng" dirty="0" smtClean="0">
                <a:effectLst/>
                <a:latin typeface="Times-Roman"/>
                <a:ea typeface="Calibri"/>
                <a:cs typeface="Times-Roman"/>
              </a:rPr>
              <a:t>SUPPORTING DOCUMENTATION</a:t>
            </a:r>
            <a:endParaRPr lang="en-US" u="sng" dirty="0">
              <a:ea typeface="Calibri"/>
              <a:cs typeface="Times New Roman"/>
            </a:endParaRPr>
          </a:p>
          <a:p>
            <a:pPr lvl="1">
              <a:lnSpc>
                <a:spcPct val="107000"/>
              </a:lnSpc>
              <a:spcBef>
                <a:spcPts val="0"/>
              </a:spcBef>
              <a:buFont typeface="Wingdings"/>
              <a:buChar char=""/>
            </a:pPr>
            <a:r>
              <a:rPr lang="en-US" sz="3800" dirty="0">
                <a:ea typeface="Calibri"/>
                <a:cs typeface="Times New Roman"/>
              </a:rPr>
              <a:t>IRS Tax-exempt Determination Letter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buFont typeface="Wingdings"/>
              <a:buChar char=""/>
            </a:pPr>
            <a:r>
              <a:rPr lang="en-US" sz="3800" dirty="0">
                <a:ea typeface="Calibri"/>
                <a:cs typeface="Times New Roman"/>
              </a:rPr>
              <a:t>Organization’s most recent IRS Form 990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buFont typeface="Wingdings"/>
              <a:buChar char=""/>
            </a:pPr>
            <a:r>
              <a:rPr lang="en-US" sz="3800" dirty="0">
                <a:ea typeface="Calibri"/>
                <a:cs typeface="Times New Roman"/>
              </a:rPr>
              <a:t>Organization’s most recent signed IRS Form W-9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buFont typeface="Wingdings"/>
              <a:buChar char=""/>
            </a:pPr>
            <a:r>
              <a:rPr lang="en-US" sz="3800" dirty="0">
                <a:ea typeface="Calibri"/>
                <a:cs typeface="Times New Roman"/>
              </a:rPr>
              <a:t>Organization’s most recent financial statement with accountant opinion (if applicable)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buFont typeface="Wingdings"/>
              <a:buChar char=""/>
            </a:pPr>
            <a:r>
              <a:rPr lang="en-US" sz="3800" dirty="0">
                <a:ea typeface="Calibri"/>
                <a:cs typeface="Times New Roman"/>
              </a:rPr>
              <a:t>Certificate of Good Standing from the Secretary of the Commonwealth’s Corporations </a:t>
            </a:r>
            <a:r>
              <a:rPr lang="en-US" sz="3800" dirty="0" smtClean="0">
                <a:ea typeface="Calibri"/>
                <a:cs typeface="Times New Roman"/>
              </a:rPr>
              <a:t>Division</a:t>
            </a:r>
            <a:endParaRPr lang="en-US" sz="38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802358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925</Words>
  <Application>Microsoft Office PowerPoint</Application>
  <PresentationFormat>On-screen Show (4:3)</PresentationFormat>
  <Paragraphs>110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Times New Roman</vt:lpstr>
      <vt:lpstr>Times-Roman</vt:lpstr>
      <vt:lpstr>Wingdings</vt:lpstr>
      <vt:lpstr>Office Theme</vt:lpstr>
      <vt:lpstr>Secretary of the Commonwealth’s Census Grant Program</vt:lpstr>
      <vt:lpstr>Submissions</vt:lpstr>
      <vt:lpstr>Program Purpose</vt:lpstr>
      <vt:lpstr>Eligible Groups</vt:lpstr>
      <vt:lpstr>Activities</vt:lpstr>
      <vt:lpstr>Evaluation</vt:lpstr>
      <vt:lpstr>Grant Funds</vt:lpstr>
      <vt:lpstr>Completing the Application</vt:lpstr>
      <vt:lpstr>Completing the Application</vt:lpstr>
      <vt:lpstr>Completing the Application</vt:lpstr>
      <vt:lpstr>Completing the Application</vt:lpstr>
      <vt:lpstr>Completing the Application</vt:lpstr>
      <vt:lpstr>Completing the Application</vt:lpstr>
      <vt:lpstr>Completing the Application</vt:lpstr>
      <vt:lpstr>Grant Funds</vt:lpstr>
      <vt:lpstr>Contact</vt:lpstr>
    </vt:vector>
  </TitlesOfParts>
  <Company>Secretary of the Commonwealth of MA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Stewart, Gregory (SEC)</cp:lastModifiedBy>
  <cp:revision>24</cp:revision>
  <dcterms:created xsi:type="dcterms:W3CDTF">2019-12-04T18:40:37Z</dcterms:created>
  <dcterms:modified xsi:type="dcterms:W3CDTF">2019-12-04T20:59:41Z</dcterms:modified>
</cp:coreProperties>
</file>