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tif" Extension="tif"/>
  <Default ContentType="image/gif" Extension="gif"/>
  <Default ContentType="image/tiff" Extension="tif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26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27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28.xml"/>
  <Override ContentType="application/vnd.openxmlformats-officedocument.presentationml.comments+xml" PartName="/ppt/comments/comment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34"/>
  </p:notesMasterIdLst>
  <p:handoutMasterIdLst>
    <p:handoutMasterId r:id="rId35"/>
  </p:handoutMasterIdLst>
  <p:sldIdLst>
    <p:sldId id="326" r:id="rId2"/>
    <p:sldId id="346" r:id="rId3"/>
    <p:sldId id="415" r:id="rId4"/>
    <p:sldId id="413" r:id="rId5"/>
    <p:sldId id="335" r:id="rId6"/>
    <p:sldId id="416" r:id="rId7"/>
    <p:sldId id="410" r:id="rId8"/>
    <p:sldId id="391" r:id="rId9"/>
    <p:sldId id="412" r:id="rId10"/>
    <p:sldId id="405" r:id="rId11"/>
    <p:sldId id="406" r:id="rId12"/>
    <p:sldId id="408" r:id="rId13"/>
    <p:sldId id="407" r:id="rId14"/>
    <p:sldId id="385" r:id="rId15"/>
    <p:sldId id="403" r:id="rId16"/>
    <p:sldId id="386" r:id="rId17"/>
    <p:sldId id="387" r:id="rId18"/>
    <p:sldId id="399" r:id="rId19"/>
    <p:sldId id="388" r:id="rId20"/>
    <p:sldId id="390" r:id="rId21"/>
    <p:sldId id="396" r:id="rId22"/>
    <p:sldId id="394" r:id="rId23"/>
    <p:sldId id="398" r:id="rId24"/>
    <p:sldId id="404" r:id="rId25"/>
    <p:sldId id="395" r:id="rId26"/>
    <p:sldId id="400" r:id="rId27"/>
    <p:sldId id="401" r:id="rId28"/>
    <p:sldId id="397" r:id="rId29"/>
    <p:sldId id="384" r:id="rId30"/>
    <p:sldId id="333" r:id="rId31"/>
    <p:sldId id="334" r:id="rId32"/>
    <p:sldId id="417" r:id="rId3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Farina" initials="JF" lastIdx="2" clrIdx="0"/>
  <p:cmAuthor id="2" name="Matthew Mone" initials="MM" lastIdx="2" clrIdx="1">
    <p:extLst/>
  </p:cmAuthor>
  <p:cmAuthor id="3" name="Russell Greenwald" initials="RG" lastIdx="8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60376" autoAdjust="0"/>
  </p:normalViewPr>
  <p:slideViewPr>
    <p:cSldViewPr snapToGrid="0">
      <p:cViewPr>
        <p:scale>
          <a:sx n="38" d="100"/>
          <a:sy n="38" d="100"/>
        </p:scale>
        <p:origin x="-15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776" y="-11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5-23T11:26:41.523" idx="1">
    <p:pos x="4105" y="1029"/>
    <p:text>Get slide from Dropbox on Image Text Recognition
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5-23T11:26:41.523" idx="1">
    <p:pos x="4105" y="1029"/>
    <p:text>Can we update this to be just the following in a 3x3 grid: Salesforce, Google, Microsoft, Slack, Zoom, Docusign, Asana, Adobe, Zendesk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9-05-24T08:27:43.835" idx="4">
    <p:pos x="10" y="10"/>
    <p:text>Can Dropbox Provide Roadmap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9-05-24T08:18:21.959" idx="1">
    <p:pos x="10" y="10"/>
    <p:text>Can Dropbox run a demo</p:text>
    <p:extLst>
      <p:ext uri="{C676402C-5697-4E1C-873F-D02D1690AC5C}">
        <p15:threadingInfo xmlns:p15="http://schemas.microsoft.com/office/powerpoint/2012/main" timeZoneBias="240"/>
      </p:ext>
    </p:extLst>
  </p:cm>
  <p:cm authorId="3" dt="2019-05-24T08:27:16.080" idx="2">
    <p:pos x="10" y="106"/>
    <p:text>Integrations, Slack, Zoom, etc.</p:text>
    <p:extLst>
      <p:ext uri="{C676402C-5697-4E1C-873F-D02D1690AC5C}">
        <p15:threadingInfo xmlns:p15="http://schemas.microsoft.com/office/powerpoint/2012/main" timeZoneBias="240">
          <p15:parentCm authorId="3" idx="1"/>
        </p15:threadingInfo>
      </p:ext>
    </p:extLst>
  </p:cm>
  <p:cm authorId="3" dt="2019-05-24T08:27:19.976" idx="3">
    <p:pos x="106" y="106"/>
    <p:text>Insource Demo Google, 365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095C1-A46F-614F-AAB2-35A460A5C328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9BF55-1C2A-4D14-9A61-A63D3DBC3D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517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17E7F-2253-8A44-88B2-53B758F1E179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8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8AA93-1B58-493F-91CC-15FB2FAB6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3748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09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0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56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09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51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Crypto Locker Rollback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8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Crypto Locker Rollback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04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SSO, </a:t>
            </a:r>
          </a:p>
          <a:p>
            <a:pPr rtl="0" fontAlgn="ctr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 to couple with conditional access to ensure staff only access Dropbox on secured devices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16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 Folder Based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21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no SSO</a:t>
            </a: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Step, PW complexity, Device approvals,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18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 Capture</a:t>
            </a:r>
          </a:p>
          <a:p>
            <a:r>
              <a:rPr lang="en-US" dirty="0"/>
              <a:t>Team Membership Rules of Engagement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6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93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Troubleshooting</a:t>
            </a: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Verifying Access</a:t>
            </a: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shared to them</a:t>
            </a:r>
          </a:p>
          <a:p>
            <a:pPr marL="228600" indent="-228600" rtl="0" fontAlgn="ctr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Admins get notified</a:t>
            </a:r>
          </a:p>
          <a:p>
            <a:pPr marL="228600" indent="-228600" rtl="0" fontAlgn="ctr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 by default will be notified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36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 Logs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3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Ability to unify your document storage in one place in one folder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07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access to external parties who don’t have Dropbox with the ability to control who has access and for how long and ability to password protect links</a:t>
            </a:r>
          </a:p>
          <a:p>
            <a:pPr marL="228600" indent="-228600" rtl="0" fontAlgn="ctr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Password Protect</a:t>
            </a:r>
          </a:p>
          <a:p>
            <a:pPr marL="228600" indent="-228600" rtl="0" fontAlgn="ctr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Expire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89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files from external parties without them needing a Dropbox account. Great alternative to having people email you files especially with sensitive content.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9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receipt uploads, simplifying expenses, </a:t>
            </a:r>
            <a:r>
              <a:rPr lang="en-US" dirty="0" err="1"/>
              <a:t>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30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99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388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8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20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6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91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62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5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69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AA93-1B58-493F-91CC-15FB2FAB66D6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9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2399-2D8C-4D73-A688-55C2C4987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4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2399-2D8C-4D73-A688-55C2C4987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8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2399-2D8C-4D73-A688-55C2C4987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82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12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2399-2D8C-4D73-A688-55C2C4987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7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2399-2D8C-4D73-A688-55C2C4987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0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2399-2D8C-4D73-A688-55C2C4987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2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2399-2D8C-4D73-A688-55C2C4987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6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2399-2D8C-4D73-A688-55C2C4987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4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2399-2D8C-4D73-A688-55C2C4987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5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2399-2D8C-4D73-A688-55C2C4987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2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2399-2D8C-4D73-A688-55C2C4987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9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522" y="63438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&lt;#&gt;	</a:t>
            </a:r>
          </a:p>
        </p:txBody>
      </p:sp>
    </p:spTree>
    <p:extLst>
      <p:ext uri="{BB962C8B-B14F-4D97-AF65-F5344CB8AC3E}">
        <p14:creationId xmlns:p14="http://schemas.microsoft.com/office/powerpoint/2010/main" val="411004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2.xml" Type="http://schemas.openxmlformats.org/officeDocument/2006/relationships/slideLayout"/><Relationship Id="rId4" Target="../media/image2.jpe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25.xml.rels><?xml version="1.0" encoding="UTF-8" standalone="yes" ?><Relationships xmlns="http://schemas.openxmlformats.org/package/2006/relationships"><Relationship Id="rId8" Target="../media/image49.jpeg" Type="http://schemas.openxmlformats.org/officeDocument/2006/relationships/image"/><Relationship Id="rId3" Target="../media/image1.jpeg" Type="http://schemas.openxmlformats.org/officeDocument/2006/relationships/image"/><Relationship Id="rId7" Target="../media/image48.png" Type="http://schemas.openxmlformats.org/officeDocument/2006/relationships/image"/><Relationship Id="rId2" Target="../notesSlides/notesSlide25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47.png" Type="http://schemas.openxmlformats.org/officeDocument/2006/relationships/image"/><Relationship Id="rId5" Target="../media/image46.png" Type="http://schemas.openxmlformats.org/officeDocument/2006/relationships/image"/><Relationship Id="rId4" Target="../media/image45.png" Type="http://schemas.openxmlformats.org/officeDocument/2006/relationships/image"/><Relationship Id="rId9" Target="../comments/comment1.xml" Type="http://schemas.openxmlformats.org/officeDocument/2006/relationships/comment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3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4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clipart-library.com/img1/804604.png&amp;imgrefurl=http://clipart-library.com/free-cliparts-question.html&amp;docid=Jp71x366u1gXuM&amp;tbnid=JaCC4LOd1VHAjM:&amp;vet=10ahUKEwiglZ6hrfHkAhURWN8KHejlC80QMwhdKAAwAA..i&amp;w=600&amp;h=455&amp;bih=889&amp;biw=1504&amp;q=questions%20free%20clip%20art&amp;ved=0ahUKEwiglZ6hrfHkAhURWN8KHejlC80QMwhdKAAwAA&amp;iact=mrc&amp;uact=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rgreenwald@insourceservices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insourceservices.com/" TargetMode="External"/></Relationships>
</file>

<file path=ppt/slides/_rels/slide32.xml.rels><?xml version="1.0" encoding="UTF-8" standalone="yes" ?><Relationships xmlns="http://schemas.openxmlformats.org/package/2006/relationships"><Relationship Id="rId3" Target="../media/image5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2.xml" Type="http://schemas.openxmlformats.org/officeDocument/2006/relationships/slideLayout"/><Relationship Id="rId4" Target="../media/image56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 ?><Relationships xmlns="http://schemas.openxmlformats.org/package/2006/relationships"><Relationship Id="rId8" Target="../media/image10.png" Type="http://schemas.openxmlformats.org/officeDocument/2006/relationships/image"/><Relationship Id="rId3" Target="../media/image1.jpeg" Type="http://schemas.openxmlformats.org/officeDocument/2006/relationships/image"/><Relationship Id="rId7" Target="../media/image9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8.jpeg" Type="http://schemas.openxmlformats.org/officeDocument/2006/relationships/image"/><Relationship Id="rId5" Target="../media/image7.png" Type="http://schemas.openxmlformats.org/officeDocument/2006/relationships/image"/><Relationship Id="rId10" Target="../media/image12.png" Type="http://schemas.openxmlformats.org/officeDocument/2006/relationships/image"/><Relationship Id="rId4" Target="../media/image6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9.xml.rels><?xml version="1.0" encoding="UTF-8" standalone="yes" ?><Relationships xmlns="http://schemas.openxmlformats.org/package/2006/relationships"><Relationship Id="rId8" Target="../media/image22.png" Type="http://schemas.openxmlformats.org/officeDocument/2006/relationships/image"/><Relationship Id="rId13" Target="../media/image27.png" Type="http://schemas.openxmlformats.org/officeDocument/2006/relationships/image"/><Relationship Id="rId3" Target="../media/image1.jpeg" Type="http://schemas.openxmlformats.org/officeDocument/2006/relationships/image"/><Relationship Id="rId7" Target="../media/image21.png" Type="http://schemas.openxmlformats.org/officeDocument/2006/relationships/image"/><Relationship Id="rId12" Target="../media/image26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20.png" Type="http://schemas.openxmlformats.org/officeDocument/2006/relationships/image"/><Relationship Id="rId11" Target="../media/image25.jpeg" Type="http://schemas.openxmlformats.org/officeDocument/2006/relationships/image"/><Relationship Id="rId5" Target="../media/image19.png" Type="http://schemas.openxmlformats.org/officeDocument/2006/relationships/image"/><Relationship Id="rId10" Target="../media/image24.png" Type="http://schemas.openxmlformats.org/officeDocument/2006/relationships/image"/><Relationship Id="rId4" Target="../media/image18.png" Type="http://schemas.openxmlformats.org/officeDocument/2006/relationships/image"/><Relationship Id="rId9" Target="../media/image23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06" y="6245994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8454" y="960451"/>
            <a:ext cx="3544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2, 2019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248" y="1894298"/>
            <a:ext cx="8099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Modernize Your IT: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Better Secure Your Data, Improve Collaboration, and Increase Employee Productivity.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4169" y="3705626"/>
            <a:ext cx="5119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Russell Greenwald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Vice President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Insource Services, Inc.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76FDFB-7397-470F-8CA4-55FE1DDE213F}"/>
              </a:ext>
            </a:extLst>
          </p:cNvPr>
          <p:cNvSpPr/>
          <p:nvPr/>
        </p:nvSpPr>
        <p:spPr>
          <a:xfrm>
            <a:off x="292822" y="6347954"/>
            <a:ext cx="30748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2019 Insource Services, Inc. All Rights Reserved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E39D16-3A9A-43A4-AFCC-5BBD89E42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268" y="5158796"/>
            <a:ext cx="1805031" cy="14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36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3943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Server Replacement</a:t>
            </a:r>
          </a:p>
        </p:txBody>
      </p:sp>
      <p:sp>
        <p:nvSpPr>
          <p:cNvPr id="60" name="Protect customer data…">
            <a:extLst>
              <a:ext uri="{FF2B5EF4-FFF2-40B4-BE49-F238E27FC236}">
                <a16:creationId xmlns:a16="http://schemas.microsoft.com/office/drawing/2014/main" xmlns="" id="{979F0670-EB70-46BB-8B7E-B07597CB1819}"/>
              </a:ext>
            </a:extLst>
          </p:cNvPr>
          <p:cNvSpPr txBox="1"/>
          <p:nvPr/>
        </p:nvSpPr>
        <p:spPr>
          <a:xfrm>
            <a:off x="599440" y="5076665"/>
            <a:ext cx="8154891" cy="1119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 fontScale="92500" lnSpcReduction="1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>
              <a:defRPr sz="2100">
                <a:solidFill>
                  <a:srgbClr val="620A2D"/>
                </a:solidFill>
                <a:latin typeface="SharpGroteskDB SmBold 20"/>
                <a:ea typeface="SharpGroteskDB SmBold 20"/>
                <a:cs typeface="SharpGroteskDB SmBold 20"/>
                <a:sym typeface="SharpGroteskDB SmBold 20"/>
              </a:defRPr>
            </a:pPr>
            <a:r>
              <a:rPr sz="2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</a:t>
            </a:r>
            <a:r>
              <a:rPr lang="en-US" sz="2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sz="2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  <a:r>
              <a:rPr lang="en-US" sz="2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replace backups</a:t>
            </a:r>
            <a:endParaRPr sz="23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 sz="1500">
                <a:solidFill>
                  <a:srgbClr val="0D0D0D"/>
                </a:solidFill>
                <a:latin typeface="Atlas Grotesk"/>
                <a:ea typeface="Atlas Grotesk"/>
                <a:cs typeface="Atlas Grotesk"/>
                <a:sym typeface="Atlas Grotesk"/>
              </a:defRPr>
            </a:pPr>
            <a:r>
              <a:rPr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Files get an instant upgrade in protection, because everything put in Dropbox is stored on a distributed, reliable cloud infrastructure. </a:t>
            </a:r>
          </a:p>
        </p:txBody>
      </p:sp>
      <p:sp>
        <p:nvSpPr>
          <p:cNvPr id="61" name="Work anywhere, anytime…">
            <a:extLst>
              <a:ext uri="{FF2B5EF4-FFF2-40B4-BE49-F238E27FC236}">
                <a16:creationId xmlns:a16="http://schemas.microsoft.com/office/drawing/2014/main" xmlns="" id="{F7DACB4A-64B7-4A78-B9CA-9225B0649A60}"/>
              </a:ext>
            </a:extLst>
          </p:cNvPr>
          <p:cNvSpPr txBox="1"/>
          <p:nvPr/>
        </p:nvSpPr>
        <p:spPr>
          <a:xfrm>
            <a:off x="599440" y="1784238"/>
            <a:ext cx="815489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>
              <a:defRPr sz="2100">
                <a:solidFill>
                  <a:srgbClr val="620A2D"/>
                </a:solidFill>
                <a:latin typeface="SharpGroteskDB SmBold 20"/>
                <a:ea typeface="SharpGroteskDB SmBold 20"/>
                <a:cs typeface="SharpGroteskDB SmBold 20"/>
                <a:sym typeface="SharpGroteskDB SmBold 20"/>
              </a:defRPr>
            </a:pPr>
            <a:r>
              <a:rPr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anywhere, anytime</a:t>
            </a:r>
          </a:p>
          <a:p>
            <a:pPr>
              <a:lnSpc>
                <a:spcPct val="160000"/>
              </a:lnSpc>
              <a:defRPr sz="1500">
                <a:solidFill>
                  <a:srgbClr val="0D0D0D"/>
                </a:solidFill>
                <a:latin typeface="Atlas Grotesk"/>
                <a:ea typeface="Atlas Grotesk"/>
                <a:cs typeface="Atlas Grotesk"/>
                <a:sym typeface="Atlas Grotesk"/>
              </a:defRPr>
            </a:pP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Dropbox makes all files securely available, no VPN required.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 sz="1500">
                <a:solidFill>
                  <a:srgbClr val="0D0D0D"/>
                </a:solidFill>
                <a:latin typeface="Atlas Grotesk"/>
                <a:ea typeface="Atlas Grotesk"/>
                <a:cs typeface="Atlas Grotesk"/>
                <a:sym typeface="Atlas Grotesk"/>
              </a:defRPr>
            </a:pP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 can even collaborate offline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2" name="Stay in sync…">
            <a:extLst>
              <a:ext uri="{FF2B5EF4-FFF2-40B4-BE49-F238E27FC236}">
                <a16:creationId xmlns:a16="http://schemas.microsoft.com/office/drawing/2014/main" xmlns="" id="{5A259952-8884-434F-90AD-3CBAB9EA8AC2}"/>
              </a:ext>
            </a:extLst>
          </p:cNvPr>
          <p:cNvSpPr txBox="1"/>
          <p:nvPr/>
        </p:nvSpPr>
        <p:spPr>
          <a:xfrm>
            <a:off x="599440" y="3244962"/>
            <a:ext cx="765912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>
              <a:defRPr sz="2200">
                <a:solidFill>
                  <a:srgbClr val="620A2D"/>
                </a:solidFill>
                <a:latin typeface="SharpGroteskDB SmBold 20"/>
                <a:ea typeface="SharpGroteskDB SmBold 20"/>
                <a:cs typeface="SharpGroteskDB SmBold 20"/>
                <a:sym typeface="SharpGroteskDB SmBold 20"/>
              </a:defRPr>
            </a:pPr>
            <a:r>
              <a:rPr sz="21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in sync</a:t>
            </a:r>
          </a:p>
          <a:p>
            <a:pPr>
              <a:lnSpc>
                <a:spcPct val="160000"/>
              </a:lnSpc>
              <a:defRPr sz="1500">
                <a:solidFill>
                  <a:srgbClr val="0D0D0D"/>
                </a:solidFill>
                <a:latin typeface="Atlas Grotesk"/>
                <a:ea typeface="Atlas Grotesk"/>
                <a:cs typeface="Atlas Grotesk"/>
                <a:sym typeface="Atlas Grotesk"/>
              </a:defRPr>
            </a:pPr>
            <a:r>
              <a:rPr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share the most up to date version of teams, partners, and customers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3" name="Integrate with apps…">
            <a:extLst>
              <a:ext uri="{FF2B5EF4-FFF2-40B4-BE49-F238E27FC236}">
                <a16:creationId xmlns:a16="http://schemas.microsoft.com/office/drawing/2014/main" xmlns="" id="{FEB7B981-D800-454C-B909-0C740E69C5BB}"/>
              </a:ext>
            </a:extLst>
          </p:cNvPr>
          <p:cNvSpPr txBox="1"/>
          <p:nvPr/>
        </p:nvSpPr>
        <p:spPr>
          <a:xfrm>
            <a:off x="599440" y="4235821"/>
            <a:ext cx="8024182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 fontScale="85000" lnSpcReduction="1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>
              <a:defRPr sz="2100">
                <a:solidFill>
                  <a:srgbClr val="620A2D"/>
                </a:solidFill>
                <a:latin typeface="SharpGroteskDB SmBold 20"/>
                <a:ea typeface="SharpGroteskDB SmBold 20"/>
                <a:cs typeface="SharpGroteskDB SmBold 20"/>
                <a:sym typeface="SharpGroteskDB SmBold 20"/>
              </a:defRPr>
            </a:pPr>
            <a:r>
              <a:rPr sz="25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 with apps</a:t>
            </a:r>
          </a:p>
          <a:p>
            <a:pPr>
              <a:lnSpc>
                <a:spcPct val="160000"/>
              </a:lnSpc>
              <a:defRPr sz="1500">
                <a:solidFill>
                  <a:srgbClr val="0D0D0D"/>
                </a:solidFill>
                <a:latin typeface="Atlas Grotesk"/>
                <a:ea typeface="Atlas Grotesk"/>
                <a:cs typeface="Atlas Grotesk"/>
                <a:sym typeface="Atlas Grotesk"/>
              </a:defRPr>
            </a:pPr>
            <a:r>
              <a:rPr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Dropbox works without limitations on all the devices your customers’ teams work on. </a:t>
            </a:r>
          </a:p>
        </p:txBody>
      </p:sp>
    </p:spTree>
    <p:extLst>
      <p:ext uri="{BB962C8B-B14F-4D97-AF65-F5344CB8AC3E}">
        <p14:creationId xmlns:p14="http://schemas.microsoft.com/office/powerpoint/2010/main" val="2152699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2274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Folders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DCE36723-1B07-4585-9428-13397177111A}"/>
              </a:ext>
            </a:extLst>
          </p:cNvPr>
          <p:cNvSpPr txBox="1"/>
          <p:nvPr/>
        </p:nvSpPr>
        <p:spPr>
          <a:xfrm>
            <a:off x="73437" y="2101522"/>
            <a:ext cx="3330164" cy="3901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80473" indent="-180473" defTabSz="309500">
              <a:spcBef>
                <a:spcPts val="1100"/>
              </a:spcBef>
              <a:buClr>
                <a:srgbClr val="92D050"/>
              </a:buClr>
              <a:buSzPct val="100000"/>
              <a:buChar char="•"/>
              <a:defRPr>
                <a:solidFill>
                  <a:srgbClr val="2E363C"/>
                </a:solidFill>
                <a:latin typeface="Atlas Grotesk"/>
                <a:ea typeface="Atlas Grotesk"/>
                <a:cs typeface="Atlas Grotesk"/>
                <a:sym typeface="Atlas Grotesk"/>
              </a:defRPr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 membership at the team folder or sub-folder level</a:t>
            </a:r>
          </a:p>
          <a:p>
            <a:pPr marL="180473" indent="-180473" defTabSz="309500">
              <a:spcBef>
                <a:spcPts val="1100"/>
              </a:spcBef>
              <a:buClr>
                <a:srgbClr val="92D050"/>
              </a:buClr>
              <a:buSzPct val="100000"/>
              <a:buChar char="•"/>
              <a:defRPr>
                <a:solidFill>
                  <a:srgbClr val="2E363C"/>
                </a:solidFill>
                <a:latin typeface="Atlas Grotesk"/>
                <a:ea typeface="Atlas Grotesk"/>
                <a:cs typeface="Atlas Grotesk"/>
                <a:sym typeface="Atlas Grotesk"/>
              </a:defRPr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 people to only the specific folders they need</a:t>
            </a:r>
          </a:p>
          <a:p>
            <a:pPr marL="180473" indent="-180473" defTabSz="309500">
              <a:spcBef>
                <a:spcPts val="1100"/>
              </a:spcBef>
              <a:buClr>
                <a:srgbClr val="92D050"/>
              </a:buClr>
              <a:buSzPct val="100000"/>
              <a:buChar char="•"/>
              <a:defRPr>
                <a:solidFill>
                  <a:srgbClr val="2E363C"/>
                </a:solidFill>
                <a:latin typeface="Atlas Grotesk"/>
                <a:ea typeface="Atlas Grotesk"/>
                <a:cs typeface="Atlas Grotesk"/>
                <a:sym typeface="Atlas Grotesk"/>
              </a:defRPr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external sharing to take place directly from the folders where content is stored</a:t>
            </a:r>
          </a:p>
          <a:p>
            <a:pPr marL="180473" indent="-180473" defTabSz="309500">
              <a:spcBef>
                <a:spcPts val="1100"/>
              </a:spcBef>
              <a:buClr>
                <a:srgbClr val="92D050"/>
              </a:buClr>
              <a:buSzPct val="100000"/>
              <a:buChar char="•"/>
              <a:defRPr>
                <a:solidFill>
                  <a:srgbClr val="2E363C"/>
                </a:solidFill>
                <a:latin typeface="Atlas Grotesk"/>
                <a:ea typeface="Atlas Grotesk"/>
                <a:cs typeface="Atlas Grotesk"/>
                <a:sym typeface="Atlas Grotesk"/>
              </a:defRPr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 access levels for any folder or subfolder</a:t>
            </a:r>
          </a:p>
        </p:txBody>
      </p:sp>
      <p:pic>
        <p:nvPicPr>
          <p:cNvPr id="13" name="Picture 12" descr="Picture 25">
            <a:extLst>
              <a:ext uri="{FF2B5EF4-FFF2-40B4-BE49-F238E27FC236}">
                <a16:creationId xmlns:a16="http://schemas.microsoft.com/office/drawing/2014/main" xmlns="" id="{D1564461-B48A-4D24-BE86-118C7B386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227" y="1957168"/>
            <a:ext cx="5856336" cy="24820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62837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923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</a:t>
            </a:r>
          </a:p>
        </p:txBody>
      </p:sp>
      <p:sp>
        <p:nvSpPr>
          <p:cNvPr id="9" name="See all your work from your desktop…">
            <a:extLst>
              <a:ext uri="{FF2B5EF4-FFF2-40B4-BE49-F238E27FC236}">
                <a16:creationId xmlns:a16="http://schemas.microsoft.com/office/drawing/2014/main" xmlns="" id="{19AF3F39-5875-419B-9575-888B02FFEDD8}"/>
              </a:ext>
            </a:extLst>
          </p:cNvPr>
          <p:cNvSpPr txBox="1"/>
          <p:nvPr/>
        </p:nvSpPr>
        <p:spPr>
          <a:xfrm>
            <a:off x="673858" y="1987552"/>
            <a:ext cx="590849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1" indent="0">
              <a:defRPr sz="2100">
                <a:solidFill>
                  <a:srgbClr val="620A2D"/>
                </a:solidFill>
                <a:latin typeface="SharpGroteskDB SmBold 20"/>
                <a:ea typeface="SharpGroteskDB SmBold 20"/>
                <a:cs typeface="SharpGroteskDB SmBold 20"/>
                <a:sym typeface="SharpGroteskDB SmBold 20"/>
              </a:defRPr>
            </a:pPr>
            <a:r>
              <a:rPr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all your work from your desktop</a:t>
            </a:r>
          </a:p>
          <a:p>
            <a:pPr lvl="2" indent="0">
              <a:lnSpc>
                <a:spcPct val="160000"/>
              </a:lnSpc>
              <a:defRPr sz="1500">
                <a:latin typeface="Atlas Grotesk"/>
                <a:ea typeface="Atlas Grotesk"/>
                <a:cs typeface="Atlas Grotesk"/>
                <a:sym typeface="Atlas Grotesk"/>
              </a:defRPr>
            </a:pPr>
            <a:r>
              <a:rPr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Files take up very little space until you need them.</a:t>
            </a:r>
          </a:p>
        </p:txBody>
      </p:sp>
      <p:sp>
        <p:nvSpPr>
          <p:cNvPr id="10" name="Access to everything is just a click away…">
            <a:extLst>
              <a:ext uri="{FF2B5EF4-FFF2-40B4-BE49-F238E27FC236}">
                <a16:creationId xmlns:a16="http://schemas.microsoft.com/office/drawing/2014/main" xmlns="" id="{9AF25F24-2DF8-42B6-BBEE-0D08EC79434B}"/>
              </a:ext>
            </a:extLst>
          </p:cNvPr>
          <p:cNvSpPr txBox="1"/>
          <p:nvPr/>
        </p:nvSpPr>
        <p:spPr>
          <a:xfrm>
            <a:off x="624138" y="3162300"/>
            <a:ext cx="5741684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1" indent="0">
              <a:defRPr sz="2100">
                <a:solidFill>
                  <a:srgbClr val="620A2D"/>
                </a:solidFill>
                <a:latin typeface="SharpGroteskDB SmBold 20"/>
                <a:ea typeface="SharpGroteskDB SmBold 20"/>
                <a:cs typeface="SharpGroteskDB SmBold 20"/>
                <a:sym typeface="SharpGroteskDB SmBold 20"/>
              </a:defRPr>
            </a:pPr>
            <a:r>
              <a:rPr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to everything is just a click away </a:t>
            </a:r>
          </a:p>
          <a:p>
            <a:pPr lvl="2" indent="0">
              <a:lnSpc>
                <a:spcPct val="160000"/>
              </a:lnSpc>
              <a:defRPr sz="1500">
                <a:latin typeface="Atlas Grotesk"/>
                <a:ea typeface="Atlas Grotesk"/>
                <a:cs typeface="Atlas Grotesk"/>
                <a:sym typeface="Atlas Grotesk"/>
              </a:defRPr>
            </a:pPr>
            <a:r>
              <a:rPr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 cloud-only file and it will sync automatically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ks where you do…">
            <a:extLst>
              <a:ext uri="{FF2B5EF4-FFF2-40B4-BE49-F238E27FC236}">
                <a16:creationId xmlns:a16="http://schemas.microsoft.com/office/drawing/2014/main" xmlns="" id="{8E08B0DF-29C8-4C74-990D-BF8AF39D2E28}"/>
              </a:ext>
            </a:extLst>
          </p:cNvPr>
          <p:cNvSpPr txBox="1"/>
          <p:nvPr/>
        </p:nvSpPr>
        <p:spPr>
          <a:xfrm>
            <a:off x="624138" y="4337048"/>
            <a:ext cx="5545773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1" indent="0">
              <a:defRPr sz="2100">
                <a:solidFill>
                  <a:srgbClr val="620A2D"/>
                </a:solidFill>
                <a:latin typeface="SharpGroteskDB SmBold 20"/>
                <a:ea typeface="SharpGroteskDB SmBold 20"/>
                <a:cs typeface="SharpGroteskDB SmBold 20"/>
                <a:sym typeface="SharpGroteskDB SmBold 20"/>
              </a:defRPr>
            </a:pPr>
            <a:r>
              <a:rPr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 where you do</a:t>
            </a:r>
          </a:p>
          <a:p>
            <a:pPr lvl="2" indent="0">
              <a:lnSpc>
                <a:spcPct val="160000"/>
              </a:lnSpc>
              <a:defRPr sz="1500">
                <a:latin typeface="Atlas Grotesk"/>
                <a:ea typeface="Atlas Grotesk"/>
                <a:cs typeface="Atlas Grotesk"/>
                <a:sym typeface="Atlas Grotesk"/>
              </a:defRPr>
            </a:pPr>
            <a:r>
              <a:rPr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Windows and Mac, even if you’re not on the latest version.</a:t>
            </a:r>
          </a:p>
        </p:txBody>
      </p:sp>
    </p:spTree>
    <p:extLst>
      <p:ext uri="{BB962C8B-B14F-4D97-AF65-F5344CB8AC3E}">
        <p14:creationId xmlns:p14="http://schemas.microsoft.com/office/powerpoint/2010/main" val="468929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1972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Sync</a:t>
            </a:r>
          </a:p>
        </p:txBody>
      </p:sp>
      <p:pic>
        <p:nvPicPr>
          <p:cNvPr id="8" name="Picture 7" descr="Picture 6">
            <a:extLst>
              <a:ext uri="{FF2B5EF4-FFF2-40B4-BE49-F238E27FC236}">
                <a16:creationId xmlns:a16="http://schemas.microsoft.com/office/drawing/2014/main" xmlns="" id="{D912C047-2CEE-4B34-85C6-82D68126484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36756" y="1690945"/>
            <a:ext cx="7252203" cy="41850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92008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337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on Dropbox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CF508FB-D93D-2F4A-A2C4-516BDAE09885}"/>
              </a:ext>
            </a:extLst>
          </p:cNvPr>
          <p:cNvGrpSpPr/>
          <p:nvPr/>
        </p:nvGrpSpPr>
        <p:grpSpPr>
          <a:xfrm>
            <a:off x="42228" y="3299779"/>
            <a:ext cx="6842129" cy="1846659"/>
            <a:chOff x="4643174" y="2766473"/>
            <a:chExt cx="6842129" cy="18466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1B72D10-7D9D-41F9-A907-3A69C4D9E9A4}"/>
                </a:ext>
              </a:extLst>
            </p:cNvPr>
            <p:cNvSpPr txBox="1"/>
            <p:nvPr/>
          </p:nvSpPr>
          <p:spPr>
            <a:xfrm>
              <a:off x="6494111" y="2766473"/>
              <a:ext cx="4991192" cy="1846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620A2D"/>
                  </a:solidFill>
                  <a:latin typeface="SharpGroteskDB SmBold 20"/>
                  <a:ea typeface="SharpGroteskDB SmBold 20"/>
                  <a:cs typeface="SharpGroteskDB SmBold 20"/>
                  <a:sym typeface="SharpGroteskDB SmBold 20"/>
                </a:defRPr>
              </a:pPr>
              <a:r>
                <a:rPr kumimoji="0" sz="2000" b="1" i="0" u="sng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SharpGroteskDB SmBold 20"/>
                </a:rPr>
                <a:t>Compliance and </a:t>
              </a:r>
              <a:r>
                <a:rPr kumimoji="0" lang="en-US" sz="2000" b="1" i="0" u="sng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SharpGroteskDB SmBold 20"/>
                </a:rPr>
                <a:t>C</a:t>
              </a:r>
              <a:r>
                <a:rPr kumimoji="0" sz="2000" b="1" i="0" u="sng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SharpGroteskDB SmBold 20"/>
                </a:rPr>
                <a:t>ertifications</a:t>
              </a:r>
            </a:p>
            <a:p>
              <a:pPr marL="0" marR="0" lvl="1" indent="0" algn="l" defTabSz="914400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latin typeface="Atlas Grotesk"/>
                  <a:ea typeface="Atlas Grotesk"/>
                  <a:cs typeface="Atlas Grotesk"/>
                  <a:sym typeface="Atlas Grotesk"/>
                </a:defRPr>
              </a:pPr>
              <a:r>
                <a: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tlas Grotesk"/>
                </a:rPr>
                <a:t>SOC1/SOC2/SOC3</a:t>
              </a:r>
            </a:p>
            <a:p>
              <a:pPr marL="0" marR="0" lvl="1" indent="0" algn="l" defTabSz="914400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latin typeface="Atlas Grotesk"/>
                  <a:ea typeface="Atlas Grotesk"/>
                  <a:cs typeface="Atlas Grotesk"/>
                  <a:sym typeface="Atlas Grotesk"/>
                </a:defRPr>
              </a:pPr>
              <a:r>
                <a: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tlas Grotesk"/>
                </a:rPr>
                <a:t>ISO 27001, 27018</a:t>
              </a:r>
            </a:p>
            <a:p>
              <a:pPr marL="0" marR="0" lvl="1" indent="0" algn="l" defTabSz="914400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latin typeface="Atlas Grotesk"/>
                  <a:ea typeface="Atlas Grotesk"/>
                  <a:cs typeface="Atlas Grotesk"/>
                  <a:sym typeface="Atlas Grotesk"/>
                </a:defRPr>
              </a:pPr>
              <a:r>
                <a: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tlas Grotesk"/>
                </a:rPr>
                <a:t>HIPAA/HITECH support</a:t>
              </a:r>
            </a:p>
            <a:p>
              <a:pPr marL="0" marR="0" lvl="1" indent="0" algn="l" defTabSz="914400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latin typeface="Atlas Grotesk"/>
                  <a:ea typeface="Atlas Grotesk"/>
                  <a:cs typeface="Atlas Grotesk"/>
                  <a:sym typeface="Atlas Grotesk"/>
                </a:defRPr>
              </a:pPr>
              <a:r>
                <a: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tlas Grotesk"/>
                </a:rPr>
                <a:t>FERPA/COPPA</a:t>
              </a:r>
            </a:p>
          </p:txBody>
        </p:sp>
        <p:pic>
          <p:nvPicPr>
            <p:cNvPr id="16" name="image89.pdf">
              <a:extLst>
                <a:ext uri="{FF2B5EF4-FFF2-40B4-BE49-F238E27FC236}">
                  <a16:creationId xmlns:a16="http://schemas.microsoft.com/office/drawing/2014/main" xmlns="" id="{102CB9C1-49AA-4DAF-B047-715A699FC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174" y="2851916"/>
              <a:ext cx="1241507" cy="15411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" name="Group">
            <a:extLst>
              <a:ext uri="{FF2B5EF4-FFF2-40B4-BE49-F238E27FC236}">
                <a16:creationId xmlns:a16="http://schemas.microsoft.com/office/drawing/2014/main" xmlns="" id="{220391F5-1CE1-4A68-B785-C1F6AD1DFE45}"/>
              </a:ext>
            </a:extLst>
          </p:cNvPr>
          <p:cNvGrpSpPr/>
          <p:nvPr/>
        </p:nvGrpSpPr>
        <p:grpSpPr>
          <a:xfrm>
            <a:off x="117769" y="5221529"/>
            <a:ext cx="6766588" cy="1342323"/>
            <a:chOff x="1" y="114540"/>
            <a:chExt cx="6766585" cy="134232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8B57A9E-4CAB-4B5B-8F5F-CDB35DA3ACEF}"/>
                </a:ext>
              </a:extLst>
            </p:cNvPr>
            <p:cNvSpPr txBox="1"/>
            <p:nvPr/>
          </p:nvSpPr>
          <p:spPr>
            <a:xfrm>
              <a:off x="1775394" y="229448"/>
              <a:ext cx="4991192" cy="1000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620A2D"/>
                  </a:solidFill>
                  <a:latin typeface="SharpGroteskDB SmBold 20"/>
                  <a:ea typeface="SharpGroteskDB SmBold 20"/>
                  <a:cs typeface="SharpGroteskDB SmBold 20"/>
                  <a:sym typeface="SharpGroteskDB SmBold 20"/>
                </a:defRPr>
              </a:pPr>
              <a:r>
                <a:rPr kumimoji="0" sz="2000" b="1" i="0" u="sng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SharpGroteskDB SmBold 20"/>
                </a:rPr>
                <a:t>Detailed </a:t>
              </a:r>
              <a:r>
                <a:rPr kumimoji="0" lang="en-US" sz="2000" b="1" i="0" u="sng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SharpGroteskDB SmBold 20"/>
                </a:rPr>
                <a:t>A</a:t>
              </a:r>
              <a:r>
                <a:rPr kumimoji="0" sz="2000" b="1" i="0" u="sng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SharpGroteskDB SmBold 20"/>
                </a:rPr>
                <a:t>uditing</a:t>
              </a:r>
            </a:p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latin typeface="Atlas Grotesk"/>
                  <a:ea typeface="Atlas Grotesk"/>
                  <a:cs typeface="Atlas Grotesk"/>
                  <a:sym typeface="Atlas Grotesk"/>
                </a:defRPr>
              </a:pPr>
              <a:r>
                <a: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tlas Grotesk"/>
                </a:rPr>
                <a:t>Deep-dives on user activity, file events, sharing, apps, sessions, and devices</a:t>
              </a:r>
            </a:p>
          </p:txBody>
        </p:sp>
        <p:pic>
          <p:nvPicPr>
            <p:cNvPr id="14" name="image88.pdf">
              <a:extLst>
                <a:ext uri="{FF2B5EF4-FFF2-40B4-BE49-F238E27FC236}">
                  <a16:creationId xmlns:a16="http://schemas.microsoft.com/office/drawing/2014/main" xmlns="" id="{264FE268-1059-44E3-ABC8-54FA613A0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14540"/>
              <a:ext cx="1070952" cy="1342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" name="Group">
            <a:extLst>
              <a:ext uri="{FF2B5EF4-FFF2-40B4-BE49-F238E27FC236}">
                <a16:creationId xmlns:a16="http://schemas.microsoft.com/office/drawing/2014/main" xmlns="" id="{1EE6B6C6-7F8F-4E54-B304-0358B7A53907}"/>
              </a:ext>
            </a:extLst>
          </p:cNvPr>
          <p:cNvGrpSpPr/>
          <p:nvPr/>
        </p:nvGrpSpPr>
        <p:grpSpPr>
          <a:xfrm>
            <a:off x="117768" y="1724926"/>
            <a:ext cx="7319352" cy="1636659"/>
            <a:chOff x="0" y="821"/>
            <a:chExt cx="7319350" cy="1636658"/>
          </a:xfrm>
        </p:grpSpPr>
        <p:grpSp>
          <p:nvGrpSpPr>
            <p:cNvPr id="9" name="Group">
              <a:extLst>
                <a:ext uri="{FF2B5EF4-FFF2-40B4-BE49-F238E27FC236}">
                  <a16:creationId xmlns:a16="http://schemas.microsoft.com/office/drawing/2014/main" xmlns="" id="{C7DFA79F-79ED-4DA8-BC9B-04F3BC545D5A}"/>
                </a:ext>
              </a:extLst>
            </p:cNvPr>
            <p:cNvGrpSpPr/>
            <p:nvPr/>
          </p:nvGrpSpPr>
          <p:grpSpPr>
            <a:xfrm>
              <a:off x="0" y="821"/>
              <a:ext cx="7319350" cy="1636658"/>
              <a:chOff x="-63500" y="-58868"/>
              <a:chExt cx="7319349" cy="1636656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6FD94BCC-4697-4DDA-9552-4F74902E2FBD}"/>
                  </a:ext>
                </a:extLst>
              </p:cNvPr>
              <p:cNvSpPr txBox="1"/>
              <p:nvPr/>
            </p:nvSpPr>
            <p:spPr>
              <a:xfrm>
                <a:off x="1711894" y="190558"/>
                <a:ext cx="5543955" cy="10772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620A2D"/>
                    </a:solidFill>
                    <a:latin typeface="SharpGroteskDB SmBold 20"/>
                    <a:ea typeface="SharpGroteskDB SmBold 20"/>
                    <a:cs typeface="SharpGroteskDB SmBold 20"/>
                    <a:sym typeface="SharpGroteskDB SmBold 20"/>
                  </a:defRPr>
                </a:pPr>
                <a:r>
                  <a:rPr kumimoji="0" sz="2000" b="1" i="0" u="sng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SharpGroteskDB SmBold 20"/>
                  </a:rPr>
                  <a:t>Bank-level encryption</a:t>
                </a:r>
              </a:p>
              <a:p>
                <a:pPr marL="0" marR="0" lvl="1" indent="0" algn="l" defTabSz="914400" rtl="0" eaLnBrk="1" fontAlgn="auto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latin typeface="Atlas Grotesk"/>
                    <a:ea typeface="Atlas Grotesk"/>
                    <a:cs typeface="Atlas Grotesk"/>
                    <a:sym typeface="Atlas Grotesk"/>
                  </a:defRPr>
                </a:pPr>
                <a:r>
                  <a:rPr kumimoji="0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tlas Grotesk"/>
                  </a:rPr>
                  <a:t>In transit (SSL/TLS)</a:t>
                </a:r>
              </a:p>
              <a:p>
                <a:pPr marL="0" marR="0" lvl="1" indent="0" algn="l" defTabSz="914400" rtl="0" eaLnBrk="1" fontAlgn="auto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latin typeface="Atlas Grotesk"/>
                    <a:ea typeface="Atlas Grotesk"/>
                    <a:cs typeface="Atlas Grotesk"/>
                    <a:sym typeface="Atlas Grotesk"/>
                  </a:defRPr>
                </a:pPr>
                <a:r>
                  <a:rPr kumimoji="0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tlas Grotesk"/>
                  </a:rPr>
                  <a:t>At rest (256-bit AES)</a:t>
                </a:r>
              </a:p>
            </p:txBody>
          </p:sp>
          <p:pic>
            <p:nvPicPr>
              <p:cNvPr id="12" name="image74a.pdf" descr="image74a.pdf">
                <a:extLst>
                  <a:ext uri="{FF2B5EF4-FFF2-40B4-BE49-F238E27FC236}">
                    <a16:creationId xmlns:a16="http://schemas.microsoft.com/office/drawing/2014/main" xmlns="" id="{CCECE3F5-EF29-4D55-BC30-1EBC092693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63500" y="-58868"/>
                <a:ext cx="1636656" cy="163665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0" name="image74b.pdf">
              <a:extLst>
                <a:ext uri="{FF2B5EF4-FFF2-40B4-BE49-F238E27FC236}">
                  <a16:creationId xmlns:a16="http://schemas.microsoft.com/office/drawing/2014/main" xmlns="" id="{78D29BC0-2F7E-43C4-8C68-1710D9CFA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" y="170175"/>
              <a:ext cx="1638301" cy="1297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515983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337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on Dropbox</a:t>
            </a:r>
          </a:p>
        </p:txBody>
      </p:sp>
      <p:pic>
        <p:nvPicPr>
          <p:cNvPr id="1026" name="Picture 2" descr="Image result for cryptolocker">
            <a:extLst>
              <a:ext uri="{FF2B5EF4-FFF2-40B4-BE49-F238E27FC236}">
                <a16:creationId xmlns:a16="http://schemas.microsoft.com/office/drawing/2014/main" xmlns="" id="{7F489C6D-4FDA-4FC7-A0C0-322F29E09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734" y="1684408"/>
            <a:ext cx="5420532" cy="437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62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337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on Dropbox</a:t>
            </a:r>
          </a:p>
        </p:txBody>
      </p:sp>
      <p:pic>
        <p:nvPicPr>
          <p:cNvPr id="2050" name="Picture 2" descr="Image result for sso">
            <a:extLst>
              <a:ext uri="{FF2B5EF4-FFF2-40B4-BE49-F238E27FC236}">
                <a16:creationId xmlns:a16="http://schemas.microsoft.com/office/drawing/2014/main" xmlns="" id="{510055C0-52BD-4BA4-8BB3-AC3221651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7" y="2067032"/>
            <a:ext cx="7236732" cy="365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09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91190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149" y="401055"/>
            <a:ext cx="337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on Dropbox</a:t>
            </a:r>
          </a:p>
        </p:txBody>
      </p:sp>
      <p:pic>
        <p:nvPicPr>
          <p:cNvPr id="3074" name="Picture 2" descr="Image result for Dropbox managed sharing">
            <a:extLst>
              <a:ext uri="{FF2B5EF4-FFF2-40B4-BE49-F238E27FC236}">
                <a16:creationId xmlns:a16="http://schemas.microsoft.com/office/drawing/2014/main" xmlns="" id="{3D61CC9C-AF7B-4C39-81A7-D8F80E411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03" y="1051616"/>
            <a:ext cx="6423793" cy="514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983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32201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669" y="444444"/>
            <a:ext cx="337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on Dropbox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1F5D2B-D2CF-1543-A052-FFCDAEBE0D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19"/>
          <a:stretch/>
        </p:blipFill>
        <p:spPr>
          <a:xfrm>
            <a:off x="1289221" y="1075151"/>
            <a:ext cx="6210974" cy="50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36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337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on Dropbox</a:t>
            </a:r>
          </a:p>
        </p:txBody>
      </p:sp>
      <p:pic>
        <p:nvPicPr>
          <p:cNvPr id="4098" name="Picture 2" descr="Image result for Dropbox domain capture">
            <a:extLst>
              <a:ext uri="{FF2B5EF4-FFF2-40B4-BE49-F238E27FC236}">
                <a16:creationId xmlns:a16="http://schemas.microsoft.com/office/drawing/2014/main" xmlns="" id="{8DFFF318-CA20-4246-ABE5-A5DDB3B36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66" y="1785529"/>
            <a:ext cx="5723971" cy="441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91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E56846-8FB6-43C0-B3E3-45E37114E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10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12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33713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on Dropbox</a:t>
            </a:r>
          </a:p>
          <a:p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Image result for user impersonation">
            <a:extLst>
              <a:ext uri="{FF2B5EF4-FFF2-40B4-BE49-F238E27FC236}">
                <a16:creationId xmlns:a16="http://schemas.microsoft.com/office/drawing/2014/main" xmlns="" id="{CD1F84F3-CDC6-46D7-A75C-33ADD6A0F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01" y="1936083"/>
            <a:ext cx="4995397" cy="37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416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337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on Dropbox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BF1F771-3959-4F7D-9F6F-E31E52624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27" y="1628770"/>
            <a:ext cx="6243226" cy="453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94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1322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1C3DFC7-D9DA-4D52-8134-740837FDB8F5}"/>
              </a:ext>
            </a:extLst>
          </p:cNvPr>
          <p:cNvSpPr/>
          <p:nvPr/>
        </p:nvSpPr>
        <p:spPr>
          <a:xfrm>
            <a:off x="151412" y="197043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Dropbox Badge</a:t>
            </a:r>
          </a:p>
          <a:p>
            <a:pPr font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and Office 365 Co Editing</a:t>
            </a:r>
          </a:p>
          <a:p>
            <a:pPr font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 History</a:t>
            </a:r>
          </a:p>
          <a:p>
            <a:pPr fontAlgn="ctr"/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DBA2832-51CC-45A0-86A8-E5E3B6F5B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035" y="1970433"/>
            <a:ext cx="3057952" cy="3686689"/>
          </a:xfrm>
          <a:prstGeom prst="rect">
            <a:avLst/>
          </a:prstGeom>
        </p:spPr>
      </p:pic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xmlns="" id="{85A710E8-FE21-480B-BB31-FC98A2E00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9" y="3210656"/>
            <a:ext cx="5048935" cy="27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28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6151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Collaboration – Link Sharing</a:t>
            </a:r>
          </a:p>
        </p:txBody>
      </p:sp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1943A306-CFC7-CD4F-B29A-3D76A2AFAA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28" y="1724926"/>
            <a:ext cx="4776563" cy="471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96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6147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Collaboration – File Requests</a:t>
            </a: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844AE08C-B266-C44E-AD4E-8457A44E3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92" y="1698121"/>
            <a:ext cx="5340616" cy="440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39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2060179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Integrations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pasted-image.pdf">
            <a:extLst>
              <a:ext uri="{FF2B5EF4-FFF2-40B4-BE49-F238E27FC236}">
                <a16:creationId xmlns:a16="http://schemas.microsoft.com/office/drawing/2014/main" xmlns="" id="{0F7345AD-B45E-4B8F-81CB-DA0980B695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650"/>
          <a:stretch/>
        </p:blipFill>
        <p:spPr>
          <a:xfrm>
            <a:off x="815754" y="2252941"/>
            <a:ext cx="3010685" cy="172629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FADB67-3B40-4584-8499-780D57751161}"/>
              </a:ext>
            </a:extLst>
          </p:cNvPr>
          <p:cNvSpPr txBox="1"/>
          <p:nvPr/>
        </p:nvSpPr>
        <p:spPr>
          <a:xfrm>
            <a:off x="789440" y="3897171"/>
            <a:ext cx="3063312" cy="707888"/>
          </a:xfrm>
          <a:prstGeom prst="rect">
            <a:avLst/>
          </a:prstGeom>
          <a:noFill/>
        </p:spPr>
        <p:txBody>
          <a:bodyPr wrap="square" lIns="91443" tIns="45721" rIns="91443" bIns="45721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000" dirty="0">
                <a:solidFill>
                  <a:srgbClr val="505B77"/>
                </a:solidFill>
              </a:rPr>
              <a:t>Tens of billions of </a:t>
            </a:r>
            <a:r>
              <a:rPr lang="en-US" sz="2000" dirty="0">
                <a:solidFill>
                  <a:schemeClr val="tx2"/>
                </a:solidFill>
              </a:rPr>
              <a:t>Adobe</a:t>
            </a:r>
            <a:r>
              <a:rPr lang="en-US" sz="2000" dirty="0">
                <a:solidFill>
                  <a:srgbClr val="505B77"/>
                </a:solidFill>
              </a:rPr>
              <a:t> files in Dropbox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7B2098-E2EB-A94A-BC9C-D974E19D6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859" y="2314495"/>
            <a:ext cx="2552701" cy="1582675"/>
          </a:xfrm>
          <a:prstGeom prst="rect">
            <a:avLst/>
          </a:prstGeom>
        </p:spPr>
      </p:pic>
      <p:pic>
        <p:nvPicPr>
          <p:cNvPr id="8" name="Picture 7" descr="Related image">
            <a:extLst>
              <a:ext uri="{FF2B5EF4-FFF2-40B4-BE49-F238E27FC236}">
                <a16:creationId xmlns:a16="http://schemas.microsoft.com/office/drawing/2014/main" xmlns="" id="{00608712-429E-4310-B1D4-91F14088E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50799"/>
            <a:ext cx="4345354" cy="13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synology and dropbox">
            <a:extLst>
              <a:ext uri="{FF2B5EF4-FFF2-40B4-BE49-F238E27FC236}">
                <a16:creationId xmlns:a16="http://schemas.microsoft.com/office/drawing/2014/main" xmlns="" id="{830BE2BB-420F-437D-AAFD-1074FA5FB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9" y="5141700"/>
            <a:ext cx="3143917" cy="13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autodesk logo">
            <a:extLst>
              <a:ext uri="{FF2B5EF4-FFF2-40B4-BE49-F238E27FC236}">
                <a16:creationId xmlns:a16="http://schemas.microsoft.com/office/drawing/2014/main" xmlns="" id="{DFE84A8A-5F73-4A9F-BB00-54CAC774A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58" y="2121084"/>
            <a:ext cx="2056683" cy="20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508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7663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974" y="386500"/>
            <a:ext cx="2060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C6A4EF-DF41-4216-AA02-F52256D77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93" y="1057183"/>
            <a:ext cx="5987213" cy="51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71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1721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RoadMap</a:t>
            </a:r>
          </a:p>
        </p:txBody>
      </p:sp>
      <p:pic>
        <p:nvPicPr>
          <p:cNvPr id="2050" name="Picture 2" descr="Image result for hello sign">
            <a:extLst>
              <a:ext uri="{FF2B5EF4-FFF2-40B4-BE49-F238E27FC236}">
                <a16:creationId xmlns:a16="http://schemas.microsoft.com/office/drawing/2014/main" xmlns="" id="{E65F18B4-3B2E-403F-9E1F-BEE8ECAD6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9" y="2624026"/>
            <a:ext cx="3750840" cy="187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suite dropbox">
            <a:extLst>
              <a:ext uri="{FF2B5EF4-FFF2-40B4-BE49-F238E27FC236}">
                <a16:creationId xmlns:a16="http://schemas.microsoft.com/office/drawing/2014/main" xmlns="" id="{AB6F0774-51EB-49AC-8402-C5BAED06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87" y="2624026"/>
            <a:ext cx="3348964" cy="187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6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3358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 and Questions</a:t>
            </a:r>
          </a:p>
        </p:txBody>
      </p:sp>
      <p:pic>
        <p:nvPicPr>
          <p:cNvPr id="5122" name="Picture 2" descr="Image result for demo and questions">
            <a:extLst>
              <a:ext uri="{FF2B5EF4-FFF2-40B4-BE49-F238E27FC236}">
                <a16:creationId xmlns:a16="http://schemas.microsoft.com/office/drawing/2014/main" xmlns="" id="{07E3E43C-ECBE-4BE7-B3E0-85ED1C67C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9" y="2316389"/>
            <a:ext cx="8403983" cy="272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793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45" y="6154838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5370490" y="1851164"/>
            <a:ext cx="3405763" cy="698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788" dirty="0"/>
          </a:p>
        </p:txBody>
      </p:sp>
      <p:sp>
        <p:nvSpPr>
          <p:cNvPr id="6" name="Rectangle 5"/>
          <p:cNvSpPr/>
          <p:nvPr/>
        </p:nvSpPr>
        <p:spPr>
          <a:xfrm>
            <a:off x="478120" y="2001994"/>
            <a:ext cx="782695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 Replacement</a:t>
            </a:r>
          </a:p>
          <a:p>
            <a:pPr>
              <a:buClr>
                <a:srgbClr val="92D050"/>
              </a:buClr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</a:t>
            </a:r>
          </a:p>
          <a:p>
            <a:pPr>
              <a:buClr>
                <a:srgbClr val="92D050"/>
              </a:buClr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  <a:p>
            <a:pPr>
              <a:buClr>
                <a:srgbClr val="92D050"/>
              </a:buClr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 and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41398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5283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Us: Insource Services, Inc.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A8F088-45D5-42A5-BF5B-B5DD4475B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272" y="1724926"/>
            <a:ext cx="5523455" cy="3188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4C8500-9A14-4943-B7A2-2FD002561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519" y="4999198"/>
            <a:ext cx="6108721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21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29" y="628362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1454" y="441815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2700" b="1" dirty="0"/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Image result for questions free clip art">
            <a:hlinkClick r:id="rId3"/>
            <a:extLst>
              <a:ext uri="{FF2B5EF4-FFF2-40B4-BE49-F238E27FC236}">
                <a16:creationId xmlns:a16="http://schemas.microsoft.com/office/drawing/2014/main" xmlns="" id="{EF41ED1F-73E9-4D20-A709-9A988C943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90" y="2393811"/>
            <a:ext cx="4090728" cy="309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95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72" y="6219232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27278" y="2134162"/>
            <a:ext cx="728944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Russell Greenwald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Vice President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rgreenwald@insourceservices.com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781-235-1490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www.insourceservices.com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7216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72" y="6219232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7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F4B368-9CE2-44C4-AC8A-97BE53F3A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321" y="1617015"/>
            <a:ext cx="6401355" cy="28714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962E269-24BD-4F3C-9D9D-EA0918BF2AE0}"/>
              </a:ext>
            </a:extLst>
          </p:cNvPr>
          <p:cNvSpPr/>
          <p:nvPr/>
        </p:nvSpPr>
        <p:spPr>
          <a:xfrm>
            <a:off x="2387599" y="38928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LinkedIn: Insource Services, Inc.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Facebook: Insource Services, Inc.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Twitter: @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InsourceSvcs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BD916B-314B-4F39-8CA1-7556AA06A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071" y="4806737"/>
            <a:ext cx="1835055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8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5283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Us: Insource Services, Inc.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B759C9E-CEA2-4427-8BEE-1B3033B0CCAE}"/>
              </a:ext>
            </a:extLst>
          </p:cNvPr>
          <p:cNvSpPr/>
          <p:nvPr/>
        </p:nvSpPr>
        <p:spPr>
          <a:xfrm>
            <a:off x="260269" y="1420937"/>
            <a:ext cx="86308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 Do: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department outsourcing - generally part-time and long-term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la carte” services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Assessments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Trainings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Project/interim assignments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 Do It: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 to understand client businesses and mission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Experienced, expert senior account leaders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team with multiple skill levels; work is performed at the most cost-effective level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75 employees</a:t>
            </a:r>
          </a:p>
        </p:txBody>
      </p:sp>
    </p:spTree>
    <p:extLst>
      <p:ext uri="{BB962C8B-B14F-4D97-AF65-F5344CB8AC3E}">
        <p14:creationId xmlns:p14="http://schemas.microsoft.com/office/powerpoint/2010/main" val="227181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08" y="6244990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5608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Insource Services Technology Team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109" y="1724926"/>
            <a:ext cx="7801691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do:</a:t>
            </a:r>
          </a:p>
          <a:p>
            <a:pPr marL="685800" lvl="1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MDM, IDM</a:t>
            </a:r>
          </a:p>
          <a:p>
            <a:pPr marL="685800" lvl="1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SSO</a:t>
            </a:r>
          </a:p>
          <a:p>
            <a:pPr marL="685800" lvl="1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Azure, AWS</a:t>
            </a:r>
          </a:p>
          <a:p>
            <a:pPr marL="685800" lvl="1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</a:p>
          <a:p>
            <a:pPr marL="685800" lvl="1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 Migration</a:t>
            </a:r>
          </a:p>
          <a:p>
            <a:pPr marL="685800" lvl="1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Services</a:t>
            </a:r>
          </a:p>
          <a:p>
            <a:pPr lvl="1"/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we do it:</a:t>
            </a:r>
          </a:p>
          <a:p>
            <a:pPr marL="600075" lvl="1" indent="-257175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 to understand client businesses and missions</a:t>
            </a:r>
          </a:p>
          <a:p>
            <a:pPr marL="600075" lvl="1" indent="-257175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Experienced, expert senior account leaders</a:t>
            </a:r>
          </a:p>
          <a:p>
            <a:pPr marL="600075" lvl="1" indent="-257175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 team with multiple skill levels; work is performed at the most cost-effective level</a:t>
            </a:r>
          </a:p>
          <a:p>
            <a:pPr marL="600075" lvl="1" indent="-257175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70 employees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endParaRPr lang="en-US" sz="2100" dirty="0">
              <a:solidFill>
                <a:prstClr val="black"/>
              </a:solidFill>
            </a:endParaRPr>
          </a:p>
        </p:txBody>
      </p:sp>
      <p:pic>
        <p:nvPicPr>
          <p:cNvPr id="1026" name="Picture 2" descr="Image result for g dropbox">
            <a:extLst>
              <a:ext uri="{FF2B5EF4-FFF2-40B4-BE49-F238E27FC236}">
                <a16:creationId xmlns:a16="http://schemas.microsoft.com/office/drawing/2014/main" xmlns="" id="{CA6C2372-2872-42F7-8781-1CA29D89C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46" y="1855994"/>
            <a:ext cx="593202" cy="59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zure">
            <a:extLst>
              <a:ext uri="{FF2B5EF4-FFF2-40B4-BE49-F238E27FC236}">
                <a16:creationId xmlns:a16="http://schemas.microsoft.com/office/drawing/2014/main" xmlns="" id="{493D951E-BAE2-4694-A5F0-B7513EC55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975" y="1855994"/>
            <a:ext cx="1423987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ws">
            <a:extLst>
              <a:ext uri="{FF2B5EF4-FFF2-40B4-BE49-F238E27FC236}">
                <a16:creationId xmlns:a16="http://schemas.microsoft.com/office/drawing/2014/main" xmlns="" id="{DEAEF4D7-5565-49E4-93B8-7FDA3E98B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69" y="2785195"/>
            <a:ext cx="13811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suite">
            <a:extLst>
              <a:ext uri="{FF2B5EF4-FFF2-40B4-BE49-F238E27FC236}">
                <a16:creationId xmlns:a16="http://schemas.microsoft.com/office/drawing/2014/main" xmlns="" id="{C4C47670-B1E2-4EA2-8F64-F8208A4D6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97" y="2695575"/>
            <a:ext cx="15621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meraki">
            <a:extLst>
              <a:ext uri="{FF2B5EF4-FFF2-40B4-BE49-F238E27FC236}">
                <a16:creationId xmlns:a16="http://schemas.microsoft.com/office/drawing/2014/main" xmlns="" id="{8052252D-1B3C-4C45-8098-B6323DB74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751575"/>
            <a:ext cx="1181100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apple">
            <a:extLst>
              <a:ext uri="{FF2B5EF4-FFF2-40B4-BE49-F238E27FC236}">
                <a16:creationId xmlns:a16="http://schemas.microsoft.com/office/drawing/2014/main" xmlns="" id="{4ADEAA76-5EAD-4E15-9F6D-6EAF203F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097" y="2988561"/>
            <a:ext cx="1394857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jamf">
            <a:extLst>
              <a:ext uri="{FF2B5EF4-FFF2-40B4-BE49-F238E27FC236}">
                <a16:creationId xmlns:a16="http://schemas.microsoft.com/office/drawing/2014/main" xmlns="" id="{4F588680-6EF2-414C-8708-5936F723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67" y="1994967"/>
            <a:ext cx="727023" cy="72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61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1362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6" name="Rectangle 5"/>
          <p:cNvSpPr/>
          <p:nvPr/>
        </p:nvSpPr>
        <p:spPr>
          <a:xfrm>
            <a:off x="364728" y="1724926"/>
            <a:ext cx="68698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We Are</a:t>
            </a:r>
          </a:p>
          <a:p>
            <a:pPr>
              <a:buClr>
                <a:srgbClr val="92D050"/>
              </a:buClr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Dropbox</a:t>
            </a:r>
          </a:p>
          <a:p>
            <a:pPr>
              <a:buClr>
                <a:srgbClr val="92D050"/>
              </a:buClr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Dropbox Security</a:t>
            </a:r>
          </a:p>
          <a:p>
            <a:pPr>
              <a:buClr>
                <a:srgbClr val="92D050"/>
              </a:buClr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</a:p>
          <a:p>
            <a:pPr>
              <a:buClr>
                <a:srgbClr val="92D050"/>
              </a:buClr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Integration</a:t>
            </a:r>
          </a:p>
          <a:p>
            <a:pPr>
              <a:buClr>
                <a:srgbClr val="92D050"/>
              </a:buClr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</a:t>
            </a:r>
          </a:p>
          <a:p>
            <a:pPr>
              <a:buClr>
                <a:srgbClr val="92D050"/>
              </a:buClr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2747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14" y="6240935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2872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Dropbox?</a:t>
            </a:r>
          </a:p>
        </p:txBody>
      </p:sp>
      <p:grpSp>
        <p:nvGrpSpPr>
          <p:cNvPr id="5" name="Group">
            <a:extLst>
              <a:ext uri="{FF2B5EF4-FFF2-40B4-BE49-F238E27FC236}">
                <a16:creationId xmlns:a16="http://schemas.microsoft.com/office/drawing/2014/main" xmlns="" id="{8976C4A7-1EBC-465F-BD01-DB5771F627EB}"/>
              </a:ext>
            </a:extLst>
          </p:cNvPr>
          <p:cNvGrpSpPr/>
          <p:nvPr/>
        </p:nvGrpSpPr>
        <p:grpSpPr>
          <a:xfrm>
            <a:off x="3692873" y="1906828"/>
            <a:ext cx="4443288" cy="784830"/>
            <a:chOff x="0" y="-77448"/>
            <a:chExt cx="5924382" cy="1046437"/>
          </a:xfrm>
        </p:grpSpPr>
        <p:grpSp>
          <p:nvGrpSpPr>
            <p:cNvPr id="6" name="Group">
              <a:extLst>
                <a:ext uri="{FF2B5EF4-FFF2-40B4-BE49-F238E27FC236}">
                  <a16:creationId xmlns:a16="http://schemas.microsoft.com/office/drawing/2014/main" xmlns="" id="{DBF8008F-5BDE-4A3D-8974-0DD8CA59AE16}"/>
                </a:ext>
              </a:extLst>
            </p:cNvPr>
            <p:cNvGrpSpPr/>
            <p:nvPr/>
          </p:nvGrpSpPr>
          <p:grpSpPr>
            <a:xfrm>
              <a:off x="0" y="-77448"/>
              <a:ext cx="5924382" cy="1046437"/>
              <a:chOff x="0" y="-77448"/>
              <a:chExt cx="5924381" cy="1046436"/>
            </a:xfrm>
          </p:grpSpPr>
          <p:sp>
            <p:nvSpPr>
              <p:cNvPr id="8" name="Rectangle 35">
                <a:extLst>
                  <a:ext uri="{FF2B5EF4-FFF2-40B4-BE49-F238E27FC236}">
                    <a16:creationId xmlns:a16="http://schemas.microsoft.com/office/drawing/2014/main" xmlns="" id="{8AC11389-1AE0-44EC-83B5-C4678F66A448}"/>
                  </a:ext>
                </a:extLst>
              </p:cNvPr>
              <p:cNvSpPr txBox="1"/>
              <p:nvPr/>
            </p:nvSpPr>
            <p:spPr>
              <a:xfrm>
                <a:off x="1473791" y="-77448"/>
                <a:ext cx="4450590" cy="10464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>
                  <a:defRPr sz="3600">
                    <a:latin typeface="SharpGroteskDB SmBold 22"/>
                    <a:ea typeface="SharpGroteskDB SmBold 22"/>
                    <a:cs typeface="SharpGroteskDB SmBold 22"/>
                    <a:sym typeface="SharpGroteskDB SmBold 22"/>
                  </a:defRPr>
                </a:pPr>
                <a:r>
                  <a:rPr sz="2700" dirty="0">
                    <a:solidFill>
                      <a:srgbClr val="620A2D"/>
                    </a:solidFill>
                  </a:rPr>
                  <a:t>6</a:t>
                </a:r>
                <a:r>
                  <a:rPr sz="2700" b="1" dirty="0">
                    <a:solidFill>
                      <a:srgbClr val="620A2D"/>
                    </a:solidFill>
                    <a:latin typeface="Sharp Grotesk DB Semibold 22" panose="020B0705050702030204" pitchFamily="34" charset="77"/>
                    <a:ea typeface="SharpGroteskDB SmBold 20"/>
                    <a:cs typeface="SharpGroteskDB SmBold 20"/>
                    <a:sym typeface="SharpGroteskDB SmBold 20"/>
                  </a:rPr>
                  <a:t>00M</a:t>
                </a:r>
                <a:r>
                  <a:rPr sz="2250" dirty="0"/>
                  <a:t> </a:t>
                </a:r>
                <a:endParaRPr sz="2700" dirty="0">
                  <a:solidFill>
                    <a:srgbClr val="FFFFFF"/>
                  </a:solidFill>
                </a:endParaRPr>
              </a:p>
              <a:p>
                <a:pPr>
                  <a:defRPr sz="2400">
                    <a:latin typeface="Atlas Grotesk"/>
                    <a:ea typeface="Atlas Grotesk"/>
                    <a:cs typeface="Atlas Grotesk"/>
                    <a:sym typeface="Atlas Grotesk"/>
                  </a:defRPr>
                </a:pPr>
                <a:r>
                  <a:rPr dirty="0"/>
                  <a:t>End users</a:t>
                </a:r>
              </a:p>
            </p:txBody>
          </p:sp>
          <p:pic>
            <p:nvPicPr>
              <p:cNvPr id="9" name="image80.pdf" descr="image80.pdf">
                <a:extLst>
                  <a:ext uri="{FF2B5EF4-FFF2-40B4-BE49-F238E27FC236}">
                    <a16:creationId xmlns:a16="http://schemas.microsoft.com/office/drawing/2014/main" xmlns="" id="{237B6E60-43C2-4656-B43A-D4EA2AAD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12491" t="20847" r="12491" b="14119"/>
              <a:stretch>
                <a:fillRect/>
              </a:stretch>
            </p:blipFill>
            <p:spPr>
              <a:xfrm>
                <a:off x="0" y="7620"/>
                <a:ext cx="1010918" cy="87637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7" name="image80b.pdf" descr="image80b.pdf">
              <a:extLst>
                <a:ext uri="{FF2B5EF4-FFF2-40B4-BE49-F238E27FC236}">
                  <a16:creationId xmlns:a16="http://schemas.microsoft.com/office/drawing/2014/main" xmlns="" id="{7D10DADA-F816-41F4-9554-E41D51225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7637" t="44704" r="37637" b="33538"/>
            <a:stretch>
              <a:fillRect/>
            </a:stretch>
          </p:blipFill>
          <p:spPr>
            <a:xfrm>
              <a:off x="276820" y="269359"/>
              <a:ext cx="457061" cy="4022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" name="Group">
            <a:extLst>
              <a:ext uri="{FF2B5EF4-FFF2-40B4-BE49-F238E27FC236}">
                <a16:creationId xmlns:a16="http://schemas.microsoft.com/office/drawing/2014/main" xmlns="" id="{91B354A3-BEC6-42D9-8299-DE28BC3C32EE}"/>
              </a:ext>
            </a:extLst>
          </p:cNvPr>
          <p:cNvGrpSpPr/>
          <p:nvPr/>
        </p:nvGrpSpPr>
        <p:grpSpPr>
          <a:xfrm>
            <a:off x="3692873" y="3091791"/>
            <a:ext cx="4427014" cy="1154162"/>
            <a:chOff x="0" y="-290611"/>
            <a:chExt cx="5902683" cy="1538878"/>
          </a:xfrm>
        </p:grpSpPr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xmlns="" id="{952703E5-C875-4A3F-86CB-6F07D835B0CD}"/>
                </a:ext>
              </a:extLst>
            </p:cNvPr>
            <p:cNvGrpSpPr/>
            <p:nvPr/>
          </p:nvGrpSpPr>
          <p:grpSpPr>
            <a:xfrm>
              <a:off x="0" y="-290611"/>
              <a:ext cx="5902683" cy="1538878"/>
              <a:chOff x="0" y="-290611"/>
              <a:chExt cx="5902682" cy="1538876"/>
            </a:xfrm>
          </p:grpSpPr>
          <p:pic>
            <p:nvPicPr>
              <p:cNvPr id="13" name="Group" descr="Group">
                <a:extLst>
                  <a:ext uri="{FF2B5EF4-FFF2-40B4-BE49-F238E27FC236}">
                    <a16:creationId xmlns:a16="http://schemas.microsoft.com/office/drawing/2014/main" xmlns="" id="{71EE1300-55CE-4DB4-8C4B-3F293BB207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12491" t="20847" r="12491" b="14119"/>
              <a:stretch>
                <a:fillRect/>
              </a:stretch>
            </p:blipFill>
            <p:spPr>
              <a:xfrm>
                <a:off x="0" y="0"/>
                <a:ext cx="1010918" cy="87637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4" name="Rectangle 36">
                <a:extLst>
                  <a:ext uri="{FF2B5EF4-FFF2-40B4-BE49-F238E27FC236}">
                    <a16:creationId xmlns:a16="http://schemas.microsoft.com/office/drawing/2014/main" xmlns="" id="{258CF738-ABD9-4C8C-9D06-B43C0D98A863}"/>
                  </a:ext>
                </a:extLst>
              </p:cNvPr>
              <p:cNvSpPr txBox="1"/>
              <p:nvPr/>
            </p:nvSpPr>
            <p:spPr>
              <a:xfrm>
                <a:off x="1452091" y="-290611"/>
                <a:ext cx="4450591" cy="15388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>
                  <a:defRPr sz="3600">
                    <a:solidFill>
                      <a:srgbClr val="620A2D"/>
                    </a:solidFill>
                    <a:latin typeface="SharpGroteskDB SmBold 20"/>
                    <a:ea typeface="SharpGroteskDB SmBold 20"/>
                    <a:cs typeface="SharpGroteskDB SmBold 20"/>
                    <a:sym typeface="SharpGroteskDB SmBold 20"/>
                  </a:defRPr>
                </a:pPr>
                <a:r>
                  <a:rPr sz="2700" b="1" dirty="0">
                    <a:latin typeface="Sharp Grotesk DB Semibold 22" panose="020B0705050702030204" pitchFamily="34" charset="77"/>
                  </a:rPr>
                  <a:t>Billions</a:t>
                </a:r>
              </a:p>
              <a:p>
                <a:pPr>
                  <a:defRPr sz="2400">
                    <a:latin typeface="Atlas Grotesk"/>
                    <a:ea typeface="Atlas Grotesk"/>
                    <a:cs typeface="Atlas Grotesk"/>
                    <a:sym typeface="Atlas Grotesk"/>
                  </a:defRPr>
                </a:pPr>
                <a:r>
                  <a:rPr dirty="0"/>
                  <a:t>of connections across teams</a:t>
                </a:r>
              </a:p>
            </p:txBody>
          </p:sp>
        </p:grpSp>
        <p:pic>
          <p:nvPicPr>
            <p:cNvPr id="12" name="image79c.pdf" descr="image79c.pdf">
              <a:extLst>
                <a:ext uri="{FF2B5EF4-FFF2-40B4-BE49-F238E27FC236}">
                  <a16:creationId xmlns:a16="http://schemas.microsoft.com/office/drawing/2014/main" xmlns="" id="{0C8F3212-805E-4386-B4D2-26A954B99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5862" t="45559" r="35862" b="36142"/>
            <a:stretch>
              <a:fillRect/>
            </a:stretch>
          </p:blipFill>
          <p:spPr>
            <a:xfrm>
              <a:off x="294679" y="334166"/>
              <a:ext cx="446878" cy="2891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" name="Group">
            <a:extLst>
              <a:ext uri="{FF2B5EF4-FFF2-40B4-BE49-F238E27FC236}">
                <a16:creationId xmlns:a16="http://schemas.microsoft.com/office/drawing/2014/main" xmlns="" id="{65067849-1D32-4F89-8789-C61BA563F20A}"/>
              </a:ext>
            </a:extLst>
          </p:cNvPr>
          <p:cNvGrpSpPr/>
          <p:nvPr/>
        </p:nvGrpSpPr>
        <p:grpSpPr>
          <a:xfrm>
            <a:off x="3692873" y="4646114"/>
            <a:ext cx="4427014" cy="784830"/>
            <a:chOff x="0" y="-77448"/>
            <a:chExt cx="5902683" cy="1046438"/>
          </a:xfrm>
        </p:grpSpPr>
        <p:grpSp>
          <p:nvGrpSpPr>
            <p:cNvPr id="16" name="Group">
              <a:extLst>
                <a:ext uri="{FF2B5EF4-FFF2-40B4-BE49-F238E27FC236}">
                  <a16:creationId xmlns:a16="http://schemas.microsoft.com/office/drawing/2014/main" xmlns="" id="{8F027953-1E3A-495C-9B64-B3D35C268219}"/>
                </a:ext>
              </a:extLst>
            </p:cNvPr>
            <p:cNvGrpSpPr/>
            <p:nvPr/>
          </p:nvGrpSpPr>
          <p:grpSpPr>
            <a:xfrm>
              <a:off x="0" y="-77448"/>
              <a:ext cx="5902683" cy="1046438"/>
              <a:chOff x="0" y="-77448"/>
              <a:chExt cx="5902682" cy="1046437"/>
            </a:xfrm>
          </p:grpSpPr>
          <p:pic>
            <p:nvPicPr>
              <p:cNvPr id="18" name="Group" descr="Group">
                <a:extLst>
                  <a:ext uri="{FF2B5EF4-FFF2-40B4-BE49-F238E27FC236}">
                    <a16:creationId xmlns:a16="http://schemas.microsoft.com/office/drawing/2014/main" xmlns="" id="{CD10AF75-E496-4BEB-A178-D80B6A11B6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12491" t="20847" r="12491" b="14119"/>
              <a:stretch>
                <a:fillRect/>
              </a:stretch>
            </p:blipFill>
            <p:spPr>
              <a:xfrm>
                <a:off x="0" y="7582"/>
                <a:ext cx="1010918" cy="8763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9" name="Rectangle 36">
                <a:extLst>
                  <a:ext uri="{FF2B5EF4-FFF2-40B4-BE49-F238E27FC236}">
                    <a16:creationId xmlns:a16="http://schemas.microsoft.com/office/drawing/2014/main" xmlns="" id="{DBD2C384-B763-463A-90D1-D19BD7B740DD}"/>
                  </a:ext>
                </a:extLst>
              </p:cNvPr>
              <p:cNvSpPr txBox="1"/>
              <p:nvPr/>
            </p:nvSpPr>
            <p:spPr>
              <a:xfrm>
                <a:off x="1452091" y="-77448"/>
                <a:ext cx="4450591" cy="1046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>
                  <a:defRPr sz="3600">
                    <a:solidFill>
                      <a:srgbClr val="620A2D"/>
                    </a:solidFill>
                    <a:latin typeface="SharpGroteskDB SmBold 20"/>
                    <a:ea typeface="SharpGroteskDB SmBold 20"/>
                    <a:cs typeface="SharpGroteskDB SmBold 20"/>
                    <a:sym typeface="SharpGroteskDB SmBold 20"/>
                  </a:defRPr>
                </a:pPr>
                <a:r>
                  <a:rPr sz="2700" b="1" dirty="0">
                    <a:latin typeface="Sharp Grotesk DB Semibold 22" panose="020B0705050702030204" pitchFamily="34" charset="77"/>
                  </a:rPr>
                  <a:t>300,000</a:t>
                </a:r>
              </a:p>
              <a:p>
                <a:pPr>
                  <a:defRPr sz="2400">
                    <a:latin typeface="Atlas Grotesk"/>
                    <a:ea typeface="Atlas Grotesk"/>
                    <a:cs typeface="Atlas Grotesk"/>
                    <a:sym typeface="Atlas Grotesk"/>
                  </a:defRPr>
                </a:pPr>
                <a:r>
                  <a:rPr dirty="0"/>
                  <a:t>Business customers</a:t>
                </a:r>
              </a:p>
            </p:txBody>
          </p:sp>
        </p:grpSp>
        <p:pic>
          <p:nvPicPr>
            <p:cNvPr id="17" name="image55a.pdf" descr="image55a.pdf">
              <a:extLst>
                <a:ext uri="{FF2B5EF4-FFF2-40B4-BE49-F238E27FC236}">
                  <a16:creationId xmlns:a16="http://schemas.microsoft.com/office/drawing/2014/main" xmlns="" id="{FCB4F2F2-F300-4D1B-BF0E-84EA22792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36561" t="42930" r="36561" b="33470"/>
            <a:stretch>
              <a:fillRect/>
            </a:stretch>
          </p:blipFill>
          <p:spPr>
            <a:xfrm>
              <a:off x="276423" y="262971"/>
              <a:ext cx="457895" cy="402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48EF75E-F52D-47EB-97D9-C4400FD3623E}"/>
              </a:ext>
            </a:extLst>
          </p:cNvPr>
          <p:cNvSpPr/>
          <p:nvPr/>
        </p:nvSpPr>
        <p:spPr>
          <a:xfrm>
            <a:off x="203202" y="2598858"/>
            <a:ext cx="1920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Ease of use drives adoption</a:t>
            </a:r>
          </a:p>
        </p:txBody>
      </p:sp>
    </p:spTree>
    <p:extLst>
      <p:ext uri="{BB962C8B-B14F-4D97-AF65-F5344CB8AC3E}">
        <p14:creationId xmlns:p14="http://schemas.microsoft.com/office/powerpoint/2010/main" val="35533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10" grpId="0" animBg="1" advAuto="0"/>
      <p:bldP spid="15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2249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 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470196-54AD-4A87-A0CE-E8AF35E76B83}"/>
              </a:ext>
            </a:extLst>
          </p:cNvPr>
          <p:cNvSpPr txBox="1"/>
          <p:nvPr/>
        </p:nvSpPr>
        <p:spPr>
          <a:xfrm>
            <a:off x="1213610" y="3900100"/>
            <a:ext cx="57561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Server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Drive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OneDrive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other cloud file sharing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Dropbox</a:t>
            </a:r>
          </a:p>
        </p:txBody>
      </p:sp>
      <p:pic>
        <p:nvPicPr>
          <p:cNvPr id="5122" name="Picture 2" descr="Image result for polling">
            <a:extLst>
              <a:ext uri="{FF2B5EF4-FFF2-40B4-BE49-F238E27FC236}">
                <a16:creationId xmlns:a16="http://schemas.microsoft.com/office/drawing/2014/main" xmlns="" id="{59810432-152E-40BE-9B3A-C858C1CDF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51" y="1645323"/>
            <a:ext cx="33528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C26BFA-FFDB-4C82-964E-1F9B1B94357D}"/>
              </a:ext>
            </a:extLst>
          </p:cNvPr>
          <p:cNvSpPr txBox="1"/>
          <p:nvPr/>
        </p:nvSpPr>
        <p:spPr>
          <a:xfrm>
            <a:off x="2527045" y="3268321"/>
            <a:ext cx="575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here uses a:</a:t>
            </a:r>
          </a:p>
        </p:txBody>
      </p:sp>
    </p:spTree>
    <p:extLst>
      <p:ext uri="{BB962C8B-B14F-4D97-AF65-F5344CB8AC3E}">
        <p14:creationId xmlns:p14="http://schemas.microsoft.com/office/powerpoint/2010/main" val="808600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51" y="6196367"/>
            <a:ext cx="2747772" cy="43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2875"/>
            <a:ext cx="9144000" cy="7429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69" y="981976"/>
            <a:ext cx="3943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Server Replacement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B9944CCB-B98B-46E1-8E5A-1ABBFD2C5C86}"/>
              </a:ext>
            </a:extLst>
          </p:cNvPr>
          <p:cNvSpPr txBox="1">
            <a:spLocks noGrp="1"/>
          </p:cNvSpPr>
          <p:nvPr/>
        </p:nvSpPr>
        <p:spPr>
          <a:xfrm>
            <a:off x="0" y="4076538"/>
            <a:ext cx="1735529" cy="957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62000" marR="0" indent="-304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676400" marR="0" indent="-304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33600" marR="0" indent="-304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spcBef>
                <a:spcPts val="1200"/>
              </a:spcBef>
              <a:defRPr sz="1600">
                <a:solidFill>
                  <a:srgbClr val="620A2D"/>
                </a:solidFill>
                <a:latin typeface="SharpGroteskDB SmBold 20"/>
                <a:ea typeface="SharpGroteskDB SmBold 20"/>
                <a:cs typeface="SharpGroteskDB SmBold 20"/>
                <a:sym typeface="SharpGroteskDB SmBold 20"/>
              </a:defRPr>
            </a:pPr>
            <a:r>
              <a:rPr b="1" dirty="0">
                <a:latin typeface="Sharp Grotesk DB Semibold 22" panose="020B0705050702030204" pitchFamily="34" charset="77"/>
              </a:rPr>
              <a:t>Collaboration</a:t>
            </a:r>
          </a:p>
          <a:p>
            <a:pPr algn="ctr">
              <a:spcBef>
                <a:spcPts val="1200"/>
              </a:spcBef>
              <a:defRPr sz="1200">
                <a:latin typeface="Atlas Grotesk"/>
                <a:ea typeface="Atlas Grotesk"/>
                <a:cs typeface="Atlas Grotesk"/>
                <a:sym typeface="Atlas Grotesk"/>
              </a:defRPr>
            </a:pPr>
            <a:r>
              <a:rPr dirty="0"/>
              <a:t>Securely collaborate with internal/external stakeholders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94A1DD7B-F269-42D3-B04F-4C9B50D84AC5}"/>
              </a:ext>
            </a:extLst>
          </p:cNvPr>
          <p:cNvSpPr>
            <a:spLocks noGrp="1"/>
          </p:cNvSpPr>
          <p:nvPr/>
        </p:nvSpPr>
        <p:spPr>
          <a:xfrm>
            <a:off x="2055626" y="4119645"/>
            <a:ext cx="1739901" cy="820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600">
                <a:solidFill>
                  <a:srgbClr val="620A2D"/>
                </a:solidFill>
                <a:latin typeface="SharpGroteskDB SmBold 20"/>
                <a:ea typeface="SharpGroteskDB SmBold 20"/>
                <a:cs typeface="SharpGroteskDB SmBold 20"/>
                <a:sym typeface="SharpGroteskDB SmBold 20"/>
              </a:defRPr>
            </a:pPr>
            <a:r>
              <a:rPr b="1" dirty="0">
                <a:latin typeface="Sharp Grotesk DB Semibold 22" panose="020B0705050702030204" pitchFamily="34" charset="77"/>
              </a:rPr>
              <a:t>Remote Working 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200">
                <a:latin typeface="Atlas Grotesk"/>
                <a:ea typeface="Atlas Grotesk"/>
                <a:cs typeface="Atlas Grotesk"/>
                <a:sym typeface="Atlas Grotesk"/>
              </a:defRPr>
            </a:pPr>
            <a:r>
              <a:rPr dirty="0"/>
              <a:t>Grant easy and secure remote access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ADE0951B-B988-4CC2-8E53-0CDFDC74C903}"/>
              </a:ext>
            </a:extLst>
          </p:cNvPr>
          <p:cNvSpPr>
            <a:spLocks noGrp="1"/>
          </p:cNvSpPr>
          <p:nvPr/>
        </p:nvSpPr>
        <p:spPr>
          <a:xfrm>
            <a:off x="6827812" y="3962623"/>
            <a:ext cx="1739901" cy="1072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600">
                <a:solidFill>
                  <a:srgbClr val="620A2D"/>
                </a:solidFill>
                <a:latin typeface="SharpGroteskDB SmBold 20"/>
                <a:ea typeface="SharpGroteskDB SmBold 20"/>
                <a:cs typeface="SharpGroteskDB SmBold 20"/>
                <a:sym typeface="SharpGroteskDB SmBold 20"/>
              </a:defRPr>
            </a:pPr>
            <a:r>
              <a:rPr b="1" dirty="0">
                <a:latin typeface="Sharp Grotesk DB Semibold 22" panose="020B0705050702030204" pitchFamily="34" charset="77"/>
              </a:rPr>
              <a:t>Ease of Use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200">
                <a:latin typeface="Atlas Grotesk"/>
                <a:ea typeface="Atlas Grotesk"/>
                <a:cs typeface="Atlas Grotesk"/>
                <a:sym typeface="Atlas Grotesk"/>
              </a:defRPr>
            </a:pPr>
            <a:r>
              <a:rPr dirty="0"/>
              <a:t>Increase productivity with an intuitive easy-to-use solution  </a:t>
            </a:r>
          </a:p>
        </p:txBody>
      </p:sp>
      <p:grpSp>
        <p:nvGrpSpPr>
          <p:cNvPr id="10" name="Group">
            <a:extLst>
              <a:ext uri="{FF2B5EF4-FFF2-40B4-BE49-F238E27FC236}">
                <a16:creationId xmlns:a16="http://schemas.microsoft.com/office/drawing/2014/main" xmlns="" id="{78407A32-EE89-4312-B145-84DB75ED6E5A}"/>
              </a:ext>
            </a:extLst>
          </p:cNvPr>
          <p:cNvGrpSpPr/>
          <p:nvPr/>
        </p:nvGrpSpPr>
        <p:grpSpPr>
          <a:xfrm>
            <a:off x="4270067" y="2772663"/>
            <a:ext cx="1739901" cy="2270072"/>
            <a:chOff x="0" y="-1"/>
            <a:chExt cx="1739900" cy="2270070"/>
          </a:xfrm>
        </p:grpSpPr>
        <p:sp>
          <p:nvSpPr>
            <p:cNvPr id="36" name="Text Placeholder 7">
              <a:extLst>
                <a:ext uri="{FF2B5EF4-FFF2-40B4-BE49-F238E27FC236}">
                  <a16:creationId xmlns:a16="http://schemas.microsoft.com/office/drawing/2014/main" xmlns="" id="{D89AD105-9045-400A-BB6C-7136F85BE9C3}"/>
                </a:ext>
              </a:extLst>
            </p:cNvPr>
            <p:cNvSpPr/>
            <p:nvPr/>
          </p:nvSpPr>
          <p:spPr>
            <a:xfrm>
              <a:off x="0" y="1213550"/>
              <a:ext cx="1739900" cy="1056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 defTabSz="886968">
                <a:lnSpc>
                  <a:spcPct val="80000"/>
                </a:lnSpc>
                <a:spcBef>
                  <a:spcPts val="1100"/>
                </a:spcBef>
                <a:defRPr sz="1552">
                  <a:solidFill>
                    <a:srgbClr val="620A2D"/>
                  </a:solidFill>
                  <a:latin typeface="SharpGroteskDB SmBold 20"/>
                  <a:ea typeface="SharpGroteskDB SmBold 20"/>
                  <a:cs typeface="SharpGroteskDB SmBold 20"/>
                  <a:sym typeface="SharpGroteskDB SmBold 20"/>
                </a:defRPr>
              </a:pPr>
              <a:r>
                <a:rPr b="1" dirty="0">
                  <a:latin typeface="Sharp Grotesk DB Semibold 22" panose="020B0705050702030204" pitchFamily="34" charset="77"/>
                </a:rPr>
                <a:t>File Server</a:t>
              </a:r>
              <a:br>
                <a:rPr b="1" dirty="0">
                  <a:latin typeface="Sharp Grotesk DB Semibold 22" panose="020B0705050702030204" pitchFamily="34" charset="77"/>
                </a:rPr>
              </a:br>
              <a:r>
                <a:rPr b="1" dirty="0">
                  <a:latin typeface="Sharp Grotesk DB Semibold 22" panose="020B0705050702030204" pitchFamily="34" charset="77"/>
                </a:rPr>
                <a:t>Replacement </a:t>
              </a:r>
              <a:endParaRPr sz="2134" b="1" dirty="0">
                <a:latin typeface="Sharp Grotesk DB Semibold 22" panose="020B0705050702030204" pitchFamily="34" charset="77"/>
              </a:endParaRPr>
            </a:p>
            <a:p>
              <a:pPr algn="ctr" defTabSz="886968">
                <a:spcBef>
                  <a:spcPts val="1100"/>
                </a:spcBef>
                <a:defRPr sz="1164">
                  <a:latin typeface="Atlas Grotesk"/>
                  <a:ea typeface="Atlas Grotesk"/>
                  <a:cs typeface="Atlas Grotesk"/>
                  <a:sym typeface="Atlas Grotesk"/>
                </a:defRPr>
              </a:pPr>
              <a:r>
                <a:rPr dirty="0"/>
                <a:t>Manage cloud storage with resilience and capacity 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4613A4C9-3618-4C94-83AF-3CB98BB8E2A4}"/>
                </a:ext>
              </a:extLst>
            </p:cNvPr>
            <p:cNvGrpSpPr/>
            <p:nvPr/>
          </p:nvGrpSpPr>
          <p:grpSpPr>
            <a:xfrm>
              <a:off x="0" y="-1"/>
              <a:ext cx="1662796" cy="733409"/>
              <a:chOff x="0" y="-1"/>
              <a:chExt cx="1662796" cy="733409"/>
            </a:xfrm>
          </p:grpSpPr>
          <p:grpSp>
            <p:nvGrpSpPr>
              <p:cNvPr id="38" name="Group">
                <a:extLst>
                  <a:ext uri="{FF2B5EF4-FFF2-40B4-BE49-F238E27FC236}">
                    <a16:creationId xmlns:a16="http://schemas.microsoft.com/office/drawing/2014/main" xmlns="" id="{36A5E7A3-428B-4A48-80BC-1914C836FAA2}"/>
                  </a:ext>
                </a:extLst>
              </p:cNvPr>
              <p:cNvGrpSpPr/>
              <p:nvPr/>
            </p:nvGrpSpPr>
            <p:grpSpPr>
              <a:xfrm>
                <a:off x="280256" y="145856"/>
                <a:ext cx="534819" cy="75612"/>
                <a:chOff x="-1" y="0"/>
                <a:chExt cx="534817" cy="75612"/>
              </a:xfrm>
            </p:grpSpPr>
            <p:sp>
              <p:nvSpPr>
                <p:cNvPr id="58" name="Line">
                  <a:extLst>
                    <a:ext uri="{FF2B5EF4-FFF2-40B4-BE49-F238E27FC236}">
                      <a16:creationId xmlns:a16="http://schemas.microsoft.com/office/drawing/2014/main" xmlns="" id="{A86144B6-24F6-4377-A33E-920AE41E6468}"/>
                    </a:ext>
                  </a:extLst>
                </p:cNvPr>
                <p:cNvSpPr/>
                <p:nvPr/>
              </p:nvSpPr>
              <p:spPr>
                <a:xfrm>
                  <a:off x="-1" y="37381"/>
                  <a:ext cx="498542" cy="1"/>
                </a:xfrm>
                <a:prstGeom prst="line">
                  <a:avLst/>
                </a:prstGeom>
                <a:noFill/>
                <a:ln w="25400" cap="flat">
                  <a:solidFill>
                    <a:srgbClr val="3DA4C0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/>
                </a:p>
              </p:txBody>
            </p:sp>
            <p:sp>
              <p:nvSpPr>
                <p:cNvPr id="59" name="Line">
                  <a:extLst>
                    <a:ext uri="{FF2B5EF4-FFF2-40B4-BE49-F238E27FC236}">
                      <a16:creationId xmlns:a16="http://schemas.microsoft.com/office/drawing/2014/main" xmlns="" id="{54727639-7C16-4257-A361-B106429F325C}"/>
                    </a:ext>
                  </a:extLst>
                </p:cNvPr>
                <p:cNvSpPr/>
                <p:nvPr/>
              </p:nvSpPr>
              <p:spPr>
                <a:xfrm flipV="1">
                  <a:off x="459153" y="0"/>
                  <a:ext cx="75663" cy="75612"/>
                </a:xfrm>
                <a:prstGeom prst="line">
                  <a:avLst/>
                </a:prstGeom>
                <a:noFill/>
                <a:ln w="25400" cap="flat">
                  <a:solidFill>
                    <a:srgbClr val="3DA4C0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/>
                </a:p>
              </p:txBody>
            </p:sp>
          </p:grpSp>
          <p:grpSp>
            <p:nvGrpSpPr>
              <p:cNvPr id="39" name="Group">
                <a:extLst>
                  <a:ext uri="{FF2B5EF4-FFF2-40B4-BE49-F238E27FC236}">
                    <a16:creationId xmlns:a16="http://schemas.microsoft.com/office/drawing/2014/main" xmlns="" id="{F2610A13-0CA8-41A2-A044-524CD3450513}"/>
                  </a:ext>
                </a:extLst>
              </p:cNvPr>
              <p:cNvGrpSpPr/>
              <p:nvPr/>
            </p:nvGrpSpPr>
            <p:grpSpPr>
              <a:xfrm>
                <a:off x="854084" y="533286"/>
                <a:ext cx="534673" cy="75612"/>
                <a:chOff x="-1" y="0"/>
                <a:chExt cx="534672" cy="75612"/>
              </a:xfrm>
            </p:grpSpPr>
            <p:sp>
              <p:nvSpPr>
                <p:cNvPr id="56" name="Line">
                  <a:extLst>
                    <a:ext uri="{FF2B5EF4-FFF2-40B4-BE49-F238E27FC236}">
                      <a16:creationId xmlns:a16="http://schemas.microsoft.com/office/drawing/2014/main" xmlns="" id="{FFE6EF92-3F22-4338-8331-527A9D6D5DEE}"/>
                    </a:ext>
                  </a:extLst>
                </p:cNvPr>
                <p:cNvSpPr/>
                <p:nvPr/>
              </p:nvSpPr>
              <p:spPr>
                <a:xfrm>
                  <a:off x="36129" y="37381"/>
                  <a:ext cx="498542" cy="1"/>
                </a:xfrm>
                <a:prstGeom prst="line">
                  <a:avLst/>
                </a:prstGeom>
                <a:noFill/>
                <a:ln w="25400" cap="flat">
                  <a:solidFill>
                    <a:srgbClr val="1E1E1E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/>
                </a:p>
              </p:txBody>
            </p:sp>
            <p:sp>
              <p:nvSpPr>
                <p:cNvPr id="57" name="Line">
                  <a:extLst>
                    <a:ext uri="{FF2B5EF4-FFF2-40B4-BE49-F238E27FC236}">
                      <a16:creationId xmlns:a16="http://schemas.microsoft.com/office/drawing/2014/main" xmlns="" id="{5E226F85-9DDD-430D-812F-8D4CEF20C77C}"/>
                    </a:ext>
                  </a:extLst>
                </p:cNvPr>
                <p:cNvSpPr/>
                <p:nvPr/>
              </p:nvSpPr>
              <p:spPr>
                <a:xfrm flipV="1">
                  <a:off x="-1" y="0"/>
                  <a:ext cx="75664" cy="75612"/>
                </a:xfrm>
                <a:prstGeom prst="line">
                  <a:avLst/>
                </a:prstGeom>
                <a:noFill/>
                <a:ln w="25400" cap="flat">
                  <a:solidFill>
                    <a:srgbClr val="1E1E1E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/>
                </a:p>
              </p:txBody>
            </p:sp>
          </p:grpSp>
          <p:pic>
            <p:nvPicPr>
              <p:cNvPr id="40" name="pasted-image.pdf" descr="pasted-image.pdf">
                <a:extLst>
                  <a:ext uri="{FF2B5EF4-FFF2-40B4-BE49-F238E27FC236}">
                    <a16:creationId xmlns:a16="http://schemas.microsoft.com/office/drawing/2014/main" xmlns="" id="{CBC20F28-A931-42E7-B343-9FECBCD4A7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66913" t="3111" r="2025" b="4663"/>
              <a:stretch>
                <a:fillRect/>
              </a:stretch>
            </p:blipFill>
            <p:spPr>
              <a:xfrm>
                <a:off x="870899" y="322710"/>
                <a:ext cx="301266" cy="3883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1" name="pasted-image.pdf" descr="pasted-image.pdf">
                <a:extLst>
                  <a:ext uri="{FF2B5EF4-FFF2-40B4-BE49-F238E27FC236}">
                    <a16:creationId xmlns:a16="http://schemas.microsoft.com/office/drawing/2014/main" xmlns="" id="{49C95BD3-EAC4-449B-BDCE-9F2B3FAB5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2568" t="2042" r="5782" b="6638"/>
              <a:stretch>
                <a:fillRect/>
              </a:stretch>
            </p:blipFill>
            <p:spPr>
              <a:xfrm>
                <a:off x="824931" y="289752"/>
                <a:ext cx="310140" cy="3883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2" name="pasted-image.pdf" descr="pasted-image.pdf">
                <a:extLst>
                  <a:ext uri="{FF2B5EF4-FFF2-40B4-BE49-F238E27FC236}">
                    <a16:creationId xmlns:a16="http://schemas.microsoft.com/office/drawing/2014/main" xmlns="" id="{16D08CD1-5708-407F-A7B3-CA08903E8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49968" t="4924" r="27104" b="5414"/>
              <a:stretch>
                <a:fillRect/>
              </a:stretch>
            </p:blipFill>
            <p:spPr>
              <a:xfrm>
                <a:off x="783378" y="255727"/>
                <a:ext cx="301650" cy="38837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3" name="pasted-image.pdf" descr="pasted-image.pdf">
                <a:extLst>
                  <a:ext uri="{FF2B5EF4-FFF2-40B4-BE49-F238E27FC236}">
                    <a16:creationId xmlns:a16="http://schemas.microsoft.com/office/drawing/2014/main" xmlns="" id="{7FCB5641-BE1C-4F7C-8A45-1A0CED586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74828" t="4408" r="1906" b="4898"/>
              <a:stretch>
                <a:fillRect/>
              </a:stretch>
            </p:blipFill>
            <p:spPr>
              <a:xfrm>
                <a:off x="737108" y="221702"/>
                <a:ext cx="302610" cy="3883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4" name="pasted-image.pdf" descr="pasted-image.pdf">
                <a:extLst>
                  <a:ext uri="{FF2B5EF4-FFF2-40B4-BE49-F238E27FC236}">
                    <a16:creationId xmlns:a16="http://schemas.microsoft.com/office/drawing/2014/main" xmlns="" id="{2B5F71CF-0A2D-421A-BCD1-E5A8D7431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66913" t="3111" r="2025" b="4663"/>
              <a:stretch>
                <a:fillRect/>
              </a:stretch>
            </p:blipFill>
            <p:spPr>
              <a:xfrm>
                <a:off x="692001" y="187677"/>
                <a:ext cx="301266" cy="38837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" name="pasted-image.pdf" descr="pasted-image.pdf">
                <a:extLst>
                  <a:ext uri="{FF2B5EF4-FFF2-40B4-BE49-F238E27FC236}">
                    <a16:creationId xmlns:a16="http://schemas.microsoft.com/office/drawing/2014/main" xmlns="" id="{542179C3-7407-4611-A899-EA810FE286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r="13209"/>
              <a:stretch>
                <a:fillRect/>
              </a:stretch>
            </p:blipFill>
            <p:spPr>
              <a:xfrm>
                <a:off x="643673" y="153652"/>
                <a:ext cx="306333" cy="3883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6" name="pasted-image.pdf" descr="pasted-image.pdf">
                <a:extLst>
                  <a:ext uri="{FF2B5EF4-FFF2-40B4-BE49-F238E27FC236}">
                    <a16:creationId xmlns:a16="http://schemas.microsoft.com/office/drawing/2014/main" xmlns="" id="{4D68455F-CC82-4A00-A17C-CF5DAFEB5C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2568" t="2042" r="5781" b="6638"/>
              <a:stretch>
                <a:fillRect/>
              </a:stretch>
            </p:blipFill>
            <p:spPr>
              <a:xfrm>
                <a:off x="595993" y="115379"/>
                <a:ext cx="310140" cy="3883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7" name="pasted-image.pdf" descr="pasted-image.pdf">
                <a:extLst>
                  <a:ext uri="{FF2B5EF4-FFF2-40B4-BE49-F238E27FC236}">
                    <a16:creationId xmlns:a16="http://schemas.microsoft.com/office/drawing/2014/main" xmlns="" id="{8D0FE072-BF3E-4ADF-8A8A-119523177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49968" t="4924" r="27104" b="5414"/>
              <a:stretch>
                <a:fillRect/>
              </a:stretch>
            </p:blipFill>
            <p:spPr>
              <a:xfrm>
                <a:off x="554439" y="85602"/>
                <a:ext cx="301651" cy="38837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8" name="pasted-image.pdf" descr="pasted-image.pdf">
                <a:extLst>
                  <a:ext uri="{FF2B5EF4-FFF2-40B4-BE49-F238E27FC236}">
                    <a16:creationId xmlns:a16="http://schemas.microsoft.com/office/drawing/2014/main" xmlns="" id="{778B080F-01BC-49D7-8B2A-E1445A0F8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74828" t="4408" r="1906" b="4898"/>
              <a:stretch>
                <a:fillRect/>
              </a:stretch>
            </p:blipFill>
            <p:spPr>
              <a:xfrm>
                <a:off x="508170" y="51577"/>
                <a:ext cx="302610" cy="38837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9" name="pasted-image.pdf" descr="pasted-image.pdf">
                <a:extLst>
                  <a:ext uri="{FF2B5EF4-FFF2-40B4-BE49-F238E27FC236}">
                    <a16:creationId xmlns:a16="http://schemas.microsoft.com/office/drawing/2014/main" xmlns="" id="{2D8FFB1C-42BB-4794-9A6B-7E24C227EF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r="13209"/>
              <a:stretch>
                <a:fillRect/>
              </a:stretch>
            </p:blipFill>
            <p:spPr>
              <a:xfrm>
                <a:off x="460523" y="17547"/>
                <a:ext cx="306332" cy="3883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50800" dist="38100" dir="13500000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0" name="pasted-image.pdf" descr="pasted-image.pdf">
                <a:extLst>
                  <a:ext uri="{FF2B5EF4-FFF2-40B4-BE49-F238E27FC236}">
                    <a16:creationId xmlns:a16="http://schemas.microsoft.com/office/drawing/2014/main" xmlns="" id="{01A22893-4DC8-43C2-A6BC-EA4075807D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-1"/>
                <a:ext cx="367573" cy="36732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1" name="pasted-image.pdf" descr="pasted-image.pdf">
                <a:extLst>
                  <a:ext uri="{FF2B5EF4-FFF2-40B4-BE49-F238E27FC236}">
                    <a16:creationId xmlns:a16="http://schemas.microsoft.com/office/drawing/2014/main" xmlns="" id="{3213C7C8-4127-4A3E-AB01-5079A0F6CF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55348" y="428597"/>
                <a:ext cx="407448" cy="3048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52" name="pasted-image.pdf">
                <a:extLst>
                  <a:ext uri="{FF2B5EF4-FFF2-40B4-BE49-F238E27FC236}">
                    <a16:creationId xmlns:a16="http://schemas.microsoft.com/office/drawing/2014/main" xmlns="" id="{202EB805-26FA-432D-BC0B-F0DF4CF2B927}"/>
                  </a:ext>
                </a:extLst>
              </p:cNvPr>
              <p:cNvGrpSpPr/>
              <p:nvPr/>
            </p:nvGrpSpPr>
            <p:grpSpPr>
              <a:xfrm>
                <a:off x="1366620" y="503754"/>
                <a:ext cx="184905" cy="183674"/>
                <a:chOff x="0" y="0"/>
                <a:chExt cx="184904" cy="183673"/>
              </a:xfrm>
            </p:grpSpPr>
            <p:sp>
              <p:nvSpPr>
                <p:cNvPr id="54" name="Rectangle">
                  <a:extLst>
                    <a:ext uri="{FF2B5EF4-FFF2-40B4-BE49-F238E27FC236}">
                      <a16:creationId xmlns:a16="http://schemas.microsoft.com/office/drawing/2014/main" xmlns="" id="{F0DC4695-5358-4A07-B87B-6828D92F421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4904" cy="183673"/>
                </a:xfrm>
                <a:prstGeom prst="rect">
                  <a:avLst/>
                </a:prstGeom>
                <a:solidFill>
                  <a:schemeClr val="accent6">
                    <a:alpha val="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/>
                </a:p>
              </p:txBody>
            </p:sp>
            <p:pic>
              <p:nvPicPr>
                <p:cNvPr id="55" name="image78.png" descr="image78.png">
                  <a:extLst>
                    <a:ext uri="{FF2B5EF4-FFF2-40B4-BE49-F238E27FC236}">
                      <a16:creationId xmlns:a16="http://schemas.microsoft.com/office/drawing/2014/main" xmlns="" id="{8BF63091-6E9F-4627-A242-ECB09C23B3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0" y="0"/>
                  <a:ext cx="184904" cy="18367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53" name="Picture 52" descr="Picture 39">
                <a:extLst>
                  <a:ext uri="{FF2B5EF4-FFF2-40B4-BE49-F238E27FC236}">
                    <a16:creationId xmlns:a16="http://schemas.microsoft.com/office/drawing/2014/main" xmlns="" id="{E662D15C-2242-40DE-9849-D4E32F9C9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03625" y="542475"/>
                <a:ext cx="110894" cy="9073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1" name="Group">
            <a:extLst>
              <a:ext uri="{FF2B5EF4-FFF2-40B4-BE49-F238E27FC236}">
                <a16:creationId xmlns:a16="http://schemas.microsoft.com/office/drawing/2014/main" xmlns="" id="{48FD1DA8-BD6E-453D-BD1A-EF7301996851}"/>
              </a:ext>
            </a:extLst>
          </p:cNvPr>
          <p:cNvGrpSpPr/>
          <p:nvPr/>
        </p:nvGrpSpPr>
        <p:grpSpPr>
          <a:xfrm>
            <a:off x="316013" y="2725558"/>
            <a:ext cx="1103504" cy="1072941"/>
            <a:chOff x="0" y="-3"/>
            <a:chExt cx="1103503" cy="1072940"/>
          </a:xfrm>
        </p:grpSpPr>
        <p:pic>
          <p:nvPicPr>
            <p:cNvPr id="25" name="Picture 24" descr="Picture 44">
              <a:extLst>
                <a:ext uri="{FF2B5EF4-FFF2-40B4-BE49-F238E27FC236}">
                  <a16:creationId xmlns:a16="http://schemas.microsoft.com/office/drawing/2014/main" xmlns="" id="{9AC3A63A-9C51-4AD4-AE1B-34D9BD860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150953"/>
              <a:ext cx="1103503" cy="7952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2EF4F07F-8957-44CD-B287-7263F083242E}"/>
                </a:ext>
              </a:extLst>
            </p:cNvPr>
            <p:cNvGrpSpPr/>
            <p:nvPr/>
          </p:nvGrpSpPr>
          <p:grpSpPr>
            <a:xfrm>
              <a:off x="365191" y="-3"/>
              <a:ext cx="372248" cy="780661"/>
              <a:chOff x="-2" y="-2"/>
              <a:chExt cx="372248" cy="780659"/>
            </a:xfrm>
          </p:grpSpPr>
          <p:sp>
            <p:nvSpPr>
              <p:cNvPr id="31" name="Freeform 62">
                <a:extLst>
                  <a:ext uri="{FF2B5EF4-FFF2-40B4-BE49-F238E27FC236}">
                    <a16:creationId xmlns:a16="http://schemas.microsoft.com/office/drawing/2014/main" xmlns="" id="{9EC62C5B-D926-4C91-A987-4349888E3EF8}"/>
                  </a:ext>
                </a:extLst>
              </p:cNvPr>
              <p:cNvSpPr/>
              <p:nvPr/>
            </p:nvSpPr>
            <p:spPr>
              <a:xfrm flipV="1">
                <a:off x="186557" y="384711"/>
                <a:ext cx="1" cy="395946"/>
              </a:xfrm>
              <a:prstGeom prst="line">
                <a:avLst/>
              </a:prstGeom>
              <a:noFill/>
              <a:ln w="12700" cap="flat">
                <a:solidFill>
                  <a:srgbClr val="9FA8B2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endParaRPr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xmlns="" id="{EFED03FF-85D3-41EB-B953-2BD5D7A60F79}"/>
                  </a:ext>
                </a:extLst>
              </p:cNvPr>
              <p:cNvGrpSpPr/>
              <p:nvPr/>
            </p:nvGrpSpPr>
            <p:grpSpPr>
              <a:xfrm>
                <a:off x="-2" y="-2"/>
                <a:ext cx="372248" cy="321936"/>
                <a:chOff x="-1" y="-1"/>
                <a:chExt cx="372246" cy="321934"/>
              </a:xfrm>
            </p:grpSpPr>
            <p:sp>
              <p:nvSpPr>
                <p:cNvPr id="33" name="Freeform 17">
                  <a:extLst>
                    <a:ext uri="{FF2B5EF4-FFF2-40B4-BE49-F238E27FC236}">
                      <a16:creationId xmlns:a16="http://schemas.microsoft.com/office/drawing/2014/main" xmlns="" id="{9D76CF61-A4BD-4E45-A859-8B9E73A75995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372246" cy="3219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446" y="3154"/>
                      </a:moveTo>
                      <a:cubicBezTo>
                        <a:pt x="16330" y="1080"/>
                        <a:pt x="13781" y="0"/>
                        <a:pt x="10800" y="0"/>
                      </a:cubicBezTo>
                      <a:cubicBezTo>
                        <a:pt x="7819" y="0"/>
                        <a:pt x="5270" y="1080"/>
                        <a:pt x="3197" y="3154"/>
                      </a:cubicBezTo>
                      <a:cubicBezTo>
                        <a:pt x="1080" y="5270"/>
                        <a:pt x="0" y="7819"/>
                        <a:pt x="0" y="10800"/>
                      </a:cubicBezTo>
                      <a:cubicBezTo>
                        <a:pt x="0" y="13781"/>
                        <a:pt x="1080" y="16330"/>
                        <a:pt x="3197" y="18446"/>
                      </a:cubicBezTo>
                      <a:cubicBezTo>
                        <a:pt x="5270" y="20563"/>
                        <a:pt x="7819" y="21600"/>
                        <a:pt x="10800" y="21600"/>
                      </a:cubicBezTo>
                      <a:cubicBezTo>
                        <a:pt x="13781" y="21600"/>
                        <a:pt x="16330" y="20563"/>
                        <a:pt x="18446" y="18446"/>
                      </a:cubicBezTo>
                      <a:cubicBezTo>
                        <a:pt x="20563" y="16330"/>
                        <a:pt x="21600" y="13781"/>
                        <a:pt x="21600" y="10800"/>
                      </a:cubicBezTo>
                      <a:cubicBezTo>
                        <a:pt x="21600" y="7819"/>
                        <a:pt x="20563" y="5270"/>
                        <a:pt x="18446" y="31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/>
                </a:p>
              </p:txBody>
            </p:sp>
            <p:sp>
              <p:nvSpPr>
                <p:cNvPr id="34" name="Freeform 18">
                  <a:extLst>
                    <a:ext uri="{FF2B5EF4-FFF2-40B4-BE49-F238E27FC236}">
                      <a16:creationId xmlns:a16="http://schemas.microsoft.com/office/drawing/2014/main" xmlns="" id="{D434B0E1-CDF1-4E5C-B930-8A17F1D1D6D1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372246" cy="3219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3781"/>
                        <a:pt x="20563" y="16330"/>
                        <a:pt x="18446" y="18446"/>
                      </a:cubicBezTo>
                      <a:cubicBezTo>
                        <a:pt x="16330" y="20563"/>
                        <a:pt x="13781" y="21600"/>
                        <a:pt x="10800" y="21600"/>
                      </a:cubicBezTo>
                      <a:cubicBezTo>
                        <a:pt x="7819" y="21600"/>
                        <a:pt x="5270" y="20563"/>
                        <a:pt x="3197" y="18446"/>
                      </a:cubicBezTo>
                      <a:cubicBezTo>
                        <a:pt x="1080" y="16330"/>
                        <a:pt x="0" y="13781"/>
                        <a:pt x="0" y="10800"/>
                      </a:cubicBezTo>
                      <a:cubicBezTo>
                        <a:pt x="0" y="7819"/>
                        <a:pt x="1080" y="5270"/>
                        <a:pt x="3197" y="3154"/>
                      </a:cubicBezTo>
                      <a:cubicBezTo>
                        <a:pt x="5270" y="1080"/>
                        <a:pt x="7819" y="0"/>
                        <a:pt x="10800" y="0"/>
                      </a:cubicBezTo>
                      <a:cubicBezTo>
                        <a:pt x="13781" y="0"/>
                        <a:pt x="16330" y="1080"/>
                        <a:pt x="18446" y="3154"/>
                      </a:cubicBezTo>
                      <a:cubicBezTo>
                        <a:pt x="20563" y="5270"/>
                        <a:pt x="21600" y="7819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92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/>
                </a:p>
              </p:txBody>
            </p:sp>
            <p:sp>
              <p:nvSpPr>
                <p:cNvPr id="35" name="Freeform 19">
                  <a:extLst>
                    <a:ext uri="{FF2B5EF4-FFF2-40B4-BE49-F238E27FC236}">
                      <a16:creationId xmlns:a16="http://schemas.microsoft.com/office/drawing/2014/main" xmlns="" id="{D81B47DF-A863-4A24-8E7D-484791C1E427}"/>
                    </a:ext>
                  </a:extLst>
                </p:cNvPr>
                <p:cNvSpPr/>
                <p:nvPr/>
              </p:nvSpPr>
              <p:spPr>
                <a:xfrm>
                  <a:off x="13604" y="67380"/>
                  <a:ext cx="346274" cy="2545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004" y="17608"/>
                      </a:moveTo>
                      <a:cubicBezTo>
                        <a:pt x="20163" y="16241"/>
                        <a:pt x="20997" y="14710"/>
                        <a:pt x="21600" y="13015"/>
                      </a:cubicBezTo>
                      <a:cubicBezTo>
                        <a:pt x="20858" y="12468"/>
                        <a:pt x="19700" y="11976"/>
                        <a:pt x="17706" y="11976"/>
                      </a:cubicBezTo>
                      <a:cubicBezTo>
                        <a:pt x="17197" y="11976"/>
                        <a:pt x="16687" y="12030"/>
                        <a:pt x="16270" y="12085"/>
                      </a:cubicBezTo>
                      <a:cubicBezTo>
                        <a:pt x="16965" y="13343"/>
                        <a:pt x="17289" y="15038"/>
                        <a:pt x="17289" y="17171"/>
                      </a:cubicBezTo>
                      <a:lnTo>
                        <a:pt x="17289" y="19249"/>
                      </a:lnTo>
                      <a:cubicBezTo>
                        <a:pt x="17892" y="18811"/>
                        <a:pt x="18448" y="18210"/>
                        <a:pt x="19004" y="17608"/>
                      </a:cubicBezTo>
                      <a:close/>
                      <a:moveTo>
                        <a:pt x="16362" y="19959"/>
                      </a:moveTo>
                      <a:lnTo>
                        <a:pt x="16362" y="17171"/>
                      </a:lnTo>
                      <a:cubicBezTo>
                        <a:pt x="16362" y="14218"/>
                        <a:pt x="15806" y="10226"/>
                        <a:pt x="10800" y="10226"/>
                      </a:cubicBezTo>
                      <a:cubicBezTo>
                        <a:pt x="5794" y="10226"/>
                        <a:pt x="5191" y="14218"/>
                        <a:pt x="5191" y="17171"/>
                      </a:cubicBezTo>
                      <a:lnTo>
                        <a:pt x="5191" y="19959"/>
                      </a:lnTo>
                      <a:cubicBezTo>
                        <a:pt x="6860" y="21053"/>
                        <a:pt x="8714" y="21600"/>
                        <a:pt x="10800" y="21600"/>
                      </a:cubicBezTo>
                      <a:cubicBezTo>
                        <a:pt x="12839" y="21600"/>
                        <a:pt x="14694" y="21053"/>
                        <a:pt x="16362" y="19959"/>
                      </a:cubicBezTo>
                      <a:close/>
                      <a:moveTo>
                        <a:pt x="5330" y="12085"/>
                      </a:moveTo>
                      <a:cubicBezTo>
                        <a:pt x="4867" y="12030"/>
                        <a:pt x="4403" y="11976"/>
                        <a:pt x="3847" y="11976"/>
                      </a:cubicBezTo>
                      <a:cubicBezTo>
                        <a:pt x="1900" y="11976"/>
                        <a:pt x="695" y="12468"/>
                        <a:pt x="0" y="13015"/>
                      </a:cubicBezTo>
                      <a:cubicBezTo>
                        <a:pt x="556" y="14710"/>
                        <a:pt x="1437" y="16241"/>
                        <a:pt x="2596" y="17608"/>
                      </a:cubicBezTo>
                      <a:cubicBezTo>
                        <a:pt x="3152" y="18210"/>
                        <a:pt x="3708" y="18811"/>
                        <a:pt x="4264" y="19249"/>
                      </a:cubicBezTo>
                      <a:lnTo>
                        <a:pt x="4264" y="17171"/>
                      </a:lnTo>
                      <a:cubicBezTo>
                        <a:pt x="4264" y="15038"/>
                        <a:pt x="4635" y="13343"/>
                        <a:pt x="5330" y="12085"/>
                      </a:cubicBezTo>
                      <a:close/>
                      <a:moveTo>
                        <a:pt x="20395" y="7273"/>
                      </a:moveTo>
                      <a:cubicBezTo>
                        <a:pt x="20395" y="9023"/>
                        <a:pt x="19190" y="10445"/>
                        <a:pt x="17706" y="10445"/>
                      </a:cubicBezTo>
                      <a:cubicBezTo>
                        <a:pt x="16270" y="10445"/>
                        <a:pt x="15064" y="9023"/>
                        <a:pt x="15064" y="7273"/>
                      </a:cubicBezTo>
                      <a:cubicBezTo>
                        <a:pt x="15064" y="5578"/>
                        <a:pt x="16270" y="4156"/>
                        <a:pt x="17706" y="4156"/>
                      </a:cubicBezTo>
                      <a:cubicBezTo>
                        <a:pt x="19190" y="4156"/>
                        <a:pt x="20395" y="5578"/>
                        <a:pt x="20395" y="7273"/>
                      </a:cubicBezTo>
                      <a:close/>
                      <a:moveTo>
                        <a:pt x="6536" y="7273"/>
                      </a:moveTo>
                      <a:cubicBezTo>
                        <a:pt x="6536" y="9023"/>
                        <a:pt x="5330" y="10445"/>
                        <a:pt x="3847" y="10445"/>
                      </a:cubicBezTo>
                      <a:cubicBezTo>
                        <a:pt x="2364" y="10445"/>
                        <a:pt x="1205" y="9023"/>
                        <a:pt x="1205" y="7273"/>
                      </a:cubicBezTo>
                      <a:cubicBezTo>
                        <a:pt x="1205" y="5578"/>
                        <a:pt x="2364" y="4156"/>
                        <a:pt x="3847" y="4156"/>
                      </a:cubicBezTo>
                      <a:cubicBezTo>
                        <a:pt x="5330" y="4156"/>
                        <a:pt x="6536" y="5578"/>
                        <a:pt x="6536" y="7273"/>
                      </a:cubicBezTo>
                      <a:close/>
                      <a:moveTo>
                        <a:pt x="14091" y="3937"/>
                      </a:moveTo>
                      <a:cubicBezTo>
                        <a:pt x="14091" y="6070"/>
                        <a:pt x="12608" y="7820"/>
                        <a:pt x="10800" y="7820"/>
                      </a:cubicBezTo>
                      <a:cubicBezTo>
                        <a:pt x="8946" y="7820"/>
                        <a:pt x="7509" y="6070"/>
                        <a:pt x="7509" y="3937"/>
                      </a:cubicBezTo>
                      <a:cubicBezTo>
                        <a:pt x="7509" y="1750"/>
                        <a:pt x="8946" y="0"/>
                        <a:pt x="10800" y="0"/>
                      </a:cubicBezTo>
                      <a:cubicBezTo>
                        <a:pt x="12608" y="0"/>
                        <a:pt x="14091" y="1750"/>
                        <a:pt x="14091" y="3937"/>
                      </a:cubicBezTo>
                      <a:close/>
                    </a:path>
                  </a:pathLst>
                </a:custGeom>
                <a:solidFill>
                  <a:srgbClr val="3BA0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/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31DE085E-91EA-409D-B85A-919C72C05DBD}"/>
                </a:ext>
              </a:extLst>
            </p:cNvPr>
            <p:cNvGrpSpPr/>
            <p:nvPr/>
          </p:nvGrpSpPr>
          <p:grpSpPr>
            <a:xfrm>
              <a:off x="365192" y="749934"/>
              <a:ext cx="372248" cy="323003"/>
              <a:chOff x="-1" y="0"/>
              <a:chExt cx="372246" cy="323002"/>
            </a:xfrm>
          </p:grpSpPr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xmlns="" id="{49CF44B2-F652-472C-B0B3-1C9DBCF2445D}"/>
                  </a:ext>
                </a:extLst>
              </p:cNvPr>
              <p:cNvSpPr/>
              <p:nvPr/>
            </p:nvSpPr>
            <p:spPr>
              <a:xfrm>
                <a:off x="-1" y="0"/>
                <a:ext cx="372246" cy="323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46" y="3197"/>
                    </a:moveTo>
                    <a:cubicBezTo>
                      <a:pt x="16330" y="1080"/>
                      <a:pt x="13781" y="0"/>
                      <a:pt x="10800" y="0"/>
                    </a:cubicBezTo>
                    <a:cubicBezTo>
                      <a:pt x="7819" y="0"/>
                      <a:pt x="5270" y="1080"/>
                      <a:pt x="3197" y="3197"/>
                    </a:cubicBezTo>
                    <a:cubicBezTo>
                      <a:pt x="1080" y="5270"/>
                      <a:pt x="0" y="7819"/>
                      <a:pt x="0" y="10800"/>
                    </a:cubicBezTo>
                    <a:cubicBezTo>
                      <a:pt x="0" y="13781"/>
                      <a:pt x="1080" y="16330"/>
                      <a:pt x="3197" y="18446"/>
                    </a:cubicBezTo>
                    <a:cubicBezTo>
                      <a:pt x="5270" y="20563"/>
                      <a:pt x="7819" y="21600"/>
                      <a:pt x="10800" y="21600"/>
                    </a:cubicBezTo>
                    <a:cubicBezTo>
                      <a:pt x="13781" y="21600"/>
                      <a:pt x="16330" y="20563"/>
                      <a:pt x="18446" y="18446"/>
                    </a:cubicBezTo>
                    <a:cubicBezTo>
                      <a:pt x="20563" y="16330"/>
                      <a:pt x="21600" y="13781"/>
                      <a:pt x="21600" y="10800"/>
                    </a:cubicBezTo>
                    <a:cubicBezTo>
                      <a:pt x="21600" y="7819"/>
                      <a:pt x="20563" y="5270"/>
                      <a:pt x="18446" y="31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endParaRPr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xmlns="" id="{57F3909E-ACB1-4BDF-937B-D94D13A30084}"/>
                  </a:ext>
                </a:extLst>
              </p:cNvPr>
              <p:cNvSpPr/>
              <p:nvPr/>
            </p:nvSpPr>
            <p:spPr>
              <a:xfrm>
                <a:off x="-1" y="0"/>
                <a:ext cx="372246" cy="323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3781"/>
                      <a:pt x="20563" y="16330"/>
                      <a:pt x="18446" y="18446"/>
                    </a:cubicBezTo>
                    <a:cubicBezTo>
                      <a:pt x="16330" y="20563"/>
                      <a:pt x="13781" y="21600"/>
                      <a:pt x="10800" y="21600"/>
                    </a:cubicBezTo>
                    <a:cubicBezTo>
                      <a:pt x="7819" y="21600"/>
                      <a:pt x="5270" y="20563"/>
                      <a:pt x="3197" y="18446"/>
                    </a:cubicBezTo>
                    <a:cubicBezTo>
                      <a:pt x="1080" y="16330"/>
                      <a:pt x="0" y="13781"/>
                      <a:pt x="0" y="10800"/>
                    </a:cubicBezTo>
                    <a:cubicBezTo>
                      <a:pt x="0" y="7819"/>
                      <a:pt x="1080" y="5270"/>
                      <a:pt x="3197" y="3197"/>
                    </a:cubicBezTo>
                    <a:cubicBezTo>
                      <a:pt x="5270" y="1080"/>
                      <a:pt x="7819" y="0"/>
                      <a:pt x="10800" y="0"/>
                    </a:cubicBezTo>
                    <a:cubicBezTo>
                      <a:pt x="13781" y="0"/>
                      <a:pt x="16330" y="1080"/>
                      <a:pt x="18446" y="3197"/>
                    </a:cubicBezTo>
                    <a:cubicBezTo>
                      <a:pt x="20563" y="5270"/>
                      <a:pt x="21600" y="7819"/>
                      <a:pt x="21600" y="10800"/>
                    </a:cubicBezTo>
                    <a:close/>
                  </a:path>
                </a:pathLst>
              </a:custGeom>
              <a:solidFill>
                <a:srgbClr val="92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endParaRPr/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xmlns="" id="{6A6EFBAB-4E95-41FE-AEE1-3D220A4ABC4A}"/>
                  </a:ext>
                </a:extLst>
              </p:cNvPr>
              <p:cNvSpPr/>
              <p:nvPr/>
            </p:nvSpPr>
            <p:spPr>
              <a:xfrm>
                <a:off x="61834" y="62033"/>
                <a:ext cx="249813" cy="260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68" y="12160"/>
                    </a:moveTo>
                    <a:cubicBezTo>
                      <a:pt x="387" y="12160"/>
                      <a:pt x="0" y="16267"/>
                      <a:pt x="0" y="16960"/>
                    </a:cubicBezTo>
                    <a:lnTo>
                      <a:pt x="0" y="18133"/>
                    </a:lnTo>
                    <a:cubicBezTo>
                      <a:pt x="3030" y="20480"/>
                      <a:pt x="6577" y="21600"/>
                      <a:pt x="10768" y="21600"/>
                    </a:cubicBezTo>
                    <a:cubicBezTo>
                      <a:pt x="14959" y="21600"/>
                      <a:pt x="18570" y="20480"/>
                      <a:pt x="21600" y="18133"/>
                    </a:cubicBezTo>
                    <a:lnTo>
                      <a:pt x="21600" y="16960"/>
                    </a:lnTo>
                    <a:cubicBezTo>
                      <a:pt x="21600" y="16267"/>
                      <a:pt x="21213" y="12160"/>
                      <a:pt x="10768" y="12160"/>
                    </a:cubicBezTo>
                    <a:close/>
                    <a:moveTo>
                      <a:pt x="16700" y="4907"/>
                    </a:moveTo>
                    <a:cubicBezTo>
                      <a:pt x="16700" y="7627"/>
                      <a:pt x="14056" y="9813"/>
                      <a:pt x="10768" y="9813"/>
                    </a:cubicBezTo>
                    <a:cubicBezTo>
                      <a:pt x="7544" y="9813"/>
                      <a:pt x="4900" y="7627"/>
                      <a:pt x="4900" y="4907"/>
                    </a:cubicBezTo>
                    <a:cubicBezTo>
                      <a:pt x="4900" y="2187"/>
                      <a:pt x="7544" y="0"/>
                      <a:pt x="10768" y="0"/>
                    </a:cubicBezTo>
                    <a:cubicBezTo>
                      <a:pt x="14056" y="0"/>
                      <a:pt x="16700" y="2187"/>
                      <a:pt x="16700" y="4907"/>
                    </a:cubicBezTo>
                    <a:close/>
                  </a:path>
                </a:pathLst>
              </a:custGeom>
              <a:solidFill>
                <a:srgbClr val="3BA0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endParaRPr/>
              </a:p>
            </p:txBody>
          </p:sp>
        </p:grpSp>
      </p:grpSp>
      <p:grpSp>
        <p:nvGrpSpPr>
          <p:cNvPr id="12" name="Group">
            <a:extLst>
              <a:ext uri="{FF2B5EF4-FFF2-40B4-BE49-F238E27FC236}">
                <a16:creationId xmlns:a16="http://schemas.microsoft.com/office/drawing/2014/main" xmlns="" id="{A42CE257-2777-4378-AC26-27FE363800F5}"/>
              </a:ext>
            </a:extLst>
          </p:cNvPr>
          <p:cNvGrpSpPr/>
          <p:nvPr/>
        </p:nvGrpSpPr>
        <p:grpSpPr>
          <a:xfrm>
            <a:off x="2294349" y="2691349"/>
            <a:ext cx="1262454" cy="1150256"/>
            <a:chOff x="0" y="0"/>
            <a:chExt cx="1262454" cy="1150255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A3DF32DC-3B1E-4EB9-8890-419C5F2CE533}"/>
                </a:ext>
              </a:extLst>
            </p:cNvPr>
            <p:cNvSpPr/>
            <p:nvPr/>
          </p:nvSpPr>
          <p:spPr>
            <a:xfrm>
              <a:off x="543813" y="0"/>
              <a:ext cx="173418" cy="1150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800" y="5420"/>
                  </a:lnTo>
                  <a:cubicBezTo>
                    <a:pt x="10800" y="6153"/>
                    <a:pt x="15671" y="6742"/>
                    <a:pt x="21600" y="6742"/>
                  </a:cubicBezTo>
                  <a:cubicBezTo>
                    <a:pt x="15671" y="6742"/>
                    <a:pt x="10800" y="7344"/>
                    <a:pt x="10800" y="8077"/>
                  </a:cubicBezTo>
                  <a:lnTo>
                    <a:pt x="10800" y="13981"/>
                  </a:lnTo>
                  <a:cubicBezTo>
                    <a:pt x="10800" y="14714"/>
                    <a:pt x="5929" y="15316"/>
                    <a:pt x="0" y="15316"/>
                  </a:cubicBezTo>
                  <a:cubicBezTo>
                    <a:pt x="5929" y="15316"/>
                    <a:pt x="10800" y="15905"/>
                    <a:pt x="10800" y="16652"/>
                  </a:cubicBezTo>
                  <a:lnTo>
                    <a:pt x="10800" y="21600"/>
                  </a:lnTo>
                </a:path>
              </a:pathLst>
            </a:custGeom>
            <a:noFill/>
            <a:ln w="12700" cap="flat">
              <a:solidFill>
                <a:srgbClr val="9FA8B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endParaRPr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171C0B0-FA09-41B1-9958-A94295D83380}"/>
                </a:ext>
              </a:extLst>
            </p:cNvPr>
            <p:cNvGrpSpPr/>
            <p:nvPr/>
          </p:nvGrpSpPr>
          <p:grpSpPr>
            <a:xfrm>
              <a:off x="0" y="641084"/>
              <a:ext cx="422968" cy="352948"/>
              <a:chOff x="0" y="-1"/>
              <a:chExt cx="422967" cy="352947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xmlns="" id="{E473D473-61A3-4BC6-8C87-192B5E7D281F}"/>
                  </a:ext>
                </a:extLst>
              </p:cNvPr>
              <p:cNvSpPr/>
              <p:nvPr/>
            </p:nvSpPr>
            <p:spPr>
              <a:xfrm>
                <a:off x="0" y="4628"/>
                <a:ext cx="422967" cy="348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2"/>
                      <a:pt x="16795" y="21600"/>
                      <a:pt x="10778" y="21600"/>
                    </a:cubicBezTo>
                    <a:cubicBezTo>
                      <a:pt x="4805" y="21600"/>
                      <a:pt x="0" y="16762"/>
                      <a:pt x="0" y="10800"/>
                    </a:cubicBezTo>
                    <a:cubicBezTo>
                      <a:pt x="0" y="4838"/>
                      <a:pt x="4805" y="0"/>
                      <a:pt x="10778" y="0"/>
                    </a:cubicBezTo>
                    <a:cubicBezTo>
                      <a:pt x="16795" y="0"/>
                      <a:pt x="21600" y="4838"/>
                      <a:pt x="21600" y="10800"/>
                    </a:cubicBezTo>
                    <a:close/>
                  </a:path>
                </a:pathLst>
              </a:custGeom>
              <a:solidFill>
                <a:srgbClr val="DBDEE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endParaRPr/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xmlns="" id="{DD38DB52-542E-451C-9334-EE2CA847884D}"/>
                  </a:ext>
                </a:extLst>
              </p:cNvPr>
              <p:cNvSpPr/>
              <p:nvPr/>
            </p:nvSpPr>
            <p:spPr>
              <a:xfrm>
                <a:off x="0" y="-1"/>
                <a:ext cx="422967" cy="348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40" y="3154"/>
                    </a:moveTo>
                    <a:cubicBezTo>
                      <a:pt x="16319" y="1037"/>
                      <a:pt x="13808" y="0"/>
                      <a:pt x="10778" y="0"/>
                    </a:cubicBezTo>
                    <a:cubicBezTo>
                      <a:pt x="7792" y="0"/>
                      <a:pt x="5281" y="1037"/>
                      <a:pt x="3160" y="3154"/>
                    </a:cubicBezTo>
                    <a:cubicBezTo>
                      <a:pt x="1039" y="5270"/>
                      <a:pt x="0" y="7819"/>
                      <a:pt x="0" y="10800"/>
                    </a:cubicBezTo>
                    <a:cubicBezTo>
                      <a:pt x="0" y="13781"/>
                      <a:pt x="1039" y="16330"/>
                      <a:pt x="3160" y="18446"/>
                    </a:cubicBezTo>
                    <a:cubicBezTo>
                      <a:pt x="5281" y="20520"/>
                      <a:pt x="7792" y="21600"/>
                      <a:pt x="10778" y="21600"/>
                    </a:cubicBezTo>
                    <a:cubicBezTo>
                      <a:pt x="13808" y="21600"/>
                      <a:pt x="16319" y="20520"/>
                      <a:pt x="18440" y="18446"/>
                    </a:cubicBezTo>
                    <a:cubicBezTo>
                      <a:pt x="20561" y="16330"/>
                      <a:pt x="21600" y="13781"/>
                      <a:pt x="21600" y="10800"/>
                    </a:cubicBezTo>
                    <a:cubicBezTo>
                      <a:pt x="21600" y="7819"/>
                      <a:pt x="20561" y="5270"/>
                      <a:pt x="18440" y="31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endParaRPr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xmlns="" id="{D5FF6DED-7B8C-4D48-8EEB-9436ADC47F29}"/>
                  </a:ext>
                </a:extLst>
              </p:cNvPr>
              <p:cNvSpPr/>
              <p:nvPr/>
            </p:nvSpPr>
            <p:spPr>
              <a:xfrm>
                <a:off x="0" y="-1"/>
                <a:ext cx="422967" cy="348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3781"/>
                      <a:pt x="20561" y="16330"/>
                      <a:pt x="18440" y="18446"/>
                    </a:cubicBezTo>
                    <a:cubicBezTo>
                      <a:pt x="16319" y="20520"/>
                      <a:pt x="13808" y="21600"/>
                      <a:pt x="10778" y="21600"/>
                    </a:cubicBezTo>
                    <a:cubicBezTo>
                      <a:pt x="7792" y="21600"/>
                      <a:pt x="5281" y="20520"/>
                      <a:pt x="3160" y="18446"/>
                    </a:cubicBezTo>
                    <a:cubicBezTo>
                      <a:pt x="1039" y="16330"/>
                      <a:pt x="0" y="13781"/>
                      <a:pt x="0" y="10800"/>
                    </a:cubicBezTo>
                    <a:cubicBezTo>
                      <a:pt x="0" y="7819"/>
                      <a:pt x="1039" y="5270"/>
                      <a:pt x="3160" y="3154"/>
                    </a:cubicBezTo>
                    <a:cubicBezTo>
                      <a:pt x="5281" y="1037"/>
                      <a:pt x="7792" y="0"/>
                      <a:pt x="10778" y="0"/>
                    </a:cubicBezTo>
                    <a:cubicBezTo>
                      <a:pt x="13808" y="0"/>
                      <a:pt x="16319" y="1037"/>
                      <a:pt x="18440" y="3154"/>
                    </a:cubicBezTo>
                    <a:cubicBezTo>
                      <a:pt x="20561" y="5270"/>
                      <a:pt x="21600" y="7819"/>
                      <a:pt x="21600" y="10800"/>
                    </a:cubicBezTo>
                    <a:close/>
                  </a:path>
                </a:pathLst>
              </a:custGeom>
              <a:solidFill>
                <a:srgbClr val="DBDEE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endParaRPr/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xmlns="" id="{934CE9F2-65BF-4665-8344-C803CDC8703B}"/>
                  </a:ext>
                </a:extLst>
              </p:cNvPr>
              <p:cNvSpPr/>
              <p:nvPr/>
            </p:nvSpPr>
            <p:spPr>
              <a:xfrm>
                <a:off x="83183" y="101837"/>
                <a:ext cx="280570" cy="246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79" y="15254"/>
                    </a:moveTo>
                    <a:lnTo>
                      <a:pt x="18598" y="15254"/>
                    </a:lnTo>
                    <a:lnTo>
                      <a:pt x="18598" y="16658"/>
                    </a:lnTo>
                    <a:lnTo>
                      <a:pt x="16379" y="16658"/>
                    </a:lnTo>
                    <a:lnTo>
                      <a:pt x="16379" y="15254"/>
                    </a:lnTo>
                    <a:close/>
                    <a:moveTo>
                      <a:pt x="16379" y="12508"/>
                    </a:moveTo>
                    <a:lnTo>
                      <a:pt x="18598" y="12508"/>
                    </a:lnTo>
                    <a:lnTo>
                      <a:pt x="18598" y="13912"/>
                    </a:lnTo>
                    <a:lnTo>
                      <a:pt x="16379" y="13912"/>
                    </a:lnTo>
                    <a:lnTo>
                      <a:pt x="16379" y="12508"/>
                    </a:lnTo>
                    <a:close/>
                    <a:moveTo>
                      <a:pt x="16379" y="9702"/>
                    </a:moveTo>
                    <a:lnTo>
                      <a:pt x="18598" y="9702"/>
                    </a:lnTo>
                    <a:lnTo>
                      <a:pt x="18598" y="11105"/>
                    </a:lnTo>
                    <a:lnTo>
                      <a:pt x="16379" y="11105"/>
                    </a:lnTo>
                    <a:lnTo>
                      <a:pt x="16379" y="9702"/>
                    </a:lnTo>
                    <a:close/>
                    <a:moveTo>
                      <a:pt x="8940" y="5553"/>
                    </a:moveTo>
                    <a:lnTo>
                      <a:pt x="6721" y="5553"/>
                    </a:lnTo>
                    <a:lnTo>
                      <a:pt x="6721" y="4149"/>
                    </a:lnTo>
                    <a:lnTo>
                      <a:pt x="8940" y="4149"/>
                    </a:lnTo>
                    <a:lnTo>
                      <a:pt x="8940" y="5553"/>
                    </a:lnTo>
                    <a:close/>
                    <a:moveTo>
                      <a:pt x="8940" y="8298"/>
                    </a:moveTo>
                    <a:lnTo>
                      <a:pt x="6721" y="8298"/>
                    </a:lnTo>
                    <a:lnTo>
                      <a:pt x="6721" y="6956"/>
                    </a:lnTo>
                    <a:lnTo>
                      <a:pt x="8940" y="6956"/>
                    </a:lnTo>
                    <a:lnTo>
                      <a:pt x="8940" y="8298"/>
                    </a:lnTo>
                    <a:close/>
                    <a:moveTo>
                      <a:pt x="8940" y="11105"/>
                    </a:moveTo>
                    <a:lnTo>
                      <a:pt x="6721" y="11105"/>
                    </a:lnTo>
                    <a:lnTo>
                      <a:pt x="6721" y="9702"/>
                    </a:lnTo>
                    <a:lnTo>
                      <a:pt x="8940" y="9702"/>
                    </a:lnTo>
                    <a:lnTo>
                      <a:pt x="8940" y="11105"/>
                    </a:lnTo>
                    <a:close/>
                    <a:moveTo>
                      <a:pt x="8940" y="13912"/>
                    </a:moveTo>
                    <a:lnTo>
                      <a:pt x="6721" y="13912"/>
                    </a:lnTo>
                    <a:lnTo>
                      <a:pt x="6721" y="12508"/>
                    </a:lnTo>
                    <a:lnTo>
                      <a:pt x="8940" y="12508"/>
                    </a:lnTo>
                    <a:lnTo>
                      <a:pt x="8940" y="13912"/>
                    </a:lnTo>
                    <a:close/>
                    <a:moveTo>
                      <a:pt x="8940" y="16658"/>
                    </a:moveTo>
                    <a:lnTo>
                      <a:pt x="6721" y="16658"/>
                    </a:lnTo>
                    <a:lnTo>
                      <a:pt x="6721" y="15254"/>
                    </a:lnTo>
                    <a:lnTo>
                      <a:pt x="8940" y="15254"/>
                    </a:lnTo>
                    <a:lnTo>
                      <a:pt x="8940" y="16658"/>
                    </a:lnTo>
                    <a:close/>
                    <a:moveTo>
                      <a:pt x="5221" y="5553"/>
                    </a:moveTo>
                    <a:lnTo>
                      <a:pt x="3002" y="5553"/>
                    </a:lnTo>
                    <a:lnTo>
                      <a:pt x="3002" y="4149"/>
                    </a:lnTo>
                    <a:lnTo>
                      <a:pt x="5221" y="4149"/>
                    </a:lnTo>
                    <a:lnTo>
                      <a:pt x="5221" y="5553"/>
                    </a:lnTo>
                    <a:close/>
                    <a:moveTo>
                      <a:pt x="5221" y="8298"/>
                    </a:moveTo>
                    <a:lnTo>
                      <a:pt x="3002" y="8298"/>
                    </a:lnTo>
                    <a:lnTo>
                      <a:pt x="3002" y="6956"/>
                    </a:lnTo>
                    <a:lnTo>
                      <a:pt x="5221" y="6956"/>
                    </a:lnTo>
                    <a:lnTo>
                      <a:pt x="5221" y="8298"/>
                    </a:lnTo>
                    <a:close/>
                    <a:moveTo>
                      <a:pt x="5221" y="11105"/>
                    </a:moveTo>
                    <a:lnTo>
                      <a:pt x="3002" y="11105"/>
                    </a:lnTo>
                    <a:lnTo>
                      <a:pt x="3002" y="9702"/>
                    </a:lnTo>
                    <a:lnTo>
                      <a:pt x="5221" y="9702"/>
                    </a:lnTo>
                    <a:lnTo>
                      <a:pt x="5221" y="11105"/>
                    </a:lnTo>
                    <a:close/>
                    <a:moveTo>
                      <a:pt x="5221" y="13912"/>
                    </a:moveTo>
                    <a:lnTo>
                      <a:pt x="3002" y="13912"/>
                    </a:lnTo>
                    <a:lnTo>
                      <a:pt x="3002" y="12508"/>
                    </a:lnTo>
                    <a:lnTo>
                      <a:pt x="5221" y="12508"/>
                    </a:lnTo>
                    <a:lnTo>
                      <a:pt x="5221" y="13912"/>
                    </a:lnTo>
                    <a:close/>
                    <a:moveTo>
                      <a:pt x="5221" y="16658"/>
                    </a:moveTo>
                    <a:lnTo>
                      <a:pt x="3002" y="16658"/>
                    </a:lnTo>
                    <a:lnTo>
                      <a:pt x="3002" y="15254"/>
                    </a:lnTo>
                    <a:lnTo>
                      <a:pt x="5221" y="15254"/>
                    </a:lnTo>
                    <a:lnTo>
                      <a:pt x="5221" y="16658"/>
                    </a:lnTo>
                    <a:close/>
                    <a:moveTo>
                      <a:pt x="0" y="0"/>
                    </a:moveTo>
                    <a:lnTo>
                      <a:pt x="0" y="18488"/>
                    </a:lnTo>
                    <a:cubicBezTo>
                      <a:pt x="2871" y="20563"/>
                      <a:pt x="6134" y="21600"/>
                      <a:pt x="9854" y="21600"/>
                    </a:cubicBezTo>
                    <a:cubicBezTo>
                      <a:pt x="14422" y="21600"/>
                      <a:pt x="18207" y="20075"/>
                      <a:pt x="21404" y="17146"/>
                    </a:cubicBezTo>
                    <a:cubicBezTo>
                      <a:pt x="21469" y="17085"/>
                      <a:pt x="21535" y="17024"/>
                      <a:pt x="21600" y="16963"/>
                    </a:cubicBezTo>
                    <a:lnTo>
                      <a:pt x="21600" y="5553"/>
                    </a:lnTo>
                    <a:lnTo>
                      <a:pt x="13378" y="5553"/>
                    </a:lnTo>
                    <a:lnTo>
                      <a:pt x="13378" y="15254"/>
                    </a:lnTo>
                    <a:lnTo>
                      <a:pt x="11942" y="15254"/>
                    </a:lnTo>
                    <a:lnTo>
                      <a:pt x="119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A8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endParaRPr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72C36B64-1A51-40C9-97A2-11BC2AF4B1EB}"/>
                </a:ext>
              </a:extLst>
            </p:cNvPr>
            <p:cNvGrpSpPr/>
            <p:nvPr/>
          </p:nvGrpSpPr>
          <p:grpSpPr>
            <a:xfrm>
              <a:off x="838073" y="183994"/>
              <a:ext cx="424381" cy="354103"/>
              <a:chOff x="-1" y="-1"/>
              <a:chExt cx="424380" cy="354101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xmlns="" id="{166441EA-62BA-4203-BDAB-B00C171FB794}"/>
                  </a:ext>
                </a:extLst>
              </p:cNvPr>
              <p:cNvSpPr/>
              <p:nvPr/>
            </p:nvSpPr>
            <p:spPr>
              <a:xfrm>
                <a:off x="1" y="5783"/>
                <a:ext cx="424378" cy="348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2"/>
                      <a:pt x="16762" y="21600"/>
                      <a:pt x="10800" y="21600"/>
                    </a:cubicBezTo>
                    <a:cubicBezTo>
                      <a:pt x="4795" y="21600"/>
                      <a:pt x="0" y="16762"/>
                      <a:pt x="0" y="10800"/>
                    </a:cubicBezTo>
                    <a:cubicBezTo>
                      <a:pt x="0" y="4838"/>
                      <a:pt x="4795" y="0"/>
                      <a:pt x="10800" y="0"/>
                    </a:cubicBezTo>
                    <a:cubicBezTo>
                      <a:pt x="16762" y="0"/>
                      <a:pt x="21600" y="4838"/>
                      <a:pt x="21600" y="10800"/>
                    </a:cubicBezTo>
                    <a:close/>
                  </a:path>
                </a:pathLst>
              </a:custGeom>
              <a:solidFill>
                <a:srgbClr val="71B9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endParaRPr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xmlns="" id="{E33ACFA6-60B8-45B5-9387-27406684EC6D}"/>
                  </a:ext>
                </a:extLst>
              </p:cNvPr>
              <p:cNvSpPr/>
              <p:nvPr/>
            </p:nvSpPr>
            <p:spPr>
              <a:xfrm>
                <a:off x="0" y="-1"/>
                <a:ext cx="424378" cy="349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03" y="3197"/>
                    </a:moveTo>
                    <a:cubicBezTo>
                      <a:pt x="16286" y="1080"/>
                      <a:pt x="13781" y="0"/>
                      <a:pt x="10800" y="0"/>
                    </a:cubicBezTo>
                    <a:cubicBezTo>
                      <a:pt x="7776" y="0"/>
                      <a:pt x="5270" y="1080"/>
                      <a:pt x="3154" y="3197"/>
                    </a:cubicBezTo>
                    <a:cubicBezTo>
                      <a:pt x="1037" y="5270"/>
                      <a:pt x="0" y="7819"/>
                      <a:pt x="0" y="10800"/>
                    </a:cubicBezTo>
                    <a:cubicBezTo>
                      <a:pt x="0" y="13781"/>
                      <a:pt x="1037" y="16330"/>
                      <a:pt x="3154" y="18446"/>
                    </a:cubicBezTo>
                    <a:cubicBezTo>
                      <a:pt x="5270" y="20563"/>
                      <a:pt x="7776" y="21600"/>
                      <a:pt x="10800" y="21600"/>
                    </a:cubicBezTo>
                    <a:cubicBezTo>
                      <a:pt x="13781" y="21600"/>
                      <a:pt x="16286" y="20563"/>
                      <a:pt x="18403" y="18446"/>
                    </a:cubicBezTo>
                    <a:cubicBezTo>
                      <a:pt x="20520" y="16330"/>
                      <a:pt x="21600" y="13781"/>
                      <a:pt x="21600" y="10800"/>
                    </a:cubicBezTo>
                    <a:cubicBezTo>
                      <a:pt x="21600" y="7819"/>
                      <a:pt x="20520" y="5270"/>
                      <a:pt x="18403" y="31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endParaRPr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xmlns="" id="{F5F27D7A-1C7D-4DA8-8FD2-AF0FDD427F6A}"/>
                  </a:ext>
                </a:extLst>
              </p:cNvPr>
              <p:cNvSpPr/>
              <p:nvPr/>
            </p:nvSpPr>
            <p:spPr>
              <a:xfrm>
                <a:off x="-1" y="1"/>
                <a:ext cx="424379" cy="349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3781"/>
                      <a:pt x="20520" y="16330"/>
                      <a:pt x="18403" y="18446"/>
                    </a:cubicBezTo>
                    <a:cubicBezTo>
                      <a:pt x="16286" y="20563"/>
                      <a:pt x="13781" y="21600"/>
                      <a:pt x="10800" y="21600"/>
                    </a:cubicBezTo>
                    <a:cubicBezTo>
                      <a:pt x="7776" y="21600"/>
                      <a:pt x="5270" y="20563"/>
                      <a:pt x="3154" y="18446"/>
                    </a:cubicBezTo>
                    <a:cubicBezTo>
                      <a:pt x="1037" y="16330"/>
                      <a:pt x="0" y="13781"/>
                      <a:pt x="0" y="10800"/>
                    </a:cubicBezTo>
                    <a:cubicBezTo>
                      <a:pt x="0" y="7819"/>
                      <a:pt x="1037" y="5270"/>
                      <a:pt x="3154" y="3197"/>
                    </a:cubicBezTo>
                    <a:cubicBezTo>
                      <a:pt x="5270" y="1080"/>
                      <a:pt x="7776" y="0"/>
                      <a:pt x="10800" y="0"/>
                    </a:cubicBezTo>
                    <a:cubicBezTo>
                      <a:pt x="13781" y="0"/>
                      <a:pt x="16286" y="1080"/>
                      <a:pt x="18403" y="3197"/>
                    </a:cubicBezTo>
                    <a:cubicBezTo>
                      <a:pt x="20520" y="5270"/>
                      <a:pt x="21600" y="7819"/>
                      <a:pt x="21600" y="10800"/>
                    </a:cubicBezTo>
                    <a:close/>
                  </a:path>
                </a:pathLst>
              </a:custGeom>
              <a:solidFill>
                <a:srgbClr val="92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endParaRPr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xmlns="" id="{0DFC2E4D-66B0-463A-BB9D-F5954BAEB6E4}"/>
                  </a:ext>
                </a:extLst>
              </p:cNvPr>
              <p:cNvSpPr/>
              <p:nvPr/>
            </p:nvSpPr>
            <p:spPr>
              <a:xfrm>
                <a:off x="14099" y="74062"/>
                <a:ext cx="394770" cy="275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04" y="17598"/>
                    </a:moveTo>
                    <a:cubicBezTo>
                      <a:pt x="20163" y="16227"/>
                      <a:pt x="21044" y="14692"/>
                      <a:pt x="21600" y="12993"/>
                    </a:cubicBezTo>
                    <a:cubicBezTo>
                      <a:pt x="20905" y="12445"/>
                      <a:pt x="19700" y="11951"/>
                      <a:pt x="17753" y="11951"/>
                    </a:cubicBezTo>
                    <a:cubicBezTo>
                      <a:pt x="17197" y="11951"/>
                      <a:pt x="16687" y="12006"/>
                      <a:pt x="16270" y="12061"/>
                    </a:cubicBezTo>
                    <a:cubicBezTo>
                      <a:pt x="16965" y="13377"/>
                      <a:pt x="17336" y="15076"/>
                      <a:pt x="17336" y="17159"/>
                    </a:cubicBezTo>
                    <a:lnTo>
                      <a:pt x="17336" y="19297"/>
                    </a:lnTo>
                    <a:cubicBezTo>
                      <a:pt x="17892" y="18804"/>
                      <a:pt x="18448" y="18256"/>
                      <a:pt x="19004" y="17598"/>
                    </a:cubicBezTo>
                    <a:close/>
                    <a:moveTo>
                      <a:pt x="16409" y="19955"/>
                    </a:moveTo>
                    <a:lnTo>
                      <a:pt x="16409" y="17159"/>
                    </a:lnTo>
                    <a:cubicBezTo>
                      <a:pt x="16409" y="14199"/>
                      <a:pt x="15806" y="10252"/>
                      <a:pt x="10800" y="10252"/>
                    </a:cubicBezTo>
                    <a:cubicBezTo>
                      <a:pt x="5794" y="10252"/>
                      <a:pt x="5191" y="14199"/>
                      <a:pt x="5191" y="17159"/>
                    </a:cubicBezTo>
                    <a:lnTo>
                      <a:pt x="5191" y="19955"/>
                    </a:lnTo>
                    <a:cubicBezTo>
                      <a:pt x="6860" y="21052"/>
                      <a:pt x="8761" y="21600"/>
                      <a:pt x="10800" y="21600"/>
                    </a:cubicBezTo>
                    <a:cubicBezTo>
                      <a:pt x="12839" y="21600"/>
                      <a:pt x="14740" y="21052"/>
                      <a:pt x="16409" y="19955"/>
                    </a:cubicBezTo>
                    <a:close/>
                    <a:moveTo>
                      <a:pt x="5330" y="12061"/>
                    </a:moveTo>
                    <a:cubicBezTo>
                      <a:pt x="4913" y="12006"/>
                      <a:pt x="4403" y="11951"/>
                      <a:pt x="3847" y="11951"/>
                    </a:cubicBezTo>
                    <a:cubicBezTo>
                      <a:pt x="1900" y="11951"/>
                      <a:pt x="695" y="12445"/>
                      <a:pt x="0" y="12993"/>
                    </a:cubicBezTo>
                    <a:cubicBezTo>
                      <a:pt x="556" y="14692"/>
                      <a:pt x="1437" y="16227"/>
                      <a:pt x="2596" y="17598"/>
                    </a:cubicBezTo>
                    <a:cubicBezTo>
                      <a:pt x="3152" y="18256"/>
                      <a:pt x="3708" y="18804"/>
                      <a:pt x="4264" y="19297"/>
                    </a:cubicBezTo>
                    <a:lnTo>
                      <a:pt x="4264" y="17159"/>
                    </a:lnTo>
                    <a:cubicBezTo>
                      <a:pt x="4264" y="15076"/>
                      <a:pt x="4635" y="13377"/>
                      <a:pt x="5330" y="12061"/>
                    </a:cubicBezTo>
                    <a:close/>
                    <a:moveTo>
                      <a:pt x="20395" y="7291"/>
                    </a:moveTo>
                    <a:cubicBezTo>
                      <a:pt x="20395" y="9046"/>
                      <a:pt x="19190" y="10416"/>
                      <a:pt x="17753" y="10416"/>
                    </a:cubicBezTo>
                    <a:cubicBezTo>
                      <a:pt x="16270" y="10416"/>
                      <a:pt x="15064" y="9046"/>
                      <a:pt x="15064" y="7291"/>
                    </a:cubicBezTo>
                    <a:cubicBezTo>
                      <a:pt x="15064" y="5537"/>
                      <a:pt x="16270" y="4112"/>
                      <a:pt x="17753" y="4112"/>
                    </a:cubicBezTo>
                    <a:cubicBezTo>
                      <a:pt x="19190" y="4112"/>
                      <a:pt x="20395" y="5537"/>
                      <a:pt x="20395" y="7291"/>
                    </a:cubicBezTo>
                    <a:close/>
                    <a:moveTo>
                      <a:pt x="6536" y="7291"/>
                    </a:moveTo>
                    <a:cubicBezTo>
                      <a:pt x="6536" y="9046"/>
                      <a:pt x="5330" y="10416"/>
                      <a:pt x="3847" y="10416"/>
                    </a:cubicBezTo>
                    <a:cubicBezTo>
                      <a:pt x="2410" y="10416"/>
                      <a:pt x="1205" y="9046"/>
                      <a:pt x="1205" y="7291"/>
                    </a:cubicBezTo>
                    <a:cubicBezTo>
                      <a:pt x="1205" y="5537"/>
                      <a:pt x="2410" y="4112"/>
                      <a:pt x="3847" y="4112"/>
                    </a:cubicBezTo>
                    <a:cubicBezTo>
                      <a:pt x="5330" y="4112"/>
                      <a:pt x="6536" y="5537"/>
                      <a:pt x="6536" y="7291"/>
                    </a:cubicBezTo>
                    <a:close/>
                    <a:moveTo>
                      <a:pt x="14091" y="3892"/>
                    </a:moveTo>
                    <a:cubicBezTo>
                      <a:pt x="14091" y="6030"/>
                      <a:pt x="12608" y="7785"/>
                      <a:pt x="10800" y="7785"/>
                    </a:cubicBezTo>
                    <a:cubicBezTo>
                      <a:pt x="8992" y="7785"/>
                      <a:pt x="7509" y="6030"/>
                      <a:pt x="7509" y="3892"/>
                    </a:cubicBezTo>
                    <a:cubicBezTo>
                      <a:pt x="7509" y="1699"/>
                      <a:pt x="8992" y="0"/>
                      <a:pt x="10800" y="0"/>
                    </a:cubicBezTo>
                    <a:cubicBezTo>
                      <a:pt x="12608" y="0"/>
                      <a:pt x="14091" y="1699"/>
                      <a:pt x="14091" y="3892"/>
                    </a:cubicBezTo>
                    <a:close/>
                  </a:path>
                </a:pathLst>
              </a:custGeom>
              <a:solidFill>
                <a:srgbClr val="3BA0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endParaRPr/>
              </a:p>
            </p:txBody>
          </p:sp>
        </p:grpSp>
      </p:grpSp>
      <p:pic>
        <p:nvPicPr>
          <p:cNvPr id="13" name="image89-1 (dragged).tiff" descr="image89-1 (dragged).tiff">
            <a:extLst>
              <a:ext uri="{FF2B5EF4-FFF2-40B4-BE49-F238E27FC236}">
                <a16:creationId xmlns:a16="http://schemas.microsoft.com/office/drawing/2014/main" xmlns="" id="{94E24EC8-60E9-41AC-983A-A57A1147BB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4565" y="2684677"/>
            <a:ext cx="1406395" cy="1012606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322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19897</TotalTime>
  <Words>758</Words>
  <Application>Microsoft Office PowerPoint</Application>
  <PresentationFormat>On-screen Show (4:3)</PresentationFormat>
  <Paragraphs>200</Paragraphs>
  <Slides>32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Insource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IT Risk</dc:title>
  <dc:creator>Russell Greenwald</dc:creator>
  <cp:lastModifiedBy>MNN Intern</cp:lastModifiedBy>
  <cp:revision>351</cp:revision>
  <cp:lastPrinted>2015-03-23T19:42:14Z</cp:lastPrinted>
  <dcterms:created xsi:type="dcterms:W3CDTF">2014-05-14T18:30:45Z</dcterms:created>
  <dcterms:modified xsi:type="dcterms:W3CDTF">2019-10-02T15:56:46Z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1596059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