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3" r:id="rId1"/>
    <p:sldMasterId id="2147483786" r:id="rId2"/>
  </p:sldMasterIdLst>
  <p:notesMasterIdLst>
    <p:notesMasterId r:id="rId31"/>
  </p:notesMasterIdLst>
  <p:sldIdLst>
    <p:sldId id="311" r:id="rId3"/>
    <p:sldId id="350" r:id="rId4"/>
    <p:sldId id="351" r:id="rId5"/>
    <p:sldId id="352" r:id="rId6"/>
    <p:sldId id="353" r:id="rId7"/>
    <p:sldId id="377" r:id="rId8"/>
    <p:sldId id="378" r:id="rId9"/>
    <p:sldId id="380" r:id="rId10"/>
    <p:sldId id="354" r:id="rId11"/>
    <p:sldId id="374" r:id="rId12"/>
    <p:sldId id="355" r:id="rId13"/>
    <p:sldId id="356" r:id="rId14"/>
    <p:sldId id="357" r:id="rId15"/>
    <p:sldId id="347" r:id="rId16"/>
    <p:sldId id="360" r:id="rId17"/>
    <p:sldId id="370" r:id="rId18"/>
    <p:sldId id="371" r:id="rId19"/>
    <p:sldId id="381" r:id="rId20"/>
    <p:sldId id="362" r:id="rId21"/>
    <p:sldId id="372" r:id="rId22"/>
    <p:sldId id="365" r:id="rId23"/>
    <p:sldId id="364" r:id="rId24"/>
    <p:sldId id="382" r:id="rId25"/>
    <p:sldId id="376" r:id="rId26"/>
    <p:sldId id="366" r:id="rId27"/>
    <p:sldId id="367" r:id="rId28"/>
    <p:sldId id="368" r:id="rId29"/>
    <p:sldId id="379" r:id="rId3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A2"/>
    <a:srgbClr val="B078B0"/>
    <a:srgbClr val="D9DFEF"/>
    <a:srgbClr val="CCD4EA"/>
    <a:srgbClr val="CCECFF"/>
    <a:srgbClr val="C9E7FF"/>
    <a:srgbClr val="D2E7FE"/>
    <a:srgbClr val="D1D7FF"/>
    <a:srgbClr val="DDD7FF"/>
    <a:srgbClr val="DD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6" autoAdjust="0"/>
    <p:restoredTop sz="91373" autoAdjust="0"/>
  </p:normalViewPr>
  <p:slideViewPr>
    <p:cSldViewPr snapToGrid="0" snapToObjects="1">
      <p:cViewPr varScale="1">
        <p:scale>
          <a:sx n="53" d="100"/>
          <a:sy n="53" d="100"/>
        </p:scale>
        <p:origin x="444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196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C7FBF3-B7BB-C146-909D-A74D51F4816F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FB5828-2CCD-BE4E-928E-18078C5F37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2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B5828-2CCD-BE4E-928E-18078C5F375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15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B5828-2CCD-BE4E-928E-18078C5F375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9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B5828-2CCD-BE4E-928E-18078C5F375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04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B5828-2CCD-BE4E-928E-18078C5F375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94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B5828-2CCD-BE4E-928E-18078C5F375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60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B5828-2CCD-BE4E-928E-18078C5F375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85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B5828-2CCD-BE4E-928E-18078C5F375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48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B5828-2CCD-BE4E-928E-18078C5F375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28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B5828-2CCD-BE4E-928E-18078C5F375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83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B5828-2CCD-BE4E-928E-18078C5F375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47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B5828-2CCD-BE4E-928E-18078C5F375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5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B5828-2CCD-BE4E-928E-18078C5F375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918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B5828-2CCD-BE4E-928E-18078C5F375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64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B5828-2CCD-BE4E-928E-18078C5F375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10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B5828-2CCD-BE4E-928E-18078C5F375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24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B5828-2CCD-BE4E-928E-18078C5F375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290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B5828-2CCD-BE4E-928E-18078C5F375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492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B5828-2CCD-BE4E-928E-18078C5F375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966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B5828-2CCD-BE4E-928E-18078C5F375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779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B5828-2CCD-BE4E-928E-18078C5F375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216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B5828-2CCD-BE4E-928E-18078C5F375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54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B5828-2CCD-BE4E-928E-18078C5F375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56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B5828-2CCD-BE4E-928E-18078C5F375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78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B5828-2CCD-BE4E-928E-18078C5F375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90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B5828-2CCD-BE4E-928E-18078C5F375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90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B5828-2CCD-BE4E-928E-18078C5F375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6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B5828-2CCD-BE4E-928E-18078C5F375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3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B5828-2CCD-BE4E-928E-18078C5F375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93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101937" y="0"/>
            <a:ext cx="0" cy="6858000"/>
          </a:xfrm>
          <a:prstGeom prst="line">
            <a:avLst/>
          </a:prstGeom>
          <a:ln w="190500">
            <a:solidFill>
              <a:srgbClr val="96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2094430" y="1"/>
            <a:ext cx="0" cy="6857999"/>
          </a:xfrm>
          <a:prstGeom prst="line">
            <a:avLst/>
          </a:prstGeom>
          <a:ln w="190500">
            <a:solidFill>
              <a:srgbClr val="96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1987924" y="1"/>
            <a:ext cx="0" cy="685799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95622" y="1"/>
            <a:ext cx="0" cy="685799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7819872" y="6540623"/>
            <a:ext cx="4156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kern="1200" dirty="0">
                <a:solidFill>
                  <a:schemeClr val="bg1"/>
                </a:solidFill>
                <a:effectLst/>
                <a:latin typeface="Trebuchet MS" charset="0"/>
                <a:ea typeface="Trebuchet MS" charset="0"/>
                <a:cs typeface="Trebuchet MS" charset="0"/>
              </a:rPr>
              <a:t>Tennant </a:t>
            </a:r>
            <a:r>
              <a:rPr lang="en-US" sz="1200" b="0" kern="1200" dirty="0" err="1">
                <a:solidFill>
                  <a:schemeClr val="bg1"/>
                </a:solidFill>
                <a:effectLst/>
                <a:latin typeface="Trebuchet MS" charset="0"/>
                <a:ea typeface="Trebuchet MS" charset="0"/>
                <a:cs typeface="Trebuchet MS" charset="0"/>
              </a:rPr>
              <a:t>Lubell</a:t>
            </a:r>
            <a:r>
              <a:rPr lang="en-US" sz="1200" b="0" kern="1200" dirty="0">
                <a:solidFill>
                  <a:schemeClr val="bg1"/>
                </a:solidFill>
                <a:effectLst/>
                <a:latin typeface="Trebuchet MS" charset="0"/>
                <a:ea typeface="Trebuchet MS" charset="0"/>
                <a:cs typeface="Trebuchet MS" charset="0"/>
              </a:rPr>
              <a:t>, LLC</a:t>
            </a:r>
            <a:endParaRPr lang="en-US" sz="1200" b="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04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©2017 Tennant Lubell,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4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©2017 Tennant Lubell,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00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©2017 Tennant Lubell,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53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4B3C-68FE-40C8-AFFB-3FEB6883B69F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8909-EC7E-4EF9-B5A0-655093DB1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32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4B3C-68FE-40C8-AFFB-3FEB6883B69F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8909-EC7E-4EF9-B5A0-655093DB1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45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4B3C-68FE-40C8-AFFB-3FEB6883B69F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8909-EC7E-4EF9-B5A0-655093DB1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1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4B3C-68FE-40C8-AFFB-3FEB6883B69F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8909-EC7E-4EF9-B5A0-655093DB1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63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4B3C-68FE-40C8-AFFB-3FEB6883B69F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8909-EC7E-4EF9-B5A0-655093DB1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48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4B3C-68FE-40C8-AFFB-3FEB6883B69F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8909-EC7E-4EF9-B5A0-655093DB1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36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4B3C-68FE-40C8-AFFB-3FEB6883B69F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8909-EC7E-4EF9-B5A0-655093DB1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0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409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4B3C-68FE-40C8-AFFB-3FEB6883B69F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8909-EC7E-4EF9-B5A0-655093DB1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11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4B3C-68FE-40C8-AFFB-3FEB6883B69F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8909-EC7E-4EF9-B5A0-655093DB1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25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4B3C-68FE-40C8-AFFB-3FEB6883B69F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8909-EC7E-4EF9-B5A0-655093DB1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05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4B3C-68FE-40C8-AFFB-3FEB6883B69F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8909-EC7E-4EF9-B5A0-655093DB1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5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©2017 Tennant Lubell,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53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©2017 Tennant Lubell, LLC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5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©2017 Tennant Lubell, LLC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363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©2017 Tennant Lubell,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5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©2017 Tennant Lubell,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48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©2017 Tennant Lubell, LLC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22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©2017 Tennant Lubell, LLC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518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©2017 Tennant Lubell,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1937" y="0"/>
            <a:ext cx="0" cy="6858000"/>
          </a:xfrm>
          <a:prstGeom prst="line">
            <a:avLst/>
          </a:prstGeom>
          <a:ln w="190500">
            <a:solidFill>
              <a:srgbClr val="96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2094430" y="1"/>
            <a:ext cx="0" cy="6857999"/>
          </a:xfrm>
          <a:prstGeom prst="line">
            <a:avLst/>
          </a:prstGeom>
          <a:ln w="190500">
            <a:solidFill>
              <a:srgbClr val="96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7819872" y="6540623"/>
            <a:ext cx="4156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kern="1200" dirty="0">
                <a:solidFill>
                  <a:schemeClr val="bg1"/>
                </a:solidFill>
                <a:effectLst/>
                <a:latin typeface="Trebuchet MS" charset="0"/>
                <a:ea typeface="Trebuchet MS" charset="0"/>
                <a:cs typeface="Trebuchet MS" charset="0"/>
              </a:rPr>
              <a:t>© 2016 Tennant </a:t>
            </a:r>
            <a:r>
              <a:rPr lang="en-US" sz="1200" b="0" kern="1200" dirty="0" err="1">
                <a:solidFill>
                  <a:schemeClr val="bg1"/>
                </a:solidFill>
                <a:effectLst/>
                <a:latin typeface="Trebuchet MS" charset="0"/>
                <a:ea typeface="Trebuchet MS" charset="0"/>
                <a:cs typeface="Trebuchet MS" charset="0"/>
              </a:rPr>
              <a:t>Lubell</a:t>
            </a:r>
            <a:r>
              <a:rPr lang="en-US" sz="1200" b="0" kern="1200" dirty="0">
                <a:solidFill>
                  <a:schemeClr val="bg1"/>
                </a:solidFill>
                <a:effectLst/>
                <a:latin typeface="Trebuchet MS" charset="0"/>
                <a:ea typeface="Trebuchet MS" charset="0"/>
                <a:cs typeface="Trebuchet MS" charset="0"/>
              </a:rPr>
              <a:t>, LLC</a:t>
            </a:r>
            <a:endParaRPr lang="en-US" sz="1200" b="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95622" y="1"/>
            <a:ext cx="0" cy="685799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1987924" y="1"/>
            <a:ext cx="0" cy="685799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0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84B3C-68FE-40C8-AFFB-3FEB6883B69F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B8909-EC7E-4EF9-B5A0-655093DB1E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34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PowerPoint_Presentation.ppt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3369" y="-34782"/>
            <a:ext cx="1037152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ea typeface="Optima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1937" y="0"/>
            <a:ext cx="0" cy="6858000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102471" y="0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22626" y="1"/>
            <a:ext cx="0" cy="68579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840055" y="251929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57512" y="266700"/>
            <a:ext cx="11076977" cy="2540000"/>
          </a:xfrm>
        </p:spPr>
        <p:txBody>
          <a:bodyPr>
            <a:noAutofit/>
          </a:bodyPr>
          <a:lstStyle/>
          <a:p>
            <a:pPr algn="ctr"/>
            <a:b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</a:br>
            <a:b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</a:br>
            <a:b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</a:br>
            <a:b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</a:br>
            <a:r>
              <a:rPr lang="en-US" b="1" dirty="0">
                <a:ea typeface="+mn-ea"/>
                <a:cs typeface="Arial" panose="020B0604020202020204" pitchFamily="34" charset="0"/>
              </a:rPr>
              <a:t>THE FRONTIERS OF FUNDRAISING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cs typeface="Arial" panose="020B0604020202020204" pitchFamily="34" charset="0"/>
              </a:rPr>
              <a:t> </a:t>
            </a:r>
            <a:br>
              <a:rPr lang="en-US" sz="4000" b="1" dirty="0">
                <a:ln>
                  <a:solidFill>
                    <a:schemeClr val="tx1"/>
                  </a:solidFill>
                </a:ln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</a:br>
            <a:br>
              <a:rPr lang="en-US" sz="4000" b="1" dirty="0">
                <a:ln>
                  <a:solidFill>
                    <a:schemeClr val="tx1"/>
                  </a:solidFill>
                </a:ln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3600" b="1" dirty="0">
                <a:latin typeface="+mn-lt"/>
                <a:ea typeface="+mn-ea"/>
                <a:cs typeface="Arial" panose="020B0604020202020204" pitchFamily="34" charset="0"/>
              </a:rPr>
              <a:t>Crowdfunding, Co-</a:t>
            </a:r>
            <a:r>
              <a:rPr lang="en-US" sz="3600" b="1" dirty="0" err="1">
                <a:latin typeface="+mn-lt"/>
                <a:ea typeface="+mn-ea"/>
                <a:cs typeface="Arial" panose="020B0604020202020204" pitchFamily="34" charset="0"/>
              </a:rPr>
              <a:t>Venturer</a:t>
            </a:r>
            <a:r>
              <a:rPr lang="en-US" sz="3600" b="1" dirty="0">
                <a:latin typeface="+mn-lt"/>
                <a:ea typeface="+mn-ea"/>
                <a:cs typeface="Arial" panose="020B0604020202020204" pitchFamily="34" charset="0"/>
              </a:rPr>
              <a:t> Campaigns</a:t>
            </a:r>
            <a:br>
              <a:rPr lang="en-US" sz="3600" b="1" dirty="0"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US" sz="3600" b="1" dirty="0">
                <a:latin typeface="+mn-lt"/>
                <a:ea typeface="+mn-ea"/>
                <a:cs typeface="Arial" panose="020B0604020202020204" pitchFamily="34" charset="0"/>
              </a:rPr>
              <a:t>Third Party Agreements and</a:t>
            </a:r>
            <a:br>
              <a:rPr lang="en-US" sz="3600" b="1" dirty="0"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US" sz="3600" b="1" dirty="0">
                <a:latin typeface="+mn-lt"/>
                <a:ea typeface="+mn-ea"/>
                <a:cs typeface="Arial" panose="020B0604020202020204" pitchFamily="34" charset="0"/>
              </a:rPr>
              <a:t>Corporate Sponsorships </a:t>
            </a:r>
            <a:br>
              <a:rPr lang="en-US" sz="3600" b="1" dirty="0">
                <a:latin typeface="+mn-lt"/>
                <a:ea typeface="+mn-ea"/>
                <a:cs typeface="Arial" panose="020B0604020202020204" pitchFamily="34" charset="0"/>
              </a:rPr>
            </a:br>
            <a:b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084629" y="4020709"/>
            <a:ext cx="5969000" cy="2425700"/>
          </a:xfrm>
        </p:spPr>
        <p:txBody>
          <a:bodyPr>
            <a:noAutofit/>
          </a:bodyPr>
          <a:lstStyle/>
          <a:p>
            <a:pPr marL="463550" indent="0" algn="ctr">
              <a:lnSpc>
                <a:spcPts val="2500"/>
              </a:lnSpc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63550" indent="0" algn="ctr">
              <a:lnSpc>
                <a:spcPts val="2500"/>
              </a:lnSpc>
              <a:buNone/>
            </a:pPr>
            <a:r>
              <a:rPr lang="en-US" b="1" dirty="0">
                <a:cs typeface="Arial" panose="020B0604020202020204" pitchFamily="34" charset="0"/>
              </a:rPr>
              <a:t>Ellen Lubell, Esq.</a:t>
            </a:r>
          </a:p>
          <a:p>
            <a:pPr marL="463550" indent="0" algn="ctr">
              <a:lnSpc>
                <a:spcPts val="2500"/>
              </a:lnSpc>
              <a:buNone/>
            </a:pPr>
            <a:r>
              <a:rPr lang="en-US" b="1" dirty="0">
                <a:cs typeface="Arial" panose="020B0604020202020204" pitchFamily="34" charset="0"/>
              </a:rPr>
              <a:t>Tennant Lubell, LLC</a:t>
            </a:r>
          </a:p>
          <a:p>
            <a:pPr marL="463550" indent="0" algn="ctr">
              <a:lnSpc>
                <a:spcPts val="2500"/>
              </a:lnSpc>
              <a:buNone/>
            </a:pPr>
            <a:r>
              <a:rPr lang="en-US" b="1" dirty="0">
                <a:cs typeface="Arial" panose="020B0604020202020204" pitchFamily="34" charset="0"/>
              </a:rPr>
              <a:t>May 15, 2019</a:t>
            </a:r>
          </a:p>
          <a:p>
            <a:pPr marL="463550" indent="0">
              <a:lnSpc>
                <a:spcPct val="110000"/>
              </a:lnSpc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endParaRPr lang="en-US" sz="3000" dirty="0"/>
          </a:p>
          <a:p>
            <a:pPr marL="0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endParaRPr lang="en-US" sz="3000" dirty="0"/>
          </a:p>
        </p:txBody>
      </p:sp>
      <p:sp useBgFill="1">
        <p:nvSpPr>
          <p:cNvPr id="10" name="TextBox 9"/>
          <p:cNvSpPr txBox="1"/>
          <p:nvPr/>
        </p:nvSpPr>
        <p:spPr>
          <a:xfrm>
            <a:off x="9747162" y="6485964"/>
            <a:ext cx="2195473" cy="30777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© 2017 Tennant Lubell, LLC</a:t>
            </a:r>
          </a:p>
        </p:txBody>
      </p:sp>
      <p:sp useBgFill="1">
        <p:nvSpPr>
          <p:cNvPr id="13" name="Rectangle 12"/>
          <p:cNvSpPr/>
          <p:nvPr/>
        </p:nvSpPr>
        <p:spPr>
          <a:xfrm>
            <a:off x="9747162" y="6517341"/>
            <a:ext cx="2129696" cy="3406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282465"/>
              </p:ext>
            </p:extLst>
          </p:nvPr>
        </p:nvGraphicFramePr>
        <p:xfrm>
          <a:off x="1569854" y="2"/>
          <a:ext cx="9209763" cy="6906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Presentation" r:id="rId4" imgW="4015740" imgH="3012833" progId="PowerPoint.Show.12">
                  <p:embed/>
                </p:oleObj>
              </mc:Choice>
              <mc:Fallback>
                <p:oleObj name="Presentation" r:id="rId4" imgW="4015740" imgH="301283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69854" y="2"/>
                        <a:ext cx="9209763" cy="6906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6112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632"/>
    </mc:Choice>
    <mc:Fallback>
      <p:transition spd="slow" advTm="3263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3369" y="-34782"/>
            <a:ext cx="1037152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ea typeface="Optima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1937" y="0"/>
            <a:ext cx="0" cy="6858000"/>
          </a:xfrm>
          <a:prstGeom prst="line">
            <a:avLst/>
          </a:prstGeom>
          <a:ln w="190500">
            <a:solidFill>
              <a:srgbClr val="96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094430" y="1"/>
            <a:ext cx="0" cy="6857999"/>
          </a:xfrm>
          <a:prstGeom prst="line">
            <a:avLst/>
          </a:prstGeom>
          <a:ln w="190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22626" y="1"/>
            <a:ext cx="0" cy="68579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5622" y="1"/>
            <a:ext cx="0" cy="68579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840055" y="251929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30640" y="210129"/>
            <a:ext cx="11076977" cy="118460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cs typeface="Arial" panose="020B0604020202020204" pitchFamily="34" charset="0"/>
              </a:rPr>
              <a:t>Crowdfunding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 useBgFill="1">
        <p:nvSpPr>
          <p:cNvPr id="10" name="TextBox 9"/>
          <p:cNvSpPr txBox="1"/>
          <p:nvPr/>
        </p:nvSpPr>
        <p:spPr>
          <a:xfrm>
            <a:off x="9747162" y="6485964"/>
            <a:ext cx="2195473" cy="30777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© 2017 Tennant Lubell, LLC</a:t>
            </a:r>
          </a:p>
        </p:txBody>
      </p:sp>
      <p:sp useBgFill="1">
        <p:nvSpPr>
          <p:cNvPr id="13" name="Rectangle 12"/>
          <p:cNvSpPr/>
          <p:nvPr/>
        </p:nvSpPr>
        <p:spPr>
          <a:xfrm>
            <a:off x="9747162" y="6517341"/>
            <a:ext cx="2129696" cy="3406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1"/>
          <p:cNvSpPr>
            <a:spLocks noGrp="1"/>
          </p:cNvSpPr>
          <p:nvPr>
            <p:ph idx="1"/>
          </p:nvPr>
        </p:nvSpPr>
        <p:spPr>
          <a:xfrm>
            <a:off x="718457" y="1429515"/>
            <a:ext cx="10776857" cy="5078991"/>
          </a:xfrm>
        </p:spPr>
        <p:txBody>
          <a:bodyPr>
            <a:normAutofit/>
          </a:bodyPr>
          <a:lstStyle/>
          <a:p>
            <a:pPr marL="463550" indent="0">
              <a:lnSpc>
                <a:spcPct val="110000"/>
              </a:lnSpc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63550" indent="0">
              <a:lnSpc>
                <a:spcPct val="110000"/>
              </a:lnSpc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endParaRPr lang="en-US" sz="3000" dirty="0"/>
          </a:p>
          <a:p>
            <a:pPr marL="0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733876" y="585202"/>
            <a:ext cx="107242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600" b="1" dirty="0"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600" b="1" dirty="0"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600" b="1" dirty="0">
                <a:cs typeface="Arial" panose="020B0604020202020204" pitchFamily="34" charset="0"/>
              </a:rPr>
              <a:t>Used frequently to raise money for needy individuals, but also by charities. 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600" b="1" dirty="0"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600" b="1" dirty="0">
                <a:cs typeface="Arial" panose="020B0604020202020204" pitchFamily="34" charset="0"/>
              </a:rPr>
              <a:t>Doesn’t have to differ from traditional charitable fundraising, but often more project-focused and intended to reach a wider number of potential donors.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600" b="1" dirty="0"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600" b="1" dirty="0"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53145" y="3104293"/>
            <a:ext cx="10561939" cy="3463386"/>
            <a:chOff x="1348384" y="3356035"/>
            <a:chExt cx="10561939" cy="3463386"/>
          </a:xfrm>
        </p:grpSpPr>
        <p:sp>
          <p:nvSpPr>
            <p:cNvPr id="17" name="Rectangle 16"/>
            <p:cNvSpPr/>
            <p:nvPr/>
          </p:nvSpPr>
          <p:spPr>
            <a:xfrm>
              <a:off x="1348384" y="3356035"/>
              <a:ext cx="10561939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600" b="1" dirty="0">
                <a:cs typeface="Arial" panose="020B0604020202020204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93" y="4425866"/>
              <a:ext cx="3497926" cy="232756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1921" y="4419117"/>
              <a:ext cx="4267207" cy="2400304"/>
            </a:xfrm>
            <a:prstGeom prst="rect">
              <a:avLst/>
            </a:prstGeom>
          </p:spPr>
        </p:pic>
      </p:grpSp>
      <p:cxnSp>
        <p:nvCxnSpPr>
          <p:cNvPr id="20" name="Straight Connector 19"/>
          <p:cNvCxnSpPr/>
          <p:nvPr/>
        </p:nvCxnSpPr>
        <p:spPr>
          <a:xfrm>
            <a:off x="101937" y="0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094430" y="0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14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3369" y="-34782"/>
            <a:ext cx="1037152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ea typeface="Optima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1937" y="0"/>
            <a:ext cx="0" cy="6858000"/>
          </a:xfrm>
          <a:prstGeom prst="line">
            <a:avLst/>
          </a:prstGeom>
          <a:ln w="190500">
            <a:solidFill>
              <a:srgbClr val="96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094430" y="1"/>
            <a:ext cx="0" cy="6857999"/>
          </a:xfrm>
          <a:prstGeom prst="line">
            <a:avLst/>
          </a:prstGeom>
          <a:ln w="190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22626" y="1"/>
            <a:ext cx="0" cy="68579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5622" y="1"/>
            <a:ext cx="0" cy="68579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840055" y="251929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30640" y="210129"/>
            <a:ext cx="11076977" cy="118460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cs typeface="Arial" panose="020B0604020202020204" pitchFamily="34" charset="0"/>
              </a:rPr>
              <a:t>Crowdfunding: Multi-State Registration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 useBgFill="1">
        <p:nvSpPr>
          <p:cNvPr id="10" name="TextBox 9"/>
          <p:cNvSpPr txBox="1"/>
          <p:nvPr/>
        </p:nvSpPr>
        <p:spPr>
          <a:xfrm>
            <a:off x="9747162" y="6485964"/>
            <a:ext cx="2195473" cy="30777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© 2017 Tennant Lubell, LLC</a:t>
            </a:r>
          </a:p>
        </p:txBody>
      </p:sp>
      <p:sp useBgFill="1">
        <p:nvSpPr>
          <p:cNvPr id="13" name="Rectangle 12"/>
          <p:cNvSpPr/>
          <p:nvPr/>
        </p:nvSpPr>
        <p:spPr>
          <a:xfrm>
            <a:off x="9747162" y="6517341"/>
            <a:ext cx="2129696" cy="3406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1"/>
          <p:cNvSpPr>
            <a:spLocks noGrp="1"/>
          </p:cNvSpPr>
          <p:nvPr>
            <p:ph idx="1"/>
          </p:nvPr>
        </p:nvSpPr>
        <p:spPr>
          <a:xfrm>
            <a:off x="718457" y="1429515"/>
            <a:ext cx="10776857" cy="5078991"/>
          </a:xfrm>
        </p:spPr>
        <p:txBody>
          <a:bodyPr>
            <a:normAutofit/>
          </a:bodyPr>
          <a:lstStyle/>
          <a:p>
            <a:pPr marL="463550" indent="0">
              <a:lnSpc>
                <a:spcPct val="110000"/>
              </a:lnSpc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63550" indent="0">
              <a:lnSpc>
                <a:spcPct val="110000"/>
              </a:lnSpc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endParaRPr lang="en-US" sz="3000" dirty="0"/>
          </a:p>
          <a:p>
            <a:pPr marL="0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718457" y="1443413"/>
            <a:ext cx="1065851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Crowdfunding crosses state boundaries, so multi-state registration must be considered:</a:t>
            </a:r>
          </a:p>
          <a:p>
            <a:endParaRPr lang="en-US" sz="2800" b="1" dirty="0">
              <a:cs typeface="Arial" panose="020B0604020202020204" pitchFamily="34" charset="0"/>
            </a:endParaRPr>
          </a:p>
          <a:p>
            <a:r>
              <a:rPr lang="en-US" sz="2800" b="1" dirty="0">
                <a:cs typeface="Arial" panose="020B0604020202020204" pitchFamily="34" charset="0"/>
              </a:rPr>
              <a:t>Are a charity’s crowdfunding contacts (via the Internet) with a state sufficient to trigger the state’s registration requirements?</a:t>
            </a:r>
          </a:p>
          <a:p>
            <a:pPr lvl="1"/>
            <a:endParaRPr lang="en-US" sz="2800" b="1" dirty="0">
              <a:cs typeface="Arial" panose="020B060402020202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b="1" dirty="0">
                <a:cs typeface="Arial" panose="020B0604020202020204" pitchFamily="34" charset="0"/>
              </a:rPr>
              <a:t>Are people or businesses located in the state </a:t>
            </a:r>
            <a:r>
              <a:rPr lang="en-US" sz="2800" b="1" i="1" dirty="0">
                <a:cs typeface="Arial" panose="020B0604020202020204" pitchFamily="34" charset="0"/>
              </a:rPr>
              <a:t>targeted</a:t>
            </a:r>
            <a:r>
              <a:rPr lang="en-US" sz="2800" b="1" dirty="0">
                <a:cs typeface="Arial" panose="020B0604020202020204" pitchFamily="34" charset="0"/>
              </a:rPr>
              <a:t>?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b="1" dirty="0">
              <a:cs typeface="Arial" panose="020B060402020202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b="1" dirty="0">
                <a:cs typeface="Arial" panose="020B0604020202020204" pitchFamily="34" charset="0"/>
              </a:rPr>
              <a:t>Are contributions received from people/businesses in the state on a </a:t>
            </a:r>
            <a:r>
              <a:rPr lang="en-US" sz="2800" b="1" i="1" dirty="0">
                <a:cs typeface="Arial" panose="020B0604020202020204" pitchFamily="34" charset="0"/>
              </a:rPr>
              <a:t>repeated</a:t>
            </a:r>
            <a:r>
              <a:rPr lang="en-US" sz="2800" b="1" dirty="0">
                <a:cs typeface="Arial" panose="020B0604020202020204" pitchFamily="34" charset="0"/>
              </a:rPr>
              <a:t> and </a:t>
            </a:r>
            <a:r>
              <a:rPr lang="en-US" sz="2800" b="1" i="1" dirty="0">
                <a:cs typeface="Arial" panose="020B0604020202020204" pitchFamily="34" charset="0"/>
              </a:rPr>
              <a:t>ongoing</a:t>
            </a:r>
            <a:r>
              <a:rPr lang="en-US" sz="2800" b="1" dirty="0">
                <a:cs typeface="Arial" panose="020B0604020202020204" pitchFamily="34" charset="0"/>
              </a:rPr>
              <a:t> basis or a </a:t>
            </a:r>
            <a:r>
              <a:rPr lang="en-US" sz="2800" b="1" i="1" dirty="0">
                <a:cs typeface="Arial" panose="020B0604020202020204" pitchFamily="34" charset="0"/>
              </a:rPr>
              <a:t>substantial</a:t>
            </a:r>
            <a:r>
              <a:rPr lang="en-US" sz="2800" b="1" dirty="0">
                <a:cs typeface="Arial" panose="020B0604020202020204" pitchFamily="34" charset="0"/>
              </a:rPr>
              <a:t> basis?</a:t>
            </a:r>
          </a:p>
          <a:p>
            <a:endParaRPr lang="en-US" sz="2800" b="1" dirty="0">
              <a:cs typeface="Arial" panose="020B0604020202020204" pitchFamily="34" charset="0"/>
            </a:endParaRPr>
          </a:p>
          <a:p>
            <a:endParaRPr lang="en-US" sz="2800" b="1" dirty="0">
              <a:cs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1937" y="0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94430" y="0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96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3369" y="-34782"/>
            <a:ext cx="1037152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ea typeface="Optima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1937" y="0"/>
            <a:ext cx="0" cy="6858000"/>
          </a:xfrm>
          <a:prstGeom prst="line">
            <a:avLst/>
          </a:prstGeom>
          <a:ln w="190500">
            <a:solidFill>
              <a:srgbClr val="96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094430" y="1"/>
            <a:ext cx="0" cy="6857999"/>
          </a:xfrm>
          <a:prstGeom prst="line">
            <a:avLst/>
          </a:prstGeom>
          <a:ln w="190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22626" y="1"/>
            <a:ext cx="0" cy="68579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5622" y="1"/>
            <a:ext cx="0" cy="68579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840055" y="251929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30640" y="210129"/>
            <a:ext cx="11076977" cy="118460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cs typeface="Arial" panose="020B0604020202020204" pitchFamily="34" charset="0"/>
              </a:rPr>
              <a:t>Crowdfunding: Multi-State Registration 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 useBgFill="1">
        <p:nvSpPr>
          <p:cNvPr id="10" name="TextBox 9"/>
          <p:cNvSpPr txBox="1"/>
          <p:nvPr/>
        </p:nvSpPr>
        <p:spPr>
          <a:xfrm>
            <a:off x="9747162" y="6485964"/>
            <a:ext cx="2195473" cy="30777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© 2017 Tennant Lubell, LLC</a:t>
            </a:r>
          </a:p>
        </p:txBody>
      </p:sp>
      <p:sp useBgFill="1">
        <p:nvSpPr>
          <p:cNvPr id="13" name="Rectangle 12"/>
          <p:cNvSpPr/>
          <p:nvPr/>
        </p:nvSpPr>
        <p:spPr>
          <a:xfrm>
            <a:off x="9747162" y="6517341"/>
            <a:ext cx="2129696" cy="3406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1"/>
          <p:cNvSpPr>
            <a:spLocks noGrp="1"/>
          </p:cNvSpPr>
          <p:nvPr>
            <p:ph idx="1"/>
          </p:nvPr>
        </p:nvSpPr>
        <p:spPr>
          <a:xfrm>
            <a:off x="530640" y="1429515"/>
            <a:ext cx="11253529" cy="5078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b="1" dirty="0">
                <a:cs typeface="Arial" panose="020B0604020202020204" pitchFamily="34" charset="0"/>
              </a:rPr>
              <a:t>Analysis of the need for state registration is challenging in practice: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700" b="1" dirty="0"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700" b="1" dirty="0">
                <a:cs typeface="Arial" panose="020B0604020202020204" pitchFamily="34" charset="0"/>
              </a:rPr>
              <a:t>May be difficult to track and categorize donations with sufficient precision to know in which states to register.</a:t>
            </a:r>
          </a:p>
          <a:p>
            <a:pPr marL="0" indent="0">
              <a:buNone/>
            </a:pPr>
            <a:endParaRPr lang="en-US" sz="2700" b="1" dirty="0"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700" b="1" dirty="0">
                <a:cs typeface="Arial" panose="020B0604020202020204" pitchFamily="34" charset="0"/>
              </a:rPr>
              <a:t>May be costly and time-consuming to determine state requirements, file forms, and pay fees.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700" b="1" dirty="0"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700" b="1" dirty="0">
                <a:cs typeface="Arial" panose="020B0604020202020204" pitchFamily="34" charset="0"/>
              </a:rPr>
              <a:t>Multistate Registration and Filing Portal will eventually be helpful, but guidance will still be needed from state regulators to know exactly when registration requirements are triggered.</a:t>
            </a:r>
            <a:endParaRPr lang="en-US" sz="2700" dirty="0"/>
          </a:p>
          <a:p>
            <a:pPr marL="463550" indent="0">
              <a:lnSpc>
                <a:spcPct val="110000"/>
              </a:lnSpc>
              <a:buNone/>
            </a:pPr>
            <a:endParaRPr lang="en-US" sz="2600" b="1" dirty="0">
              <a:solidFill>
                <a:schemeClr val="bg1"/>
              </a:solidFill>
            </a:endParaRPr>
          </a:p>
          <a:p>
            <a:endParaRPr lang="en-US" sz="3000" dirty="0"/>
          </a:p>
          <a:p>
            <a:pPr marL="0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788158" y="1799013"/>
            <a:ext cx="10561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1937" y="0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94430" y="1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6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3369" y="-34782"/>
            <a:ext cx="1037152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ea typeface="Optima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1937" y="0"/>
            <a:ext cx="0" cy="6858000"/>
          </a:xfrm>
          <a:prstGeom prst="line">
            <a:avLst/>
          </a:prstGeom>
          <a:ln w="190500">
            <a:solidFill>
              <a:srgbClr val="96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094430" y="1"/>
            <a:ext cx="0" cy="6857999"/>
          </a:xfrm>
          <a:prstGeom prst="line">
            <a:avLst/>
          </a:prstGeom>
          <a:ln w="190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22626" y="1"/>
            <a:ext cx="0" cy="68579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5622" y="1"/>
            <a:ext cx="0" cy="68579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840055" y="251929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30640" y="210129"/>
            <a:ext cx="11076977" cy="118460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cs typeface="Arial" panose="020B0604020202020204" pitchFamily="34" charset="0"/>
              </a:rPr>
              <a:t>Crowdfunding: Functions and Status of Platforms</a:t>
            </a:r>
          </a:p>
        </p:txBody>
      </p:sp>
      <p:sp useBgFill="1">
        <p:nvSpPr>
          <p:cNvPr id="10" name="TextBox 9"/>
          <p:cNvSpPr txBox="1"/>
          <p:nvPr/>
        </p:nvSpPr>
        <p:spPr>
          <a:xfrm>
            <a:off x="9747162" y="6485964"/>
            <a:ext cx="2195473" cy="30777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© 2017 Tennant Lubell, LLC</a:t>
            </a:r>
          </a:p>
        </p:txBody>
      </p:sp>
      <p:sp useBgFill="1">
        <p:nvSpPr>
          <p:cNvPr id="13" name="Rectangle 12"/>
          <p:cNvSpPr/>
          <p:nvPr/>
        </p:nvSpPr>
        <p:spPr>
          <a:xfrm>
            <a:off x="9747162" y="6517341"/>
            <a:ext cx="2129696" cy="3406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1"/>
          <p:cNvSpPr>
            <a:spLocks noGrp="1"/>
          </p:cNvSpPr>
          <p:nvPr>
            <p:ph idx="1"/>
          </p:nvPr>
        </p:nvSpPr>
        <p:spPr>
          <a:xfrm>
            <a:off x="718457" y="1429515"/>
            <a:ext cx="10776857" cy="5078991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pPr marL="463550" indent="0">
              <a:lnSpc>
                <a:spcPct val="110000"/>
              </a:lnSpc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endParaRPr lang="en-US" sz="3000" dirty="0"/>
          </a:p>
          <a:p>
            <a:pPr marL="0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788158" y="1799013"/>
            <a:ext cx="10561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786" y="1558612"/>
            <a:ext cx="10536429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>
                <a:cs typeface="Arial" panose="020B0604020202020204" pitchFamily="34" charset="0"/>
              </a:rPr>
              <a:t>Platforms provide the online services necessary to make a campaign happen. </a:t>
            </a:r>
          </a:p>
          <a:p>
            <a:endParaRPr lang="en-US" sz="2700" b="1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b="1" dirty="0">
                <a:cs typeface="Arial" panose="020B0604020202020204" pitchFamily="34" charset="0"/>
              </a:rPr>
              <a:t>May simply channel donations through payment processing services for processing credit card / bank information.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b="1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b="1" dirty="0">
                <a:cs typeface="Arial" panose="020B0604020202020204" pitchFamily="34" charset="0"/>
              </a:rPr>
              <a:t>May actually receive and control funds that are raised.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b="1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b="1" dirty="0">
                <a:cs typeface="Arial" panose="020B0604020202020204" pitchFamily="34" charset="0"/>
              </a:rPr>
              <a:t>May be set up to take donations on behalf of many charities at the same time and provide descriptions of causes from which donors may select.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01937" y="0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94430" y="0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00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1937" y="0"/>
            <a:ext cx="0" cy="6858000"/>
          </a:xfrm>
          <a:prstGeom prst="line">
            <a:avLst/>
          </a:prstGeom>
          <a:ln w="190500">
            <a:solidFill>
              <a:srgbClr val="96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094430" y="1"/>
            <a:ext cx="0" cy="6857999"/>
          </a:xfrm>
          <a:prstGeom prst="line">
            <a:avLst/>
          </a:prstGeom>
          <a:ln w="190500">
            <a:solidFill>
              <a:srgbClr val="96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987924" y="1"/>
            <a:ext cx="0" cy="685799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5622" y="1"/>
            <a:ext cx="0" cy="685799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840055" y="251929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25870" y="303269"/>
            <a:ext cx="10515600" cy="931882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b="1" dirty="0">
                <a:cs typeface="Arial" panose="020B0604020202020204" pitchFamily="34" charset="0"/>
              </a:rPr>
            </a:br>
            <a:r>
              <a:rPr lang="en-US" sz="4000" b="1" dirty="0">
                <a:cs typeface="Arial" panose="020B0604020202020204" pitchFamily="34" charset="0"/>
              </a:rPr>
              <a:t>Crowdfunding Models</a:t>
            </a:r>
          </a:p>
        </p:txBody>
      </p:sp>
      <p:sp useBgFill="1">
        <p:nvSpPr>
          <p:cNvPr id="12" name="TextBox 11"/>
          <p:cNvSpPr txBox="1"/>
          <p:nvPr/>
        </p:nvSpPr>
        <p:spPr>
          <a:xfrm>
            <a:off x="9747162" y="6515441"/>
            <a:ext cx="2195473" cy="30777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© 2017 Tennant Lubell, LLC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578" y="4028808"/>
            <a:ext cx="2093485" cy="209348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-2228732" y="4441588"/>
            <a:ext cx="4712556" cy="1576075"/>
            <a:chOff x="1679878" y="4247681"/>
            <a:chExt cx="4712556" cy="1475283"/>
          </a:xfrm>
        </p:grpSpPr>
        <p:sp>
          <p:nvSpPr>
            <p:cNvPr id="22" name="TextBox 21"/>
            <p:cNvSpPr txBox="1"/>
            <p:nvPr/>
          </p:nvSpPr>
          <p:spPr>
            <a:xfrm>
              <a:off x="1679878" y="464811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23" name="Content Placeholder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7151" y="4247681"/>
              <a:ext cx="1475283" cy="1475283"/>
            </a:xfrm>
            <a:prstGeom prst="rect">
              <a:avLst/>
            </a:prstGeom>
          </p:spPr>
        </p:pic>
      </p:grpSp>
      <p:sp useBgFill="1">
        <p:nvSpPr>
          <p:cNvPr id="33" name="Rectangle 32"/>
          <p:cNvSpPr/>
          <p:nvPr/>
        </p:nvSpPr>
        <p:spPr>
          <a:xfrm>
            <a:off x="10022538" y="6517341"/>
            <a:ext cx="1854320" cy="3406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/>
          <p:nvPr/>
        </p:nvPicPr>
        <p:blipFill rotWithShape="1">
          <a:blip r:embed="rId5"/>
          <a:srcRect l="3045" t="10617" r="78846" b="80586"/>
          <a:stretch/>
        </p:blipFill>
        <p:spPr bwMode="auto">
          <a:xfrm>
            <a:off x="5917477" y="2195149"/>
            <a:ext cx="3829685" cy="1571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/>
          <p:cNvPicPr/>
          <p:nvPr/>
        </p:nvPicPr>
        <p:blipFill rotWithShape="1">
          <a:blip r:embed="rId6"/>
          <a:srcRect l="2884" t="9815" r="84776" b="80769"/>
          <a:stretch/>
        </p:blipFill>
        <p:spPr bwMode="auto">
          <a:xfrm>
            <a:off x="2246361" y="2139077"/>
            <a:ext cx="2532380" cy="15449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8646" t="17484" r="73081" b="72037"/>
          <a:stretch/>
        </p:blipFill>
        <p:spPr bwMode="auto">
          <a:xfrm>
            <a:off x="7530177" y="4868571"/>
            <a:ext cx="3419521" cy="1097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101937" y="0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094430" y="1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660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3369" y="-34782"/>
            <a:ext cx="1037152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ea typeface="Optima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1937" y="0"/>
            <a:ext cx="0" cy="6858000"/>
          </a:xfrm>
          <a:prstGeom prst="line">
            <a:avLst/>
          </a:prstGeom>
          <a:ln w="190500">
            <a:solidFill>
              <a:srgbClr val="96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094430" y="1"/>
            <a:ext cx="0" cy="6857999"/>
          </a:xfrm>
          <a:prstGeom prst="line">
            <a:avLst/>
          </a:prstGeom>
          <a:ln w="190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22626" y="1"/>
            <a:ext cx="0" cy="68579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5622" y="1"/>
            <a:ext cx="0" cy="68579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840055" y="251929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30640" y="210129"/>
            <a:ext cx="11076977" cy="118460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cs typeface="Arial" panose="020B0604020202020204" pitchFamily="34" charset="0"/>
              </a:rPr>
              <a:t>Crowdfunding: Basic Rules Apply</a:t>
            </a:r>
          </a:p>
        </p:txBody>
      </p:sp>
      <p:sp useBgFill="1">
        <p:nvSpPr>
          <p:cNvPr id="10" name="TextBox 9"/>
          <p:cNvSpPr txBox="1"/>
          <p:nvPr/>
        </p:nvSpPr>
        <p:spPr>
          <a:xfrm>
            <a:off x="9747162" y="6485964"/>
            <a:ext cx="2195473" cy="30777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© 2017 Tennant Lubell, LLC</a:t>
            </a:r>
          </a:p>
        </p:txBody>
      </p:sp>
      <p:sp useBgFill="1">
        <p:nvSpPr>
          <p:cNvPr id="13" name="Rectangle 12"/>
          <p:cNvSpPr/>
          <p:nvPr/>
        </p:nvSpPr>
        <p:spPr>
          <a:xfrm>
            <a:off x="9747162" y="6517341"/>
            <a:ext cx="2129696" cy="3406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1"/>
          <p:cNvSpPr>
            <a:spLocks noGrp="1"/>
          </p:cNvSpPr>
          <p:nvPr>
            <p:ph idx="1"/>
          </p:nvPr>
        </p:nvSpPr>
        <p:spPr>
          <a:xfrm>
            <a:off x="718457" y="1429515"/>
            <a:ext cx="10776857" cy="5078991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pPr marL="463550" indent="0">
              <a:lnSpc>
                <a:spcPct val="110000"/>
              </a:lnSpc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endParaRPr lang="en-US" sz="3000" dirty="0"/>
          </a:p>
          <a:p>
            <a:pPr marL="0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788158" y="1799013"/>
            <a:ext cx="10561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57083" y="1252539"/>
                <a:ext cx="10277835" cy="5201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Retain the right to use donations as the charity sees fit.</a:t>
                </a:r>
              </a:p>
              <a:p>
                <a:pPr>
                  <a:lnSpc>
                    <a:spcPts val="2400"/>
                  </a:lnSpc>
                </a:pPr>
                <a:endParaRPr lang="en-US" sz="2800" b="1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Follow through on any promises to use donations for particular purposes. </a:t>
                </a:r>
              </a:p>
              <a:p>
                <a:pPr>
                  <a:lnSpc>
                    <a:spcPts val="2400"/>
                  </a:lnSpc>
                </a:pPr>
                <a:endParaRPr lang="en-US" sz="2800" b="1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Watch out for unauthorized use of the charity’s name for fraudulent campaigns.  May pose risk of reputational harm and potential liability.</a:t>
                </a:r>
              </a:p>
              <a:p>
                <a:pPr>
                  <a:lnSpc>
                    <a:spcPts val="2400"/>
                  </a:lnSpc>
                </a:pPr>
                <a:endParaRPr lang="en-US" sz="2800" b="1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M.G.L </a:t>
                </a:r>
                <a:r>
                  <a:rPr lang="en-US" sz="2800" b="1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ch.</a:t>
                </a:r>
                <a:r>
                  <a:rPr lang="en-US" sz="28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68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§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28D requires a charity’s express permission to use its name to solicit.</a:t>
                </a:r>
              </a:p>
              <a:p>
                <a:pPr>
                  <a:lnSpc>
                    <a:spcPts val="2400"/>
                  </a:lnSpc>
                </a:pPr>
                <a:endParaRPr lang="en-US" sz="2800" b="1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Provide written substantiation.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083" y="1252539"/>
                <a:ext cx="10277835" cy="5201424"/>
              </a:xfrm>
              <a:prstGeom prst="rect">
                <a:avLst/>
              </a:prstGeom>
              <a:blipFill rotWithShape="0">
                <a:blip r:embed="rId3"/>
                <a:stretch>
                  <a:fillRect l="-1068" t="-1054" r="-1957" b="-2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101937" y="0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94430" y="1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31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75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3369" y="-34782"/>
            <a:ext cx="1037152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ea typeface="Optima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1937" y="0"/>
            <a:ext cx="0" cy="6858000"/>
          </a:xfrm>
          <a:prstGeom prst="line">
            <a:avLst/>
          </a:prstGeom>
          <a:ln w="190500">
            <a:solidFill>
              <a:srgbClr val="96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094430" y="1"/>
            <a:ext cx="0" cy="6857999"/>
          </a:xfrm>
          <a:prstGeom prst="line">
            <a:avLst/>
          </a:prstGeom>
          <a:ln w="190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22626" y="1"/>
            <a:ext cx="0" cy="68579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5622" y="1"/>
            <a:ext cx="0" cy="68579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840055" y="251929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30640" y="210129"/>
            <a:ext cx="11076977" cy="1184604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cs typeface="Arial" panose="020B0604020202020204" pitchFamily="34" charset="0"/>
              </a:rPr>
              <a:t>Corporate Sponsorships</a:t>
            </a:r>
          </a:p>
        </p:txBody>
      </p:sp>
      <p:sp useBgFill="1">
        <p:nvSpPr>
          <p:cNvPr id="10" name="TextBox 9"/>
          <p:cNvSpPr txBox="1"/>
          <p:nvPr/>
        </p:nvSpPr>
        <p:spPr>
          <a:xfrm>
            <a:off x="9747162" y="6485964"/>
            <a:ext cx="2195473" cy="30777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© 2017 Tennant Lubell, LLC</a:t>
            </a:r>
          </a:p>
        </p:txBody>
      </p:sp>
      <p:sp useBgFill="1">
        <p:nvSpPr>
          <p:cNvPr id="13" name="Rectangle 12"/>
          <p:cNvSpPr/>
          <p:nvPr/>
        </p:nvSpPr>
        <p:spPr>
          <a:xfrm>
            <a:off x="9747162" y="6517341"/>
            <a:ext cx="2129696" cy="3406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1"/>
          <p:cNvSpPr>
            <a:spLocks noGrp="1"/>
          </p:cNvSpPr>
          <p:nvPr>
            <p:ph idx="1"/>
          </p:nvPr>
        </p:nvSpPr>
        <p:spPr>
          <a:xfrm>
            <a:off x="718457" y="1429515"/>
            <a:ext cx="10776857" cy="5078991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pPr marL="463550" indent="0">
              <a:lnSpc>
                <a:spcPct val="110000"/>
              </a:lnSpc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endParaRPr lang="en-US" sz="3000" dirty="0"/>
          </a:p>
          <a:p>
            <a:pPr marL="0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788158" y="1799013"/>
            <a:ext cx="10561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4531" y="1678191"/>
            <a:ext cx="1050293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A payment made by a business to a nonprofit to advance the nonprofit’s mission, in exchange for the nonprofit’s public acknowledgment of the business.</a:t>
            </a:r>
          </a:p>
          <a:p>
            <a:endParaRPr lang="en-US" sz="2800" b="1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cs typeface="Arial" panose="020B0604020202020204" pitchFamily="34" charset="0"/>
              </a:rPr>
              <a:t>Valuable funding source for nonprofits to increase visibility and appeal.</a:t>
            </a:r>
          </a:p>
          <a:p>
            <a:endParaRPr lang="en-US" sz="2800" b="1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cs typeface="Arial" panose="020B0604020202020204" pitchFamily="34" charset="0"/>
              </a:rPr>
              <a:t>Valuable marketing strategy for businesses, which become identified with charitable activity and the ideals and mission of the nonprofits.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01937" y="0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116947" y="1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99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3369" y="-34782"/>
            <a:ext cx="1037152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ea typeface="Optima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1937" y="0"/>
            <a:ext cx="0" cy="6858000"/>
          </a:xfrm>
          <a:prstGeom prst="line">
            <a:avLst/>
          </a:prstGeom>
          <a:ln w="190500">
            <a:solidFill>
              <a:srgbClr val="96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094430" y="1"/>
            <a:ext cx="0" cy="6857999"/>
          </a:xfrm>
          <a:prstGeom prst="line">
            <a:avLst/>
          </a:prstGeom>
          <a:ln w="190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22626" y="1"/>
            <a:ext cx="0" cy="68579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5622" y="1"/>
            <a:ext cx="0" cy="68579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840055" y="251929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 useBgFill="1">
        <p:nvSpPr>
          <p:cNvPr id="10" name="TextBox 9"/>
          <p:cNvSpPr txBox="1"/>
          <p:nvPr/>
        </p:nvSpPr>
        <p:spPr>
          <a:xfrm>
            <a:off x="9747162" y="6485964"/>
            <a:ext cx="2195473" cy="30777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© 2017 Tennant Lubell, LLC</a:t>
            </a:r>
          </a:p>
        </p:txBody>
      </p:sp>
      <p:sp useBgFill="1">
        <p:nvSpPr>
          <p:cNvPr id="13" name="Rectangle 12"/>
          <p:cNvSpPr/>
          <p:nvPr/>
        </p:nvSpPr>
        <p:spPr>
          <a:xfrm>
            <a:off x="9747162" y="6517341"/>
            <a:ext cx="2129696" cy="3406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1"/>
          <p:cNvSpPr>
            <a:spLocks noGrp="1"/>
          </p:cNvSpPr>
          <p:nvPr>
            <p:ph idx="1"/>
          </p:nvPr>
        </p:nvSpPr>
        <p:spPr>
          <a:xfrm>
            <a:off x="686271" y="795320"/>
            <a:ext cx="10819458" cy="507899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cs typeface="Arial" panose="020B0604020202020204" pitchFamily="34" charset="0"/>
              </a:rPr>
              <a:t>Tax issue:  “Qualified sponsorship payment” versus “advertising.”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cs typeface="Arial" panose="020B0604020202020204" pitchFamily="34" charset="0"/>
              </a:rPr>
              <a:t>Qualified sponsorship payment - received in exchange for acknowledgement or value-neutral description of the business or product lines, with no expectation of substantial return benefit.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cs typeface="Arial" panose="020B0604020202020204" pitchFamily="34" charset="0"/>
              </a:rPr>
              <a:t>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>
                <a:cs typeface="Arial" panose="020B0604020202020204" pitchFamily="34" charset="0"/>
              </a:rPr>
              <a:t>Not taxable to the charity.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b="1" dirty="0"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cs typeface="Arial" panose="020B0604020202020204" pitchFamily="34" charset="0"/>
              </a:rPr>
              <a:t>Advertising payment - received in exchange for promotion of the business or other substantial benefits.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b="1" dirty="0"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>
                <a:cs typeface="Arial" panose="020B0604020202020204" pitchFamily="34" charset="0"/>
              </a:rPr>
              <a:t>Taxable to the charity as “unrelated business income.”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dirty="0"/>
          </a:p>
          <a:p>
            <a:pPr marL="46355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endParaRPr lang="en-US" sz="3200" dirty="0"/>
          </a:p>
          <a:p>
            <a:pPr marL="0" indent="0"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788158" y="1799013"/>
            <a:ext cx="10561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40971" y="1678191"/>
            <a:ext cx="97318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cs typeface="Arial" panose="020B0604020202020204" pitchFamily="34" charset="0"/>
            </a:endParaRPr>
          </a:p>
          <a:p>
            <a:endParaRPr lang="en-US" sz="2400" b="1" dirty="0">
              <a:cs typeface="Arial" panose="020B0604020202020204" pitchFamily="34" charset="0"/>
            </a:endParaRPr>
          </a:p>
          <a:p>
            <a:endParaRPr lang="en-US" sz="2400" b="1" dirty="0">
              <a:cs typeface="Arial" panose="020B0604020202020204" pitchFamily="34" charset="0"/>
            </a:endParaRPr>
          </a:p>
          <a:p>
            <a:endParaRPr lang="en-US" sz="2400" b="1" dirty="0">
              <a:cs typeface="Arial" panose="020B0604020202020204" pitchFamily="34" charset="0"/>
            </a:endParaRPr>
          </a:p>
          <a:p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6" name="Title 10"/>
          <p:cNvSpPr>
            <a:spLocks noGrp="1"/>
          </p:cNvSpPr>
          <p:nvPr>
            <p:ph type="title"/>
          </p:nvPr>
        </p:nvSpPr>
        <p:spPr>
          <a:xfrm>
            <a:off x="530640" y="210129"/>
            <a:ext cx="11076977" cy="1184604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cs typeface="Arial" panose="020B0604020202020204" pitchFamily="34" charset="0"/>
              </a:rPr>
              <a:t>Corporate Sponsorships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01937" y="0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094430" y="1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91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3369" y="-34782"/>
            <a:ext cx="1037152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ea typeface="Optima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1937" y="0"/>
            <a:ext cx="0" cy="6858000"/>
          </a:xfrm>
          <a:prstGeom prst="line">
            <a:avLst/>
          </a:prstGeom>
          <a:ln w="190500">
            <a:solidFill>
              <a:srgbClr val="96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094430" y="1"/>
            <a:ext cx="0" cy="6857999"/>
          </a:xfrm>
          <a:prstGeom prst="line">
            <a:avLst/>
          </a:prstGeom>
          <a:ln w="190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22626" y="1"/>
            <a:ext cx="0" cy="68579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5622" y="1"/>
            <a:ext cx="0" cy="68579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840055" y="251929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 useBgFill="1">
        <p:nvSpPr>
          <p:cNvPr id="10" name="TextBox 9"/>
          <p:cNvSpPr txBox="1"/>
          <p:nvPr/>
        </p:nvSpPr>
        <p:spPr>
          <a:xfrm>
            <a:off x="9747162" y="6485964"/>
            <a:ext cx="2195473" cy="30777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© 2017 Tennant Lubell, LLC</a:t>
            </a:r>
          </a:p>
        </p:txBody>
      </p:sp>
      <p:sp useBgFill="1">
        <p:nvSpPr>
          <p:cNvPr id="13" name="Rectangle 12"/>
          <p:cNvSpPr/>
          <p:nvPr/>
        </p:nvSpPr>
        <p:spPr>
          <a:xfrm>
            <a:off x="9747162" y="6517341"/>
            <a:ext cx="2129696" cy="3406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1"/>
          <p:cNvSpPr>
            <a:spLocks noGrp="1"/>
          </p:cNvSpPr>
          <p:nvPr>
            <p:ph idx="1"/>
          </p:nvPr>
        </p:nvSpPr>
        <p:spPr>
          <a:xfrm>
            <a:off x="396352" y="795320"/>
            <a:ext cx="11399297" cy="627280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b="1" dirty="0">
                <a:cs typeface="Arial" panose="020B0604020202020204" pitchFamily="34" charset="0"/>
              </a:rPr>
              <a:t>Examples: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600" b="1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b="1" dirty="0">
                <a:cs typeface="Arial" panose="020B0604020202020204" pitchFamily="34" charset="0"/>
              </a:rPr>
              <a:t>Payment made in exchange for a table at a conference = qualified sponsorship payment.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600" b="1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b="1" dirty="0">
                <a:cs typeface="Arial" panose="020B0604020202020204" pitchFamily="34" charset="0"/>
              </a:rPr>
              <a:t>Payment made in exchange for an opportunity to meet invited guests = qualified sponsorship payment.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600" b="1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b="1" dirty="0">
                <a:cs typeface="Arial" panose="020B0604020202020204" pitchFamily="34" charset="0"/>
              </a:rPr>
              <a:t>Payment made in exchange for promotion of the business, where charity endorses business’ products = advertising.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600" b="1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b="1" dirty="0">
                <a:cs typeface="Arial" panose="020B0604020202020204" pitchFamily="34" charset="0"/>
              </a:rPr>
              <a:t>Payment made in exchange for listings of the business or product lines in regularly scheduled materials published by the charity = advertising.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dirty="0"/>
          </a:p>
          <a:p>
            <a:pPr marL="46355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endParaRPr lang="en-US" sz="3200" dirty="0"/>
          </a:p>
          <a:p>
            <a:pPr marL="0" indent="0"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788158" y="1799013"/>
            <a:ext cx="10561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40971" y="1678191"/>
            <a:ext cx="97318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cs typeface="Arial" panose="020B0604020202020204" pitchFamily="34" charset="0"/>
            </a:endParaRPr>
          </a:p>
          <a:p>
            <a:endParaRPr lang="en-US" sz="2400" b="1" dirty="0">
              <a:cs typeface="Arial" panose="020B0604020202020204" pitchFamily="34" charset="0"/>
            </a:endParaRPr>
          </a:p>
          <a:p>
            <a:endParaRPr lang="en-US" sz="2400" b="1" dirty="0">
              <a:cs typeface="Arial" panose="020B0604020202020204" pitchFamily="34" charset="0"/>
            </a:endParaRPr>
          </a:p>
          <a:p>
            <a:endParaRPr lang="en-US" sz="2400" b="1" dirty="0">
              <a:cs typeface="Arial" panose="020B0604020202020204" pitchFamily="34" charset="0"/>
            </a:endParaRPr>
          </a:p>
          <a:p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6" name="Title 10"/>
          <p:cNvSpPr>
            <a:spLocks noGrp="1"/>
          </p:cNvSpPr>
          <p:nvPr>
            <p:ph type="title"/>
          </p:nvPr>
        </p:nvSpPr>
        <p:spPr>
          <a:xfrm>
            <a:off x="530640" y="210129"/>
            <a:ext cx="11076977" cy="97104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cs typeface="Arial" panose="020B0604020202020204" pitchFamily="34" charset="0"/>
              </a:rPr>
              <a:t>Corporate Sponsorships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01937" y="0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094430" y="1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12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75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3369" y="-34782"/>
            <a:ext cx="1037152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ea typeface="Optima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1937" y="0"/>
            <a:ext cx="0" cy="6858000"/>
          </a:xfrm>
          <a:prstGeom prst="line">
            <a:avLst/>
          </a:prstGeom>
          <a:ln w="190500">
            <a:solidFill>
              <a:srgbClr val="96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094430" y="1"/>
            <a:ext cx="0" cy="6857999"/>
          </a:xfrm>
          <a:prstGeom prst="line">
            <a:avLst/>
          </a:prstGeom>
          <a:ln w="190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22626" y="1"/>
            <a:ext cx="0" cy="68579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5622" y="1"/>
            <a:ext cx="0" cy="68579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840055" y="251929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30640" y="210129"/>
            <a:ext cx="11076977" cy="1184604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cs typeface="Arial" panose="020B0604020202020204" pitchFamily="34" charset="0"/>
              </a:rPr>
              <a:t>Co-</a:t>
            </a:r>
            <a:r>
              <a:rPr lang="en-US" sz="4000" b="1" dirty="0" err="1">
                <a:cs typeface="Arial" panose="020B0604020202020204" pitchFamily="34" charset="0"/>
              </a:rPr>
              <a:t>Venturer</a:t>
            </a:r>
            <a:r>
              <a:rPr lang="en-US" sz="4000" b="1" dirty="0">
                <a:cs typeface="Arial" panose="020B0604020202020204" pitchFamily="34" charset="0"/>
              </a:rPr>
              <a:t> Campaigns</a:t>
            </a:r>
          </a:p>
        </p:txBody>
      </p:sp>
      <p:sp useBgFill="1">
        <p:nvSpPr>
          <p:cNvPr id="10" name="TextBox 9"/>
          <p:cNvSpPr txBox="1"/>
          <p:nvPr/>
        </p:nvSpPr>
        <p:spPr>
          <a:xfrm>
            <a:off x="9747162" y="6485964"/>
            <a:ext cx="2195473" cy="30777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© 2017 Tennant Lubell, LLC</a:t>
            </a:r>
          </a:p>
        </p:txBody>
      </p:sp>
      <p:sp useBgFill="1">
        <p:nvSpPr>
          <p:cNvPr id="13" name="Rectangle 12"/>
          <p:cNvSpPr/>
          <p:nvPr/>
        </p:nvSpPr>
        <p:spPr>
          <a:xfrm>
            <a:off x="9747162" y="6517341"/>
            <a:ext cx="2129696" cy="3406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1"/>
          <p:cNvSpPr>
            <a:spLocks noGrp="1"/>
          </p:cNvSpPr>
          <p:nvPr>
            <p:ph idx="1"/>
          </p:nvPr>
        </p:nvSpPr>
        <p:spPr>
          <a:xfrm>
            <a:off x="718457" y="1429515"/>
            <a:ext cx="10776857" cy="5078991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pPr marL="463550" indent="0">
              <a:lnSpc>
                <a:spcPct val="110000"/>
              </a:lnSpc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endParaRPr lang="en-US" sz="3000" dirty="0"/>
          </a:p>
          <a:p>
            <a:pPr marL="0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788158" y="1799013"/>
            <a:ext cx="10561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3914" y="1560207"/>
            <a:ext cx="1078714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Mutually beneficial collaboration between a for-profit business and a charity to communicate the shared values of the two organizations. </a:t>
            </a:r>
          </a:p>
          <a:p>
            <a:endParaRPr lang="en-US" sz="2800" b="1" dirty="0"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http://assets.red.org/content_images/136/inspired_womens_tshi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482" y="2861643"/>
            <a:ext cx="3614738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http://s20.postimage.org/nuftpetel/Honey_Nut_Cheerioes_00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101" y="2825262"/>
            <a:ext cx="3159189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101937" y="0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094430" y="1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97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16947" y="-64259"/>
            <a:ext cx="11115869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ea typeface="Optima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094430" y="1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840055" y="251929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30640" y="210129"/>
            <a:ext cx="11076977" cy="147498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cs typeface="Arial" panose="020B0604020202020204" pitchFamily="34" charset="0"/>
              </a:rPr>
              <a:t>Overview</a:t>
            </a:r>
            <a:br>
              <a:rPr lang="en-US" sz="4000" b="1" dirty="0">
                <a:ln>
                  <a:solidFill>
                    <a:schemeClr val="tx1"/>
                  </a:solidFill>
                </a:ln>
                <a:cs typeface="Arial" panose="020B0604020202020204" pitchFamily="34" charset="0"/>
              </a:rPr>
            </a:br>
            <a:endParaRPr lang="en-US" sz="3600" dirty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 useBgFill="1">
        <p:nvSpPr>
          <p:cNvPr id="10" name="TextBox 9"/>
          <p:cNvSpPr txBox="1"/>
          <p:nvPr/>
        </p:nvSpPr>
        <p:spPr>
          <a:xfrm>
            <a:off x="9747162" y="6485964"/>
            <a:ext cx="2195473" cy="30777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© 2017 Tennant Lubell, LLC</a:t>
            </a:r>
          </a:p>
        </p:txBody>
      </p:sp>
      <p:sp useBgFill="1">
        <p:nvSpPr>
          <p:cNvPr id="13" name="Rectangle 12"/>
          <p:cNvSpPr/>
          <p:nvPr/>
        </p:nvSpPr>
        <p:spPr>
          <a:xfrm>
            <a:off x="9747162" y="6517341"/>
            <a:ext cx="2129696" cy="3406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1"/>
          <p:cNvSpPr>
            <a:spLocks noGrp="1"/>
          </p:cNvSpPr>
          <p:nvPr>
            <p:ph idx="1"/>
          </p:nvPr>
        </p:nvSpPr>
        <p:spPr>
          <a:xfrm>
            <a:off x="576546" y="1421185"/>
            <a:ext cx="11069963" cy="5426258"/>
          </a:xfrm>
        </p:spPr>
        <p:txBody>
          <a:bodyPr>
            <a:normAutofit/>
          </a:bodyPr>
          <a:lstStyle/>
          <a:p>
            <a:pPr marL="920750" indent="-457200">
              <a:lnSpc>
                <a:spcPts val="3120"/>
              </a:lnSpc>
            </a:pPr>
            <a:r>
              <a:rPr lang="en-US" sz="3200" b="1" dirty="0">
                <a:cs typeface="Arial" panose="020B0604020202020204" pitchFamily="34" charset="0"/>
              </a:rPr>
              <a:t>Basic Massachusetts registration requirements and </a:t>
            </a:r>
          </a:p>
          <a:p>
            <a:pPr marL="463550" indent="0">
              <a:lnSpc>
                <a:spcPts val="3120"/>
              </a:lnSpc>
              <a:buNone/>
            </a:pPr>
            <a:r>
              <a:rPr lang="en-US" sz="3200" b="1" dirty="0">
                <a:cs typeface="Arial" panose="020B0604020202020204" pitchFamily="34" charset="0"/>
              </a:rPr>
              <a:t>     use of professional solicitors and fundraising counsel. </a:t>
            </a:r>
          </a:p>
          <a:p>
            <a:pPr marL="463550" indent="0">
              <a:lnSpc>
                <a:spcPts val="1000"/>
              </a:lnSpc>
              <a:buNone/>
            </a:pPr>
            <a:endParaRPr lang="en-US" sz="3200" b="1" dirty="0">
              <a:cs typeface="Arial" panose="020B0604020202020204" pitchFamily="34" charset="0"/>
            </a:endParaRPr>
          </a:p>
          <a:p>
            <a:pPr marL="920750" indent="-457200">
              <a:lnSpc>
                <a:spcPts val="3120"/>
              </a:lnSpc>
            </a:pPr>
            <a:r>
              <a:rPr lang="en-US" sz="3200" b="1" dirty="0">
                <a:cs typeface="Arial" panose="020B0604020202020204" pitchFamily="34" charset="0"/>
              </a:rPr>
              <a:t>Crowdfunding, crowdfunding platforms, and online </a:t>
            </a:r>
          </a:p>
          <a:p>
            <a:pPr marL="463550" indent="0">
              <a:lnSpc>
                <a:spcPts val="3120"/>
              </a:lnSpc>
              <a:buNone/>
            </a:pPr>
            <a:r>
              <a:rPr lang="en-US" sz="3200" b="1" dirty="0">
                <a:cs typeface="Arial" panose="020B0604020202020204" pitchFamily="34" charset="0"/>
              </a:rPr>
              <a:t>     donor-advised funds.</a:t>
            </a:r>
          </a:p>
          <a:p>
            <a:pPr marL="463550" indent="0">
              <a:lnSpc>
                <a:spcPts val="1000"/>
              </a:lnSpc>
              <a:buNone/>
            </a:pPr>
            <a:endParaRPr lang="en-US" sz="3200" b="1" dirty="0">
              <a:cs typeface="Arial" panose="020B0604020202020204" pitchFamily="34" charset="0"/>
            </a:endParaRPr>
          </a:p>
          <a:p>
            <a:pPr marL="920750" indent="-457200">
              <a:lnSpc>
                <a:spcPct val="100000"/>
              </a:lnSpc>
            </a:pPr>
            <a:r>
              <a:rPr lang="en-US" sz="3200" b="1" dirty="0">
                <a:cs typeface="Arial" panose="020B0604020202020204" pitchFamily="34" charset="0"/>
              </a:rPr>
              <a:t>Corporate sponsorships.</a:t>
            </a:r>
          </a:p>
          <a:p>
            <a:pPr marL="463550" indent="0">
              <a:lnSpc>
                <a:spcPts val="1000"/>
              </a:lnSpc>
              <a:buNone/>
            </a:pPr>
            <a:endParaRPr lang="en-US" sz="3200" b="1" dirty="0">
              <a:cs typeface="Arial" panose="020B0604020202020204" pitchFamily="34" charset="0"/>
            </a:endParaRPr>
          </a:p>
          <a:p>
            <a:pPr marL="463550" indent="0">
              <a:lnSpc>
                <a:spcPts val="1000"/>
              </a:lnSpc>
              <a:buNone/>
            </a:pPr>
            <a:endParaRPr lang="en-US" sz="3200" b="1" dirty="0">
              <a:cs typeface="Arial" panose="020B0604020202020204" pitchFamily="34" charset="0"/>
            </a:endParaRPr>
          </a:p>
          <a:p>
            <a:pPr marL="920750" indent="-457200">
              <a:lnSpc>
                <a:spcPts val="1000"/>
              </a:lnSpc>
            </a:pPr>
            <a:r>
              <a:rPr lang="en-US" sz="3200" b="1" dirty="0">
                <a:cs typeface="Arial" panose="020B0604020202020204" pitchFamily="34" charset="0"/>
              </a:rPr>
              <a:t>Commercial co-venture campaigns.</a:t>
            </a:r>
          </a:p>
          <a:p>
            <a:pPr marL="463550" indent="0">
              <a:lnSpc>
                <a:spcPts val="1000"/>
              </a:lnSpc>
              <a:buNone/>
            </a:pPr>
            <a:endParaRPr lang="en-US" sz="3200" b="1" dirty="0">
              <a:cs typeface="Arial" panose="020B0604020202020204" pitchFamily="34" charset="0"/>
            </a:endParaRPr>
          </a:p>
          <a:p>
            <a:pPr marL="463550" indent="0">
              <a:lnSpc>
                <a:spcPts val="1000"/>
              </a:lnSpc>
              <a:buNone/>
            </a:pPr>
            <a:r>
              <a:rPr lang="en-US" sz="3200" b="1" dirty="0">
                <a:cs typeface="Arial" panose="020B0604020202020204" pitchFamily="34" charset="0"/>
              </a:rPr>
              <a:t> </a:t>
            </a:r>
          </a:p>
          <a:p>
            <a:pPr marL="920750" indent="-457200">
              <a:lnSpc>
                <a:spcPts val="1000"/>
              </a:lnSpc>
            </a:pPr>
            <a:r>
              <a:rPr lang="en-US" sz="3200" b="1" dirty="0">
                <a:cs typeface="Arial" panose="020B0604020202020204" pitchFamily="34" charset="0"/>
              </a:rPr>
              <a:t>Fundraising by unrelated entities.</a:t>
            </a:r>
          </a:p>
          <a:p>
            <a:pPr marL="463550" indent="0">
              <a:lnSpc>
                <a:spcPct val="110000"/>
              </a:lnSpc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463550" indent="0">
              <a:lnSpc>
                <a:spcPct val="110000"/>
              </a:lnSpc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endParaRPr lang="en-US" sz="3600" dirty="0"/>
          </a:p>
          <a:p>
            <a:pPr marL="0" indent="0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endParaRPr lang="en-US" sz="36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14931" y="0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528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714"/>
    </mc:Choice>
    <mc:Fallback>
      <p:transition spd="slow" advTm="4671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3369" y="-34782"/>
            <a:ext cx="1037152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ea typeface="Optima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1937" y="0"/>
            <a:ext cx="0" cy="6858000"/>
          </a:xfrm>
          <a:prstGeom prst="line">
            <a:avLst/>
          </a:prstGeom>
          <a:ln w="190500">
            <a:solidFill>
              <a:srgbClr val="96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094430" y="1"/>
            <a:ext cx="0" cy="6857999"/>
          </a:xfrm>
          <a:prstGeom prst="line">
            <a:avLst/>
          </a:prstGeom>
          <a:ln w="190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22626" y="1"/>
            <a:ext cx="0" cy="68579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5622" y="1"/>
            <a:ext cx="0" cy="68579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840055" y="251929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 useBgFill="1">
        <p:nvSpPr>
          <p:cNvPr id="10" name="TextBox 9"/>
          <p:cNvSpPr txBox="1"/>
          <p:nvPr/>
        </p:nvSpPr>
        <p:spPr>
          <a:xfrm>
            <a:off x="9747162" y="6485964"/>
            <a:ext cx="2195473" cy="30777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© 2017 Tennant Lubell, LLC</a:t>
            </a:r>
          </a:p>
        </p:txBody>
      </p:sp>
      <p:sp useBgFill="1">
        <p:nvSpPr>
          <p:cNvPr id="13" name="Rectangle 12"/>
          <p:cNvSpPr/>
          <p:nvPr/>
        </p:nvSpPr>
        <p:spPr>
          <a:xfrm>
            <a:off x="9747162" y="6517341"/>
            <a:ext cx="2129696" cy="3406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1"/>
          <p:cNvSpPr>
            <a:spLocks noGrp="1"/>
          </p:cNvSpPr>
          <p:nvPr>
            <p:ph idx="1"/>
          </p:nvPr>
        </p:nvSpPr>
        <p:spPr>
          <a:xfrm>
            <a:off x="977054" y="1429515"/>
            <a:ext cx="10277835" cy="5078991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pPr marL="463550" indent="0">
              <a:lnSpc>
                <a:spcPct val="110000"/>
              </a:lnSpc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endParaRPr lang="en-US" sz="3000" dirty="0"/>
          </a:p>
          <a:p>
            <a:pPr marL="0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788158" y="1799013"/>
            <a:ext cx="10561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19428" y="1627496"/>
            <a:ext cx="999308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cs typeface="Arial" panose="020B0604020202020204" pitchFamily="34" charset="0"/>
              </a:rPr>
              <a:t>State regulators will scrutinize to assure that charitable assets are being used appropriately and not unduly benefiting private business interests.</a:t>
            </a:r>
          </a:p>
          <a:p>
            <a:endParaRPr lang="en-US" sz="2800" b="1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cs typeface="Arial" panose="020B0604020202020204" pitchFamily="34" charset="0"/>
              </a:rPr>
              <a:t>Charity considering a campaign should consider whether it may divert the charity from its stated mission or require it to use its resources in a way that primarily serves private interests. </a:t>
            </a:r>
          </a:p>
          <a:p>
            <a:pPr>
              <a:lnSpc>
                <a:spcPts val="2400"/>
              </a:lnSpc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0"/>
          <p:cNvSpPr>
            <a:spLocks noGrp="1"/>
          </p:cNvSpPr>
          <p:nvPr>
            <p:ph type="title"/>
          </p:nvPr>
        </p:nvSpPr>
        <p:spPr>
          <a:xfrm>
            <a:off x="530640" y="210129"/>
            <a:ext cx="11076977" cy="1184604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cs typeface="Arial" panose="020B0604020202020204" pitchFamily="34" charset="0"/>
              </a:rPr>
              <a:t>Co-</a:t>
            </a:r>
            <a:r>
              <a:rPr lang="en-US" sz="4000" b="1" dirty="0" err="1">
                <a:cs typeface="Arial" panose="020B0604020202020204" pitchFamily="34" charset="0"/>
              </a:rPr>
              <a:t>Venturer</a:t>
            </a:r>
            <a:r>
              <a:rPr lang="en-US" sz="4000" b="1" dirty="0">
                <a:cs typeface="Arial" panose="020B0604020202020204" pitchFamily="34" charset="0"/>
              </a:rPr>
              <a:t> Campaigns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01937" y="0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094430" y="1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1937" y="0"/>
            <a:ext cx="0" cy="6858000"/>
          </a:xfrm>
          <a:prstGeom prst="line">
            <a:avLst/>
          </a:prstGeom>
          <a:ln w="190500">
            <a:solidFill>
              <a:srgbClr val="96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094430" y="1"/>
            <a:ext cx="0" cy="6857999"/>
          </a:xfrm>
          <a:prstGeom prst="line">
            <a:avLst/>
          </a:prstGeom>
          <a:ln w="190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22626" y="1"/>
            <a:ext cx="0" cy="68579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5622" y="1"/>
            <a:ext cx="0" cy="68579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840055" y="251929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30640" y="210129"/>
            <a:ext cx="11076977" cy="1184604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cs typeface="Arial" panose="020B0604020202020204" pitchFamily="34" charset="0"/>
              </a:rPr>
              <a:t>Co-</a:t>
            </a:r>
            <a:r>
              <a:rPr lang="en-US" sz="4000" b="1" dirty="0" err="1">
                <a:cs typeface="Arial" panose="020B0604020202020204" pitchFamily="34" charset="0"/>
              </a:rPr>
              <a:t>Venturer</a:t>
            </a:r>
            <a:r>
              <a:rPr lang="en-US" sz="4000" b="1" dirty="0">
                <a:cs typeface="Arial" panose="020B0604020202020204" pitchFamily="34" charset="0"/>
              </a:rPr>
              <a:t> Campaigns: Challenges for Charities</a:t>
            </a:r>
          </a:p>
        </p:txBody>
      </p:sp>
      <p:sp useBgFill="1">
        <p:nvSpPr>
          <p:cNvPr id="10" name="TextBox 9"/>
          <p:cNvSpPr txBox="1"/>
          <p:nvPr/>
        </p:nvSpPr>
        <p:spPr>
          <a:xfrm>
            <a:off x="9747162" y="6485964"/>
            <a:ext cx="2195473" cy="30777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© 2017 Tennant Lubell, LLC</a:t>
            </a:r>
          </a:p>
        </p:txBody>
      </p:sp>
      <p:sp useBgFill="1">
        <p:nvSpPr>
          <p:cNvPr id="13" name="Rectangle 12"/>
          <p:cNvSpPr/>
          <p:nvPr/>
        </p:nvSpPr>
        <p:spPr>
          <a:xfrm>
            <a:off x="9747162" y="6517341"/>
            <a:ext cx="2129696" cy="3406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8158" y="1799013"/>
            <a:ext cx="10561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8158" y="1309483"/>
            <a:ext cx="106316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cs typeface="Arial" panose="020B0604020202020204" pitchFamily="34" charset="0"/>
              </a:rPr>
              <a:t>Business partner resistance to contract - differing views of the need for transparency.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cs typeface="Arial" panose="020B0604020202020204" pitchFamily="34" charset="0"/>
              </a:rPr>
              <a:t>Assumption by business partner that “charity” equals “free.”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cs typeface="Arial" panose="020B0604020202020204" pitchFamily="34" charset="0"/>
              </a:rPr>
              <a:t>Lack of alignment between charitable cause and business partner.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93305" y="4237702"/>
            <a:ext cx="10631639" cy="2449968"/>
            <a:chOff x="793305" y="4237702"/>
            <a:chExt cx="10631639" cy="2449968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1282" y="6139030"/>
              <a:ext cx="4509436" cy="54864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793305" y="4237702"/>
              <a:ext cx="10631639" cy="1697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800" b="1" dirty="0">
                  <a:cs typeface="Arial" panose="020B0604020202020204" pitchFamily="34" charset="0"/>
                </a:rPr>
                <a:t>External factors – e.g. celebrity falls from grace, consumer attitudes change, products are found to be dangerous, business decision is made that does not reflect the values of the charity.</a:t>
              </a:r>
            </a:p>
            <a:p>
              <a:pPr>
                <a:lnSpc>
                  <a:spcPts val="2400"/>
                </a:lnSpc>
              </a:pPr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101937" y="0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094430" y="1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77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3369" y="-34782"/>
            <a:ext cx="1037152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ea typeface="Optima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1937" y="0"/>
            <a:ext cx="0" cy="6858000"/>
          </a:xfrm>
          <a:prstGeom prst="line">
            <a:avLst/>
          </a:prstGeom>
          <a:ln w="190500">
            <a:solidFill>
              <a:srgbClr val="96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094430" y="1"/>
            <a:ext cx="0" cy="6857999"/>
          </a:xfrm>
          <a:prstGeom prst="line">
            <a:avLst/>
          </a:prstGeom>
          <a:ln w="190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22626" y="1"/>
            <a:ext cx="0" cy="68579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5622" y="1"/>
            <a:ext cx="0" cy="68579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840055" y="251929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30640" y="210129"/>
            <a:ext cx="11076977" cy="118460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cs typeface="Arial" panose="020B0604020202020204" pitchFamily="34" charset="0"/>
              </a:rPr>
              <a:t>Co-</a:t>
            </a:r>
            <a:r>
              <a:rPr lang="en-US" sz="3600" b="1" dirty="0" err="1">
                <a:cs typeface="Arial" panose="020B0604020202020204" pitchFamily="34" charset="0"/>
              </a:rPr>
              <a:t>Venturer</a:t>
            </a:r>
            <a:r>
              <a:rPr lang="en-US" sz="3600" b="1" dirty="0">
                <a:cs typeface="Arial" panose="020B0604020202020204" pitchFamily="34" charset="0"/>
              </a:rPr>
              <a:t> Campaigns </a:t>
            </a:r>
          </a:p>
        </p:txBody>
      </p:sp>
      <p:sp useBgFill="1">
        <p:nvSpPr>
          <p:cNvPr id="10" name="TextBox 9"/>
          <p:cNvSpPr txBox="1"/>
          <p:nvPr/>
        </p:nvSpPr>
        <p:spPr>
          <a:xfrm>
            <a:off x="9747162" y="6485964"/>
            <a:ext cx="2195473" cy="30777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© 2017 Tennant Lubell, LLC</a:t>
            </a:r>
          </a:p>
        </p:txBody>
      </p:sp>
      <p:sp useBgFill="1">
        <p:nvSpPr>
          <p:cNvPr id="13" name="Rectangle 12"/>
          <p:cNvSpPr/>
          <p:nvPr/>
        </p:nvSpPr>
        <p:spPr>
          <a:xfrm>
            <a:off x="9747162" y="6517341"/>
            <a:ext cx="2129696" cy="3406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1"/>
          <p:cNvSpPr>
            <a:spLocks noGrp="1"/>
          </p:cNvSpPr>
          <p:nvPr>
            <p:ph idx="1"/>
          </p:nvPr>
        </p:nvSpPr>
        <p:spPr>
          <a:xfrm>
            <a:off x="707572" y="1429515"/>
            <a:ext cx="10776857" cy="5078991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pPr marL="463550" indent="0">
              <a:lnSpc>
                <a:spcPct val="110000"/>
              </a:lnSpc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endParaRPr lang="en-US" sz="3000" dirty="0"/>
          </a:p>
          <a:p>
            <a:pPr marL="0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lvl="1"/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788158" y="1799013"/>
            <a:ext cx="10561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0181" y="1424107"/>
            <a:ext cx="10631639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Charity must enter into and file a written contract with the co-venture-that sets forth the terms of the campaign.  For example:</a:t>
            </a:r>
          </a:p>
          <a:p>
            <a:endParaRPr lang="en-US" sz="2600" b="1" dirty="0"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b="1" dirty="0">
                <a:cs typeface="Arial" panose="020B0604020202020204" pitchFamily="34" charset="0"/>
              </a:rPr>
              <a:t>Description of the product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b="1" dirty="0">
                <a:cs typeface="Arial" panose="020B0604020202020204" pitchFamily="34" charset="0"/>
              </a:rPr>
              <a:t>Responsibility for costs and decisions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b="1" dirty="0">
                <a:cs typeface="Arial" panose="020B0604020202020204" pitchFamily="34" charset="0"/>
              </a:rPr>
              <a:t>Charity review and approval of packaging and advertising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b="1" dirty="0">
                <a:cs typeface="Arial" panose="020B0604020202020204" pitchFamily="34" charset="0"/>
              </a:rPr>
              <a:t>Percentage of profits to benefit the charity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b="1" dirty="0">
                <a:cs typeface="Arial" panose="020B0604020202020204" pitchFamily="34" charset="0"/>
              </a:rPr>
              <a:t>Time period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b="1" dirty="0">
                <a:cs typeface="Arial" panose="020B0604020202020204" pitchFamily="34" charset="0"/>
              </a:rPr>
              <a:t>When and how payments will be made to the charity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b="1" dirty="0">
                <a:cs typeface="Arial" panose="020B0604020202020204" pitchFamily="34" charset="0"/>
              </a:rPr>
              <a:t>Consumer communications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b="1" dirty="0">
                <a:cs typeface="Arial" panose="020B0604020202020204" pitchFamily="34" charset="0"/>
              </a:rPr>
              <a:t>Financial accounting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b="1" dirty="0">
                <a:cs typeface="Arial" panose="020B0604020202020204" pitchFamily="34" charset="0"/>
              </a:rPr>
              <a:t>Trademark licenses </a:t>
            </a:r>
          </a:p>
          <a:p>
            <a:endParaRPr lang="en-US" sz="2800" b="1" dirty="0">
              <a:cs typeface="Arial" panose="020B0604020202020204" pitchFamily="34" charset="0"/>
            </a:endParaRPr>
          </a:p>
          <a:p>
            <a:endParaRPr lang="en-US" sz="2800" b="1" dirty="0"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1937" y="0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94430" y="0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57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3369" y="-34782"/>
            <a:ext cx="1037152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ea typeface="Optima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1937" y="0"/>
            <a:ext cx="0" cy="6858000"/>
          </a:xfrm>
          <a:prstGeom prst="line">
            <a:avLst/>
          </a:prstGeom>
          <a:ln w="190500">
            <a:solidFill>
              <a:srgbClr val="96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094430" y="1"/>
            <a:ext cx="0" cy="6857999"/>
          </a:xfrm>
          <a:prstGeom prst="line">
            <a:avLst/>
          </a:prstGeom>
          <a:ln w="190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22626" y="1"/>
            <a:ext cx="0" cy="68579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5622" y="1"/>
            <a:ext cx="0" cy="68579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840055" y="251929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30640" y="210129"/>
            <a:ext cx="11076977" cy="118460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cs typeface="Arial" panose="020B0604020202020204" pitchFamily="34" charset="0"/>
              </a:rPr>
              <a:t>Co-</a:t>
            </a:r>
            <a:r>
              <a:rPr lang="en-US" sz="3600" b="1" dirty="0" err="1">
                <a:cs typeface="Arial" panose="020B0604020202020204" pitchFamily="34" charset="0"/>
              </a:rPr>
              <a:t>Venturer</a:t>
            </a:r>
            <a:r>
              <a:rPr lang="en-US" sz="3600" b="1" dirty="0">
                <a:cs typeface="Arial" panose="020B0604020202020204" pitchFamily="34" charset="0"/>
              </a:rPr>
              <a:t> Campaigns: Legal Obligations </a:t>
            </a:r>
          </a:p>
        </p:txBody>
      </p:sp>
      <p:sp useBgFill="1">
        <p:nvSpPr>
          <p:cNvPr id="10" name="TextBox 9"/>
          <p:cNvSpPr txBox="1"/>
          <p:nvPr/>
        </p:nvSpPr>
        <p:spPr>
          <a:xfrm>
            <a:off x="9747162" y="6485964"/>
            <a:ext cx="2195473" cy="30777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© 2017 Tennant Lubell, LLC</a:t>
            </a:r>
          </a:p>
        </p:txBody>
      </p:sp>
      <p:sp useBgFill="1">
        <p:nvSpPr>
          <p:cNvPr id="13" name="Rectangle 12"/>
          <p:cNvSpPr/>
          <p:nvPr/>
        </p:nvSpPr>
        <p:spPr>
          <a:xfrm>
            <a:off x="9747162" y="6517341"/>
            <a:ext cx="2129696" cy="3406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1"/>
          <p:cNvSpPr>
            <a:spLocks noGrp="1"/>
          </p:cNvSpPr>
          <p:nvPr>
            <p:ph idx="1"/>
          </p:nvPr>
        </p:nvSpPr>
        <p:spPr>
          <a:xfrm>
            <a:off x="707572" y="1429515"/>
            <a:ext cx="10776857" cy="5078991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pPr marL="463550" indent="0">
              <a:lnSpc>
                <a:spcPct val="110000"/>
              </a:lnSpc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endParaRPr lang="en-US" sz="3000" dirty="0"/>
          </a:p>
          <a:p>
            <a:pPr marL="0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788158" y="1799013"/>
            <a:ext cx="10561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8158" y="1604451"/>
            <a:ext cx="10631639" cy="3421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Co-</a:t>
            </a:r>
            <a:r>
              <a:rPr lang="en-US" sz="2800" b="1" dirty="0" err="1">
                <a:cs typeface="Arial" panose="020B0604020202020204" pitchFamily="34" charset="0"/>
              </a:rPr>
              <a:t>venturer</a:t>
            </a:r>
            <a:r>
              <a:rPr lang="en-US" sz="2800" b="1" dirty="0">
                <a:cs typeface="Arial" panose="020B0604020202020204" pitchFamily="34" charset="0"/>
              </a:rPr>
              <a:t> must file:</a:t>
            </a:r>
          </a:p>
          <a:p>
            <a:endParaRPr lang="en-US" sz="2800" b="1" dirty="0"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>
                <a:cs typeface="Arial" panose="020B0604020202020204" pitchFamily="34" charset="0"/>
              </a:rPr>
              <a:t>Registration statement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>
                <a:cs typeface="Arial" panose="020B0604020202020204" pitchFamily="34" charset="0"/>
              </a:rPr>
              <a:t>$25,000 bond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>
                <a:cs typeface="Arial" panose="020B0604020202020204" pitchFamily="34" charset="0"/>
              </a:rPr>
              <a:t>Filing fee of $200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>
                <a:cs typeface="Arial" panose="020B0604020202020204" pitchFamily="34" charset="0"/>
              </a:rPr>
              <a:t>Copy of fundraising contract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>
                <a:cs typeface="Arial" panose="020B0604020202020204" pitchFamily="34" charset="0"/>
              </a:rPr>
              <a:t>Annual Financial Report</a:t>
            </a:r>
          </a:p>
          <a:p>
            <a:pPr>
              <a:lnSpc>
                <a:spcPts val="2400"/>
              </a:lnSpc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1937" y="0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94430" y="0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3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3369" y="-34782"/>
            <a:ext cx="1037152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ea typeface="Optima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1937" y="0"/>
            <a:ext cx="0" cy="6858000"/>
          </a:xfrm>
          <a:prstGeom prst="line">
            <a:avLst/>
          </a:prstGeom>
          <a:ln w="190500">
            <a:solidFill>
              <a:srgbClr val="96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094430" y="1"/>
            <a:ext cx="0" cy="6857999"/>
          </a:xfrm>
          <a:prstGeom prst="line">
            <a:avLst/>
          </a:prstGeom>
          <a:ln w="190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22626" y="1"/>
            <a:ext cx="0" cy="68579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5622" y="1"/>
            <a:ext cx="0" cy="68579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840055" y="251929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30640" y="210129"/>
            <a:ext cx="11076977" cy="1184604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cs typeface="Arial" panose="020B0604020202020204" pitchFamily="34" charset="0"/>
              </a:rPr>
              <a:t>Unrelated Third Party Fundraising Agreements </a:t>
            </a:r>
          </a:p>
        </p:txBody>
      </p:sp>
      <p:sp useBgFill="1">
        <p:nvSpPr>
          <p:cNvPr id="10" name="TextBox 9"/>
          <p:cNvSpPr txBox="1"/>
          <p:nvPr/>
        </p:nvSpPr>
        <p:spPr>
          <a:xfrm>
            <a:off x="9747162" y="6485964"/>
            <a:ext cx="2195473" cy="30777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© 2017 Tennant Lubell, LLC</a:t>
            </a:r>
          </a:p>
        </p:txBody>
      </p:sp>
      <p:sp useBgFill="1">
        <p:nvSpPr>
          <p:cNvPr id="13" name="Rectangle 12"/>
          <p:cNvSpPr/>
          <p:nvPr/>
        </p:nvSpPr>
        <p:spPr>
          <a:xfrm>
            <a:off x="9747162" y="6517341"/>
            <a:ext cx="2129696" cy="3406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1"/>
          <p:cNvSpPr>
            <a:spLocks noGrp="1"/>
          </p:cNvSpPr>
          <p:nvPr>
            <p:ph idx="1"/>
          </p:nvPr>
        </p:nvSpPr>
        <p:spPr>
          <a:xfrm>
            <a:off x="718457" y="1429515"/>
            <a:ext cx="10776857" cy="5078991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pPr marL="463550" indent="0">
              <a:lnSpc>
                <a:spcPct val="110000"/>
              </a:lnSpc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endParaRPr lang="en-US" sz="3000" dirty="0"/>
          </a:p>
          <a:p>
            <a:pPr marL="0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788158" y="1799013"/>
            <a:ext cx="10561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0181" y="1589620"/>
            <a:ext cx="106316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Events held to benefit a charity by a non-affiliated group or individual, where the charity has no fiduciary responsibility and little or no staff involvement.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619" y="3234229"/>
            <a:ext cx="4321902" cy="29370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46" y="3208735"/>
            <a:ext cx="4385136" cy="292608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101937" y="0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094430" y="1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27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3369" y="-34782"/>
            <a:ext cx="1037152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ea typeface="Optima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1937" y="0"/>
            <a:ext cx="0" cy="6858000"/>
          </a:xfrm>
          <a:prstGeom prst="line">
            <a:avLst/>
          </a:prstGeom>
          <a:ln w="190500">
            <a:solidFill>
              <a:srgbClr val="96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094430" y="1"/>
            <a:ext cx="0" cy="6857999"/>
          </a:xfrm>
          <a:prstGeom prst="line">
            <a:avLst/>
          </a:prstGeom>
          <a:ln w="190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22626" y="1"/>
            <a:ext cx="0" cy="68579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5622" y="1"/>
            <a:ext cx="0" cy="68579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840055" y="251929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 useBgFill="1">
        <p:nvSpPr>
          <p:cNvPr id="10" name="TextBox 9"/>
          <p:cNvSpPr txBox="1"/>
          <p:nvPr/>
        </p:nvSpPr>
        <p:spPr>
          <a:xfrm>
            <a:off x="9747162" y="6485964"/>
            <a:ext cx="2195473" cy="30777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© 2017 Tennant Lubell, LLC</a:t>
            </a:r>
          </a:p>
        </p:txBody>
      </p:sp>
      <p:sp useBgFill="1">
        <p:nvSpPr>
          <p:cNvPr id="13" name="Rectangle 12"/>
          <p:cNvSpPr/>
          <p:nvPr/>
        </p:nvSpPr>
        <p:spPr>
          <a:xfrm>
            <a:off x="9747162" y="6517341"/>
            <a:ext cx="2129696" cy="3406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1"/>
          <p:cNvSpPr>
            <a:spLocks noGrp="1"/>
          </p:cNvSpPr>
          <p:nvPr>
            <p:ph idx="1"/>
          </p:nvPr>
        </p:nvSpPr>
        <p:spPr>
          <a:xfrm>
            <a:off x="718457" y="1429515"/>
            <a:ext cx="10776857" cy="5078991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pPr marL="463550" indent="0">
              <a:lnSpc>
                <a:spcPct val="110000"/>
              </a:lnSpc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endParaRPr lang="en-US" sz="3000" dirty="0"/>
          </a:p>
          <a:p>
            <a:pPr marL="0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788158" y="1799013"/>
            <a:ext cx="10561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0181" y="2082780"/>
            <a:ext cx="106316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cs typeface="Arial" panose="020B0604020202020204" pitchFamily="34" charset="0"/>
              </a:rPr>
              <a:t>Increasing awareness of potential liabilities associated with these events and risks to reputation.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cs typeface="Arial" panose="020B0604020202020204" pitchFamily="34" charset="0"/>
              </a:rPr>
              <a:t>Agreements are important to set out the terms of the relationship between charities and fundraisers. </a:t>
            </a:r>
          </a:p>
        </p:txBody>
      </p:sp>
      <p:sp>
        <p:nvSpPr>
          <p:cNvPr id="16" name="Title 10"/>
          <p:cNvSpPr>
            <a:spLocks noGrp="1"/>
          </p:cNvSpPr>
          <p:nvPr>
            <p:ph type="title"/>
          </p:nvPr>
        </p:nvSpPr>
        <p:spPr>
          <a:xfrm>
            <a:off x="530640" y="210129"/>
            <a:ext cx="11076977" cy="1184604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cs typeface="Arial" panose="020B0604020202020204" pitchFamily="34" charset="0"/>
              </a:rPr>
              <a:t>Unrelated Third Party Fundraising Agreements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01937" y="0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094430" y="1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93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3369" y="-34782"/>
            <a:ext cx="1037152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ea typeface="Optima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1937" y="0"/>
            <a:ext cx="0" cy="6858000"/>
          </a:xfrm>
          <a:prstGeom prst="line">
            <a:avLst/>
          </a:prstGeom>
          <a:ln w="190500">
            <a:solidFill>
              <a:srgbClr val="96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094430" y="1"/>
            <a:ext cx="0" cy="6857999"/>
          </a:xfrm>
          <a:prstGeom prst="line">
            <a:avLst/>
          </a:prstGeom>
          <a:ln w="190500">
            <a:solidFill>
              <a:srgbClr val="B078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22626" y="1"/>
            <a:ext cx="0" cy="68579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5622" y="1"/>
            <a:ext cx="0" cy="6857999"/>
          </a:xfrm>
          <a:prstGeom prst="line">
            <a:avLst/>
          </a:prstGeom>
          <a:ln w="12700">
            <a:solidFill>
              <a:srgbClr val="B078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840055" y="251929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 useBgFill="1">
        <p:nvSpPr>
          <p:cNvPr id="10" name="TextBox 9"/>
          <p:cNvSpPr txBox="1"/>
          <p:nvPr/>
        </p:nvSpPr>
        <p:spPr>
          <a:xfrm>
            <a:off x="9747162" y="6485964"/>
            <a:ext cx="2195473" cy="30777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© 2017 Tennant Lubell, LLC</a:t>
            </a:r>
          </a:p>
        </p:txBody>
      </p:sp>
      <p:sp useBgFill="1">
        <p:nvSpPr>
          <p:cNvPr id="13" name="Rectangle 12"/>
          <p:cNvSpPr/>
          <p:nvPr/>
        </p:nvSpPr>
        <p:spPr>
          <a:xfrm>
            <a:off x="9747162" y="6517341"/>
            <a:ext cx="2129696" cy="3406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1"/>
          <p:cNvSpPr>
            <a:spLocks noGrp="1"/>
          </p:cNvSpPr>
          <p:nvPr>
            <p:ph idx="1"/>
          </p:nvPr>
        </p:nvSpPr>
        <p:spPr>
          <a:xfrm>
            <a:off x="718457" y="1429515"/>
            <a:ext cx="10776857" cy="5078991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pPr marL="463550" indent="0">
              <a:lnSpc>
                <a:spcPct val="110000"/>
              </a:lnSpc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endParaRPr lang="en-US" sz="3000" dirty="0"/>
          </a:p>
          <a:p>
            <a:pPr marL="0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788158" y="1799013"/>
            <a:ext cx="10561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3307" y="1275896"/>
            <a:ext cx="1063163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Third party agreements may require fundraiser to:</a:t>
            </a:r>
          </a:p>
          <a:p>
            <a:endParaRPr lang="en-US" sz="2800" b="1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cs typeface="Arial" panose="020B0604020202020204" pitchFamily="34" charset="0"/>
              </a:rPr>
              <a:t>Present a proposal describing planned event for approval by charity.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cs typeface="Arial" panose="020B0604020202020204" pitchFamily="34" charset="0"/>
              </a:rPr>
              <a:t>Cover all costs, secure necessary permits, recruit volunteers, publicize and manage event, and carry insurance.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cs typeface="Arial" panose="020B0604020202020204" pitchFamily="34" charset="0"/>
              </a:rPr>
              <a:t>Send donor acknowledgements or provide donor information to charity.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cs typeface="Arial" panose="020B0604020202020204" pitchFamily="34" charset="0"/>
              </a:rPr>
              <a:t>Comply with limitations on use of charity’s name and logo.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2175026" y="152401"/>
            <a:ext cx="0" cy="68579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0"/>
          <p:cNvSpPr>
            <a:spLocks noGrp="1"/>
          </p:cNvSpPr>
          <p:nvPr>
            <p:ph type="title"/>
          </p:nvPr>
        </p:nvSpPr>
        <p:spPr>
          <a:xfrm>
            <a:off x="530640" y="210129"/>
            <a:ext cx="11076977" cy="1184604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cs typeface="Arial" panose="020B0604020202020204" pitchFamily="34" charset="0"/>
              </a:rPr>
              <a:t>Unrelated Third Party Fundraising Agreements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01937" y="0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107391" y="0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74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3369" y="-34782"/>
            <a:ext cx="1037152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ea typeface="Optima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1937" y="0"/>
            <a:ext cx="0" cy="6858000"/>
          </a:xfrm>
          <a:prstGeom prst="line">
            <a:avLst/>
          </a:prstGeom>
          <a:ln w="190500">
            <a:solidFill>
              <a:srgbClr val="96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094430" y="1"/>
            <a:ext cx="0" cy="6857999"/>
          </a:xfrm>
          <a:prstGeom prst="line">
            <a:avLst/>
          </a:prstGeom>
          <a:ln w="190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22626" y="1"/>
            <a:ext cx="0" cy="6857999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5622" y="1"/>
            <a:ext cx="0" cy="68579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840055" y="251929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 useBgFill="1">
        <p:nvSpPr>
          <p:cNvPr id="10" name="TextBox 9"/>
          <p:cNvSpPr txBox="1"/>
          <p:nvPr/>
        </p:nvSpPr>
        <p:spPr>
          <a:xfrm>
            <a:off x="9747162" y="6485964"/>
            <a:ext cx="2195473" cy="30777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© 2017 Tennant Lubell, LLC</a:t>
            </a:r>
          </a:p>
        </p:txBody>
      </p:sp>
      <p:sp useBgFill="1">
        <p:nvSpPr>
          <p:cNvPr id="13" name="Rectangle 12"/>
          <p:cNvSpPr/>
          <p:nvPr/>
        </p:nvSpPr>
        <p:spPr>
          <a:xfrm>
            <a:off x="9747162" y="6517341"/>
            <a:ext cx="2129696" cy="3406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1"/>
          <p:cNvSpPr>
            <a:spLocks noGrp="1"/>
          </p:cNvSpPr>
          <p:nvPr>
            <p:ph idx="1"/>
          </p:nvPr>
        </p:nvSpPr>
        <p:spPr>
          <a:xfrm>
            <a:off x="718457" y="1429515"/>
            <a:ext cx="10776857" cy="5078991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pPr marL="463550" indent="0">
              <a:lnSpc>
                <a:spcPct val="110000"/>
              </a:lnSpc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endParaRPr lang="en-US" sz="3000" dirty="0"/>
          </a:p>
          <a:p>
            <a:pPr marL="0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788158" y="1799013"/>
            <a:ext cx="10561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0181" y="1678191"/>
            <a:ext cx="1063163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cs typeface="Arial" panose="020B0604020202020204" pitchFamily="34" charset="0"/>
              </a:rPr>
              <a:t>Get approval from the charity of all promotional materials and press 	releases.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cs typeface="Arial" panose="020B0604020202020204" pitchFamily="34" charset="0"/>
              </a:rPr>
              <a:t>Assure all revenue and expenses relating to the event flow through 	the fundraiser’s books—not the charity’s.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cs typeface="Arial" panose="020B0604020202020204" pitchFamily="34" charset="0"/>
              </a:rPr>
              <a:t>Provide accounting to the charity of all funds collected and expenses related to the event.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cs typeface="Arial" panose="020B0604020202020204" pitchFamily="34" charset="0"/>
              </a:rPr>
              <a:t>Assure net proceeds from the event are donated to the charity. </a:t>
            </a:r>
          </a:p>
          <a:p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6" name="Title 10"/>
          <p:cNvSpPr>
            <a:spLocks noGrp="1"/>
          </p:cNvSpPr>
          <p:nvPr>
            <p:ph type="title"/>
          </p:nvPr>
        </p:nvSpPr>
        <p:spPr>
          <a:xfrm>
            <a:off x="530640" y="210129"/>
            <a:ext cx="11076977" cy="1184604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cs typeface="Arial" panose="020B0604020202020204" pitchFamily="34" charset="0"/>
              </a:rPr>
              <a:t>Unrelated Third Party Fundraising Agreements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01937" y="0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094430" y="1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70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3369" y="-34782"/>
            <a:ext cx="1037152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ea typeface="Optima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1937" y="0"/>
            <a:ext cx="0" cy="6858000"/>
          </a:xfrm>
          <a:prstGeom prst="line">
            <a:avLst/>
          </a:prstGeom>
          <a:ln w="190500">
            <a:solidFill>
              <a:srgbClr val="96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094430" y="1"/>
            <a:ext cx="0" cy="6857999"/>
          </a:xfrm>
          <a:prstGeom prst="line">
            <a:avLst/>
          </a:prstGeom>
          <a:ln w="190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22626" y="1"/>
            <a:ext cx="0" cy="6857999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5622" y="1"/>
            <a:ext cx="0" cy="68579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840055" y="251929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 useBgFill="1">
        <p:nvSpPr>
          <p:cNvPr id="10" name="TextBox 9"/>
          <p:cNvSpPr txBox="1"/>
          <p:nvPr/>
        </p:nvSpPr>
        <p:spPr>
          <a:xfrm>
            <a:off x="9747162" y="6485964"/>
            <a:ext cx="2195473" cy="30777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© 2017 Tennant Lubell, LLC</a:t>
            </a:r>
          </a:p>
        </p:txBody>
      </p:sp>
      <p:sp useBgFill="1">
        <p:nvSpPr>
          <p:cNvPr id="13" name="Rectangle 12"/>
          <p:cNvSpPr/>
          <p:nvPr/>
        </p:nvSpPr>
        <p:spPr>
          <a:xfrm>
            <a:off x="9747162" y="6517341"/>
            <a:ext cx="2129696" cy="3406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0"/>
          <p:cNvSpPr>
            <a:spLocks noGrp="1"/>
          </p:cNvSpPr>
          <p:nvPr>
            <p:ph type="title"/>
          </p:nvPr>
        </p:nvSpPr>
        <p:spPr>
          <a:xfrm>
            <a:off x="530640" y="210129"/>
            <a:ext cx="11076977" cy="1811854"/>
          </a:xfrm>
        </p:spPr>
        <p:txBody>
          <a:bodyPr>
            <a:noAutofit/>
          </a:bodyPr>
          <a:lstStyle/>
          <a:p>
            <a:pPr algn="ctr"/>
            <a:br>
              <a:rPr lang="en-US" sz="4000" b="1" dirty="0">
                <a:cs typeface="Arial" panose="020B0604020202020204" pitchFamily="34" charset="0"/>
              </a:rPr>
            </a:br>
            <a:br>
              <a:rPr lang="en-US" sz="4000" b="1" dirty="0">
                <a:cs typeface="Arial" panose="020B0604020202020204" pitchFamily="34" charset="0"/>
              </a:rPr>
            </a:br>
            <a:br>
              <a:rPr lang="en-US" sz="4000" b="1" dirty="0">
                <a:cs typeface="Arial" panose="020B0604020202020204" pitchFamily="34" charset="0"/>
              </a:rPr>
            </a:br>
            <a:r>
              <a:rPr lang="en-US" b="1" dirty="0">
                <a:cs typeface="Arial" panose="020B0604020202020204" pitchFamily="34" charset="0"/>
              </a:rPr>
              <a:t>Questions? </a:t>
            </a:r>
            <a:endParaRPr lang="en-US" sz="4000" b="1" dirty="0"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1937" y="0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094430" y="1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462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3369" y="-34782"/>
            <a:ext cx="1037152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ea typeface="Optima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1937" y="0"/>
            <a:ext cx="0" cy="6858000"/>
          </a:xfrm>
          <a:prstGeom prst="line">
            <a:avLst/>
          </a:prstGeom>
          <a:ln w="190500">
            <a:solidFill>
              <a:srgbClr val="96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094430" y="1"/>
            <a:ext cx="0" cy="6857999"/>
          </a:xfrm>
          <a:prstGeom prst="line">
            <a:avLst/>
          </a:prstGeom>
          <a:ln w="190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22626" y="1"/>
            <a:ext cx="0" cy="6857999"/>
          </a:xfrm>
          <a:prstGeom prst="line">
            <a:avLst/>
          </a:prstGeom>
          <a:ln w="127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5622" y="1"/>
            <a:ext cx="0" cy="6857999"/>
          </a:xfrm>
          <a:prstGeom prst="line">
            <a:avLst/>
          </a:prstGeom>
          <a:ln w="127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840055" y="251929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30640" y="210129"/>
            <a:ext cx="11076977" cy="113534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cs typeface="Arial" panose="020B0604020202020204" pitchFamily="34" charset="0"/>
              </a:rPr>
              <a:t>Basics for Massachusetts Charities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 useBgFill="1">
        <p:nvSpPr>
          <p:cNvPr id="10" name="TextBox 9"/>
          <p:cNvSpPr txBox="1"/>
          <p:nvPr/>
        </p:nvSpPr>
        <p:spPr>
          <a:xfrm>
            <a:off x="9747162" y="6485964"/>
            <a:ext cx="2195473" cy="30777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© 2017 Tennant Lubell, LLC</a:t>
            </a:r>
          </a:p>
        </p:txBody>
      </p:sp>
      <p:sp useBgFill="1">
        <p:nvSpPr>
          <p:cNvPr id="13" name="Rectangle 12"/>
          <p:cNvSpPr/>
          <p:nvPr/>
        </p:nvSpPr>
        <p:spPr>
          <a:xfrm>
            <a:off x="9747162" y="6517341"/>
            <a:ext cx="2129696" cy="3406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795346"/>
            <a:ext cx="11898808" cy="768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400" dirty="0">
              <a:ln>
                <a:solidFill>
                  <a:schemeClr val="tx1"/>
                </a:solidFill>
              </a:ln>
              <a:solidFill>
                <a:schemeClr val="accent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63550" defTabSz="914400">
              <a:spcBef>
                <a:spcPts val="1000"/>
              </a:spcBef>
            </a:pPr>
            <a:r>
              <a:rPr lang="en-US" sz="2800" b="1" dirty="0">
                <a:cs typeface="Arial" panose="020B0604020202020204" pitchFamily="34" charset="0"/>
              </a:rPr>
              <a:t>Prior to soliciting, charities must register with the Attorney General’s Office to obtain a Certificate of Solicitation.</a:t>
            </a:r>
          </a:p>
          <a:p>
            <a:pPr marL="463550" defTabSz="914400">
              <a:lnSpc>
                <a:spcPts val="1000"/>
              </a:lnSpc>
              <a:spcBef>
                <a:spcPts val="1000"/>
              </a:spcBef>
            </a:pPr>
            <a:endParaRPr lang="en-US" sz="2600" b="1" dirty="0">
              <a:cs typeface="Arial" panose="020B0604020202020204" pitchFamily="34" charset="0"/>
            </a:endParaRPr>
          </a:p>
          <a:p>
            <a:pPr marL="806450" indent="-3429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cs typeface="Arial" panose="020B0604020202020204" pitchFamily="34" charset="0"/>
              </a:rPr>
              <a:t>Certificate must be renewed on an annual basis.</a:t>
            </a:r>
          </a:p>
          <a:p>
            <a:pPr marL="463550" lvl="0" defTabSz="914400">
              <a:lnSpc>
                <a:spcPts val="1000"/>
              </a:lnSpc>
              <a:spcBef>
                <a:spcPts val="1000"/>
              </a:spcBef>
            </a:pPr>
            <a:endParaRPr lang="en-US" sz="2800" b="1" dirty="0">
              <a:cs typeface="Arial" panose="020B0604020202020204" pitchFamily="34" charset="0"/>
            </a:endParaRPr>
          </a:p>
          <a:p>
            <a:pPr marL="806450" lvl="0" indent="-3429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cs typeface="Arial" panose="020B0604020202020204" pitchFamily="34" charset="0"/>
              </a:rPr>
              <a:t>Organizations not required to register: </a:t>
            </a:r>
          </a:p>
          <a:p>
            <a:pPr marL="463550" lvl="0" defTabSz="914400">
              <a:lnSpc>
                <a:spcPts val="1000"/>
              </a:lnSpc>
              <a:spcBef>
                <a:spcPts val="1000"/>
              </a:spcBef>
            </a:pPr>
            <a:endParaRPr lang="en-US" sz="2800" b="1" dirty="0">
              <a:cs typeface="Arial" panose="020B0604020202020204" pitchFamily="34" charset="0"/>
            </a:endParaRPr>
          </a:p>
          <a:p>
            <a:pPr marL="1263650" lvl="2" indent="-342900" defTabSz="914400">
              <a:spcBef>
                <a:spcPts val="1000"/>
              </a:spcBef>
              <a:buSzPct val="81000"/>
              <a:buFont typeface="Wingdings" panose="05000000000000000000" pitchFamily="2" charset="2"/>
              <a:buChar char="Ø"/>
            </a:pPr>
            <a:r>
              <a:rPr lang="en-US" sz="2800" b="1" dirty="0">
                <a:cs typeface="Arial" panose="020B0604020202020204" pitchFamily="34" charset="0"/>
              </a:rPr>
              <a:t>Certain religious organizations. </a:t>
            </a:r>
          </a:p>
          <a:p>
            <a:pPr marL="1263650" lvl="2" indent="-342900" defTabSz="914400">
              <a:spcBef>
                <a:spcPts val="1000"/>
              </a:spcBef>
              <a:buSzPct val="81000"/>
              <a:buFont typeface="Wingdings" panose="05000000000000000000" pitchFamily="2" charset="2"/>
              <a:buChar char="Ø"/>
            </a:pPr>
            <a:r>
              <a:rPr lang="en-US" sz="2800" b="1" dirty="0">
                <a:cs typeface="Arial" panose="020B0604020202020204" pitchFamily="34" charset="0"/>
              </a:rPr>
              <a:t>Organizations that receive &lt; $5,000 in public contributions annually or contributions from fewer than 10 people per year, </a:t>
            </a:r>
            <a:r>
              <a:rPr lang="en-US" sz="2800" b="1" i="1" dirty="0">
                <a:cs typeface="Arial" panose="020B0604020202020204" pitchFamily="34" charset="0"/>
              </a:rPr>
              <a:t>provided</a:t>
            </a:r>
            <a:r>
              <a:rPr lang="en-US" sz="2800" b="1" dirty="0">
                <a:cs typeface="Arial" panose="020B0604020202020204" pitchFamily="34" charset="0"/>
              </a:rPr>
              <a:t> all functions are performed by volunteers and no assets or revenue is used to benefit insiders.</a:t>
            </a:r>
          </a:p>
          <a:p>
            <a:pPr lvl="0">
              <a:lnSpc>
                <a:spcPct val="150000"/>
              </a:lnSpc>
            </a:pPr>
            <a:endParaRPr lang="en-US" sz="2800" b="1" dirty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endParaRPr lang="en-US" sz="2800" b="1" dirty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01937" y="0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094430" y="0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19709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195"/>
    </mc:Choice>
    <mc:Fallback>
      <p:transition spd="slow" advTm="831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3369" y="-34782"/>
            <a:ext cx="1037152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ea typeface="Optima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1937" y="0"/>
            <a:ext cx="0" cy="6858000"/>
          </a:xfrm>
          <a:prstGeom prst="line">
            <a:avLst/>
          </a:prstGeom>
          <a:ln w="190500">
            <a:solidFill>
              <a:srgbClr val="96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094430" y="1"/>
            <a:ext cx="0" cy="6857999"/>
          </a:xfrm>
          <a:prstGeom prst="line">
            <a:avLst/>
          </a:prstGeom>
          <a:ln w="190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22626" y="1"/>
            <a:ext cx="0" cy="6857999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5622" y="1"/>
            <a:ext cx="0" cy="6857999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840055" y="251929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 useBgFill="1">
        <p:nvSpPr>
          <p:cNvPr id="10" name="TextBox 9"/>
          <p:cNvSpPr txBox="1"/>
          <p:nvPr/>
        </p:nvSpPr>
        <p:spPr>
          <a:xfrm>
            <a:off x="9747162" y="6485964"/>
            <a:ext cx="2195473" cy="30777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© 2017 Tennant Lubell, LLC</a:t>
            </a:r>
          </a:p>
        </p:txBody>
      </p:sp>
      <p:sp useBgFill="1">
        <p:nvSpPr>
          <p:cNvPr id="13" name="Rectangle 12"/>
          <p:cNvSpPr/>
          <p:nvPr/>
        </p:nvSpPr>
        <p:spPr>
          <a:xfrm>
            <a:off x="9747162" y="6517341"/>
            <a:ext cx="2129696" cy="3406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1"/>
          <p:cNvSpPr>
            <a:spLocks noGrp="1"/>
          </p:cNvSpPr>
          <p:nvPr>
            <p:ph idx="1"/>
          </p:nvPr>
        </p:nvSpPr>
        <p:spPr>
          <a:xfrm>
            <a:off x="482366" y="1139223"/>
            <a:ext cx="11237409" cy="5078991"/>
          </a:xfrm>
        </p:spPr>
        <p:txBody>
          <a:bodyPr>
            <a:normAutofit/>
          </a:bodyPr>
          <a:lstStyle/>
          <a:p>
            <a:pPr marL="234950" indent="0">
              <a:lnSpc>
                <a:spcPts val="3000"/>
              </a:lnSpc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692150" indent="-457200">
              <a:lnSpc>
                <a:spcPts val="3000"/>
              </a:lnSpc>
            </a:pPr>
            <a:r>
              <a:rPr lang="en-US" b="1" dirty="0">
                <a:cs typeface="Arial" panose="020B0604020202020204" pitchFamily="34" charset="0"/>
              </a:rPr>
              <a:t>If a charity wants to begin soliciting before the due date of its first Form PC, may submit Schedule A-2 and fee to the AG.</a:t>
            </a:r>
          </a:p>
          <a:p>
            <a:pPr marL="234950" indent="0">
              <a:lnSpc>
                <a:spcPts val="1000"/>
              </a:lnSpc>
              <a:buNone/>
            </a:pPr>
            <a:endParaRPr lang="en-US" b="1" dirty="0">
              <a:cs typeface="Arial" panose="020B0604020202020204" pitchFamily="34" charset="0"/>
            </a:endParaRPr>
          </a:p>
          <a:p>
            <a:pPr marL="692150" indent="-457200">
              <a:lnSpc>
                <a:spcPts val="3000"/>
              </a:lnSpc>
            </a:pPr>
            <a:r>
              <a:rPr lang="en-US" b="1" dirty="0">
                <a:cs typeface="Arial" panose="020B0604020202020204" pitchFamily="34" charset="0"/>
              </a:rPr>
              <a:t>Charities that want to use a “professional solicitor” or “fundraising counsel” must file a copy of contracts with the AG. </a:t>
            </a:r>
          </a:p>
          <a:p>
            <a:pPr marL="234950" indent="0">
              <a:lnSpc>
                <a:spcPts val="1000"/>
              </a:lnSpc>
              <a:buNone/>
            </a:pPr>
            <a:endParaRPr lang="en-US" b="1" dirty="0">
              <a:cs typeface="Arial" panose="020B0604020202020204" pitchFamily="34" charset="0"/>
            </a:endParaRPr>
          </a:p>
          <a:p>
            <a:pPr marL="1377950" lvl="2" indent="-457200">
              <a:lnSpc>
                <a:spcPts val="3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800" b="1" dirty="0">
                <a:cs typeface="Arial" panose="020B0604020202020204" pitchFamily="34" charset="0"/>
              </a:rPr>
              <a:t>“Professional solicitor” - individual or business hired by a charity to conduct a fundraising campaign.  </a:t>
            </a:r>
          </a:p>
          <a:p>
            <a:pPr marL="920750" lvl="2">
              <a:lnSpc>
                <a:spcPts val="1000"/>
              </a:lnSpc>
              <a:spcBef>
                <a:spcPts val="1000"/>
              </a:spcBef>
            </a:pPr>
            <a:endParaRPr lang="en-US" sz="2800" b="1" dirty="0">
              <a:cs typeface="Arial" panose="020B0604020202020204" pitchFamily="34" charset="0"/>
            </a:endParaRPr>
          </a:p>
          <a:p>
            <a:pPr marL="1377950" lvl="2" indent="-457200">
              <a:lnSpc>
                <a:spcPts val="3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800" b="1" dirty="0">
                <a:cs typeface="Arial" panose="020B0604020202020204" pitchFamily="34" charset="0"/>
              </a:rPr>
              <a:t>“Fundraising counsel” - individual or firm hired by a charity to provide advice regarding a fundraising campaign. </a:t>
            </a:r>
          </a:p>
          <a:p>
            <a:pPr marL="463550" indent="0">
              <a:lnSpc>
                <a:spcPct val="110000"/>
              </a:lnSpc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endParaRPr lang="en-US" sz="3000" dirty="0"/>
          </a:p>
          <a:p>
            <a:pPr marL="0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endParaRPr lang="en-US" sz="3000" dirty="0"/>
          </a:p>
        </p:txBody>
      </p: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530640" y="210129"/>
            <a:ext cx="11076977" cy="113534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cs typeface="Arial" panose="020B0604020202020204" pitchFamily="34" charset="0"/>
              </a:rPr>
              <a:t>Basics for Massachusetts Charities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01937" y="0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70901" y="1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14692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753"/>
    </mc:Choice>
    <mc:Fallback>
      <p:transition spd="slow" advTm="387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3369" y="-34782"/>
            <a:ext cx="1037152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ea typeface="Optima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1937" y="0"/>
            <a:ext cx="0" cy="6858000"/>
          </a:xfrm>
          <a:prstGeom prst="line">
            <a:avLst/>
          </a:prstGeom>
          <a:ln w="190500">
            <a:solidFill>
              <a:srgbClr val="96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094430" y="1"/>
            <a:ext cx="0" cy="6857999"/>
          </a:xfrm>
          <a:prstGeom prst="line">
            <a:avLst/>
          </a:prstGeom>
          <a:ln w="190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22626" y="1"/>
            <a:ext cx="0" cy="68579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5622" y="1"/>
            <a:ext cx="0" cy="68579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840055" y="251929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 useBgFill="1">
        <p:nvSpPr>
          <p:cNvPr id="10" name="TextBox 9"/>
          <p:cNvSpPr txBox="1"/>
          <p:nvPr/>
        </p:nvSpPr>
        <p:spPr>
          <a:xfrm>
            <a:off x="9747162" y="6485964"/>
            <a:ext cx="2195473" cy="30777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© 2017 Tennant Lubell, LLC</a:t>
            </a:r>
          </a:p>
        </p:txBody>
      </p:sp>
      <p:sp useBgFill="1">
        <p:nvSpPr>
          <p:cNvPr id="13" name="Rectangle 12"/>
          <p:cNvSpPr/>
          <p:nvPr/>
        </p:nvSpPr>
        <p:spPr>
          <a:xfrm>
            <a:off x="9747162" y="6517341"/>
            <a:ext cx="2129696" cy="3406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1"/>
          <p:cNvSpPr>
            <a:spLocks noGrp="1"/>
          </p:cNvSpPr>
          <p:nvPr>
            <p:ph idx="1"/>
          </p:nvPr>
        </p:nvSpPr>
        <p:spPr>
          <a:xfrm>
            <a:off x="718457" y="1429515"/>
            <a:ext cx="10776857" cy="5078991"/>
          </a:xfrm>
        </p:spPr>
        <p:txBody>
          <a:bodyPr>
            <a:normAutofit/>
          </a:bodyPr>
          <a:lstStyle/>
          <a:p>
            <a:pPr marL="463550" indent="0">
              <a:lnSpc>
                <a:spcPct val="110000"/>
              </a:lnSpc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63550" indent="0">
              <a:lnSpc>
                <a:spcPct val="110000"/>
              </a:lnSpc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endParaRPr lang="en-US" sz="3000" dirty="0"/>
          </a:p>
          <a:p>
            <a:pPr marL="0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endParaRPr lang="en-US" sz="3000" dirty="0"/>
          </a:p>
        </p:txBody>
      </p:sp>
      <p:sp>
        <p:nvSpPr>
          <p:cNvPr id="3" name="Rectangle 2"/>
          <p:cNvSpPr/>
          <p:nvPr/>
        </p:nvSpPr>
        <p:spPr>
          <a:xfrm>
            <a:off x="651420" y="1308012"/>
            <a:ext cx="1088916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Professional solicitors must file with the AG before beginning: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600" b="1" dirty="0">
              <a:ln>
                <a:solidFill>
                  <a:schemeClr val="tx1"/>
                </a:solidFill>
              </a:ln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b="1" dirty="0">
                <a:cs typeface="Arial" panose="020B0604020202020204" pitchFamily="34" charset="0"/>
              </a:rPr>
              <a:t>Registration Statement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b="1" dirty="0">
                <a:cs typeface="Arial" panose="020B0604020202020204" pitchFamily="34" charset="0"/>
              </a:rPr>
              <a:t>Filing fee of $1,000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b="1" dirty="0">
                <a:cs typeface="Arial" panose="020B0604020202020204" pitchFamily="34" charset="0"/>
              </a:rPr>
              <a:t>$25,000 bond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b="1" dirty="0">
                <a:cs typeface="Arial" panose="020B0604020202020204" pitchFamily="34" charset="0"/>
              </a:rPr>
              <a:t>Copies of contracts with charities they serve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b="1" dirty="0">
                <a:cs typeface="Arial" panose="020B0604020202020204" pitchFamily="34" charset="0"/>
              </a:rPr>
              <a:t>Financial report at end of year</a:t>
            </a:r>
          </a:p>
          <a:p>
            <a:endParaRPr lang="en-US" sz="2600" dirty="0">
              <a:ln>
                <a:solidFill>
                  <a:schemeClr val="tx1"/>
                </a:solidFill>
              </a:ln>
              <a:cs typeface="Arial" panose="020B0604020202020204" pitchFamily="34" charset="0"/>
            </a:endParaRPr>
          </a:p>
          <a:p>
            <a:r>
              <a:rPr lang="en-US" sz="2600" b="1" dirty="0">
                <a:cs typeface="Arial" panose="020B0604020202020204" pitchFamily="34" charset="0"/>
              </a:rPr>
              <a:t>Fundraising counsel must file with the AG before beginning 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600" dirty="0">
              <a:ln>
                <a:solidFill>
                  <a:schemeClr val="tx1"/>
                </a:solidFill>
              </a:ln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b="1" dirty="0">
                <a:cs typeface="Arial" panose="020B0604020202020204" pitchFamily="34" charset="0"/>
              </a:rPr>
              <a:t>Registration Statement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b="1" dirty="0">
                <a:cs typeface="Arial" panose="020B0604020202020204" pitchFamily="34" charset="0"/>
              </a:rPr>
              <a:t>Filing fee of $400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b="1" dirty="0">
                <a:cs typeface="Arial" panose="020B0604020202020204" pitchFamily="34" charset="0"/>
              </a:rPr>
              <a:t>Copies of contracts with charities they serve</a:t>
            </a:r>
          </a:p>
        </p:txBody>
      </p: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530640" y="210129"/>
            <a:ext cx="11076977" cy="113534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cs typeface="Arial" panose="020B0604020202020204" pitchFamily="34" charset="0"/>
              </a:rPr>
              <a:t>Basics for Massachusetts Charities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1937" y="0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094430" y="0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95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3369" y="-34782"/>
            <a:ext cx="1037152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ea typeface="Optima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1937" y="0"/>
            <a:ext cx="0" cy="6858000"/>
          </a:xfrm>
          <a:prstGeom prst="line">
            <a:avLst/>
          </a:prstGeom>
          <a:ln w="190500">
            <a:solidFill>
              <a:srgbClr val="96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094430" y="1"/>
            <a:ext cx="0" cy="6857999"/>
          </a:xfrm>
          <a:prstGeom prst="line">
            <a:avLst/>
          </a:prstGeom>
          <a:ln w="190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22626" y="1"/>
            <a:ext cx="0" cy="68579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5622" y="1"/>
            <a:ext cx="0" cy="68579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840055" y="251929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 useBgFill="1">
        <p:nvSpPr>
          <p:cNvPr id="10" name="TextBox 9"/>
          <p:cNvSpPr txBox="1"/>
          <p:nvPr/>
        </p:nvSpPr>
        <p:spPr>
          <a:xfrm>
            <a:off x="9747162" y="6485964"/>
            <a:ext cx="2195473" cy="30777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© 2017 Tennant Lubell, LLC</a:t>
            </a:r>
          </a:p>
        </p:txBody>
      </p:sp>
      <p:sp useBgFill="1">
        <p:nvSpPr>
          <p:cNvPr id="13" name="Rectangle 12"/>
          <p:cNvSpPr/>
          <p:nvPr/>
        </p:nvSpPr>
        <p:spPr>
          <a:xfrm>
            <a:off x="9747162" y="6517341"/>
            <a:ext cx="2129696" cy="3406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1"/>
          <p:cNvSpPr>
            <a:spLocks noGrp="1"/>
          </p:cNvSpPr>
          <p:nvPr>
            <p:ph idx="1"/>
          </p:nvPr>
        </p:nvSpPr>
        <p:spPr>
          <a:xfrm>
            <a:off x="718457" y="1429515"/>
            <a:ext cx="10776857" cy="5078991"/>
          </a:xfrm>
        </p:spPr>
        <p:txBody>
          <a:bodyPr>
            <a:normAutofit/>
          </a:bodyPr>
          <a:lstStyle/>
          <a:p>
            <a:pPr marL="463550" indent="0">
              <a:lnSpc>
                <a:spcPct val="110000"/>
              </a:lnSpc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63550" indent="0">
              <a:lnSpc>
                <a:spcPct val="110000"/>
              </a:lnSpc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endParaRPr lang="en-US" sz="3000" dirty="0"/>
          </a:p>
          <a:p>
            <a:pPr marL="0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endParaRPr lang="en-US" sz="3000" dirty="0"/>
          </a:p>
        </p:txBody>
      </p:sp>
      <p:sp>
        <p:nvSpPr>
          <p:cNvPr id="3" name="Rectangle 2"/>
          <p:cNvSpPr/>
          <p:nvPr/>
        </p:nvSpPr>
        <p:spPr>
          <a:xfrm>
            <a:off x="651420" y="1308012"/>
            <a:ext cx="1103618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cs typeface="Arial" panose="020B0604020202020204" pitchFamily="34" charset="0"/>
            </a:endParaRPr>
          </a:p>
          <a:p>
            <a:r>
              <a:rPr lang="en-US" sz="2600" b="1" dirty="0">
                <a:cs typeface="Arial" panose="020B0604020202020204" pitchFamily="34" charset="0"/>
              </a:rPr>
              <a:t>Most states, like Massachusetts, have registration requirements for both in-state and out-of-state charities that wish to fundraise in the state. </a:t>
            </a:r>
          </a:p>
          <a:p>
            <a:endParaRPr lang="en-US" sz="2600" b="1" dirty="0">
              <a:cs typeface="Arial" panose="020B0604020202020204" pitchFamily="34" charset="0"/>
            </a:endParaRPr>
          </a:p>
          <a:p>
            <a:r>
              <a:rPr lang="en-US" sz="2600" b="1" dirty="0">
                <a:cs typeface="Arial" panose="020B0604020202020204" pitchFamily="34" charset="0"/>
              </a:rPr>
              <a:t>State-by-state analysis and costs can be overwhelming. </a:t>
            </a:r>
          </a:p>
          <a:p>
            <a:endParaRPr lang="en-US" sz="2600" b="1" dirty="0">
              <a:cs typeface="Arial" panose="020B0604020202020204" pitchFamily="34" charset="0"/>
            </a:endParaRPr>
          </a:p>
          <a:p>
            <a:r>
              <a:rPr lang="en-US" sz="2600" b="1" dirty="0">
                <a:cs typeface="Arial" panose="020B0604020202020204" pitchFamily="34" charset="0"/>
              </a:rPr>
              <a:t>“Multistate Registration and Filing Portal” will provide an online system for charities and professional fundraisers to comply with state filing requirements through a single portal.</a:t>
            </a:r>
          </a:p>
          <a:p>
            <a:endParaRPr lang="en-US" sz="2600" b="1" dirty="0">
              <a:cs typeface="Arial" panose="020B0604020202020204" pitchFamily="34" charset="0"/>
            </a:endParaRPr>
          </a:p>
          <a:p>
            <a:r>
              <a:rPr lang="en-US" sz="2600" b="1" dirty="0">
                <a:cs typeface="Arial" panose="020B0604020202020204" pitchFamily="34" charset="0"/>
              </a:rPr>
              <a:t>It’s clear how to comply when fundraising is traditional (i.e. occurs within particular geographically boundaries), but murkier when its done on line. </a:t>
            </a:r>
          </a:p>
        </p:txBody>
      </p: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530640" y="210129"/>
            <a:ext cx="11076977" cy="113534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cs typeface="Arial" panose="020B0604020202020204" pitchFamily="34" charset="0"/>
              </a:rPr>
              <a:t>Fundraising </a:t>
            </a:r>
            <a:r>
              <a:rPr lang="en-US" sz="4000" b="1" i="1" dirty="0">
                <a:cs typeface="Arial" panose="020B0604020202020204" pitchFamily="34" charset="0"/>
              </a:rPr>
              <a:t>Outside</a:t>
            </a:r>
            <a:r>
              <a:rPr lang="en-US" sz="4000" b="1" dirty="0">
                <a:cs typeface="Arial" panose="020B0604020202020204" pitchFamily="34" charset="0"/>
              </a:rPr>
              <a:t> Massachusetts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1937" y="0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094430" y="0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18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3369" y="-34782"/>
            <a:ext cx="1037152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ea typeface="Optima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1937" y="0"/>
            <a:ext cx="0" cy="6858000"/>
          </a:xfrm>
          <a:prstGeom prst="line">
            <a:avLst/>
          </a:prstGeom>
          <a:ln w="190500">
            <a:solidFill>
              <a:srgbClr val="96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094430" y="1"/>
            <a:ext cx="0" cy="6857999"/>
          </a:xfrm>
          <a:prstGeom prst="line">
            <a:avLst/>
          </a:prstGeom>
          <a:ln w="190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22626" y="1"/>
            <a:ext cx="0" cy="68579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5622" y="1"/>
            <a:ext cx="0" cy="68579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840055" y="251929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 useBgFill="1">
        <p:nvSpPr>
          <p:cNvPr id="10" name="TextBox 9"/>
          <p:cNvSpPr txBox="1"/>
          <p:nvPr/>
        </p:nvSpPr>
        <p:spPr>
          <a:xfrm>
            <a:off x="9747162" y="6485964"/>
            <a:ext cx="2195473" cy="30777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© 2017 Tennant Lubell, LLC</a:t>
            </a:r>
          </a:p>
        </p:txBody>
      </p:sp>
      <p:sp useBgFill="1">
        <p:nvSpPr>
          <p:cNvPr id="13" name="Rectangle 12"/>
          <p:cNvSpPr/>
          <p:nvPr/>
        </p:nvSpPr>
        <p:spPr>
          <a:xfrm>
            <a:off x="9747162" y="6517341"/>
            <a:ext cx="2129696" cy="3406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1"/>
          <p:cNvSpPr>
            <a:spLocks noGrp="1"/>
          </p:cNvSpPr>
          <p:nvPr>
            <p:ph idx="1"/>
          </p:nvPr>
        </p:nvSpPr>
        <p:spPr>
          <a:xfrm>
            <a:off x="718457" y="1429515"/>
            <a:ext cx="10776857" cy="5172853"/>
          </a:xfrm>
        </p:spPr>
        <p:txBody>
          <a:bodyPr>
            <a:normAutofit/>
          </a:bodyPr>
          <a:lstStyle/>
          <a:p>
            <a:pPr marL="463550" indent="0">
              <a:lnSpc>
                <a:spcPct val="110000"/>
              </a:lnSpc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63550" indent="0">
              <a:lnSpc>
                <a:spcPct val="110000"/>
              </a:lnSpc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endParaRPr lang="en-US" sz="3000" dirty="0"/>
          </a:p>
          <a:p>
            <a:pPr marL="0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endParaRPr lang="en-US" sz="3000" dirty="0"/>
          </a:p>
        </p:txBody>
      </p:sp>
      <p:sp>
        <p:nvSpPr>
          <p:cNvPr id="3" name="Rectangle 2"/>
          <p:cNvSpPr/>
          <p:nvPr/>
        </p:nvSpPr>
        <p:spPr>
          <a:xfrm>
            <a:off x="651420" y="1436761"/>
            <a:ext cx="1103618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Existing laws have not taken into consideration the globalizing impact of the Internet.  Prime example is the now-ubiquitous “donate” button. </a:t>
            </a:r>
          </a:p>
          <a:p>
            <a:endParaRPr lang="en-US" sz="2600" b="1" dirty="0">
              <a:cs typeface="Arial" panose="020B0604020202020204" pitchFamily="34" charset="0"/>
            </a:endParaRPr>
          </a:p>
          <a:p>
            <a:r>
              <a:rPr lang="en-US" sz="2600" b="1" dirty="0">
                <a:cs typeface="Arial" panose="020B0604020202020204" pitchFamily="34" charset="0"/>
              </a:rPr>
              <a:t>Does having a donate button trigger the need for registering in every state that has registration requirements, or is it not solicitation at all? </a:t>
            </a:r>
          </a:p>
          <a:p>
            <a:endParaRPr lang="en-US" sz="2600" b="1" dirty="0">
              <a:cs typeface="Arial" panose="020B0604020202020204" pitchFamily="34" charset="0"/>
            </a:endParaRPr>
          </a:p>
          <a:p>
            <a:r>
              <a:rPr lang="en-US" sz="2600" b="1" dirty="0">
                <a:cs typeface="Arial" panose="020B0604020202020204" pitchFamily="34" charset="0"/>
              </a:rPr>
              <a:t>Only a few states have weighed in.  Colorado looks at: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600" b="1" dirty="0"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b="1" dirty="0">
                <a:cs typeface="Arial" panose="020B0604020202020204" pitchFamily="34" charset="0"/>
              </a:rPr>
              <a:t>whether an out-of-state charity’s website “receives contributions from Colorado on a repeated and ongoing or substantial basis,” and</a:t>
            </a:r>
          </a:p>
          <a:p>
            <a:endParaRPr lang="en-US" sz="2600" b="1" dirty="0"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b="1" dirty="0">
                <a:cs typeface="Arial" panose="020B0604020202020204" pitchFamily="34" charset="0"/>
              </a:rPr>
              <a:t>whether the charity “specifically targets persons physically located in Colorado for solicitation.”</a:t>
            </a:r>
          </a:p>
        </p:txBody>
      </p: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530640" y="210129"/>
            <a:ext cx="11076977" cy="113534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cs typeface="Arial" panose="020B0604020202020204" pitchFamily="34" charset="0"/>
              </a:rPr>
              <a:t>The “Donate” Button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1937" y="0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094430" y="0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86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3369" y="-34782"/>
            <a:ext cx="1037152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ea typeface="Optima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1937" y="0"/>
            <a:ext cx="0" cy="6858000"/>
          </a:xfrm>
          <a:prstGeom prst="line">
            <a:avLst/>
          </a:prstGeom>
          <a:ln w="190500">
            <a:solidFill>
              <a:srgbClr val="96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094430" y="1"/>
            <a:ext cx="0" cy="6857999"/>
          </a:xfrm>
          <a:prstGeom prst="line">
            <a:avLst/>
          </a:prstGeom>
          <a:ln w="190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22626" y="1"/>
            <a:ext cx="0" cy="68579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5622" y="1"/>
            <a:ext cx="0" cy="68579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840055" y="251929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 useBgFill="1">
        <p:nvSpPr>
          <p:cNvPr id="10" name="TextBox 9"/>
          <p:cNvSpPr txBox="1"/>
          <p:nvPr/>
        </p:nvSpPr>
        <p:spPr>
          <a:xfrm>
            <a:off x="9747162" y="6485964"/>
            <a:ext cx="2195473" cy="30777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© 2017 Tennant Lubell, LLC</a:t>
            </a:r>
          </a:p>
        </p:txBody>
      </p:sp>
      <p:sp useBgFill="1">
        <p:nvSpPr>
          <p:cNvPr id="13" name="Rectangle 12"/>
          <p:cNvSpPr/>
          <p:nvPr/>
        </p:nvSpPr>
        <p:spPr>
          <a:xfrm>
            <a:off x="9747162" y="6517341"/>
            <a:ext cx="2129696" cy="3406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1"/>
          <p:cNvSpPr>
            <a:spLocks noGrp="1"/>
          </p:cNvSpPr>
          <p:nvPr>
            <p:ph idx="1"/>
          </p:nvPr>
        </p:nvSpPr>
        <p:spPr>
          <a:xfrm>
            <a:off x="718457" y="1429515"/>
            <a:ext cx="10776857" cy="5172853"/>
          </a:xfrm>
        </p:spPr>
        <p:txBody>
          <a:bodyPr>
            <a:normAutofit/>
          </a:bodyPr>
          <a:lstStyle/>
          <a:p>
            <a:pPr marL="463550" indent="0">
              <a:lnSpc>
                <a:spcPct val="110000"/>
              </a:lnSpc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63550" indent="0">
              <a:lnSpc>
                <a:spcPct val="110000"/>
              </a:lnSpc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endParaRPr lang="en-US" sz="3000" dirty="0"/>
          </a:p>
          <a:p>
            <a:pPr marL="0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endParaRPr lang="en-US" sz="3000" dirty="0"/>
          </a:p>
        </p:txBody>
      </p:sp>
      <p:sp>
        <p:nvSpPr>
          <p:cNvPr id="3" name="Rectangle 2"/>
          <p:cNvSpPr/>
          <p:nvPr/>
        </p:nvSpPr>
        <p:spPr>
          <a:xfrm>
            <a:off x="651420" y="1436761"/>
            <a:ext cx="110361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Massachusetts and most other states have not passed any legislation on this subject.</a:t>
            </a:r>
          </a:p>
          <a:p>
            <a:endParaRPr lang="en-US" sz="2800" b="1" dirty="0">
              <a:cs typeface="Arial" panose="020B0604020202020204" pitchFamily="34" charset="0"/>
            </a:endParaRPr>
          </a:p>
          <a:p>
            <a:r>
              <a:rPr lang="en-US" sz="2800" b="1" dirty="0">
                <a:cs typeface="Arial" panose="020B0604020202020204" pitchFamily="34" charset="0"/>
              </a:rPr>
              <a:t>Consider registering if your organization:</a:t>
            </a:r>
          </a:p>
          <a:p>
            <a:endParaRPr lang="en-US" sz="2800" b="1" dirty="0"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>
                <a:cs typeface="Arial" panose="020B0604020202020204" pitchFamily="34" charset="0"/>
              </a:rPr>
              <a:t>is receiving contributions from a particular state on a </a:t>
            </a:r>
            <a:r>
              <a:rPr lang="en-US" sz="2800" b="1" i="1" dirty="0">
                <a:cs typeface="Arial" panose="020B0604020202020204" pitchFamily="34" charset="0"/>
              </a:rPr>
              <a:t>repeated and ongoing or substantial ba</a:t>
            </a:r>
            <a:r>
              <a:rPr lang="en-US" sz="2800" b="1" dirty="0">
                <a:cs typeface="Arial" panose="020B0604020202020204" pitchFamily="34" charset="0"/>
              </a:rPr>
              <a:t>sis, or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b="1" dirty="0"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>
                <a:cs typeface="Arial" panose="020B0604020202020204" pitchFamily="34" charset="0"/>
              </a:rPr>
              <a:t>is specially targeting individuals or companies from a particular state. </a:t>
            </a:r>
          </a:p>
        </p:txBody>
      </p: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530640" y="210129"/>
            <a:ext cx="11076977" cy="113534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cs typeface="Arial" panose="020B0604020202020204" pitchFamily="34" charset="0"/>
              </a:rPr>
              <a:t>The “Donate” Button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1937" y="0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094430" y="0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32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3369" y="-34782"/>
            <a:ext cx="1037152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ea typeface="Optima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1937" y="0"/>
            <a:ext cx="0" cy="6858000"/>
          </a:xfrm>
          <a:prstGeom prst="line">
            <a:avLst/>
          </a:prstGeom>
          <a:ln w="190500">
            <a:solidFill>
              <a:srgbClr val="96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094430" y="1"/>
            <a:ext cx="0" cy="6857999"/>
          </a:xfrm>
          <a:prstGeom prst="line">
            <a:avLst/>
          </a:prstGeom>
          <a:ln w="190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22626" y="1"/>
            <a:ext cx="0" cy="68579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5622" y="1"/>
            <a:ext cx="0" cy="685799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840055" y="251929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30640" y="210129"/>
            <a:ext cx="11076977" cy="118460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cs typeface="Arial" panose="020B0604020202020204" pitchFamily="34" charset="0"/>
              </a:rPr>
              <a:t>Crowdfunding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 useBgFill="1">
        <p:nvSpPr>
          <p:cNvPr id="10" name="TextBox 9"/>
          <p:cNvSpPr txBox="1"/>
          <p:nvPr/>
        </p:nvSpPr>
        <p:spPr>
          <a:xfrm>
            <a:off x="9747162" y="6485964"/>
            <a:ext cx="2195473" cy="30777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© 2017 Tennant Lubell, LLC</a:t>
            </a:r>
          </a:p>
        </p:txBody>
      </p:sp>
      <p:sp useBgFill="1">
        <p:nvSpPr>
          <p:cNvPr id="13" name="Rectangle 12"/>
          <p:cNvSpPr/>
          <p:nvPr/>
        </p:nvSpPr>
        <p:spPr>
          <a:xfrm>
            <a:off x="9747162" y="6517341"/>
            <a:ext cx="2129696" cy="3406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1"/>
          <p:cNvSpPr>
            <a:spLocks noGrp="1"/>
          </p:cNvSpPr>
          <p:nvPr>
            <p:ph idx="1"/>
          </p:nvPr>
        </p:nvSpPr>
        <p:spPr>
          <a:xfrm>
            <a:off x="718457" y="1429515"/>
            <a:ext cx="10776857" cy="5078991"/>
          </a:xfrm>
        </p:spPr>
        <p:txBody>
          <a:bodyPr>
            <a:normAutofit/>
          </a:bodyPr>
          <a:lstStyle/>
          <a:p>
            <a:pPr marL="463550" indent="0">
              <a:lnSpc>
                <a:spcPct val="110000"/>
              </a:lnSpc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63550" indent="0">
              <a:lnSpc>
                <a:spcPct val="110000"/>
              </a:lnSpc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endParaRPr lang="en-US" sz="3000" dirty="0"/>
          </a:p>
          <a:p>
            <a:pPr marL="0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815031" y="1420680"/>
            <a:ext cx="1056193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Funding a project, an individual, or an organization by raising small amounts of money via the Internet from a large number of people. </a:t>
            </a:r>
          </a:p>
          <a:p>
            <a:endParaRPr lang="en-US" sz="2600" b="1" dirty="0">
              <a:cs typeface="Arial" panose="020B0604020202020204" pitchFamily="34" charset="0"/>
            </a:endParaRPr>
          </a:p>
          <a:p>
            <a:endParaRPr lang="en-US" sz="2600" b="1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b="1" dirty="0"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510" y="2723625"/>
            <a:ext cx="2624981" cy="396132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01937" y="0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098607" y="1"/>
            <a:ext cx="0" cy="6857999"/>
          </a:xfrm>
          <a:prstGeom prst="line">
            <a:avLst/>
          </a:prstGeom>
          <a:ln w="190500">
            <a:solidFill>
              <a:srgbClr val="003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50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3.8|3.2|8.7|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9.3|15.6|6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20532</TotalTime>
  <Words>1699</Words>
  <Application>Microsoft Office PowerPoint</Application>
  <PresentationFormat>Widescreen</PresentationFormat>
  <Paragraphs>503</Paragraphs>
  <Slides>28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Candara</vt:lpstr>
      <vt:lpstr>Times New Roman</vt:lpstr>
      <vt:lpstr>Trebuchet MS</vt:lpstr>
      <vt:lpstr>Wingdings</vt:lpstr>
      <vt:lpstr>Office Theme</vt:lpstr>
      <vt:lpstr>Custom Design</vt:lpstr>
      <vt:lpstr>Microsoft PowerPoint Presentation</vt:lpstr>
      <vt:lpstr>    THE FRONTIERS OF FUNDRAISING   Crowdfunding, Co-Venturer Campaigns Third Party Agreements and Corporate Sponsorships   </vt:lpstr>
      <vt:lpstr>Overview </vt:lpstr>
      <vt:lpstr>Basics for Massachusetts Charities</vt:lpstr>
      <vt:lpstr>Basics for Massachusetts Charities</vt:lpstr>
      <vt:lpstr>Basics for Massachusetts Charities</vt:lpstr>
      <vt:lpstr>Fundraising Outside Massachusetts</vt:lpstr>
      <vt:lpstr>The “Donate” Button</vt:lpstr>
      <vt:lpstr>The “Donate” Button</vt:lpstr>
      <vt:lpstr>Crowdfunding</vt:lpstr>
      <vt:lpstr>Crowdfunding</vt:lpstr>
      <vt:lpstr>Crowdfunding: Multi-State Registration</vt:lpstr>
      <vt:lpstr>Crowdfunding: Multi-State Registration </vt:lpstr>
      <vt:lpstr>Crowdfunding: Functions and Status of Platforms</vt:lpstr>
      <vt:lpstr> Crowdfunding Models</vt:lpstr>
      <vt:lpstr>Crowdfunding: Basic Rules Apply</vt:lpstr>
      <vt:lpstr>Corporate Sponsorships</vt:lpstr>
      <vt:lpstr>Corporate Sponsorships</vt:lpstr>
      <vt:lpstr>Corporate Sponsorships</vt:lpstr>
      <vt:lpstr>Co-Venturer Campaigns</vt:lpstr>
      <vt:lpstr>Co-Venturer Campaigns</vt:lpstr>
      <vt:lpstr>Co-Venturer Campaigns: Challenges for Charities</vt:lpstr>
      <vt:lpstr>Co-Venturer Campaigns </vt:lpstr>
      <vt:lpstr>Co-Venturer Campaigns: Legal Obligations </vt:lpstr>
      <vt:lpstr>Unrelated Third Party Fundraising Agreements </vt:lpstr>
      <vt:lpstr>Unrelated Third Party Fundraising Agreements </vt:lpstr>
      <vt:lpstr>Unrelated Third Party Fundraising Agreements </vt:lpstr>
      <vt:lpstr>Unrelated Third Party Fundraising Agreements </vt:lpstr>
      <vt:lpstr>  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Andreoni</dc:creator>
  <cp:lastModifiedBy>Jenny Ma</cp:lastModifiedBy>
  <cp:revision>665</cp:revision>
  <cp:lastPrinted>2017-05-18T20:55:35Z</cp:lastPrinted>
  <dcterms:created xsi:type="dcterms:W3CDTF">2016-08-10T16:39:01Z</dcterms:created>
  <dcterms:modified xsi:type="dcterms:W3CDTF">2019-05-15T15:13:42Z</dcterms:modified>
</cp:coreProperties>
</file>