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993399"/>
    <a:srgbClr val="007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8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4F81-F781-426E-9661-50B6D73DA99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913"/>
            <a:ext cx="2545049" cy="129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Culture Really and How Can You Use it as a Tool?</a:t>
            </a:r>
          </a:p>
          <a:p>
            <a:pPr algn="ctr"/>
            <a:r>
              <a:rPr lang="en-US" sz="20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13</a:t>
            </a:r>
            <a:r>
              <a:rPr lang="en-US" sz="2000" b="1" baseline="30000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</a:t>
            </a:r>
          </a:p>
          <a:p>
            <a:pPr algn="ctr"/>
            <a:r>
              <a:rPr lang="en-US" sz="20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Charity Shaman</a:t>
            </a:r>
            <a:endParaRPr lang="en-US" sz="2000" b="1" dirty="0">
              <a:solidFill>
                <a:srgbClr val="007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75" y="2578909"/>
            <a:ext cx="48767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joining us! A few instructions before we begin: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join the audio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selecting the radio button for either “Telephone” or “Mic &amp; Speakers.” If you are using telephone, please dial in with the conference line and audio pin provided.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having any technical issues, please let us know in the chat box.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have time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Please enter your questions in the chat box at any time.</a:t>
            </a:r>
          </a:p>
          <a:p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webinar is being recorded, and we will distribute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webinar.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502" y="4006987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Hodgkins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-Sumner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of Membership and Programs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4800" y="2514600"/>
            <a:ext cx="5029200" cy="3686175"/>
          </a:xfrm>
          <a:prstGeom prst="wedgeRectCallout">
            <a:avLst>
              <a:gd name="adj1" fmla="val 82576"/>
              <a:gd name="adj2" fmla="val -30428"/>
            </a:avLst>
          </a:prstGeom>
          <a:noFill/>
          <a:ln>
            <a:solidFill>
              <a:srgbClr val="00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0288" y="6473428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www.massnonprofitnet.org</a:t>
            </a:r>
            <a:endParaRPr lang="en-US" dirty="0">
              <a:solidFill>
                <a:srgbClr val="007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05" y="1828800"/>
            <a:ext cx="1977288" cy="1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Applying culture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42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RITUALS</a:t>
            </a: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Helvetica Neue Light"/>
                <a:cs typeface="Helvetica Neue Light"/>
              </a:rPr>
              <a:t>Identify, clarify and brand</a:t>
            </a:r>
            <a:r>
              <a:rPr lang="en-US" sz="2800" dirty="0">
                <a:latin typeface="Helvetica Neue Light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several existing </a:t>
            </a:r>
            <a:r>
              <a:rPr lang="en-US" sz="2800" dirty="0" smtClean="0">
                <a:latin typeface="Helvetica Neue Light"/>
                <a:cs typeface="Helvetica Neue Light"/>
              </a:rPr>
              <a:t>or new “</a:t>
            </a:r>
            <a:r>
              <a:rPr lang="en-US" sz="2800" dirty="0" smtClean="0">
                <a:latin typeface="Helvetica Neue Light"/>
                <a:cs typeface="Helvetica Neue Light"/>
              </a:rPr>
              <a:t>rituals” (how you do things around there) and be </a:t>
            </a:r>
            <a:r>
              <a:rPr lang="en-US" sz="2800" dirty="0" smtClean="0">
                <a:latin typeface="Helvetica Neue Light"/>
                <a:cs typeface="Helvetica Neue Light"/>
              </a:rPr>
              <a:t>very </a:t>
            </a:r>
            <a:r>
              <a:rPr lang="en-US" sz="2800" dirty="0" smtClean="0">
                <a:latin typeface="Helvetica Neue Light"/>
                <a:cs typeface="Helvetica Neue Light"/>
              </a:rPr>
              <a:t>deliberate about supporting their </a:t>
            </a:r>
            <a:r>
              <a:rPr lang="en-US" sz="2800" dirty="0" smtClean="0">
                <a:latin typeface="Helvetica Neue Light"/>
                <a:cs typeface="Helvetica Neue Light"/>
              </a:rPr>
              <a:t>consistent use. 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6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Senior management </a:t>
            </a:r>
            <a:r>
              <a:rPr lang="en-US" sz="2400" i="1" u="sng" dirty="0" smtClean="0">
                <a:solidFill>
                  <a:srgbClr val="993399"/>
                </a:solidFill>
                <a:latin typeface="Chalkduster"/>
                <a:cs typeface="Chalkduster"/>
              </a:rPr>
              <a:t>must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 champion.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Applying culture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RITUALS</a:t>
            </a: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43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The 10-foot rule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20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Open chair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048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Questions first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048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Story circles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733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An unexpected lunch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733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The Skinny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434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“Before we walk away”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49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“Pencils down”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953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Desk exchange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pic>
        <p:nvPicPr>
          <p:cNvPr id="16" name="Picture 15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800" y="5638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Last one in dances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400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2438400" cy="10631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14388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 Neue Light"/>
                <a:cs typeface="Helvetica Neue Light"/>
              </a:rPr>
              <a:t>Before we walk away</a:t>
            </a:r>
            <a:r>
              <a:rPr lang="mr-IN" sz="5400" dirty="0" smtClean="0">
                <a:latin typeface="Helvetica Neue Light"/>
                <a:cs typeface="Helvetica Neue Light"/>
              </a:rPr>
              <a:t>…</a:t>
            </a:r>
            <a:endParaRPr lang="en-US" sz="5400" dirty="0">
              <a:latin typeface="Helvetica Neue Light"/>
              <a:cs typeface="Helvetica Neue Light"/>
            </a:endParaRPr>
          </a:p>
        </p:txBody>
      </p:sp>
      <p:pic>
        <p:nvPicPr>
          <p:cNvPr id="5" name="Picture 4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06342"/>
            <a:ext cx="2057400" cy="1775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71134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00" dirty="0" err="1" smtClean="0">
                <a:latin typeface="Helvetica Neue Light"/>
                <a:cs typeface="Helvetica Neue Light"/>
              </a:rPr>
              <a:t>daniel@</a:t>
            </a:r>
            <a:r>
              <a:rPr lang="en-US" sz="2400" b="1" spc="100" dirty="0" err="1" smtClean="0">
                <a:latin typeface="Helvetica Neue Light"/>
                <a:cs typeface="Helvetica Neue Light"/>
              </a:rPr>
              <a:t>braveshift.com</a:t>
            </a:r>
            <a:endParaRPr lang="en-US" sz="2400" b="1" spc="1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141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Head 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94310"/>
            <a:ext cx="3581400" cy="4992470"/>
          </a:xfrm>
          <a:prstGeom prst="rect">
            <a:avLst/>
          </a:prstGeom>
          <a:effectLst>
            <a:glow rad="152400">
              <a:schemeClr val="bg1">
                <a:alpha val="80000"/>
              </a:schemeClr>
            </a:glow>
            <a:softEdge rad="152400"/>
          </a:effectLst>
        </p:spPr>
      </p:pic>
      <p:pic>
        <p:nvPicPr>
          <p:cNvPr id="11" name="Picture 10" descr="Color logo - no background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962400" cy="1727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25908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- former CFO &amp; COO</a:t>
            </a:r>
          </a:p>
          <a:p>
            <a:pPr marL="457200" indent="-457200" algn="ctr">
              <a:buFontTx/>
              <a:buChar char="-"/>
            </a:pPr>
            <a:r>
              <a:rPr lang="en-US" sz="2800" dirty="0" smtClean="0">
                <a:latin typeface="Helvetica Neue Light"/>
                <a:cs typeface="Helvetica Neue Light"/>
              </a:rPr>
              <a:t>leadership &amp; team development coach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- podcast host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3399"/>
                </a:solidFill>
                <a:latin typeface="Helvetica Neue Light"/>
                <a:cs typeface="Helvetica Neue Light"/>
              </a:rPr>
              <a:t>CHARITYSHAMAN.ORG                 WORKPLACEHEALER.PODBEAN.COM</a:t>
            </a:r>
          </a:p>
          <a:p>
            <a:pPr algn="ctr"/>
            <a:endParaRPr lang="en-US" b="1" dirty="0">
              <a:solidFill>
                <a:srgbClr val="663399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Picture 1" descr="Color logo - no backgrou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67200"/>
            <a:ext cx="1828800" cy="1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How we do things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4114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993399"/>
                </a:solidFill>
                <a:latin typeface="Chalkduster"/>
                <a:cs typeface="Chalkduster"/>
              </a:rPr>
              <a:t>Simple examples</a:t>
            </a:r>
            <a:r>
              <a:rPr lang="mr-IN" sz="2800" dirty="0" smtClean="0">
                <a:solidFill>
                  <a:srgbClr val="993399"/>
                </a:solidFill>
                <a:latin typeface="Chalkduster"/>
                <a:cs typeface="Chalkduster"/>
              </a:rPr>
              <a:t>…</a:t>
            </a:r>
            <a:endParaRPr lang="en-US" sz="2800" dirty="0" smtClean="0">
              <a:solidFill>
                <a:srgbClr val="993399"/>
              </a:solidFill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Voice levels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Birthdays</a:t>
            </a:r>
          </a:p>
          <a:p>
            <a:r>
              <a:rPr lang="en-US" dirty="0">
                <a:latin typeface="Helvetica Neue Light"/>
                <a:cs typeface="Helvetica Neue Light"/>
              </a:rPr>
              <a:t>Email habits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Timeliness of meetings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4" name="Picture 3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But, so what?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7" name="Picture 6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What is culture?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124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My favorite expert</a:t>
            </a:r>
          </a:p>
          <a:p>
            <a:pPr marL="0" indent="0" algn="ctr">
              <a:buNone/>
            </a:pPr>
            <a:endParaRPr lang="en-US" sz="1200" i="1" dirty="0" smtClean="0">
              <a:solidFill>
                <a:srgbClr val="993399"/>
              </a:solidFill>
              <a:latin typeface="Chalkduster"/>
              <a:cs typeface="Chalkduster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Edgar </a:t>
            </a:r>
            <a:r>
              <a:rPr lang="en-US" dirty="0">
                <a:latin typeface="Helvetica Neue Light"/>
                <a:cs typeface="Helvetica Neue Light"/>
              </a:rPr>
              <a:t>Schein </a:t>
            </a:r>
            <a:r>
              <a:rPr lang="mr-IN" dirty="0" smtClean="0">
                <a:latin typeface="Helvetica Neue Light"/>
                <a:cs typeface="Helvetica Neue Light"/>
              </a:rPr>
              <a:t>–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artifacts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espoused values</a:t>
            </a:r>
            <a:endParaRPr lang="en-US" dirty="0">
              <a:latin typeface="Helvetica Neue Light"/>
              <a:cs typeface="Helvetica Neue Light"/>
            </a:endParaRP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assumptions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993399"/>
                </a:solidFill>
                <a:latin typeface="Chalkduster"/>
                <a:cs typeface="Chalkduster"/>
              </a:rPr>
              <a:t>A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 bit abstract in practice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Values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733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Our “go to” starting point</a:t>
            </a: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Integrity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Respect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Innovation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Excellence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Customer focus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685872"/>
            <a:ext cx="411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If 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so 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much similarity, 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are 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espoused values truly part of culture?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Looking for “fit”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733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An outdated approach?</a:t>
            </a: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Pass on promising talent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Create an “insider’s” atmosphere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 Suppress diversity + its benefits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Whim of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personal preference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8" name="Picture 7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Applying culture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73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FOCUS AND DISCIPLINE</a:t>
            </a:r>
            <a:endParaRPr lang="en-US" dirty="0" smtClean="0">
              <a:solidFill>
                <a:srgbClr val="993399"/>
              </a:solidFill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pPr marL="0" indent="0" algn="ctr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Thing </a:t>
            </a:r>
            <a:r>
              <a:rPr lang="en-US" dirty="0" smtClean="0">
                <a:latin typeface="Helvetica Neue Light"/>
                <a:cs typeface="Helvetica Neue Light"/>
              </a:rPr>
              <a:t>1 - Mindsets</a:t>
            </a:r>
          </a:p>
          <a:p>
            <a:pPr marL="0" indent="0" algn="ctr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Thing 2. </a:t>
            </a:r>
            <a:r>
              <a:rPr lang="mr-IN" dirty="0" smtClean="0">
                <a:latin typeface="Helvetica Neue Light"/>
                <a:cs typeface="Helvetica Neue Light"/>
              </a:rPr>
              <a:t>–</a:t>
            </a:r>
            <a:r>
              <a:rPr lang="en-US" dirty="0" smtClean="0">
                <a:latin typeface="Helvetica Neue Light"/>
                <a:cs typeface="Helvetica Neue Light"/>
              </a:rPr>
              <a:t> Soft Skills</a:t>
            </a:r>
          </a:p>
          <a:p>
            <a:pPr marL="0" indent="0" algn="ctr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Thing 3 </a:t>
            </a:r>
            <a:r>
              <a:rPr lang="mr-IN" dirty="0" smtClean="0">
                <a:latin typeface="Helvetica Neue Light"/>
                <a:cs typeface="Helvetica Neue Light"/>
              </a:rPr>
              <a:t>–</a:t>
            </a:r>
            <a:r>
              <a:rPr lang="en-US" dirty="0" smtClean="0">
                <a:latin typeface="Helvetica Neue Light"/>
                <a:cs typeface="Helvetica Neue Light"/>
              </a:rPr>
              <a:t> Rituals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Applying culture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352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MINDSETS</a:t>
            </a:r>
          </a:p>
          <a:p>
            <a:pPr marL="0" indent="0">
              <a:buNone/>
            </a:pPr>
            <a:endParaRPr lang="en-US" sz="1800" dirty="0" smtClean="0">
              <a:latin typeface="Helvetica Neue Light"/>
              <a:cs typeface="Helvetica Neue Ligh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Helvetica Neue Light"/>
                <a:cs typeface="Helvetica Neue Light"/>
              </a:rPr>
              <a:t>Choose </a:t>
            </a:r>
            <a:r>
              <a:rPr lang="en-US" sz="2800" dirty="0" smtClean="0">
                <a:latin typeface="Helvetica Neue Light"/>
                <a:cs typeface="Helvetica Neue Light"/>
              </a:rPr>
              <a:t>one “espoused value” </a:t>
            </a:r>
            <a:r>
              <a:rPr lang="en-US" sz="2800" dirty="0" smtClean="0">
                <a:latin typeface="Helvetica Neue Light"/>
                <a:cs typeface="Helvetica Neue Light"/>
              </a:rPr>
              <a:t>each</a:t>
            </a:r>
            <a:r>
              <a:rPr lang="en-US" sz="2800" dirty="0" smtClean="0">
                <a:latin typeface="Helvetica Neue Light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month and </a:t>
            </a:r>
            <a:r>
              <a:rPr lang="en-US" sz="2800" dirty="0" smtClean="0">
                <a:latin typeface="Helvetica Neue Light"/>
                <a:cs typeface="Helvetica Neue Light"/>
              </a:rPr>
              <a:t>organize</a:t>
            </a:r>
            <a:r>
              <a:rPr lang="en-US" sz="2800" dirty="0" smtClean="0">
                <a:latin typeface="Helvetica Neue Light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a </a:t>
            </a:r>
            <a:r>
              <a:rPr lang="en-US" sz="2800" u="sng" dirty="0" smtClean="0">
                <a:latin typeface="Helvetica Neue Light"/>
                <a:cs typeface="Helvetica Neue Light"/>
              </a:rPr>
              <a:t>meaning-making</a:t>
            </a:r>
            <a:r>
              <a:rPr lang="en-US" sz="2800" dirty="0" smtClean="0">
                <a:latin typeface="Helvetica Neue Light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event... </a:t>
            </a:r>
            <a:r>
              <a:rPr lang="en-US" sz="2800" dirty="0">
                <a:latin typeface="Helvetica Neue Light"/>
                <a:cs typeface="Helvetica Neue Light"/>
              </a:rPr>
              <a:t>e</a:t>
            </a:r>
            <a:r>
              <a:rPr lang="en-US" sz="2800" dirty="0" smtClean="0">
                <a:latin typeface="Helvetica Neue Light"/>
                <a:cs typeface="Helvetica Neue Light"/>
              </a:rPr>
              <a:t>xchange </a:t>
            </a:r>
            <a:r>
              <a:rPr lang="en-US" sz="2800" dirty="0" smtClean="0">
                <a:latin typeface="Helvetica Neue Light"/>
                <a:cs typeface="Helvetica Neue Light"/>
              </a:rPr>
              <a:t>stories of what that value looks like in action.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34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(Sure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, serve cupcakes</a:t>
            </a:r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.)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663399"/>
                </a:solidFill>
                <a:latin typeface="Chalkduster"/>
                <a:cs typeface="Chalkduster"/>
              </a:rPr>
              <a:t>Applying culture</a:t>
            </a:r>
            <a:endParaRPr lang="en-US" sz="4800" dirty="0">
              <a:solidFill>
                <a:srgbClr val="663399"/>
              </a:solidFill>
              <a:latin typeface="Chalkduster"/>
              <a:cs typeface="Chalkduste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6858000" cy="373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3399"/>
                </a:solidFill>
                <a:latin typeface="Chalkduster"/>
                <a:cs typeface="Chalkduster"/>
              </a:rPr>
              <a:t>SOFT SKILLS</a:t>
            </a:r>
          </a:p>
          <a:p>
            <a:pPr marL="0" indent="0">
              <a:buNone/>
            </a:pPr>
            <a:endParaRPr lang="en-US" sz="1200" dirty="0" smtClean="0">
              <a:latin typeface="Helvetica Neue Light"/>
              <a:cs typeface="Helvetica Neue Ligh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Helvetica Neue Light"/>
                <a:cs typeface="Helvetica Neue Light"/>
              </a:rPr>
              <a:t>Select one </a:t>
            </a:r>
            <a:r>
              <a:rPr lang="en-US" sz="2800" dirty="0" smtClean="0">
                <a:latin typeface="Helvetica Neue Light"/>
                <a:cs typeface="Helvetica Neue Light"/>
              </a:rPr>
              <a:t>soft skill each </a:t>
            </a:r>
            <a:r>
              <a:rPr lang="en-US" sz="2800" dirty="0" smtClean="0">
                <a:latin typeface="Helvetica Neue Light"/>
                <a:cs typeface="Helvetica Neue Light"/>
              </a:rPr>
              <a:t>quarter, asking teams to periodically discuss examples of how the skill is </a:t>
            </a:r>
            <a:r>
              <a:rPr lang="en-US" sz="2800" dirty="0" smtClean="0">
                <a:latin typeface="Helvetica Neue Light"/>
                <a:cs typeface="Helvetica Neue Light"/>
              </a:rPr>
              <a:t>applied (</a:t>
            </a:r>
            <a:r>
              <a:rPr lang="en-US" sz="2800" dirty="0" err="1" smtClean="0">
                <a:latin typeface="Helvetica Neue Light"/>
                <a:cs typeface="Helvetica Neue Light"/>
              </a:rPr>
              <a:t>ie</a:t>
            </a:r>
            <a:r>
              <a:rPr lang="en-US" sz="2800" dirty="0" smtClean="0">
                <a:latin typeface="Helvetica Neue Light"/>
                <a:cs typeface="Helvetica Neue Light"/>
              </a:rPr>
              <a:t>: </a:t>
            </a:r>
            <a:r>
              <a:rPr lang="en-US" sz="2800" dirty="0" smtClean="0">
                <a:latin typeface="Helvetica Neue Light"/>
                <a:cs typeface="Helvetica Neue Light"/>
              </a:rPr>
              <a:t>active listening, exchanging feedback, collaboration, </a:t>
            </a:r>
            <a:r>
              <a:rPr lang="en-US" sz="2800" dirty="0" smtClean="0">
                <a:latin typeface="Helvetica Neue Light"/>
                <a:cs typeface="Helvetica Neue Light"/>
              </a:rPr>
              <a:t>facilitation</a:t>
            </a:r>
            <a:r>
              <a:rPr lang="en-US" sz="2800" dirty="0" smtClean="0">
                <a:latin typeface="Helvetica Neue Light"/>
                <a:cs typeface="Helvetica Neue Light"/>
              </a:rPr>
              <a:t>, ideation, experimentation</a:t>
            </a:r>
            <a:r>
              <a:rPr lang="mr-IN" sz="2800" dirty="0" smtClean="0">
                <a:latin typeface="Helvetica Neue Light"/>
                <a:cs typeface="Helvetica Neue Light"/>
              </a:rPr>
              <a:t>…</a:t>
            </a:r>
            <a:r>
              <a:rPr lang="en-US" sz="2800" dirty="0" smtClean="0">
                <a:latin typeface="Helvetica Neue Light"/>
                <a:cs typeface="Helvetica Neue Light"/>
              </a:rPr>
              <a:t>)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Color logo - no background 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99455"/>
            <a:ext cx="1524000" cy="664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724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993399"/>
                </a:solidFill>
                <a:latin typeface="Chalkduster"/>
                <a:cs typeface="Chalkduster"/>
              </a:rPr>
              <a:t>Don’t make this a performance thing.</a:t>
            </a:r>
            <a:endParaRPr lang="en-US" sz="2400" i="1" dirty="0">
              <a:solidFill>
                <a:srgbClr val="993399"/>
              </a:solidFill>
              <a:latin typeface="Chalkduster"/>
              <a:cs typeface="Chalkduster"/>
            </a:endParaRPr>
          </a:p>
        </p:txBody>
      </p:sp>
      <p:pic>
        <p:nvPicPr>
          <p:cNvPr id="9" name="Picture 8" descr="Color logo - no backgro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27462"/>
            <a:ext cx="1524000" cy="12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434</Words>
  <Application>Microsoft Macintosh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How we do things</vt:lpstr>
      <vt:lpstr>What is culture?</vt:lpstr>
      <vt:lpstr>Values</vt:lpstr>
      <vt:lpstr>Looking for “fit”</vt:lpstr>
      <vt:lpstr>Applying culture</vt:lpstr>
      <vt:lpstr>Applying culture</vt:lpstr>
      <vt:lpstr>Applying culture</vt:lpstr>
      <vt:lpstr>Applying culture</vt:lpstr>
      <vt:lpstr>Applying culture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Tamanaha</dc:creator>
  <cp:lastModifiedBy>Daniel Doucette</cp:lastModifiedBy>
  <cp:revision>135</cp:revision>
  <dcterms:created xsi:type="dcterms:W3CDTF">2016-05-10T18:23:43Z</dcterms:created>
  <dcterms:modified xsi:type="dcterms:W3CDTF">2019-03-11T14:52:27Z</dcterms:modified>
</cp:coreProperties>
</file>