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5.jpg" ContentType="image/pn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2"/>
    <p:sldMasterId id="2147483660" r:id="rId3"/>
  </p:sldMasterIdLst>
  <p:notesMasterIdLst>
    <p:notesMasterId r:id="rId44"/>
  </p:notesMasterIdLst>
  <p:handoutMasterIdLst>
    <p:handoutMasterId r:id="rId45"/>
  </p:handoutMasterIdLst>
  <p:sldIdLst>
    <p:sldId id="303" r:id="rId4"/>
    <p:sldId id="256" r:id="rId5"/>
    <p:sldId id="258" r:id="rId6"/>
    <p:sldId id="259" r:id="rId7"/>
    <p:sldId id="260" r:id="rId8"/>
    <p:sldId id="261" r:id="rId9"/>
    <p:sldId id="262" r:id="rId10"/>
    <p:sldId id="307" r:id="rId11"/>
    <p:sldId id="308" r:id="rId12"/>
    <p:sldId id="304" r:id="rId13"/>
    <p:sldId id="305" r:id="rId14"/>
    <p:sldId id="306" r:id="rId15"/>
    <p:sldId id="309" r:id="rId16"/>
    <p:sldId id="310" r:id="rId17"/>
    <p:sldId id="311" r:id="rId18"/>
    <p:sldId id="312" r:id="rId19"/>
    <p:sldId id="313" r:id="rId20"/>
    <p:sldId id="315" r:id="rId21"/>
    <p:sldId id="316" r:id="rId22"/>
    <p:sldId id="314" r:id="rId23"/>
    <p:sldId id="317" r:id="rId24"/>
    <p:sldId id="318" r:id="rId25"/>
    <p:sldId id="320" r:id="rId26"/>
    <p:sldId id="321" r:id="rId27"/>
    <p:sldId id="269" r:id="rId28"/>
    <p:sldId id="270" r:id="rId29"/>
    <p:sldId id="319" r:id="rId30"/>
    <p:sldId id="322" r:id="rId31"/>
    <p:sldId id="271" r:id="rId32"/>
    <p:sldId id="291" r:id="rId33"/>
    <p:sldId id="278" r:id="rId34"/>
    <p:sldId id="293" r:id="rId35"/>
    <p:sldId id="294" r:id="rId36"/>
    <p:sldId id="295" r:id="rId37"/>
    <p:sldId id="279" r:id="rId38"/>
    <p:sldId id="323" r:id="rId39"/>
    <p:sldId id="301" r:id="rId40"/>
    <p:sldId id="300" r:id="rId41"/>
    <p:sldId id="326" r:id="rId42"/>
    <p:sldId id="325" r:id="rId43"/>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orge" initials="G" lastIdx="2" clrIdx="0">
    <p:extLst>
      <p:ext uri="{19B8F6BF-5375-455C-9EA6-DF929625EA0E}">
        <p15:presenceInfo xmlns:p15="http://schemas.microsoft.com/office/powerpoint/2012/main" userId="Georg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8562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p:cViewPr varScale="1">
        <p:scale>
          <a:sx n="70" d="100"/>
          <a:sy n="70" d="100"/>
        </p:scale>
        <p:origin x="1392" y="72"/>
      </p:cViewPr>
      <p:guideLst>
        <p:guide orient="horz" pos="2160"/>
        <p:guide pos="2880"/>
      </p:guideLst>
    </p:cSldViewPr>
  </p:slideViewPr>
  <p:notesTextViewPr>
    <p:cViewPr>
      <p:scale>
        <a:sx n="3" d="2"/>
        <a:sy n="3" d="2"/>
      </p:scale>
      <p:origin x="0" y="0"/>
    </p:cViewPr>
  </p:notesTextViewPr>
  <p:sorterViewPr>
    <p:cViewPr>
      <p:scale>
        <a:sx n="100" d="100"/>
        <a:sy n="100" d="100"/>
      </p:scale>
      <p:origin x="0" y="-3738"/>
    </p:cViewPr>
  </p:sorterViewPr>
  <p:notesViewPr>
    <p:cSldViewPr>
      <p:cViewPr varScale="1">
        <p:scale>
          <a:sx n="56" d="100"/>
          <a:sy n="56" d="100"/>
        </p:scale>
        <p:origin x="2838" y="8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700" cy="461804"/>
          </a:xfrm>
          <a:prstGeom prst="rect">
            <a:avLst/>
          </a:prstGeom>
        </p:spPr>
        <p:txBody>
          <a:bodyPr vert="horz" lIns="92480" tIns="46240" rIns="92480" bIns="46240"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700" cy="461804"/>
          </a:xfrm>
          <a:prstGeom prst="rect">
            <a:avLst/>
          </a:prstGeom>
        </p:spPr>
        <p:txBody>
          <a:bodyPr vert="horz" lIns="92480" tIns="46240" rIns="92480" bIns="46240" rtlCol="0"/>
          <a:lstStyle>
            <a:lvl1pPr algn="r">
              <a:defRPr sz="1200"/>
            </a:lvl1pPr>
          </a:lstStyle>
          <a:p>
            <a:fld id="{0E4FF8FC-8473-4DFD-87CC-D576DA80B410}" type="datetimeFigureOut">
              <a:rPr lang="en-US" smtClean="0"/>
              <a:pPr/>
              <a:t>1/22/2019</a:t>
            </a:fld>
            <a:endParaRPr lang="en-US" dirty="0"/>
          </a:p>
        </p:txBody>
      </p:sp>
      <p:sp>
        <p:nvSpPr>
          <p:cNvPr id="4" name="Footer Placeholder 3"/>
          <p:cNvSpPr>
            <a:spLocks noGrp="1"/>
          </p:cNvSpPr>
          <p:nvPr>
            <p:ph type="ftr" sz="quarter" idx="2"/>
          </p:nvPr>
        </p:nvSpPr>
        <p:spPr>
          <a:xfrm>
            <a:off x="0" y="8772668"/>
            <a:ext cx="3011700" cy="461804"/>
          </a:xfrm>
          <a:prstGeom prst="rect">
            <a:avLst/>
          </a:prstGeom>
        </p:spPr>
        <p:txBody>
          <a:bodyPr vert="horz" lIns="92480" tIns="46240" rIns="92480" bIns="46240" rtlCol="0" anchor="b"/>
          <a:lstStyle>
            <a:lvl1pPr algn="l">
              <a:defRPr sz="1200"/>
            </a:lvl1pPr>
          </a:lstStyle>
          <a:p>
            <a:r>
              <a:rPr lang="fr-FR" dirty="0" smtClean="0"/>
              <a:t>Zoglio Financial Management Solutions                                            www.glzfms.com</a:t>
            </a:r>
            <a:endParaRPr lang="en-US" dirty="0"/>
          </a:p>
        </p:txBody>
      </p:sp>
      <p:sp>
        <p:nvSpPr>
          <p:cNvPr id="5" name="Slide Number Placeholder 4"/>
          <p:cNvSpPr>
            <a:spLocks noGrp="1"/>
          </p:cNvSpPr>
          <p:nvPr>
            <p:ph type="sldNum" sz="quarter" idx="3"/>
          </p:nvPr>
        </p:nvSpPr>
        <p:spPr>
          <a:xfrm>
            <a:off x="3936768" y="8772668"/>
            <a:ext cx="3011700" cy="461804"/>
          </a:xfrm>
          <a:prstGeom prst="rect">
            <a:avLst/>
          </a:prstGeom>
        </p:spPr>
        <p:txBody>
          <a:bodyPr vert="horz" lIns="92480" tIns="46240" rIns="92480" bIns="46240" rtlCol="0" anchor="b"/>
          <a:lstStyle>
            <a:lvl1pPr algn="r">
              <a:defRPr sz="1200"/>
            </a:lvl1pPr>
          </a:lstStyle>
          <a:p>
            <a:fld id="{AD422161-F0FA-48FB-AB7F-FA9B9B1E1F93}" type="slidenum">
              <a:rPr lang="en-US" smtClean="0"/>
              <a:pPr/>
              <a:t>‹#›</a:t>
            </a:fld>
            <a:endParaRPr lang="en-US" dirty="0"/>
          </a:p>
        </p:txBody>
      </p:sp>
    </p:spTree>
    <p:extLst>
      <p:ext uri="{BB962C8B-B14F-4D97-AF65-F5344CB8AC3E}">
        <p14:creationId xmlns:p14="http://schemas.microsoft.com/office/powerpoint/2010/main" val="48386574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2011" cy="463526"/>
          </a:xfrm>
          <a:prstGeom prst="rect">
            <a:avLst/>
          </a:prstGeom>
        </p:spPr>
        <p:txBody>
          <a:bodyPr vert="horz" lIns="90023" tIns="45011" rIns="90023" bIns="45011" rtlCol="0"/>
          <a:lstStyle>
            <a:lvl1pPr algn="l">
              <a:defRPr sz="1200"/>
            </a:lvl1pPr>
          </a:lstStyle>
          <a:p>
            <a:endParaRPr lang="en-US" dirty="0"/>
          </a:p>
        </p:txBody>
      </p:sp>
      <p:sp>
        <p:nvSpPr>
          <p:cNvPr id="3" name="Date Placeholder 2"/>
          <p:cNvSpPr>
            <a:spLocks noGrp="1"/>
          </p:cNvSpPr>
          <p:nvPr>
            <p:ph type="dt" idx="1"/>
          </p:nvPr>
        </p:nvSpPr>
        <p:spPr>
          <a:xfrm>
            <a:off x="3936505" y="0"/>
            <a:ext cx="3012011" cy="463526"/>
          </a:xfrm>
          <a:prstGeom prst="rect">
            <a:avLst/>
          </a:prstGeom>
        </p:spPr>
        <p:txBody>
          <a:bodyPr vert="horz" lIns="90023" tIns="45011" rIns="90023" bIns="45011" rtlCol="0"/>
          <a:lstStyle>
            <a:lvl1pPr algn="r">
              <a:defRPr sz="1200"/>
            </a:lvl1pPr>
          </a:lstStyle>
          <a:p>
            <a:fld id="{498E45BA-2D02-4E8D-8195-694017C8281B}" type="datetimeFigureOut">
              <a:rPr lang="en-US" smtClean="0"/>
              <a:t>1/22/2019</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0023" tIns="45011" rIns="90023" bIns="45011" rtlCol="0" anchor="ctr"/>
          <a:lstStyle/>
          <a:p>
            <a:endParaRPr lang="en-US" dirty="0"/>
          </a:p>
        </p:txBody>
      </p:sp>
      <p:sp>
        <p:nvSpPr>
          <p:cNvPr id="5" name="Notes Placeholder 4"/>
          <p:cNvSpPr>
            <a:spLocks noGrp="1"/>
          </p:cNvSpPr>
          <p:nvPr>
            <p:ph type="body" sz="quarter" idx="3"/>
          </p:nvPr>
        </p:nvSpPr>
        <p:spPr>
          <a:xfrm>
            <a:off x="695320" y="4444216"/>
            <a:ext cx="5559436" cy="3637742"/>
          </a:xfrm>
          <a:prstGeom prst="rect">
            <a:avLst/>
          </a:prstGeom>
        </p:spPr>
        <p:txBody>
          <a:bodyPr vert="horz" lIns="90023" tIns="45011" rIns="90023" bIns="4501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49"/>
            <a:ext cx="3012011" cy="463526"/>
          </a:xfrm>
          <a:prstGeom prst="rect">
            <a:avLst/>
          </a:prstGeom>
        </p:spPr>
        <p:txBody>
          <a:bodyPr vert="horz" lIns="90023" tIns="45011" rIns="90023" bIns="45011" rtlCol="0" anchor="b"/>
          <a:lstStyle>
            <a:lvl1pPr algn="l">
              <a:defRPr sz="1200"/>
            </a:lvl1pPr>
          </a:lstStyle>
          <a:p>
            <a:r>
              <a:rPr lang="fr-FR" dirty="0" smtClean="0"/>
              <a:t>Zoglio Financial Management Solutions                                            www.glzfms.com</a:t>
            </a:r>
            <a:endParaRPr lang="en-US" dirty="0"/>
          </a:p>
        </p:txBody>
      </p:sp>
      <p:sp>
        <p:nvSpPr>
          <p:cNvPr id="7" name="Slide Number Placeholder 6"/>
          <p:cNvSpPr>
            <a:spLocks noGrp="1"/>
          </p:cNvSpPr>
          <p:nvPr>
            <p:ph type="sldNum" sz="quarter" idx="5"/>
          </p:nvPr>
        </p:nvSpPr>
        <p:spPr>
          <a:xfrm>
            <a:off x="3936505" y="8772549"/>
            <a:ext cx="3012011" cy="463526"/>
          </a:xfrm>
          <a:prstGeom prst="rect">
            <a:avLst/>
          </a:prstGeom>
        </p:spPr>
        <p:txBody>
          <a:bodyPr vert="horz" lIns="90023" tIns="45011" rIns="90023" bIns="45011" rtlCol="0" anchor="b"/>
          <a:lstStyle>
            <a:lvl1pPr algn="r">
              <a:defRPr sz="1200"/>
            </a:lvl1pPr>
          </a:lstStyle>
          <a:p>
            <a:fld id="{F53A8D90-197D-4599-AB16-64EE6368DC86}" type="slidenum">
              <a:rPr lang="en-US" smtClean="0"/>
              <a:t>‹#›</a:t>
            </a:fld>
            <a:endParaRPr lang="en-US" dirty="0"/>
          </a:p>
        </p:txBody>
      </p:sp>
    </p:spTree>
    <p:extLst>
      <p:ext uri="{BB962C8B-B14F-4D97-AF65-F5344CB8AC3E}">
        <p14:creationId xmlns:p14="http://schemas.microsoft.com/office/powerpoint/2010/main" val="124303393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3A8D90-197D-4599-AB16-64EE6368DC86}" type="slidenum">
              <a:rPr lang="en-US" smtClean="0"/>
              <a:t>2</a:t>
            </a:fld>
            <a:endParaRPr lang="en-US" dirty="0"/>
          </a:p>
        </p:txBody>
      </p:sp>
      <p:sp>
        <p:nvSpPr>
          <p:cNvPr id="5" name="Footer Placeholder 4"/>
          <p:cNvSpPr>
            <a:spLocks noGrp="1"/>
          </p:cNvSpPr>
          <p:nvPr>
            <p:ph type="ftr" sz="quarter" idx="11"/>
          </p:nvPr>
        </p:nvSpPr>
        <p:spPr/>
        <p:txBody>
          <a:bodyPr/>
          <a:lstStyle/>
          <a:p>
            <a:r>
              <a:rPr lang="fr-FR" dirty="0" smtClean="0"/>
              <a:t>Zoglio Financial Management Solutions                                            www.glzfms.com</a:t>
            </a:r>
            <a:endParaRPr lang="en-US" dirty="0"/>
          </a:p>
        </p:txBody>
      </p:sp>
    </p:spTree>
    <p:extLst>
      <p:ext uri="{BB962C8B-B14F-4D97-AF65-F5344CB8AC3E}">
        <p14:creationId xmlns:p14="http://schemas.microsoft.com/office/powerpoint/2010/main" val="1962992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3A8D90-197D-4599-AB16-64EE6368DC86}" type="slidenum">
              <a:rPr lang="en-US" smtClean="0"/>
              <a:t>11</a:t>
            </a:fld>
            <a:endParaRPr lang="en-US" dirty="0"/>
          </a:p>
        </p:txBody>
      </p:sp>
      <p:sp>
        <p:nvSpPr>
          <p:cNvPr id="5" name="Footer Placeholder 4"/>
          <p:cNvSpPr>
            <a:spLocks noGrp="1"/>
          </p:cNvSpPr>
          <p:nvPr>
            <p:ph type="ftr" sz="quarter" idx="11"/>
          </p:nvPr>
        </p:nvSpPr>
        <p:spPr/>
        <p:txBody>
          <a:bodyPr/>
          <a:lstStyle/>
          <a:p>
            <a:r>
              <a:rPr lang="fr-FR" dirty="0" smtClean="0"/>
              <a:t>Zoglio Financial Management Solutions                                            www.glzfms.com</a:t>
            </a:r>
            <a:endParaRPr lang="en-US" dirty="0"/>
          </a:p>
        </p:txBody>
      </p:sp>
    </p:spTree>
    <p:extLst>
      <p:ext uri="{BB962C8B-B14F-4D97-AF65-F5344CB8AC3E}">
        <p14:creationId xmlns:p14="http://schemas.microsoft.com/office/powerpoint/2010/main" val="3536063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3A8D90-197D-4599-AB16-64EE6368DC86}" type="slidenum">
              <a:rPr lang="en-US" smtClean="0"/>
              <a:t>12</a:t>
            </a:fld>
            <a:endParaRPr lang="en-US" dirty="0"/>
          </a:p>
        </p:txBody>
      </p:sp>
      <p:sp>
        <p:nvSpPr>
          <p:cNvPr id="5" name="Footer Placeholder 4"/>
          <p:cNvSpPr>
            <a:spLocks noGrp="1"/>
          </p:cNvSpPr>
          <p:nvPr>
            <p:ph type="ftr" sz="quarter" idx="11"/>
          </p:nvPr>
        </p:nvSpPr>
        <p:spPr/>
        <p:txBody>
          <a:bodyPr/>
          <a:lstStyle/>
          <a:p>
            <a:r>
              <a:rPr lang="fr-FR" dirty="0" smtClean="0"/>
              <a:t>Zoglio Financial Management Solutions                                            www.glzfms.com</a:t>
            </a:r>
            <a:endParaRPr lang="en-US" dirty="0"/>
          </a:p>
        </p:txBody>
      </p:sp>
    </p:spTree>
    <p:extLst>
      <p:ext uri="{BB962C8B-B14F-4D97-AF65-F5344CB8AC3E}">
        <p14:creationId xmlns:p14="http://schemas.microsoft.com/office/powerpoint/2010/main" val="4210565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3A8D90-197D-4599-AB16-64EE6368DC86}" type="slidenum">
              <a:rPr lang="en-US" smtClean="0"/>
              <a:t>13</a:t>
            </a:fld>
            <a:endParaRPr lang="en-US" dirty="0"/>
          </a:p>
        </p:txBody>
      </p:sp>
      <p:sp>
        <p:nvSpPr>
          <p:cNvPr id="5" name="Footer Placeholder 4"/>
          <p:cNvSpPr>
            <a:spLocks noGrp="1"/>
          </p:cNvSpPr>
          <p:nvPr>
            <p:ph type="ftr" sz="quarter" idx="11"/>
          </p:nvPr>
        </p:nvSpPr>
        <p:spPr/>
        <p:txBody>
          <a:bodyPr/>
          <a:lstStyle/>
          <a:p>
            <a:r>
              <a:rPr lang="fr-FR" dirty="0" smtClean="0"/>
              <a:t>Zoglio Financial Management Solutions                                            www.glzfms.com</a:t>
            </a:r>
            <a:endParaRPr lang="en-US" dirty="0"/>
          </a:p>
        </p:txBody>
      </p:sp>
    </p:spTree>
    <p:extLst>
      <p:ext uri="{BB962C8B-B14F-4D97-AF65-F5344CB8AC3E}">
        <p14:creationId xmlns:p14="http://schemas.microsoft.com/office/powerpoint/2010/main" val="2516600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3A8D90-197D-4599-AB16-64EE6368DC86}" type="slidenum">
              <a:rPr lang="en-US" smtClean="0"/>
              <a:t>14</a:t>
            </a:fld>
            <a:endParaRPr lang="en-US" dirty="0"/>
          </a:p>
        </p:txBody>
      </p:sp>
      <p:sp>
        <p:nvSpPr>
          <p:cNvPr id="5" name="Footer Placeholder 4"/>
          <p:cNvSpPr>
            <a:spLocks noGrp="1"/>
          </p:cNvSpPr>
          <p:nvPr>
            <p:ph type="ftr" sz="quarter" idx="11"/>
          </p:nvPr>
        </p:nvSpPr>
        <p:spPr/>
        <p:txBody>
          <a:bodyPr/>
          <a:lstStyle/>
          <a:p>
            <a:r>
              <a:rPr lang="fr-FR" dirty="0" smtClean="0"/>
              <a:t>Zoglio Financial Management Solutions                                            www.glzfms.com</a:t>
            </a:r>
            <a:endParaRPr lang="en-US" dirty="0"/>
          </a:p>
        </p:txBody>
      </p:sp>
    </p:spTree>
    <p:extLst>
      <p:ext uri="{BB962C8B-B14F-4D97-AF65-F5344CB8AC3E}">
        <p14:creationId xmlns:p14="http://schemas.microsoft.com/office/powerpoint/2010/main" val="985438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3A8D90-197D-4599-AB16-64EE6368DC86}" type="slidenum">
              <a:rPr lang="en-US" smtClean="0"/>
              <a:t>15</a:t>
            </a:fld>
            <a:endParaRPr lang="en-US" dirty="0"/>
          </a:p>
        </p:txBody>
      </p:sp>
      <p:sp>
        <p:nvSpPr>
          <p:cNvPr id="5" name="Footer Placeholder 4"/>
          <p:cNvSpPr>
            <a:spLocks noGrp="1"/>
          </p:cNvSpPr>
          <p:nvPr>
            <p:ph type="ftr" sz="quarter" idx="11"/>
          </p:nvPr>
        </p:nvSpPr>
        <p:spPr/>
        <p:txBody>
          <a:bodyPr/>
          <a:lstStyle/>
          <a:p>
            <a:r>
              <a:rPr lang="fr-FR" dirty="0" smtClean="0"/>
              <a:t>Zoglio Financial Management Solutions                                            www.glzfms.com</a:t>
            </a:r>
            <a:endParaRPr lang="en-US" dirty="0"/>
          </a:p>
        </p:txBody>
      </p:sp>
    </p:spTree>
    <p:extLst>
      <p:ext uri="{BB962C8B-B14F-4D97-AF65-F5344CB8AC3E}">
        <p14:creationId xmlns:p14="http://schemas.microsoft.com/office/powerpoint/2010/main" val="3388747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3A8D90-197D-4599-AB16-64EE6368DC86}" type="slidenum">
              <a:rPr lang="en-US" smtClean="0"/>
              <a:t>16</a:t>
            </a:fld>
            <a:endParaRPr lang="en-US" dirty="0"/>
          </a:p>
        </p:txBody>
      </p:sp>
      <p:sp>
        <p:nvSpPr>
          <p:cNvPr id="5" name="Footer Placeholder 4"/>
          <p:cNvSpPr>
            <a:spLocks noGrp="1"/>
          </p:cNvSpPr>
          <p:nvPr>
            <p:ph type="ftr" sz="quarter" idx="11"/>
          </p:nvPr>
        </p:nvSpPr>
        <p:spPr/>
        <p:txBody>
          <a:bodyPr/>
          <a:lstStyle/>
          <a:p>
            <a:r>
              <a:rPr lang="fr-FR" dirty="0" smtClean="0"/>
              <a:t>Zoglio Financial Management Solutions                                            www.glzfms.com</a:t>
            </a:r>
            <a:endParaRPr lang="en-US" dirty="0"/>
          </a:p>
        </p:txBody>
      </p:sp>
    </p:spTree>
    <p:extLst>
      <p:ext uri="{BB962C8B-B14F-4D97-AF65-F5344CB8AC3E}">
        <p14:creationId xmlns:p14="http://schemas.microsoft.com/office/powerpoint/2010/main" val="3850119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3A8D90-197D-4599-AB16-64EE6368DC86}" type="slidenum">
              <a:rPr lang="en-US" smtClean="0"/>
              <a:t>17</a:t>
            </a:fld>
            <a:endParaRPr lang="en-US" dirty="0"/>
          </a:p>
        </p:txBody>
      </p:sp>
      <p:sp>
        <p:nvSpPr>
          <p:cNvPr id="5" name="Footer Placeholder 4"/>
          <p:cNvSpPr>
            <a:spLocks noGrp="1"/>
          </p:cNvSpPr>
          <p:nvPr>
            <p:ph type="ftr" sz="quarter" idx="11"/>
          </p:nvPr>
        </p:nvSpPr>
        <p:spPr/>
        <p:txBody>
          <a:bodyPr/>
          <a:lstStyle/>
          <a:p>
            <a:r>
              <a:rPr lang="fr-FR" dirty="0" smtClean="0"/>
              <a:t>Zoglio Financial Management Solutions                                            www.glzfms.com</a:t>
            </a:r>
            <a:endParaRPr lang="en-US" dirty="0"/>
          </a:p>
        </p:txBody>
      </p:sp>
    </p:spTree>
    <p:extLst>
      <p:ext uri="{BB962C8B-B14F-4D97-AF65-F5344CB8AC3E}">
        <p14:creationId xmlns:p14="http://schemas.microsoft.com/office/powerpoint/2010/main" val="2415744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3A8D90-197D-4599-AB16-64EE6368DC86}" type="slidenum">
              <a:rPr lang="en-US" smtClean="0"/>
              <a:t>18</a:t>
            </a:fld>
            <a:endParaRPr lang="en-US" dirty="0"/>
          </a:p>
        </p:txBody>
      </p:sp>
      <p:sp>
        <p:nvSpPr>
          <p:cNvPr id="5" name="Footer Placeholder 4"/>
          <p:cNvSpPr>
            <a:spLocks noGrp="1"/>
          </p:cNvSpPr>
          <p:nvPr>
            <p:ph type="ftr" sz="quarter" idx="11"/>
          </p:nvPr>
        </p:nvSpPr>
        <p:spPr/>
        <p:txBody>
          <a:bodyPr/>
          <a:lstStyle/>
          <a:p>
            <a:r>
              <a:rPr lang="fr-FR" dirty="0" smtClean="0"/>
              <a:t>Zoglio Financial Management Solutions                                            www.glzfms.com</a:t>
            </a:r>
            <a:endParaRPr lang="en-US" dirty="0"/>
          </a:p>
        </p:txBody>
      </p:sp>
    </p:spTree>
    <p:extLst>
      <p:ext uri="{BB962C8B-B14F-4D97-AF65-F5344CB8AC3E}">
        <p14:creationId xmlns:p14="http://schemas.microsoft.com/office/powerpoint/2010/main" val="372408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3A8D90-197D-4599-AB16-64EE6368DC86}" type="slidenum">
              <a:rPr lang="en-US" smtClean="0"/>
              <a:t>19</a:t>
            </a:fld>
            <a:endParaRPr lang="en-US" dirty="0"/>
          </a:p>
        </p:txBody>
      </p:sp>
      <p:sp>
        <p:nvSpPr>
          <p:cNvPr id="5" name="Footer Placeholder 4"/>
          <p:cNvSpPr>
            <a:spLocks noGrp="1"/>
          </p:cNvSpPr>
          <p:nvPr>
            <p:ph type="ftr" sz="quarter" idx="11"/>
          </p:nvPr>
        </p:nvSpPr>
        <p:spPr/>
        <p:txBody>
          <a:bodyPr/>
          <a:lstStyle/>
          <a:p>
            <a:r>
              <a:rPr lang="fr-FR" dirty="0" smtClean="0"/>
              <a:t>Zoglio Financial Management Solutions                                            www.glzfms.com</a:t>
            </a:r>
            <a:endParaRPr lang="en-US" dirty="0"/>
          </a:p>
        </p:txBody>
      </p:sp>
    </p:spTree>
    <p:extLst>
      <p:ext uri="{BB962C8B-B14F-4D97-AF65-F5344CB8AC3E}">
        <p14:creationId xmlns:p14="http://schemas.microsoft.com/office/powerpoint/2010/main" val="2027287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3A8D90-197D-4599-AB16-64EE6368DC86}" type="slidenum">
              <a:rPr lang="en-US" smtClean="0"/>
              <a:t>20</a:t>
            </a:fld>
            <a:endParaRPr lang="en-US" dirty="0"/>
          </a:p>
        </p:txBody>
      </p:sp>
      <p:sp>
        <p:nvSpPr>
          <p:cNvPr id="5" name="Footer Placeholder 4"/>
          <p:cNvSpPr>
            <a:spLocks noGrp="1"/>
          </p:cNvSpPr>
          <p:nvPr>
            <p:ph type="ftr" sz="quarter" idx="11"/>
          </p:nvPr>
        </p:nvSpPr>
        <p:spPr/>
        <p:txBody>
          <a:bodyPr/>
          <a:lstStyle/>
          <a:p>
            <a:r>
              <a:rPr lang="fr-FR" dirty="0" smtClean="0"/>
              <a:t>Zoglio Financial Management Solutions                                            www.glzfms.com</a:t>
            </a:r>
            <a:endParaRPr lang="en-US" dirty="0"/>
          </a:p>
        </p:txBody>
      </p:sp>
    </p:spTree>
    <p:extLst>
      <p:ext uri="{BB962C8B-B14F-4D97-AF65-F5344CB8AC3E}">
        <p14:creationId xmlns:p14="http://schemas.microsoft.com/office/powerpoint/2010/main" val="3916313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3A8D90-197D-4599-AB16-64EE6368DC86}" type="slidenum">
              <a:rPr lang="en-US" smtClean="0"/>
              <a:t>3</a:t>
            </a:fld>
            <a:endParaRPr lang="en-US" dirty="0"/>
          </a:p>
        </p:txBody>
      </p:sp>
      <p:sp>
        <p:nvSpPr>
          <p:cNvPr id="5" name="Footer Placeholder 4"/>
          <p:cNvSpPr>
            <a:spLocks noGrp="1"/>
          </p:cNvSpPr>
          <p:nvPr>
            <p:ph type="ftr" sz="quarter" idx="11"/>
          </p:nvPr>
        </p:nvSpPr>
        <p:spPr/>
        <p:txBody>
          <a:bodyPr/>
          <a:lstStyle/>
          <a:p>
            <a:r>
              <a:rPr lang="fr-FR" dirty="0" smtClean="0"/>
              <a:t>Zoglio Financial Management Solutions                                            www.glzfms.com</a:t>
            </a:r>
            <a:endParaRPr lang="en-US" dirty="0"/>
          </a:p>
        </p:txBody>
      </p:sp>
    </p:spTree>
    <p:extLst>
      <p:ext uri="{BB962C8B-B14F-4D97-AF65-F5344CB8AC3E}">
        <p14:creationId xmlns:p14="http://schemas.microsoft.com/office/powerpoint/2010/main" val="862061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3A8D90-197D-4599-AB16-64EE6368DC86}" type="slidenum">
              <a:rPr lang="en-US" smtClean="0"/>
              <a:t>21</a:t>
            </a:fld>
            <a:endParaRPr lang="en-US" dirty="0"/>
          </a:p>
        </p:txBody>
      </p:sp>
      <p:sp>
        <p:nvSpPr>
          <p:cNvPr id="5" name="Footer Placeholder 4"/>
          <p:cNvSpPr>
            <a:spLocks noGrp="1"/>
          </p:cNvSpPr>
          <p:nvPr>
            <p:ph type="ftr" sz="quarter" idx="11"/>
          </p:nvPr>
        </p:nvSpPr>
        <p:spPr/>
        <p:txBody>
          <a:bodyPr/>
          <a:lstStyle/>
          <a:p>
            <a:r>
              <a:rPr lang="fr-FR" dirty="0" smtClean="0"/>
              <a:t>Zoglio Financial Management Solutions                                            www.glzfms.com</a:t>
            </a:r>
            <a:endParaRPr lang="en-US" dirty="0"/>
          </a:p>
        </p:txBody>
      </p:sp>
    </p:spTree>
    <p:extLst>
      <p:ext uri="{BB962C8B-B14F-4D97-AF65-F5344CB8AC3E}">
        <p14:creationId xmlns:p14="http://schemas.microsoft.com/office/powerpoint/2010/main" val="4011116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3A8D90-197D-4599-AB16-64EE6368DC86}" type="slidenum">
              <a:rPr lang="en-US" smtClean="0"/>
              <a:t>22</a:t>
            </a:fld>
            <a:endParaRPr lang="en-US" dirty="0"/>
          </a:p>
        </p:txBody>
      </p:sp>
      <p:sp>
        <p:nvSpPr>
          <p:cNvPr id="5" name="Footer Placeholder 4"/>
          <p:cNvSpPr>
            <a:spLocks noGrp="1"/>
          </p:cNvSpPr>
          <p:nvPr>
            <p:ph type="ftr" sz="quarter" idx="11"/>
          </p:nvPr>
        </p:nvSpPr>
        <p:spPr/>
        <p:txBody>
          <a:bodyPr/>
          <a:lstStyle/>
          <a:p>
            <a:r>
              <a:rPr lang="fr-FR" dirty="0" smtClean="0"/>
              <a:t>Zoglio Financial Management Solutions                                            www.glzfms.com</a:t>
            </a:r>
            <a:endParaRPr lang="en-US" dirty="0"/>
          </a:p>
        </p:txBody>
      </p:sp>
    </p:spTree>
    <p:extLst>
      <p:ext uri="{BB962C8B-B14F-4D97-AF65-F5344CB8AC3E}">
        <p14:creationId xmlns:p14="http://schemas.microsoft.com/office/powerpoint/2010/main" val="38114332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3A8D90-197D-4599-AB16-64EE6368DC86}" type="slidenum">
              <a:rPr lang="en-US" smtClean="0"/>
              <a:t>23</a:t>
            </a:fld>
            <a:endParaRPr lang="en-US" dirty="0"/>
          </a:p>
        </p:txBody>
      </p:sp>
      <p:sp>
        <p:nvSpPr>
          <p:cNvPr id="5" name="Footer Placeholder 4"/>
          <p:cNvSpPr>
            <a:spLocks noGrp="1"/>
          </p:cNvSpPr>
          <p:nvPr>
            <p:ph type="ftr" sz="quarter" idx="11"/>
          </p:nvPr>
        </p:nvSpPr>
        <p:spPr/>
        <p:txBody>
          <a:bodyPr/>
          <a:lstStyle/>
          <a:p>
            <a:r>
              <a:rPr lang="fr-FR" dirty="0" smtClean="0"/>
              <a:t>Zoglio Financial Management Solutions                                            www.glzfms.com</a:t>
            </a:r>
            <a:endParaRPr lang="en-US" dirty="0"/>
          </a:p>
        </p:txBody>
      </p:sp>
    </p:spTree>
    <p:extLst>
      <p:ext uri="{BB962C8B-B14F-4D97-AF65-F5344CB8AC3E}">
        <p14:creationId xmlns:p14="http://schemas.microsoft.com/office/powerpoint/2010/main" val="881110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3A8D90-197D-4599-AB16-64EE6368DC86}" type="slidenum">
              <a:rPr lang="en-US" smtClean="0"/>
              <a:t>24</a:t>
            </a:fld>
            <a:endParaRPr lang="en-US" dirty="0"/>
          </a:p>
        </p:txBody>
      </p:sp>
      <p:sp>
        <p:nvSpPr>
          <p:cNvPr id="5" name="Footer Placeholder 4"/>
          <p:cNvSpPr>
            <a:spLocks noGrp="1"/>
          </p:cNvSpPr>
          <p:nvPr>
            <p:ph type="ftr" sz="quarter" idx="11"/>
          </p:nvPr>
        </p:nvSpPr>
        <p:spPr/>
        <p:txBody>
          <a:bodyPr/>
          <a:lstStyle/>
          <a:p>
            <a:r>
              <a:rPr lang="fr-FR" dirty="0" smtClean="0"/>
              <a:t>Zoglio Financial Management Solutions                                            www.glzfms.com</a:t>
            </a:r>
            <a:endParaRPr lang="en-US" dirty="0"/>
          </a:p>
        </p:txBody>
      </p:sp>
    </p:spTree>
    <p:extLst>
      <p:ext uri="{BB962C8B-B14F-4D97-AF65-F5344CB8AC3E}">
        <p14:creationId xmlns:p14="http://schemas.microsoft.com/office/powerpoint/2010/main" val="41899363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3A8D90-197D-4599-AB16-64EE6368DC86}" type="slidenum">
              <a:rPr lang="en-US" smtClean="0"/>
              <a:t>25</a:t>
            </a:fld>
            <a:endParaRPr lang="en-US" dirty="0"/>
          </a:p>
        </p:txBody>
      </p:sp>
      <p:sp>
        <p:nvSpPr>
          <p:cNvPr id="5" name="Footer Placeholder 4"/>
          <p:cNvSpPr>
            <a:spLocks noGrp="1"/>
          </p:cNvSpPr>
          <p:nvPr>
            <p:ph type="ftr" sz="quarter" idx="11"/>
          </p:nvPr>
        </p:nvSpPr>
        <p:spPr/>
        <p:txBody>
          <a:bodyPr/>
          <a:lstStyle/>
          <a:p>
            <a:r>
              <a:rPr lang="fr-FR" dirty="0" smtClean="0"/>
              <a:t>Zoglio Financial Management Solutions                                            www.glzfms.com</a:t>
            </a:r>
            <a:endParaRPr lang="en-US" dirty="0"/>
          </a:p>
        </p:txBody>
      </p:sp>
    </p:spTree>
    <p:extLst>
      <p:ext uri="{BB962C8B-B14F-4D97-AF65-F5344CB8AC3E}">
        <p14:creationId xmlns:p14="http://schemas.microsoft.com/office/powerpoint/2010/main" val="28918675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3A8D90-197D-4599-AB16-64EE6368DC86}" type="slidenum">
              <a:rPr lang="en-US" smtClean="0"/>
              <a:t>26</a:t>
            </a:fld>
            <a:endParaRPr lang="en-US" dirty="0"/>
          </a:p>
        </p:txBody>
      </p:sp>
      <p:sp>
        <p:nvSpPr>
          <p:cNvPr id="5" name="Footer Placeholder 4"/>
          <p:cNvSpPr>
            <a:spLocks noGrp="1"/>
          </p:cNvSpPr>
          <p:nvPr>
            <p:ph type="ftr" sz="quarter" idx="11"/>
          </p:nvPr>
        </p:nvSpPr>
        <p:spPr/>
        <p:txBody>
          <a:bodyPr/>
          <a:lstStyle/>
          <a:p>
            <a:r>
              <a:rPr lang="fr-FR" dirty="0" smtClean="0"/>
              <a:t>Zoglio Financial Management Solutions                                            www.glzfms.com</a:t>
            </a:r>
            <a:endParaRPr lang="en-US" dirty="0"/>
          </a:p>
        </p:txBody>
      </p:sp>
    </p:spTree>
    <p:extLst>
      <p:ext uri="{BB962C8B-B14F-4D97-AF65-F5344CB8AC3E}">
        <p14:creationId xmlns:p14="http://schemas.microsoft.com/office/powerpoint/2010/main" val="1972201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3A8D90-197D-4599-AB16-64EE6368DC86}" type="slidenum">
              <a:rPr lang="en-US" smtClean="0"/>
              <a:t>27</a:t>
            </a:fld>
            <a:endParaRPr lang="en-US" dirty="0"/>
          </a:p>
        </p:txBody>
      </p:sp>
      <p:sp>
        <p:nvSpPr>
          <p:cNvPr id="5" name="Footer Placeholder 4"/>
          <p:cNvSpPr>
            <a:spLocks noGrp="1"/>
          </p:cNvSpPr>
          <p:nvPr>
            <p:ph type="ftr" sz="quarter" idx="11"/>
          </p:nvPr>
        </p:nvSpPr>
        <p:spPr/>
        <p:txBody>
          <a:bodyPr/>
          <a:lstStyle/>
          <a:p>
            <a:r>
              <a:rPr lang="fr-FR" dirty="0" smtClean="0"/>
              <a:t>Zoglio Financial Management Solutions                                            www.glzfms.com</a:t>
            </a:r>
            <a:endParaRPr lang="en-US" dirty="0"/>
          </a:p>
        </p:txBody>
      </p:sp>
    </p:spTree>
    <p:extLst>
      <p:ext uri="{BB962C8B-B14F-4D97-AF65-F5344CB8AC3E}">
        <p14:creationId xmlns:p14="http://schemas.microsoft.com/office/powerpoint/2010/main" val="10630405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3A8D90-197D-4599-AB16-64EE6368DC86}" type="slidenum">
              <a:rPr lang="en-US" smtClean="0"/>
              <a:t>28</a:t>
            </a:fld>
            <a:endParaRPr lang="en-US" dirty="0"/>
          </a:p>
        </p:txBody>
      </p:sp>
      <p:sp>
        <p:nvSpPr>
          <p:cNvPr id="5" name="Footer Placeholder 4"/>
          <p:cNvSpPr>
            <a:spLocks noGrp="1"/>
          </p:cNvSpPr>
          <p:nvPr>
            <p:ph type="ftr" sz="quarter" idx="11"/>
          </p:nvPr>
        </p:nvSpPr>
        <p:spPr/>
        <p:txBody>
          <a:bodyPr/>
          <a:lstStyle/>
          <a:p>
            <a:r>
              <a:rPr lang="fr-FR" dirty="0" smtClean="0"/>
              <a:t>Zoglio Financial Management Solutions                                            www.glzfms.com</a:t>
            </a:r>
            <a:endParaRPr lang="en-US" dirty="0"/>
          </a:p>
        </p:txBody>
      </p:sp>
    </p:spTree>
    <p:extLst>
      <p:ext uri="{BB962C8B-B14F-4D97-AF65-F5344CB8AC3E}">
        <p14:creationId xmlns:p14="http://schemas.microsoft.com/office/powerpoint/2010/main" val="9784126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3A8D90-197D-4599-AB16-64EE6368DC86}" type="slidenum">
              <a:rPr lang="en-US" smtClean="0"/>
              <a:t>29</a:t>
            </a:fld>
            <a:endParaRPr lang="en-US" dirty="0"/>
          </a:p>
        </p:txBody>
      </p:sp>
      <p:sp>
        <p:nvSpPr>
          <p:cNvPr id="5" name="Footer Placeholder 4"/>
          <p:cNvSpPr>
            <a:spLocks noGrp="1"/>
          </p:cNvSpPr>
          <p:nvPr>
            <p:ph type="ftr" sz="quarter" idx="11"/>
          </p:nvPr>
        </p:nvSpPr>
        <p:spPr/>
        <p:txBody>
          <a:bodyPr/>
          <a:lstStyle/>
          <a:p>
            <a:r>
              <a:rPr lang="fr-FR" dirty="0" smtClean="0"/>
              <a:t>Zoglio Financial Management Solutions                                            www.glzfms.com</a:t>
            </a:r>
            <a:endParaRPr lang="en-US" dirty="0"/>
          </a:p>
        </p:txBody>
      </p:sp>
    </p:spTree>
    <p:extLst>
      <p:ext uri="{BB962C8B-B14F-4D97-AF65-F5344CB8AC3E}">
        <p14:creationId xmlns:p14="http://schemas.microsoft.com/office/powerpoint/2010/main" val="1168758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3A8D90-197D-4599-AB16-64EE6368DC86}" type="slidenum">
              <a:rPr lang="en-US" smtClean="0"/>
              <a:t>30</a:t>
            </a:fld>
            <a:endParaRPr lang="en-US" dirty="0"/>
          </a:p>
        </p:txBody>
      </p:sp>
      <p:sp>
        <p:nvSpPr>
          <p:cNvPr id="5" name="Footer Placeholder 4"/>
          <p:cNvSpPr>
            <a:spLocks noGrp="1"/>
          </p:cNvSpPr>
          <p:nvPr>
            <p:ph type="ftr" sz="quarter" idx="11"/>
          </p:nvPr>
        </p:nvSpPr>
        <p:spPr/>
        <p:txBody>
          <a:bodyPr/>
          <a:lstStyle/>
          <a:p>
            <a:r>
              <a:rPr lang="fr-FR" dirty="0" smtClean="0"/>
              <a:t>Zoglio Financial Management Solutions                                            www.glzfms.com</a:t>
            </a:r>
            <a:endParaRPr lang="en-US" dirty="0"/>
          </a:p>
        </p:txBody>
      </p:sp>
    </p:spTree>
    <p:extLst>
      <p:ext uri="{BB962C8B-B14F-4D97-AF65-F5344CB8AC3E}">
        <p14:creationId xmlns:p14="http://schemas.microsoft.com/office/powerpoint/2010/main" val="752592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3A8D90-197D-4599-AB16-64EE6368DC86}" type="slidenum">
              <a:rPr lang="en-US" smtClean="0"/>
              <a:t>4</a:t>
            </a:fld>
            <a:endParaRPr lang="en-US" dirty="0"/>
          </a:p>
        </p:txBody>
      </p:sp>
      <p:sp>
        <p:nvSpPr>
          <p:cNvPr id="5" name="Footer Placeholder 4"/>
          <p:cNvSpPr>
            <a:spLocks noGrp="1"/>
          </p:cNvSpPr>
          <p:nvPr>
            <p:ph type="ftr" sz="quarter" idx="11"/>
          </p:nvPr>
        </p:nvSpPr>
        <p:spPr/>
        <p:txBody>
          <a:bodyPr/>
          <a:lstStyle/>
          <a:p>
            <a:r>
              <a:rPr lang="fr-FR" dirty="0" smtClean="0"/>
              <a:t>Zoglio Financial Management Solutions                                            www.glzfms.com</a:t>
            </a:r>
            <a:endParaRPr lang="en-US" dirty="0"/>
          </a:p>
        </p:txBody>
      </p:sp>
    </p:spTree>
    <p:extLst>
      <p:ext uri="{BB962C8B-B14F-4D97-AF65-F5344CB8AC3E}">
        <p14:creationId xmlns:p14="http://schemas.microsoft.com/office/powerpoint/2010/main" val="14046621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3A8D90-197D-4599-AB16-64EE6368DC86}" type="slidenum">
              <a:rPr lang="en-US" smtClean="0"/>
              <a:t>31</a:t>
            </a:fld>
            <a:endParaRPr lang="en-US" dirty="0"/>
          </a:p>
        </p:txBody>
      </p:sp>
      <p:sp>
        <p:nvSpPr>
          <p:cNvPr id="5" name="Footer Placeholder 4"/>
          <p:cNvSpPr>
            <a:spLocks noGrp="1"/>
          </p:cNvSpPr>
          <p:nvPr>
            <p:ph type="ftr" sz="quarter" idx="11"/>
          </p:nvPr>
        </p:nvSpPr>
        <p:spPr/>
        <p:txBody>
          <a:bodyPr/>
          <a:lstStyle/>
          <a:p>
            <a:r>
              <a:rPr lang="fr-FR" dirty="0" smtClean="0"/>
              <a:t>Zoglio Financial Management Solutions                                            www.glzfms.com</a:t>
            </a:r>
            <a:endParaRPr lang="en-US" dirty="0"/>
          </a:p>
        </p:txBody>
      </p:sp>
    </p:spTree>
    <p:extLst>
      <p:ext uri="{BB962C8B-B14F-4D97-AF65-F5344CB8AC3E}">
        <p14:creationId xmlns:p14="http://schemas.microsoft.com/office/powerpoint/2010/main" val="10904106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3A8D90-197D-4599-AB16-64EE6368DC86}" type="slidenum">
              <a:rPr lang="en-US" smtClean="0"/>
              <a:t>32</a:t>
            </a:fld>
            <a:endParaRPr lang="en-US" dirty="0"/>
          </a:p>
        </p:txBody>
      </p:sp>
      <p:sp>
        <p:nvSpPr>
          <p:cNvPr id="5" name="Footer Placeholder 4"/>
          <p:cNvSpPr>
            <a:spLocks noGrp="1"/>
          </p:cNvSpPr>
          <p:nvPr>
            <p:ph type="ftr" sz="quarter" idx="11"/>
          </p:nvPr>
        </p:nvSpPr>
        <p:spPr/>
        <p:txBody>
          <a:bodyPr/>
          <a:lstStyle/>
          <a:p>
            <a:r>
              <a:rPr lang="fr-FR" dirty="0" smtClean="0"/>
              <a:t>Zoglio Financial Management Solutions                                            www.glzfms.com</a:t>
            </a:r>
            <a:endParaRPr lang="en-US" dirty="0"/>
          </a:p>
        </p:txBody>
      </p:sp>
    </p:spTree>
    <p:extLst>
      <p:ext uri="{BB962C8B-B14F-4D97-AF65-F5344CB8AC3E}">
        <p14:creationId xmlns:p14="http://schemas.microsoft.com/office/powerpoint/2010/main" val="16013481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3A8D90-197D-4599-AB16-64EE6368DC86}" type="slidenum">
              <a:rPr lang="en-US" smtClean="0"/>
              <a:t>33</a:t>
            </a:fld>
            <a:endParaRPr lang="en-US" dirty="0"/>
          </a:p>
        </p:txBody>
      </p:sp>
      <p:sp>
        <p:nvSpPr>
          <p:cNvPr id="5" name="Footer Placeholder 4"/>
          <p:cNvSpPr>
            <a:spLocks noGrp="1"/>
          </p:cNvSpPr>
          <p:nvPr>
            <p:ph type="ftr" sz="quarter" idx="11"/>
          </p:nvPr>
        </p:nvSpPr>
        <p:spPr/>
        <p:txBody>
          <a:bodyPr/>
          <a:lstStyle/>
          <a:p>
            <a:r>
              <a:rPr lang="fr-FR" dirty="0" smtClean="0"/>
              <a:t>Zoglio Financial Management Solutions                                            www.glzfms.com</a:t>
            </a:r>
            <a:endParaRPr lang="en-US" dirty="0"/>
          </a:p>
        </p:txBody>
      </p:sp>
    </p:spTree>
    <p:extLst>
      <p:ext uri="{BB962C8B-B14F-4D97-AF65-F5344CB8AC3E}">
        <p14:creationId xmlns:p14="http://schemas.microsoft.com/office/powerpoint/2010/main" val="5187524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3A8D90-197D-4599-AB16-64EE6368DC86}" type="slidenum">
              <a:rPr lang="en-US" smtClean="0"/>
              <a:t>34</a:t>
            </a:fld>
            <a:endParaRPr lang="en-US" dirty="0"/>
          </a:p>
        </p:txBody>
      </p:sp>
      <p:sp>
        <p:nvSpPr>
          <p:cNvPr id="5" name="Footer Placeholder 4"/>
          <p:cNvSpPr>
            <a:spLocks noGrp="1"/>
          </p:cNvSpPr>
          <p:nvPr>
            <p:ph type="ftr" sz="quarter" idx="11"/>
          </p:nvPr>
        </p:nvSpPr>
        <p:spPr/>
        <p:txBody>
          <a:bodyPr/>
          <a:lstStyle/>
          <a:p>
            <a:r>
              <a:rPr lang="fr-FR" dirty="0" smtClean="0"/>
              <a:t>Zoglio Financial Management Solutions                                            www.glzfms.com</a:t>
            </a:r>
            <a:endParaRPr lang="en-US" dirty="0"/>
          </a:p>
        </p:txBody>
      </p:sp>
    </p:spTree>
    <p:extLst>
      <p:ext uri="{BB962C8B-B14F-4D97-AF65-F5344CB8AC3E}">
        <p14:creationId xmlns:p14="http://schemas.microsoft.com/office/powerpoint/2010/main" val="9538194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3A8D90-197D-4599-AB16-64EE6368DC86}" type="slidenum">
              <a:rPr lang="en-US" smtClean="0"/>
              <a:t>35</a:t>
            </a:fld>
            <a:endParaRPr lang="en-US" dirty="0"/>
          </a:p>
        </p:txBody>
      </p:sp>
      <p:sp>
        <p:nvSpPr>
          <p:cNvPr id="5" name="Footer Placeholder 4"/>
          <p:cNvSpPr>
            <a:spLocks noGrp="1"/>
          </p:cNvSpPr>
          <p:nvPr>
            <p:ph type="ftr" sz="quarter" idx="11"/>
          </p:nvPr>
        </p:nvSpPr>
        <p:spPr/>
        <p:txBody>
          <a:bodyPr/>
          <a:lstStyle/>
          <a:p>
            <a:r>
              <a:rPr lang="fr-FR" dirty="0" smtClean="0"/>
              <a:t>Zoglio Financial Management Solutions                                            www.glzfms.com</a:t>
            </a:r>
            <a:endParaRPr lang="en-US" dirty="0"/>
          </a:p>
        </p:txBody>
      </p:sp>
    </p:spTree>
    <p:extLst>
      <p:ext uri="{BB962C8B-B14F-4D97-AF65-F5344CB8AC3E}">
        <p14:creationId xmlns:p14="http://schemas.microsoft.com/office/powerpoint/2010/main" val="27069354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3A8D90-197D-4599-AB16-64EE6368DC86}" type="slidenum">
              <a:rPr lang="en-US" smtClean="0"/>
              <a:t>36</a:t>
            </a:fld>
            <a:endParaRPr lang="en-US" dirty="0"/>
          </a:p>
        </p:txBody>
      </p:sp>
      <p:sp>
        <p:nvSpPr>
          <p:cNvPr id="5" name="Footer Placeholder 4"/>
          <p:cNvSpPr>
            <a:spLocks noGrp="1"/>
          </p:cNvSpPr>
          <p:nvPr>
            <p:ph type="ftr" sz="quarter" idx="11"/>
          </p:nvPr>
        </p:nvSpPr>
        <p:spPr/>
        <p:txBody>
          <a:bodyPr/>
          <a:lstStyle/>
          <a:p>
            <a:r>
              <a:rPr lang="fr-FR" dirty="0" smtClean="0"/>
              <a:t>Zoglio Financial Management Solutions                                            www.glzfms.com</a:t>
            </a:r>
            <a:endParaRPr lang="en-US" dirty="0"/>
          </a:p>
        </p:txBody>
      </p:sp>
    </p:spTree>
    <p:extLst>
      <p:ext uri="{BB962C8B-B14F-4D97-AF65-F5344CB8AC3E}">
        <p14:creationId xmlns:p14="http://schemas.microsoft.com/office/powerpoint/2010/main" val="9903244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3A8D90-197D-4599-AB16-64EE6368DC86}" type="slidenum">
              <a:rPr lang="en-US" smtClean="0"/>
              <a:t>37</a:t>
            </a:fld>
            <a:endParaRPr lang="en-US" dirty="0"/>
          </a:p>
        </p:txBody>
      </p:sp>
      <p:sp>
        <p:nvSpPr>
          <p:cNvPr id="5" name="Footer Placeholder 4"/>
          <p:cNvSpPr>
            <a:spLocks noGrp="1"/>
          </p:cNvSpPr>
          <p:nvPr>
            <p:ph type="ftr" sz="quarter" idx="11"/>
          </p:nvPr>
        </p:nvSpPr>
        <p:spPr/>
        <p:txBody>
          <a:bodyPr/>
          <a:lstStyle/>
          <a:p>
            <a:r>
              <a:rPr lang="fr-FR" dirty="0" smtClean="0"/>
              <a:t>Zoglio Financial Management Solutions                                            www.glzfms.com</a:t>
            </a:r>
            <a:endParaRPr lang="en-US" dirty="0"/>
          </a:p>
        </p:txBody>
      </p:sp>
    </p:spTree>
    <p:extLst>
      <p:ext uri="{BB962C8B-B14F-4D97-AF65-F5344CB8AC3E}">
        <p14:creationId xmlns:p14="http://schemas.microsoft.com/office/powerpoint/2010/main" val="5650618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3A8D90-197D-4599-AB16-64EE6368DC86}" type="slidenum">
              <a:rPr lang="en-US" smtClean="0"/>
              <a:t>38</a:t>
            </a:fld>
            <a:endParaRPr lang="en-US" dirty="0"/>
          </a:p>
        </p:txBody>
      </p:sp>
      <p:sp>
        <p:nvSpPr>
          <p:cNvPr id="5" name="Footer Placeholder 4"/>
          <p:cNvSpPr>
            <a:spLocks noGrp="1"/>
          </p:cNvSpPr>
          <p:nvPr>
            <p:ph type="ftr" sz="quarter" idx="11"/>
          </p:nvPr>
        </p:nvSpPr>
        <p:spPr/>
        <p:txBody>
          <a:bodyPr/>
          <a:lstStyle/>
          <a:p>
            <a:r>
              <a:rPr lang="fr-FR" dirty="0" smtClean="0"/>
              <a:t>Zoglio Financial Management Solutions                                            www.glzfms.com</a:t>
            </a:r>
            <a:endParaRPr lang="en-US" dirty="0"/>
          </a:p>
        </p:txBody>
      </p:sp>
    </p:spTree>
    <p:extLst>
      <p:ext uri="{BB962C8B-B14F-4D97-AF65-F5344CB8AC3E}">
        <p14:creationId xmlns:p14="http://schemas.microsoft.com/office/powerpoint/2010/main" val="15135182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3A8D90-197D-4599-AB16-64EE6368DC86}" type="slidenum">
              <a:rPr lang="en-US" smtClean="0"/>
              <a:t>39</a:t>
            </a:fld>
            <a:endParaRPr lang="en-US" dirty="0"/>
          </a:p>
        </p:txBody>
      </p:sp>
      <p:sp>
        <p:nvSpPr>
          <p:cNvPr id="5" name="Footer Placeholder 4"/>
          <p:cNvSpPr>
            <a:spLocks noGrp="1"/>
          </p:cNvSpPr>
          <p:nvPr>
            <p:ph type="ftr" sz="quarter" idx="11"/>
          </p:nvPr>
        </p:nvSpPr>
        <p:spPr/>
        <p:txBody>
          <a:bodyPr/>
          <a:lstStyle/>
          <a:p>
            <a:r>
              <a:rPr lang="fr-FR" dirty="0" smtClean="0"/>
              <a:t>Zoglio Financial Management Solutions                                            www.glzfms.com</a:t>
            </a:r>
            <a:endParaRPr lang="en-US" dirty="0"/>
          </a:p>
        </p:txBody>
      </p:sp>
    </p:spTree>
    <p:extLst>
      <p:ext uri="{BB962C8B-B14F-4D97-AF65-F5344CB8AC3E}">
        <p14:creationId xmlns:p14="http://schemas.microsoft.com/office/powerpoint/2010/main" val="32397578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3A8D90-197D-4599-AB16-64EE6368DC86}" type="slidenum">
              <a:rPr lang="en-US" smtClean="0"/>
              <a:t>40</a:t>
            </a:fld>
            <a:endParaRPr lang="en-US" dirty="0"/>
          </a:p>
        </p:txBody>
      </p:sp>
      <p:sp>
        <p:nvSpPr>
          <p:cNvPr id="5" name="Footer Placeholder 4"/>
          <p:cNvSpPr>
            <a:spLocks noGrp="1"/>
          </p:cNvSpPr>
          <p:nvPr>
            <p:ph type="ftr" sz="quarter" idx="11"/>
          </p:nvPr>
        </p:nvSpPr>
        <p:spPr/>
        <p:txBody>
          <a:bodyPr/>
          <a:lstStyle/>
          <a:p>
            <a:r>
              <a:rPr lang="fr-FR" dirty="0" smtClean="0"/>
              <a:t>Zoglio Financial Management Solutions                                            www.glzfms.com</a:t>
            </a:r>
            <a:endParaRPr lang="en-US" dirty="0"/>
          </a:p>
        </p:txBody>
      </p:sp>
    </p:spTree>
    <p:extLst>
      <p:ext uri="{BB962C8B-B14F-4D97-AF65-F5344CB8AC3E}">
        <p14:creationId xmlns:p14="http://schemas.microsoft.com/office/powerpoint/2010/main" val="2221347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3A8D90-197D-4599-AB16-64EE6368DC86}" type="slidenum">
              <a:rPr lang="en-US" smtClean="0"/>
              <a:t>5</a:t>
            </a:fld>
            <a:endParaRPr lang="en-US" dirty="0"/>
          </a:p>
        </p:txBody>
      </p:sp>
      <p:sp>
        <p:nvSpPr>
          <p:cNvPr id="5" name="Footer Placeholder 4"/>
          <p:cNvSpPr>
            <a:spLocks noGrp="1"/>
          </p:cNvSpPr>
          <p:nvPr>
            <p:ph type="ftr" sz="quarter" idx="11"/>
          </p:nvPr>
        </p:nvSpPr>
        <p:spPr/>
        <p:txBody>
          <a:bodyPr/>
          <a:lstStyle/>
          <a:p>
            <a:r>
              <a:rPr lang="fr-FR" dirty="0" smtClean="0"/>
              <a:t>Zoglio Financial Management Solutions                                            www.glzfms.com</a:t>
            </a:r>
            <a:endParaRPr lang="en-US" dirty="0"/>
          </a:p>
        </p:txBody>
      </p:sp>
    </p:spTree>
    <p:extLst>
      <p:ext uri="{BB962C8B-B14F-4D97-AF65-F5344CB8AC3E}">
        <p14:creationId xmlns:p14="http://schemas.microsoft.com/office/powerpoint/2010/main" val="2717649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3A8D90-197D-4599-AB16-64EE6368DC86}" type="slidenum">
              <a:rPr lang="en-US" smtClean="0"/>
              <a:t>6</a:t>
            </a:fld>
            <a:endParaRPr lang="en-US" dirty="0"/>
          </a:p>
        </p:txBody>
      </p:sp>
      <p:sp>
        <p:nvSpPr>
          <p:cNvPr id="5" name="Footer Placeholder 4"/>
          <p:cNvSpPr>
            <a:spLocks noGrp="1"/>
          </p:cNvSpPr>
          <p:nvPr>
            <p:ph type="ftr" sz="quarter" idx="11"/>
          </p:nvPr>
        </p:nvSpPr>
        <p:spPr/>
        <p:txBody>
          <a:bodyPr/>
          <a:lstStyle/>
          <a:p>
            <a:r>
              <a:rPr lang="fr-FR" dirty="0" smtClean="0"/>
              <a:t>Zoglio Financial Management Solutions                                            www.glzfms.com</a:t>
            </a:r>
            <a:endParaRPr lang="en-US" dirty="0"/>
          </a:p>
        </p:txBody>
      </p:sp>
    </p:spTree>
    <p:extLst>
      <p:ext uri="{BB962C8B-B14F-4D97-AF65-F5344CB8AC3E}">
        <p14:creationId xmlns:p14="http://schemas.microsoft.com/office/powerpoint/2010/main" val="513279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3A8D90-197D-4599-AB16-64EE6368DC86}" type="slidenum">
              <a:rPr lang="en-US" smtClean="0"/>
              <a:t>7</a:t>
            </a:fld>
            <a:endParaRPr lang="en-US" dirty="0"/>
          </a:p>
        </p:txBody>
      </p:sp>
      <p:sp>
        <p:nvSpPr>
          <p:cNvPr id="5" name="Footer Placeholder 4"/>
          <p:cNvSpPr>
            <a:spLocks noGrp="1"/>
          </p:cNvSpPr>
          <p:nvPr>
            <p:ph type="ftr" sz="quarter" idx="11"/>
          </p:nvPr>
        </p:nvSpPr>
        <p:spPr/>
        <p:txBody>
          <a:bodyPr/>
          <a:lstStyle/>
          <a:p>
            <a:r>
              <a:rPr lang="fr-FR" dirty="0" smtClean="0"/>
              <a:t>Zoglio Financial Management Solutions                                            www.glzfms.com</a:t>
            </a:r>
            <a:endParaRPr lang="en-US" dirty="0"/>
          </a:p>
        </p:txBody>
      </p:sp>
    </p:spTree>
    <p:extLst>
      <p:ext uri="{BB962C8B-B14F-4D97-AF65-F5344CB8AC3E}">
        <p14:creationId xmlns:p14="http://schemas.microsoft.com/office/powerpoint/2010/main" val="332127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3A8D90-197D-4599-AB16-64EE6368DC86}" type="slidenum">
              <a:rPr lang="en-US" smtClean="0"/>
              <a:t>8</a:t>
            </a:fld>
            <a:endParaRPr lang="en-US" dirty="0"/>
          </a:p>
        </p:txBody>
      </p:sp>
      <p:sp>
        <p:nvSpPr>
          <p:cNvPr id="5" name="Footer Placeholder 4"/>
          <p:cNvSpPr>
            <a:spLocks noGrp="1"/>
          </p:cNvSpPr>
          <p:nvPr>
            <p:ph type="ftr" sz="quarter" idx="11"/>
          </p:nvPr>
        </p:nvSpPr>
        <p:spPr/>
        <p:txBody>
          <a:bodyPr/>
          <a:lstStyle/>
          <a:p>
            <a:r>
              <a:rPr lang="fr-FR" dirty="0" smtClean="0"/>
              <a:t>Zoglio Financial Management Solutions                                            www.glzfms.com</a:t>
            </a:r>
            <a:endParaRPr lang="en-US" dirty="0"/>
          </a:p>
        </p:txBody>
      </p:sp>
    </p:spTree>
    <p:extLst>
      <p:ext uri="{BB962C8B-B14F-4D97-AF65-F5344CB8AC3E}">
        <p14:creationId xmlns:p14="http://schemas.microsoft.com/office/powerpoint/2010/main" val="4133181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3A8D90-197D-4599-AB16-64EE6368DC86}" type="slidenum">
              <a:rPr lang="en-US" smtClean="0"/>
              <a:t>9</a:t>
            </a:fld>
            <a:endParaRPr lang="en-US" dirty="0"/>
          </a:p>
        </p:txBody>
      </p:sp>
      <p:sp>
        <p:nvSpPr>
          <p:cNvPr id="5" name="Footer Placeholder 4"/>
          <p:cNvSpPr>
            <a:spLocks noGrp="1"/>
          </p:cNvSpPr>
          <p:nvPr>
            <p:ph type="ftr" sz="quarter" idx="11"/>
          </p:nvPr>
        </p:nvSpPr>
        <p:spPr/>
        <p:txBody>
          <a:bodyPr/>
          <a:lstStyle/>
          <a:p>
            <a:r>
              <a:rPr lang="fr-FR" dirty="0" smtClean="0"/>
              <a:t>Zoglio Financial Management Solutions                                            www.glzfms.com</a:t>
            </a:r>
            <a:endParaRPr lang="en-US" dirty="0"/>
          </a:p>
        </p:txBody>
      </p:sp>
    </p:spTree>
    <p:extLst>
      <p:ext uri="{BB962C8B-B14F-4D97-AF65-F5344CB8AC3E}">
        <p14:creationId xmlns:p14="http://schemas.microsoft.com/office/powerpoint/2010/main" val="2450858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3A8D90-197D-4599-AB16-64EE6368DC86}" type="slidenum">
              <a:rPr lang="en-US" smtClean="0"/>
              <a:t>10</a:t>
            </a:fld>
            <a:endParaRPr lang="en-US" dirty="0"/>
          </a:p>
        </p:txBody>
      </p:sp>
      <p:sp>
        <p:nvSpPr>
          <p:cNvPr id="5" name="Footer Placeholder 4"/>
          <p:cNvSpPr>
            <a:spLocks noGrp="1"/>
          </p:cNvSpPr>
          <p:nvPr>
            <p:ph type="ftr" sz="quarter" idx="11"/>
          </p:nvPr>
        </p:nvSpPr>
        <p:spPr/>
        <p:txBody>
          <a:bodyPr/>
          <a:lstStyle/>
          <a:p>
            <a:r>
              <a:rPr lang="fr-FR" dirty="0" smtClean="0"/>
              <a:t>Zoglio Financial Management Solutions                                            www.glzfms.com</a:t>
            </a:r>
            <a:endParaRPr lang="en-US" dirty="0"/>
          </a:p>
        </p:txBody>
      </p:sp>
    </p:spTree>
    <p:extLst>
      <p:ext uri="{BB962C8B-B14F-4D97-AF65-F5344CB8AC3E}">
        <p14:creationId xmlns:p14="http://schemas.microsoft.com/office/powerpoint/2010/main" val="3697112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5" name="Rectangle 10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a:spLocks/>
          </p:cNvSpPr>
          <p:nvPr userDrawn="1"/>
        </p:nvSpPr>
        <p:spPr bwMode="auto">
          <a:xfrm>
            <a:off x="8054975" y="0"/>
            <a:ext cx="1089025" cy="2663164"/>
          </a:xfrm>
          <a:custGeom>
            <a:avLst/>
            <a:gdLst/>
            <a:ahLst/>
            <a:cxnLst>
              <a:cxn ang="0">
                <a:pos x="0" y="0"/>
              </a:cxn>
              <a:cxn ang="0">
                <a:pos x="1432" y="0"/>
              </a:cxn>
              <a:cxn ang="0">
                <a:pos x="1432" y="3492"/>
              </a:cxn>
              <a:cxn ang="0">
                <a:pos x="1419" y="3252"/>
              </a:cxn>
              <a:cxn ang="0">
                <a:pos x="1406" y="3024"/>
              </a:cxn>
              <a:cxn ang="0">
                <a:pos x="1393" y="2807"/>
              </a:cxn>
              <a:cxn ang="0">
                <a:pos x="1379" y="2601"/>
              </a:cxn>
              <a:cxn ang="0">
                <a:pos x="1364" y="2407"/>
              </a:cxn>
              <a:cxn ang="0">
                <a:pos x="1348" y="2222"/>
              </a:cxn>
              <a:cxn ang="0">
                <a:pos x="1330" y="2047"/>
              </a:cxn>
              <a:cxn ang="0">
                <a:pos x="1311" y="1881"/>
              </a:cxn>
              <a:cxn ang="0">
                <a:pos x="1291" y="1726"/>
              </a:cxn>
              <a:cxn ang="0">
                <a:pos x="1268" y="1580"/>
              </a:cxn>
              <a:cxn ang="0">
                <a:pos x="1245" y="1442"/>
              </a:cxn>
              <a:cxn ang="0">
                <a:pos x="1218" y="1313"/>
              </a:cxn>
              <a:cxn ang="0">
                <a:pos x="1190" y="1192"/>
              </a:cxn>
              <a:cxn ang="0">
                <a:pos x="1158" y="1078"/>
              </a:cxn>
              <a:cxn ang="0">
                <a:pos x="1125" y="973"/>
              </a:cxn>
              <a:cxn ang="0">
                <a:pos x="1089" y="873"/>
              </a:cxn>
              <a:cxn ang="0">
                <a:pos x="1049" y="781"/>
              </a:cxn>
              <a:cxn ang="0">
                <a:pos x="1007" y="696"/>
              </a:cxn>
              <a:cxn ang="0">
                <a:pos x="962" y="617"/>
              </a:cxn>
              <a:cxn ang="0">
                <a:pos x="913" y="544"/>
              </a:cxn>
              <a:cxn ang="0">
                <a:pos x="860" y="475"/>
              </a:cxn>
              <a:cxn ang="0">
                <a:pos x="804" y="413"/>
              </a:cxn>
              <a:cxn ang="0">
                <a:pos x="744" y="354"/>
              </a:cxn>
              <a:cxn ang="0">
                <a:pos x="680" y="301"/>
              </a:cxn>
              <a:cxn ang="0">
                <a:pos x="611" y="252"/>
              </a:cxn>
              <a:cxn ang="0">
                <a:pos x="539" y="206"/>
              </a:cxn>
              <a:cxn ang="0">
                <a:pos x="461" y="165"/>
              </a:cxn>
              <a:cxn ang="0">
                <a:pos x="379" y="128"/>
              </a:cxn>
              <a:cxn ang="0">
                <a:pos x="292" y="92"/>
              </a:cxn>
              <a:cxn ang="0">
                <a:pos x="200" y="59"/>
              </a:cxn>
              <a:cxn ang="0">
                <a:pos x="103" y="28"/>
              </a:cxn>
              <a:cxn ang="0">
                <a:pos x="0" y="0"/>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 name="Freeform 105"/>
          <p:cNvSpPr>
            <a:spLocks/>
          </p:cNvSpPr>
          <p:nvPr userDrawn="1"/>
        </p:nvSpPr>
        <p:spPr bwMode="auto">
          <a:xfrm>
            <a:off x="1295400" y="5715000"/>
            <a:ext cx="6858000" cy="9144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30000"/>
                </a:schemeClr>
              </a:gs>
              <a:gs pos="50000">
                <a:schemeClr val="accent2"/>
              </a:gs>
              <a:gs pos="100000">
                <a:schemeClr val="bg1">
                  <a:alpha val="3000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32" name="Group 31"/>
          <p:cNvGrpSpPr/>
          <p:nvPr userDrawn="1"/>
        </p:nvGrpSpPr>
        <p:grpSpPr>
          <a:xfrm rot="10800000">
            <a:off x="0" y="4520045"/>
            <a:ext cx="2057400" cy="2337955"/>
            <a:chOff x="7467600" y="0"/>
            <a:chExt cx="1676400" cy="1905000"/>
          </a:xfrm>
        </p:grpSpPr>
        <p:sp>
          <p:nvSpPr>
            <p:cNvPr id="16" name="Teardrop 15"/>
            <p:cNvSpPr/>
            <p:nvPr userDrawn="1"/>
          </p:nvSpPr>
          <p:spPr>
            <a:xfrm>
              <a:off x="7620000" y="381000"/>
              <a:ext cx="1524000" cy="1524000"/>
            </a:xfrm>
            <a:prstGeom prst="teardrop">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ardrop 14"/>
            <p:cNvSpPr/>
            <p:nvPr userDrawn="1"/>
          </p:nvSpPr>
          <p:spPr>
            <a:xfrm>
              <a:off x="7467600" y="0"/>
              <a:ext cx="1143000" cy="1143000"/>
            </a:xfrm>
            <a:prstGeom prst="teardrop">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ardrop 13"/>
            <p:cNvSpPr/>
            <p:nvPr userDrawn="1"/>
          </p:nvSpPr>
          <p:spPr>
            <a:xfrm>
              <a:off x="7772400" y="0"/>
              <a:ext cx="1371600" cy="13716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p:cNvGrpSpPr/>
          <p:nvPr userDrawn="1"/>
        </p:nvGrpSpPr>
        <p:grpSpPr>
          <a:xfrm>
            <a:off x="6781801" y="3975905"/>
            <a:ext cx="2033178" cy="2590798"/>
            <a:chOff x="5123427" y="2586247"/>
            <a:chExt cx="3113140" cy="3966952"/>
          </a:xfrm>
        </p:grpSpPr>
        <p:sp>
          <p:nvSpPr>
            <p:cNvPr id="1034" name="Freeform 10"/>
            <p:cNvSpPr>
              <a:spLocks/>
            </p:cNvSpPr>
            <p:nvPr userDrawn="1"/>
          </p:nvSpPr>
          <p:spPr bwMode="auto">
            <a:xfrm>
              <a:off x="5123427" y="2633869"/>
              <a:ext cx="1201172" cy="3890755"/>
            </a:xfrm>
            <a:custGeom>
              <a:avLst/>
              <a:gdLst/>
              <a:ahLst/>
              <a:cxnLst>
                <a:cxn ang="0">
                  <a:pos x="272" y="264"/>
                </a:cxn>
                <a:cxn ang="0">
                  <a:pos x="256" y="324"/>
                </a:cxn>
                <a:cxn ang="0">
                  <a:pos x="252" y="382"/>
                </a:cxn>
                <a:cxn ang="0">
                  <a:pos x="248" y="446"/>
                </a:cxn>
                <a:cxn ang="0">
                  <a:pos x="254" y="478"/>
                </a:cxn>
                <a:cxn ang="0">
                  <a:pos x="254" y="530"/>
                </a:cxn>
                <a:cxn ang="0">
                  <a:pos x="234" y="606"/>
                </a:cxn>
                <a:cxn ang="0">
                  <a:pos x="208" y="746"/>
                </a:cxn>
                <a:cxn ang="0">
                  <a:pos x="206" y="814"/>
                </a:cxn>
                <a:cxn ang="0">
                  <a:pos x="198" y="830"/>
                </a:cxn>
                <a:cxn ang="0">
                  <a:pos x="208" y="844"/>
                </a:cxn>
                <a:cxn ang="0">
                  <a:pos x="240" y="860"/>
                </a:cxn>
                <a:cxn ang="0">
                  <a:pos x="240" y="876"/>
                </a:cxn>
                <a:cxn ang="0">
                  <a:pos x="234" y="882"/>
                </a:cxn>
                <a:cxn ang="0">
                  <a:pos x="212" y="888"/>
                </a:cxn>
                <a:cxn ang="0">
                  <a:pos x="194" y="882"/>
                </a:cxn>
                <a:cxn ang="0">
                  <a:pos x="164" y="872"/>
                </a:cxn>
                <a:cxn ang="0">
                  <a:pos x="152" y="884"/>
                </a:cxn>
                <a:cxn ang="0">
                  <a:pos x="120" y="894"/>
                </a:cxn>
                <a:cxn ang="0">
                  <a:pos x="92" y="886"/>
                </a:cxn>
                <a:cxn ang="0">
                  <a:pos x="86" y="880"/>
                </a:cxn>
                <a:cxn ang="0">
                  <a:pos x="84" y="852"/>
                </a:cxn>
                <a:cxn ang="0">
                  <a:pos x="70" y="842"/>
                </a:cxn>
                <a:cxn ang="0">
                  <a:pos x="72" y="814"/>
                </a:cxn>
                <a:cxn ang="0">
                  <a:pos x="60" y="766"/>
                </a:cxn>
                <a:cxn ang="0">
                  <a:pos x="52" y="694"/>
                </a:cxn>
                <a:cxn ang="0">
                  <a:pos x="50" y="626"/>
                </a:cxn>
                <a:cxn ang="0">
                  <a:pos x="50" y="500"/>
                </a:cxn>
                <a:cxn ang="0">
                  <a:pos x="42" y="432"/>
                </a:cxn>
                <a:cxn ang="0">
                  <a:pos x="36" y="422"/>
                </a:cxn>
                <a:cxn ang="0">
                  <a:pos x="42" y="414"/>
                </a:cxn>
                <a:cxn ang="0">
                  <a:pos x="36" y="406"/>
                </a:cxn>
                <a:cxn ang="0">
                  <a:pos x="24" y="392"/>
                </a:cxn>
                <a:cxn ang="0">
                  <a:pos x="12" y="366"/>
                </a:cxn>
                <a:cxn ang="0">
                  <a:pos x="4" y="338"/>
                </a:cxn>
                <a:cxn ang="0">
                  <a:pos x="4" y="272"/>
                </a:cxn>
                <a:cxn ang="0">
                  <a:pos x="30" y="186"/>
                </a:cxn>
                <a:cxn ang="0">
                  <a:pos x="66" y="142"/>
                </a:cxn>
                <a:cxn ang="0">
                  <a:pos x="114" y="128"/>
                </a:cxn>
                <a:cxn ang="0">
                  <a:pos x="128" y="126"/>
                </a:cxn>
                <a:cxn ang="0">
                  <a:pos x="142" y="128"/>
                </a:cxn>
                <a:cxn ang="0">
                  <a:pos x="152" y="100"/>
                </a:cxn>
                <a:cxn ang="0">
                  <a:pos x="146" y="88"/>
                </a:cxn>
                <a:cxn ang="0">
                  <a:pos x="146" y="72"/>
                </a:cxn>
                <a:cxn ang="0">
                  <a:pos x="152" y="60"/>
                </a:cxn>
                <a:cxn ang="0">
                  <a:pos x="144" y="42"/>
                </a:cxn>
                <a:cxn ang="0">
                  <a:pos x="146" y="34"/>
                </a:cxn>
                <a:cxn ang="0">
                  <a:pos x="168" y="8"/>
                </a:cxn>
                <a:cxn ang="0">
                  <a:pos x="186" y="4"/>
                </a:cxn>
                <a:cxn ang="0">
                  <a:pos x="192" y="2"/>
                </a:cxn>
                <a:cxn ang="0">
                  <a:pos x="220" y="6"/>
                </a:cxn>
                <a:cxn ang="0">
                  <a:pos x="232" y="16"/>
                </a:cxn>
                <a:cxn ang="0">
                  <a:pos x="248" y="38"/>
                </a:cxn>
                <a:cxn ang="0">
                  <a:pos x="250" y="64"/>
                </a:cxn>
                <a:cxn ang="0">
                  <a:pos x="240" y="70"/>
                </a:cxn>
                <a:cxn ang="0">
                  <a:pos x="232" y="88"/>
                </a:cxn>
                <a:cxn ang="0">
                  <a:pos x="214" y="128"/>
                </a:cxn>
                <a:cxn ang="0">
                  <a:pos x="220" y="150"/>
                </a:cxn>
                <a:cxn ang="0">
                  <a:pos x="256" y="172"/>
                </a:cxn>
                <a:cxn ang="0">
                  <a:pos x="276" y="216"/>
                </a:cxn>
              </a:cxnLst>
              <a:rect l="0" t="0" r="r" b="b"/>
              <a:pathLst>
                <a:path w="276" h="894">
                  <a:moveTo>
                    <a:pt x="276" y="216"/>
                  </a:moveTo>
                  <a:lnTo>
                    <a:pt x="276" y="216"/>
                  </a:lnTo>
                  <a:lnTo>
                    <a:pt x="272" y="264"/>
                  </a:lnTo>
                  <a:lnTo>
                    <a:pt x="272" y="264"/>
                  </a:lnTo>
                  <a:lnTo>
                    <a:pt x="256" y="324"/>
                  </a:lnTo>
                  <a:lnTo>
                    <a:pt x="256" y="324"/>
                  </a:lnTo>
                  <a:lnTo>
                    <a:pt x="252" y="346"/>
                  </a:lnTo>
                  <a:lnTo>
                    <a:pt x="252" y="382"/>
                  </a:lnTo>
                  <a:lnTo>
                    <a:pt x="252" y="382"/>
                  </a:lnTo>
                  <a:lnTo>
                    <a:pt x="252" y="406"/>
                  </a:lnTo>
                  <a:lnTo>
                    <a:pt x="252" y="426"/>
                  </a:lnTo>
                  <a:lnTo>
                    <a:pt x="248" y="446"/>
                  </a:lnTo>
                  <a:lnTo>
                    <a:pt x="248" y="446"/>
                  </a:lnTo>
                  <a:lnTo>
                    <a:pt x="254" y="478"/>
                  </a:lnTo>
                  <a:lnTo>
                    <a:pt x="254" y="478"/>
                  </a:lnTo>
                  <a:lnTo>
                    <a:pt x="256" y="506"/>
                  </a:lnTo>
                  <a:lnTo>
                    <a:pt x="254" y="530"/>
                  </a:lnTo>
                  <a:lnTo>
                    <a:pt x="254" y="530"/>
                  </a:lnTo>
                  <a:lnTo>
                    <a:pt x="240" y="584"/>
                  </a:lnTo>
                  <a:lnTo>
                    <a:pt x="240" y="584"/>
                  </a:lnTo>
                  <a:lnTo>
                    <a:pt x="234" y="606"/>
                  </a:lnTo>
                  <a:lnTo>
                    <a:pt x="224" y="658"/>
                  </a:lnTo>
                  <a:lnTo>
                    <a:pt x="224" y="658"/>
                  </a:lnTo>
                  <a:lnTo>
                    <a:pt x="208" y="746"/>
                  </a:lnTo>
                  <a:lnTo>
                    <a:pt x="208" y="746"/>
                  </a:lnTo>
                  <a:lnTo>
                    <a:pt x="206" y="772"/>
                  </a:lnTo>
                  <a:lnTo>
                    <a:pt x="206" y="814"/>
                  </a:lnTo>
                  <a:lnTo>
                    <a:pt x="196" y="822"/>
                  </a:lnTo>
                  <a:lnTo>
                    <a:pt x="196" y="822"/>
                  </a:lnTo>
                  <a:lnTo>
                    <a:pt x="198" y="830"/>
                  </a:lnTo>
                  <a:lnTo>
                    <a:pt x="200" y="836"/>
                  </a:lnTo>
                  <a:lnTo>
                    <a:pt x="200" y="836"/>
                  </a:lnTo>
                  <a:lnTo>
                    <a:pt x="208" y="844"/>
                  </a:lnTo>
                  <a:lnTo>
                    <a:pt x="218" y="852"/>
                  </a:lnTo>
                  <a:lnTo>
                    <a:pt x="218" y="852"/>
                  </a:lnTo>
                  <a:lnTo>
                    <a:pt x="240" y="860"/>
                  </a:lnTo>
                  <a:lnTo>
                    <a:pt x="240" y="860"/>
                  </a:lnTo>
                  <a:lnTo>
                    <a:pt x="242" y="868"/>
                  </a:lnTo>
                  <a:lnTo>
                    <a:pt x="240" y="876"/>
                  </a:lnTo>
                  <a:lnTo>
                    <a:pt x="240" y="876"/>
                  </a:lnTo>
                  <a:lnTo>
                    <a:pt x="238" y="880"/>
                  </a:lnTo>
                  <a:lnTo>
                    <a:pt x="234" y="882"/>
                  </a:lnTo>
                  <a:lnTo>
                    <a:pt x="220" y="886"/>
                  </a:lnTo>
                  <a:lnTo>
                    <a:pt x="220" y="886"/>
                  </a:lnTo>
                  <a:lnTo>
                    <a:pt x="212" y="888"/>
                  </a:lnTo>
                  <a:lnTo>
                    <a:pt x="204" y="886"/>
                  </a:lnTo>
                  <a:lnTo>
                    <a:pt x="204" y="886"/>
                  </a:lnTo>
                  <a:lnTo>
                    <a:pt x="194" y="882"/>
                  </a:lnTo>
                  <a:lnTo>
                    <a:pt x="184" y="880"/>
                  </a:lnTo>
                  <a:lnTo>
                    <a:pt x="184" y="880"/>
                  </a:lnTo>
                  <a:lnTo>
                    <a:pt x="164" y="872"/>
                  </a:lnTo>
                  <a:lnTo>
                    <a:pt x="164" y="872"/>
                  </a:lnTo>
                  <a:lnTo>
                    <a:pt x="152" y="870"/>
                  </a:lnTo>
                  <a:lnTo>
                    <a:pt x="152" y="884"/>
                  </a:lnTo>
                  <a:lnTo>
                    <a:pt x="148" y="894"/>
                  </a:lnTo>
                  <a:lnTo>
                    <a:pt x="148" y="894"/>
                  </a:lnTo>
                  <a:lnTo>
                    <a:pt x="120" y="894"/>
                  </a:lnTo>
                  <a:lnTo>
                    <a:pt x="120" y="894"/>
                  </a:lnTo>
                  <a:lnTo>
                    <a:pt x="108" y="892"/>
                  </a:lnTo>
                  <a:lnTo>
                    <a:pt x="92" y="886"/>
                  </a:lnTo>
                  <a:lnTo>
                    <a:pt x="92" y="886"/>
                  </a:lnTo>
                  <a:lnTo>
                    <a:pt x="88" y="884"/>
                  </a:lnTo>
                  <a:lnTo>
                    <a:pt x="86" y="880"/>
                  </a:lnTo>
                  <a:lnTo>
                    <a:pt x="84" y="874"/>
                  </a:lnTo>
                  <a:lnTo>
                    <a:pt x="84" y="866"/>
                  </a:lnTo>
                  <a:lnTo>
                    <a:pt x="84" y="852"/>
                  </a:lnTo>
                  <a:lnTo>
                    <a:pt x="84" y="852"/>
                  </a:lnTo>
                  <a:lnTo>
                    <a:pt x="74" y="848"/>
                  </a:lnTo>
                  <a:lnTo>
                    <a:pt x="70" y="842"/>
                  </a:lnTo>
                  <a:lnTo>
                    <a:pt x="70" y="842"/>
                  </a:lnTo>
                  <a:lnTo>
                    <a:pt x="72" y="838"/>
                  </a:lnTo>
                  <a:lnTo>
                    <a:pt x="72" y="814"/>
                  </a:lnTo>
                  <a:lnTo>
                    <a:pt x="72" y="814"/>
                  </a:lnTo>
                  <a:lnTo>
                    <a:pt x="60" y="766"/>
                  </a:lnTo>
                  <a:lnTo>
                    <a:pt x="60" y="766"/>
                  </a:lnTo>
                  <a:lnTo>
                    <a:pt x="56" y="754"/>
                  </a:lnTo>
                  <a:lnTo>
                    <a:pt x="54" y="738"/>
                  </a:lnTo>
                  <a:lnTo>
                    <a:pt x="52" y="694"/>
                  </a:lnTo>
                  <a:lnTo>
                    <a:pt x="52" y="694"/>
                  </a:lnTo>
                  <a:lnTo>
                    <a:pt x="50" y="626"/>
                  </a:lnTo>
                  <a:lnTo>
                    <a:pt x="50" y="626"/>
                  </a:lnTo>
                  <a:lnTo>
                    <a:pt x="50" y="538"/>
                  </a:lnTo>
                  <a:lnTo>
                    <a:pt x="50" y="538"/>
                  </a:lnTo>
                  <a:lnTo>
                    <a:pt x="50" y="500"/>
                  </a:lnTo>
                  <a:lnTo>
                    <a:pt x="56" y="448"/>
                  </a:lnTo>
                  <a:lnTo>
                    <a:pt x="56" y="448"/>
                  </a:lnTo>
                  <a:lnTo>
                    <a:pt x="42" y="432"/>
                  </a:lnTo>
                  <a:lnTo>
                    <a:pt x="42" y="432"/>
                  </a:lnTo>
                  <a:lnTo>
                    <a:pt x="38" y="424"/>
                  </a:lnTo>
                  <a:lnTo>
                    <a:pt x="36" y="422"/>
                  </a:lnTo>
                  <a:lnTo>
                    <a:pt x="38" y="418"/>
                  </a:lnTo>
                  <a:lnTo>
                    <a:pt x="38" y="418"/>
                  </a:lnTo>
                  <a:lnTo>
                    <a:pt x="42" y="414"/>
                  </a:lnTo>
                  <a:lnTo>
                    <a:pt x="42" y="414"/>
                  </a:lnTo>
                  <a:lnTo>
                    <a:pt x="40" y="410"/>
                  </a:lnTo>
                  <a:lnTo>
                    <a:pt x="36" y="406"/>
                  </a:lnTo>
                  <a:lnTo>
                    <a:pt x="36" y="406"/>
                  </a:lnTo>
                  <a:lnTo>
                    <a:pt x="24" y="392"/>
                  </a:lnTo>
                  <a:lnTo>
                    <a:pt x="24" y="392"/>
                  </a:lnTo>
                  <a:lnTo>
                    <a:pt x="18" y="382"/>
                  </a:lnTo>
                  <a:lnTo>
                    <a:pt x="12" y="366"/>
                  </a:lnTo>
                  <a:lnTo>
                    <a:pt x="12" y="366"/>
                  </a:lnTo>
                  <a:lnTo>
                    <a:pt x="12" y="350"/>
                  </a:lnTo>
                  <a:lnTo>
                    <a:pt x="12" y="350"/>
                  </a:lnTo>
                  <a:lnTo>
                    <a:pt x="4" y="338"/>
                  </a:lnTo>
                  <a:lnTo>
                    <a:pt x="0" y="322"/>
                  </a:lnTo>
                  <a:lnTo>
                    <a:pt x="4" y="272"/>
                  </a:lnTo>
                  <a:lnTo>
                    <a:pt x="4" y="272"/>
                  </a:lnTo>
                  <a:lnTo>
                    <a:pt x="22" y="208"/>
                  </a:lnTo>
                  <a:lnTo>
                    <a:pt x="22" y="208"/>
                  </a:lnTo>
                  <a:lnTo>
                    <a:pt x="30" y="186"/>
                  </a:lnTo>
                  <a:lnTo>
                    <a:pt x="40" y="168"/>
                  </a:lnTo>
                  <a:lnTo>
                    <a:pt x="52" y="154"/>
                  </a:lnTo>
                  <a:lnTo>
                    <a:pt x="66" y="142"/>
                  </a:lnTo>
                  <a:lnTo>
                    <a:pt x="66" y="142"/>
                  </a:lnTo>
                  <a:lnTo>
                    <a:pt x="86" y="138"/>
                  </a:lnTo>
                  <a:lnTo>
                    <a:pt x="114" y="128"/>
                  </a:lnTo>
                  <a:lnTo>
                    <a:pt x="114" y="128"/>
                  </a:lnTo>
                  <a:lnTo>
                    <a:pt x="120" y="126"/>
                  </a:lnTo>
                  <a:lnTo>
                    <a:pt x="128" y="126"/>
                  </a:lnTo>
                  <a:lnTo>
                    <a:pt x="134" y="126"/>
                  </a:lnTo>
                  <a:lnTo>
                    <a:pt x="142" y="128"/>
                  </a:lnTo>
                  <a:lnTo>
                    <a:pt x="142" y="128"/>
                  </a:lnTo>
                  <a:lnTo>
                    <a:pt x="150" y="108"/>
                  </a:lnTo>
                  <a:lnTo>
                    <a:pt x="150" y="108"/>
                  </a:lnTo>
                  <a:lnTo>
                    <a:pt x="152" y="100"/>
                  </a:lnTo>
                  <a:lnTo>
                    <a:pt x="150" y="92"/>
                  </a:lnTo>
                  <a:lnTo>
                    <a:pt x="150" y="92"/>
                  </a:lnTo>
                  <a:lnTo>
                    <a:pt x="146" y="88"/>
                  </a:lnTo>
                  <a:lnTo>
                    <a:pt x="146" y="82"/>
                  </a:lnTo>
                  <a:lnTo>
                    <a:pt x="146" y="82"/>
                  </a:lnTo>
                  <a:lnTo>
                    <a:pt x="146" y="72"/>
                  </a:lnTo>
                  <a:lnTo>
                    <a:pt x="148" y="64"/>
                  </a:lnTo>
                  <a:lnTo>
                    <a:pt x="148" y="64"/>
                  </a:lnTo>
                  <a:lnTo>
                    <a:pt x="152" y="60"/>
                  </a:lnTo>
                  <a:lnTo>
                    <a:pt x="152" y="60"/>
                  </a:lnTo>
                  <a:lnTo>
                    <a:pt x="146" y="50"/>
                  </a:lnTo>
                  <a:lnTo>
                    <a:pt x="144" y="42"/>
                  </a:lnTo>
                  <a:lnTo>
                    <a:pt x="144" y="42"/>
                  </a:lnTo>
                  <a:lnTo>
                    <a:pt x="144" y="38"/>
                  </a:lnTo>
                  <a:lnTo>
                    <a:pt x="146" y="34"/>
                  </a:lnTo>
                  <a:lnTo>
                    <a:pt x="152" y="26"/>
                  </a:lnTo>
                  <a:lnTo>
                    <a:pt x="152" y="26"/>
                  </a:lnTo>
                  <a:lnTo>
                    <a:pt x="168" y="8"/>
                  </a:lnTo>
                  <a:lnTo>
                    <a:pt x="168" y="8"/>
                  </a:lnTo>
                  <a:lnTo>
                    <a:pt x="178" y="4"/>
                  </a:lnTo>
                  <a:lnTo>
                    <a:pt x="186" y="4"/>
                  </a:lnTo>
                  <a:lnTo>
                    <a:pt x="186" y="4"/>
                  </a:lnTo>
                  <a:lnTo>
                    <a:pt x="190" y="4"/>
                  </a:lnTo>
                  <a:lnTo>
                    <a:pt x="192" y="2"/>
                  </a:lnTo>
                  <a:lnTo>
                    <a:pt x="200" y="0"/>
                  </a:lnTo>
                  <a:lnTo>
                    <a:pt x="200" y="0"/>
                  </a:lnTo>
                  <a:lnTo>
                    <a:pt x="220" y="6"/>
                  </a:lnTo>
                  <a:lnTo>
                    <a:pt x="220" y="6"/>
                  </a:lnTo>
                  <a:lnTo>
                    <a:pt x="226" y="8"/>
                  </a:lnTo>
                  <a:lnTo>
                    <a:pt x="232" y="16"/>
                  </a:lnTo>
                  <a:lnTo>
                    <a:pt x="240" y="26"/>
                  </a:lnTo>
                  <a:lnTo>
                    <a:pt x="248" y="38"/>
                  </a:lnTo>
                  <a:lnTo>
                    <a:pt x="248" y="38"/>
                  </a:lnTo>
                  <a:lnTo>
                    <a:pt x="250" y="48"/>
                  </a:lnTo>
                  <a:lnTo>
                    <a:pt x="252" y="56"/>
                  </a:lnTo>
                  <a:lnTo>
                    <a:pt x="250" y="64"/>
                  </a:lnTo>
                  <a:lnTo>
                    <a:pt x="244" y="68"/>
                  </a:lnTo>
                  <a:lnTo>
                    <a:pt x="244" y="68"/>
                  </a:lnTo>
                  <a:lnTo>
                    <a:pt x="240" y="70"/>
                  </a:lnTo>
                  <a:lnTo>
                    <a:pt x="238" y="72"/>
                  </a:lnTo>
                  <a:lnTo>
                    <a:pt x="232" y="88"/>
                  </a:lnTo>
                  <a:lnTo>
                    <a:pt x="232" y="88"/>
                  </a:lnTo>
                  <a:lnTo>
                    <a:pt x="232" y="98"/>
                  </a:lnTo>
                  <a:lnTo>
                    <a:pt x="230" y="110"/>
                  </a:lnTo>
                  <a:lnTo>
                    <a:pt x="214" y="128"/>
                  </a:lnTo>
                  <a:lnTo>
                    <a:pt x="214" y="128"/>
                  </a:lnTo>
                  <a:lnTo>
                    <a:pt x="208" y="140"/>
                  </a:lnTo>
                  <a:lnTo>
                    <a:pt x="220" y="150"/>
                  </a:lnTo>
                  <a:lnTo>
                    <a:pt x="220" y="150"/>
                  </a:lnTo>
                  <a:lnTo>
                    <a:pt x="256" y="172"/>
                  </a:lnTo>
                  <a:lnTo>
                    <a:pt x="256" y="172"/>
                  </a:lnTo>
                  <a:lnTo>
                    <a:pt x="272" y="192"/>
                  </a:lnTo>
                  <a:lnTo>
                    <a:pt x="272" y="192"/>
                  </a:lnTo>
                  <a:lnTo>
                    <a:pt x="276" y="216"/>
                  </a:lnTo>
                  <a:lnTo>
                    <a:pt x="276" y="216"/>
                  </a:lnTo>
                  <a:close/>
                </a:path>
              </a:pathLst>
            </a:custGeom>
            <a:solidFill>
              <a:schemeClr val="accent1">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9" name="Freeform 15"/>
            <p:cNvSpPr>
              <a:spLocks/>
            </p:cNvSpPr>
            <p:nvPr userDrawn="1"/>
          </p:nvSpPr>
          <p:spPr bwMode="auto">
            <a:xfrm>
              <a:off x="6705599" y="2586247"/>
              <a:ext cx="1096722" cy="3890753"/>
            </a:xfrm>
            <a:custGeom>
              <a:avLst/>
              <a:gdLst/>
              <a:ahLst/>
              <a:cxnLst>
                <a:cxn ang="0">
                  <a:pos x="252" y="290"/>
                </a:cxn>
                <a:cxn ang="0">
                  <a:pos x="236" y="342"/>
                </a:cxn>
                <a:cxn ang="0">
                  <a:pos x="230" y="392"/>
                </a:cxn>
                <a:cxn ang="0">
                  <a:pos x="232" y="444"/>
                </a:cxn>
                <a:cxn ang="0">
                  <a:pos x="232" y="484"/>
                </a:cxn>
                <a:cxn ang="0">
                  <a:pos x="216" y="588"/>
                </a:cxn>
                <a:cxn ang="0">
                  <a:pos x="212" y="646"/>
                </a:cxn>
                <a:cxn ang="0">
                  <a:pos x="220" y="722"/>
                </a:cxn>
                <a:cxn ang="0">
                  <a:pos x="222" y="794"/>
                </a:cxn>
                <a:cxn ang="0">
                  <a:pos x="212" y="836"/>
                </a:cxn>
                <a:cxn ang="0">
                  <a:pos x="222" y="866"/>
                </a:cxn>
                <a:cxn ang="0">
                  <a:pos x="220" y="888"/>
                </a:cxn>
                <a:cxn ang="0">
                  <a:pos x="208" y="894"/>
                </a:cxn>
                <a:cxn ang="0">
                  <a:pos x="182" y="890"/>
                </a:cxn>
                <a:cxn ang="0">
                  <a:pos x="176" y="850"/>
                </a:cxn>
                <a:cxn ang="0">
                  <a:pos x="158" y="828"/>
                </a:cxn>
                <a:cxn ang="0">
                  <a:pos x="154" y="728"/>
                </a:cxn>
                <a:cxn ang="0">
                  <a:pos x="150" y="706"/>
                </a:cxn>
                <a:cxn ang="0">
                  <a:pos x="120" y="540"/>
                </a:cxn>
                <a:cxn ang="0">
                  <a:pos x="108" y="686"/>
                </a:cxn>
                <a:cxn ang="0">
                  <a:pos x="108" y="820"/>
                </a:cxn>
                <a:cxn ang="0">
                  <a:pos x="80" y="866"/>
                </a:cxn>
                <a:cxn ang="0">
                  <a:pos x="66" y="882"/>
                </a:cxn>
                <a:cxn ang="0">
                  <a:pos x="22" y="884"/>
                </a:cxn>
                <a:cxn ang="0">
                  <a:pos x="12" y="878"/>
                </a:cxn>
                <a:cxn ang="0">
                  <a:pos x="26" y="862"/>
                </a:cxn>
                <a:cxn ang="0">
                  <a:pos x="50" y="810"/>
                </a:cxn>
                <a:cxn ang="0">
                  <a:pos x="48" y="778"/>
                </a:cxn>
                <a:cxn ang="0">
                  <a:pos x="52" y="734"/>
                </a:cxn>
                <a:cxn ang="0">
                  <a:pos x="48" y="712"/>
                </a:cxn>
                <a:cxn ang="0">
                  <a:pos x="52" y="628"/>
                </a:cxn>
                <a:cxn ang="0">
                  <a:pos x="46" y="598"/>
                </a:cxn>
                <a:cxn ang="0">
                  <a:pos x="22" y="478"/>
                </a:cxn>
                <a:cxn ang="0">
                  <a:pos x="22" y="358"/>
                </a:cxn>
                <a:cxn ang="0">
                  <a:pos x="0" y="276"/>
                </a:cxn>
                <a:cxn ang="0">
                  <a:pos x="4" y="244"/>
                </a:cxn>
                <a:cxn ang="0">
                  <a:pos x="18" y="198"/>
                </a:cxn>
                <a:cxn ang="0">
                  <a:pos x="22" y="166"/>
                </a:cxn>
                <a:cxn ang="0">
                  <a:pos x="34" y="152"/>
                </a:cxn>
                <a:cxn ang="0">
                  <a:pos x="68" y="142"/>
                </a:cxn>
                <a:cxn ang="0">
                  <a:pos x="100" y="124"/>
                </a:cxn>
                <a:cxn ang="0">
                  <a:pos x="104" y="92"/>
                </a:cxn>
                <a:cxn ang="0">
                  <a:pos x="100" y="78"/>
                </a:cxn>
                <a:cxn ang="0">
                  <a:pos x="94" y="48"/>
                </a:cxn>
                <a:cxn ang="0">
                  <a:pos x="106" y="12"/>
                </a:cxn>
                <a:cxn ang="0">
                  <a:pos x="134" y="0"/>
                </a:cxn>
                <a:cxn ang="0">
                  <a:pos x="156" y="4"/>
                </a:cxn>
                <a:cxn ang="0">
                  <a:pos x="172" y="14"/>
                </a:cxn>
                <a:cxn ang="0">
                  <a:pos x="178" y="26"/>
                </a:cxn>
                <a:cxn ang="0">
                  <a:pos x="174" y="48"/>
                </a:cxn>
                <a:cxn ang="0">
                  <a:pos x="172" y="76"/>
                </a:cxn>
                <a:cxn ang="0">
                  <a:pos x="166" y="110"/>
                </a:cxn>
                <a:cxn ang="0">
                  <a:pos x="182" y="128"/>
                </a:cxn>
                <a:cxn ang="0">
                  <a:pos x="216" y="148"/>
                </a:cxn>
                <a:cxn ang="0">
                  <a:pos x="244" y="166"/>
                </a:cxn>
              </a:cxnLst>
              <a:rect l="0" t="0" r="r" b="b"/>
              <a:pathLst>
                <a:path w="252" h="894">
                  <a:moveTo>
                    <a:pt x="252" y="262"/>
                  </a:moveTo>
                  <a:lnTo>
                    <a:pt x="252" y="262"/>
                  </a:lnTo>
                  <a:lnTo>
                    <a:pt x="252" y="290"/>
                  </a:lnTo>
                  <a:lnTo>
                    <a:pt x="250" y="310"/>
                  </a:lnTo>
                  <a:lnTo>
                    <a:pt x="250" y="310"/>
                  </a:lnTo>
                  <a:lnTo>
                    <a:pt x="236" y="342"/>
                  </a:lnTo>
                  <a:lnTo>
                    <a:pt x="236" y="342"/>
                  </a:lnTo>
                  <a:lnTo>
                    <a:pt x="228" y="360"/>
                  </a:lnTo>
                  <a:lnTo>
                    <a:pt x="230" y="392"/>
                  </a:lnTo>
                  <a:lnTo>
                    <a:pt x="230" y="392"/>
                  </a:lnTo>
                  <a:lnTo>
                    <a:pt x="232" y="444"/>
                  </a:lnTo>
                  <a:lnTo>
                    <a:pt x="232" y="444"/>
                  </a:lnTo>
                  <a:lnTo>
                    <a:pt x="234" y="456"/>
                  </a:lnTo>
                  <a:lnTo>
                    <a:pt x="238" y="478"/>
                  </a:lnTo>
                  <a:lnTo>
                    <a:pt x="232" y="484"/>
                  </a:lnTo>
                  <a:lnTo>
                    <a:pt x="222" y="490"/>
                  </a:lnTo>
                  <a:lnTo>
                    <a:pt x="222" y="490"/>
                  </a:lnTo>
                  <a:lnTo>
                    <a:pt x="216" y="588"/>
                  </a:lnTo>
                  <a:lnTo>
                    <a:pt x="216" y="588"/>
                  </a:lnTo>
                  <a:lnTo>
                    <a:pt x="212" y="646"/>
                  </a:lnTo>
                  <a:lnTo>
                    <a:pt x="212" y="646"/>
                  </a:lnTo>
                  <a:lnTo>
                    <a:pt x="218" y="694"/>
                  </a:lnTo>
                  <a:lnTo>
                    <a:pt x="220" y="722"/>
                  </a:lnTo>
                  <a:lnTo>
                    <a:pt x="220" y="722"/>
                  </a:lnTo>
                  <a:lnTo>
                    <a:pt x="222" y="770"/>
                  </a:lnTo>
                  <a:lnTo>
                    <a:pt x="222" y="794"/>
                  </a:lnTo>
                  <a:lnTo>
                    <a:pt x="222" y="794"/>
                  </a:lnTo>
                  <a:lnTo>
                    <a:pt x="224" y="828"/>
                  </a:lnTo>
                  <a:lnTo>
                    <a:pt x="212" y="836"/>
                  </a:lnTo>
                  <a:lnTo>
                    <a:pt x="212" y="836"/>
                  </a:lnTo>
                  <a:lnTo>
                    <a:pt x="220" y="856"/>
                  </a:lnTo>
                  <a:lnTo>
                    <a:pt x="220" y="856"/>
                  </a:lnTo>
                  <a:lnTo>
                    <a:pt x="222" y="866"/>
                  </a:lnTo>
                  <a:lnTo>
                    <a:pt x="222" y="884"/>
                  </a:lnTo>
                  <a:lnTo>
                    <a:pt x="222" y="884"/>
                  </a:lnTo>
                  <a:lnTo>
                    <a:pt x="220" y="888"/>
                  </a:lnTo>
                  <a:lnTo>
                    <a:pt x="218" y="892"/>
                  </a:lnTo>
                  <a:lnTo>
                    <a:pt x="214" y="892"/>
                  </a:lnTo>
                  <a:lnTo>
                    <a:pt x="208" y="894"/>
                  </a:lnTo>
                  <a:lnTo>
                    <a:pt x="208" y="894"/>
                  </a:lnTo>
                  <a:lnTo>
                    <a:pt x="196" y="892"/>
                  </a:lnTo>
                  <a:lnTo>
                    <a:pt x="182" y="890"/>
                  </a:lnTo>
                  <a:lnTo>
                    <a:pt x="182" y="890"/>
                  </a:lnTo>
                  <a:lnTo>
                    <a:pt x="176" y="876"/>
                  </a:lnTo>
                  <a:lnTo>
                    <a:pt x="176" y="850"/>
                  </a:lnTo>
                  <a:lnTo>
                    <a:pt x="176" y="850"/>
                  </a:lnTo>
                  <a:lnTo>
                    <a:pt x="174" y="836"/>
                  </a:lnTo>
                  <a:lnTo>
                    <a:pt x="158" y="828"/>
                  </a:lnTo>
                  <a:lnTo>
                    <a:pt x="158" y="746"/>
                  </a:lnTo>
                  <a:lnTo>
                    <a:pt x="158" y="746"/>
                  </a:lnTo>
                  <a:lnTo>
                    <a:pt x="154" y="728"/>
                  </a:lnTo>
                  <a:lnTo>
                    <a:pt x="154" y="728"/>
                  </a:lnTo>
                  <a:lnTo>
                    <a:pt x="150" y="706"/>
                  </a:lnTo>
                  <a:lnTo>
                    <a:pt x="150" y="706"/>
                  </a:lnTo>
                  <a:lnTo>
                    <a:pt x="146" y="648"/>
                  </a:lnTo>
                  <a:lnTo>
                    <a:pt x="134" y="586"/>
                  </a:lnTo>
                  <a:lnTo>
                    <a:pt x="120" y="540"/>
                  </a:lnTo>
                  <a:lnTo>
                    <a:pt x="108" y="652"/>
                  </a:lnTo>
                  <a:lnTo>
                    <a:pt x="108" y="652"/>
                  </a:lnTo>
                  <a:lnTo>
                    <a:pt x="108" y="686"/>
                  </a:lnTo>
                  <a:lnTo>
                    <a:pt x="108" y="686"/>
                  </a:lnTo>
                  <a:lnTo>
                    <a:pt x="106" y="768"/>
                  </a:lnTo>
                  <a:lnTo>
                    <a:pt x="108" y="820"/>
                  </a:lnTo>
                  <a:lnTo>
                    <a:pt x="100" y="830"/>
                  </a:lnTo>
                  <a:lnTo>
                    <a:pt x="100" y="860"/>
                  </a:lnTo>
                  <a:lnTo>
                    <a:pt x="80" y="866"/>
                  </a:lnTo>
                  <a:lnTo>
                    <a:pt x="70" y="868"/>
                  </a:lnTo>
                  <a:lnTo>
                    <a:pt x="66" y="882"/>
                  </a:lnTo>
                  <a:lnTo>
                    <a:pt x="66" y="882"/>
                  </a:lnTo>
                  <a:lnTo>
                    <a:pt x="42" y="884"/>
                  </a:lnTo>
                  <a:lnTo>
                    <a:pt x="42" y="884"/>
                  </a:lnTo>
                  <a:lnTo>
                    <a:pt x="22" y="884"/>
                  </a:lnTo>
                  <a:lnTo>
                    <a:pt x="16" y="882"/>
                  </a:lnTo>
                  <a:lnTo>
                    <a:pt x="12" y="878"/>
                  </a:lnTo>
                  <a:lnTo>
                    <a:pt x="12" y="878"/>
                  </a:lnTo>
                  <a:lnTo>
                    <a:pt x="10" y="874"/>
                  </a:lnTo>
                  <a:lnTo>
                    <a:pt x="12" y="868"/>
                  </a:lnTo>
                  <a:lnTo>
                    <a:pt x="26" y="862"/>
                  </a:lnTo>
                  <a:lnTo>
                    <a:pt x="52" y="824"/>
                  </a:lnTo>
                  <a:lnTo>
                    <a:pt x="50" y="810"/>
                  </a:lnTo>
                  <a:lnTo>
                    <a:pt x="50" y="810"/>
                  </a:lnTo>
                  <a:lnTo>
                    <a:pt x="48" y="792"/>
                  </a:lnTo>
                  <a:lnTo>
                    <a:pt x="48" y="778"/>
                  </a:lnTo>
                  <a:lnTo>
                    <a:pt x="48" y="778"/>
                  </a:lnTo>
                  <a:lnTo>
                    <a:pt x="48" y="754"/>
                  </a:lnTo>
                  <a:lnTo>
                    <a:pt x="48" y="754"/>
                  </a:lnTo>
                  <a:lnTo>
                    <a:pt x="52" y="734"/>
                  </a:lnTo>
                  <a:lnTo>
                    <a:pt x="52" y="734"/>
                  </a:lnTo>
                  <a:lnTo>
                    <a:pt x="48" y="712"/>
                  </a:lnTo>
                  <a:lnTo>
                    <a:pt x="48" y="712"/>
                  </a:lnTo>
                  <a:lnTo>
                    <a:pt x="48" y="684"/>
                  </a:lnTo>
                  <a:lnTo>
                    <a:pt x="48" y="684"/>
                  </a:lnTo>
                  <a:lnTo>
                    <a:pt x="52" y="628"/>
                  </a:lnTo>
                  <a:lnTo>
                    <a:pt x="52" y="628"/>
                  </a:lnTo>
                  <a:lnTo>
                    <a:pt x="48" y="614"/>
                  </a:lnTo>
                  <a:lnTo>
                    <a:pt x="46" y="598"/>
                  </a:lnTo>
                  <a:lnTo>
                    <a:pt x="46" y="598"/>
                  </a:lnTo>
                  <a:lnTo>
                    <a:pt x="40" y="484"/>
                  </a:lnTo>
                  <a:lnTo>
                    <a:pt x="22" y="478"/>
                  </a:lnTo>
                  <a:lnTo>
                    <a:pt x="28" y="372"/>
                  </a:lnTo>
                  <a:lnTo>
                    <a:pt x="22" y="358"/>
                  </a:lnTo>
                  <a:lnTo>
                    <a:pt x="22" y="358"/>
                  </a:lnTo>
                  <a:lnTo>
                    <a:pt x="8" y="312"/>
                  </a:lnTo>
                  <a:lnTo>
                    <a:pt x="8" y="312"/>
                  </a:lnTo>
                  <a:lnTo>
                    <a:pt x="0" y="276"/>
                  </a:lnTo>
                  <a:lnTo>
                    <a:pt x="0" y="276"/>
                  </a:lnTo>
                  <a:lnTo>
                    <a:pt x="2" y="254"/>
                  </a:lnTo>
                  <a:lnTo>
                    <a:pt x="4" y="244"/>
                  </a:lnTo>
                  <a:lnTo>
                    <a:pt x="8" y="236"/>
                  </a:lnTo>
                  <a:lnTo>
                    <a:pt x="8" y="236"/>
                  </a:lnTo>
                  <a:lnTo>
                    <a:pt x="18" y="198"/>
                  </a:lnTo>
                  <a:lnTo>
                    <a:pt x="18" y="198"/>
                  </a:lnTo>
                  <a:lnTo>
                    <a:pt x="22" y="166"/>
                  </a:lnTo>
                  <a:lnTo>
                    <a:pt x="22" y="166"/>
                  </a:lnTo>
                  <a:lnTo>
                    <a:pt x="26" y="162"/>
                  </a:lnTo>
                  <a:lnTo>
                    <a:pt x="34" y="152"/>
                  </a:lnTo>
                  <a:lnTo>
                    <a:pt x="34" y="152"/>
                  </a:lnTo>
                  <a:lnTo>
                    <a:pt x="40" y="148"/>
                  </a:lnTo>
                  <a:lnTo>
                    <a:pt x="46" y="146"/>
                  </a:lnTo>
                  <a:lnTo>
                    <a:pt x="68" y="142"/>
                  </a:lnTo>
                  <a:lnTo>
                    <a:pt x="68" y="142"/>
                  </a:lnTo>
                  <a:lnTo>
                    <a:pt x="80" y="138"/>
                  </a:lnTo>
                  <a:lnTo>
                    <a:pt x="100" y="124"/>
                  </a:lnTo>
                  <a:lnTo>
                    <a:pt x="104" y="110"/>
                  </a:lnTo>
                  <a:lnTo>
                    <a:pt x="104" y="110"/>
                  </a:lnTo>
                  <a:lnTo>
                    <a:pt x="104" y="92"/>
                  </a:lnTo>
                  <a:lnTo>
                    <a:pt x="104" y="92"/>
                  </a:lnTo>
                  <a:lnTo>
                    <a:pt x="100" y="78"/>
                  </a:lnTo>
                  <a:lnTo>
                    <a:pt x="100" y="78"/>
                  </a:lnTo>
                  <a:lnTo>
                    <a:pt x="94" y="54"/>
                  </a:lnTo>
                  <a:lnTo>
                    <a:pt x="94" y="54"/>
                  </a:lnTo>
                  <a:lnTo>
                    <a:pt x="94" y="48"/>
                  </a:lnTo>
                  <a:lnTo>
                    <a:pt x="94" y="42"/>
                  </a:lnTo>
                  <a:lnTo>
                    <a:pt x="100" y="24"/>
                  </a:lnTo>
                  <a:lnTo>
                    <a:pt x="106" y="12"/>
                  </a:lnTo>
                  <a:lnTo>
                    <a:pt x="106" y="12"/>
                  </a:lnTo>
                  <a:lnTo>
                    <a:pt x="122" y="4"/>
                  </a:lnTo>
                  <a:lnTo>
                    <a:pt x="134" y="0"/>
                  </a:lnTo>
                  <a:lnTo>
                    <a:pt x="134" y="0"/>
                  </a:lnTo>
                  <a:lnTo>
                    <a:pt x="146" y="0"/>
                  </a:lnTo>
                  <a:lnTo>
                    <a:pt x="156" y="4"/>
                  </a:lnTo>
                  <a:lnTo>
                    <a:pt x="164" y="8"/>
                  </a:lnTo>
                  <a:lnTo>
                    <a:pt x="172" y="14"/>
                  </a:lnTo>
                  <a:lnTo>
                    <a:pt x="172" y="14"/>
                  </a:lnTo>
                  <a:lnTo>
                    <a:pt x="176" y="18"/>
                  </a:lnTo>
                  <a:lnTo>
                    <a:pt x="178" y="22"/>
                  </a:lnTo>
                  <a:lnTo>
                    <a:pt x="178" y="26"/>
                  </a:lnTo>
                  <a:lnTo>
                    <a:pt x="178" y="30"/>
                  </a:lnTo>
                  <a:lnTo>
                    <a:pt x="178" y="30"/>
                  </a:lnTo>
                  <a:lnTo>
                    <a:pt x="174" y="48"/>
                  </a:lnTo>
                  <a:lnTo>
                    <a:pt x="174" y="48"/>
                  </a:lnTo>
                  <a:lnTo>
                    <a:pt x="172" y="76"/>
                  </a:lnTo>
                  <a:lnTo>
                    <a:pt x="172" y="76"/>
                  </a:lnTo>
                  <a:lnTo>
                    <a:pt x="168" y="98"/>
                  </a:lnTo>
                  <a:lnTo>
                    <a:pt x="166" y="110"/>
                  </a:lnTo>
                  <a:lnTo>
                    <a:pt x="166" y="110"/>
                  </a:lnTo>
                  <a:lnTo>
                    <a:pt x="174" y="122"/>
                  </a:lnTo>
                  <a:lnTo>
                    <a:pt x="178" y="126"/>
                  </a:lnTo>
                  <a:lnTo>
                    <a:pt x="182" y="128"/>
                  </a:lnTo>
                  <a:lnTo>
                    <a:pt x="182" y="128"/>
                  </a:lnTo>
                  <a:lnTo>
                    <a:pt x="196" y="138"/>
                  </a:lnTo>
                  <a:lnTo>
                    <a:pt x="216" y="148"/>
                  </a:lnTo>
                  <a:lnTo>
                    <a:pt x="216" y="148"/>
                  </a:lnTo>
                  <a:lnTo>
                    <a:pt x="224" y="154"/>
                  </a:lnTo>
                  <a:lnTo>
                    <a:pt x="244" y="166"/>
                  </a:lnTo>
                  <a:lnTo>
                    <a:pt x="252" y="216"/>
                  </a:lnTo>
                  <a:lnTo>
                    <a:pt x="252" y="262"/>
                  </a:lnTo>
                  <a:close/>
                </a:path>
              </a:pathLst>
            </a:custGeom>
            <a:solidFill>
              <a:schemeClr val="accent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5" name="Freeform 11"/>
            <p:cNvSpPr>
              <a:spLocks noEditPoints="1"/>
            </p:cNvSpPr>
            <p:nvPr userDrawn="1"/>
          </p:nvSpPr>
          <p:spPr bwMode="auto">
            <a:xfrm>
              <a:off x="5966634" y="2908500"/>
              <a:ext cx="1541046" cy="3644699"/>
            </a:xfrm>
            <a:custGeom>
              <a:avLst/>
              <a:gdLst/>
              <a:ahLst/>
              <a:cxnLst>
                <a:cxn ang="0">
                  <a:pos x="60" y="20"/>
                </a:cxn>
                <a:cxn ang="0">
                  <a:pos x="86" y="0"/>
                </a:cxn>
                <a:cxn ang="0">
                  <a:pos x="126" y="10"/>
                </a:cxn>
                <a:cxn ang="0">
                  <a:pos x="152" y="46"/>
                </a:cxn>
                <a:cxn ang="0">
                  <a:pos x="150" y="72"/>
                </a:cxn>
                <a:cxn ang="0">
                  <a:pos x="132" y="88"/>
                </a:cxn>
                <a:cxn ang="0">
                  <a:pos x="130" y="100"/>
                </a:cxn>
                <a:cxn ang="0">
                  <a:pos x="100" y="136"/>
                </a:cxn>
                <a:cxn ang="0">
                  <a:pos x="106" y="146"/>
                </a:cxn>
                <a:cxn ang="0">
                  <a:pos x="120" y="150"/>
                </a:cxn>
                <a:cxn ang="0">
                  <a:pos x="146" y="194"/>
                </a:cxn>
                <a:cxn ang="0">
                  <a:pos x="170" y="264"/>
                </a:cxn>
                <a:cxn ang="0">
                  <a:pos x="196" y="354"/>
                </a:cxn>
                <a:cxn ang="0">
                  <a:pos x="304" y="556"/>
                </a:cxn>
                <a:cxn ang="0">
                  <a:pos x="320" y="618"/>
                </a:cxn>
                <a:cxn ang="0">
                  <a:pos x="314" y="696"/>
                </a:cxn>
                <a:cxn ang="0">
                  <a:pos x="314" y="784"/>
                </a:cxn>
                <a:cxn ang="0">
                  <a:pos x="318" y="806"/>
                </a:cxn>
                <a:cxn ang="0">
                  <a:pos x="372" y="850"/>
                </a:cxn>
                <a:cxn ang="0">
                  <a:pos x="378" y="856"/>
                </a:cxn>
                <a:cxn ang="0">
                  <a:pos x="344" y="876"/>
                </a:cxn>
                <a:cxn ang="0">
                  <a:pos x="280" y="870"/>
                </a:cxn>
                <a:cxn ang="0">
                  <a:pos x="254" y="864"/>
                </a:cxn>
                <a:cxn ang="0">
                  <a:pos x="248" y="838"/>
                </a:cxn>
                <a:cxn ang="0">
                  <a:pos x="254" y="818"/>
                </a:cxn>
                <a:cxn ang="0">
                  <a:pos x="260" y="766"/>
                </a:cxn>
                <a:cxn ang="0">
                  <a:pos x="264" y="640"/>
                </a:cxn>
                <a:cxn ang="0">
                  <a:pos x="254" y="606"/>
                </a:cxn>
                <a:cxn ang="0">
                  <a:pos x="232" y="608"/>
                </a:cxn>
                <a:cxn ang="0">
                  <a:pos x="126" y="672"/>
                </a:cxn>
                <a:cxn ang="0">
                  <a:pos x="124" y="790"/>
                </a:cxn>
                <a:cxn ang="0">
                  <a:pos x="134" y="830"/>
                </a:cxn>
                <a:cxn ang="0">
                  <a:pos x="162" y="880"/>
                </a:cxn>
                <a:cxn ang="0">
                  <a:pos x="144" y="894"/>
                </a:cxn>
                <a:cxn ang="0">
                  <a:pos x="102" y="892"/>
                </a:cxn>
                <a:cxn ang="0">
                  <a:pos x="76" y="880"/>
                </a:cxn>
                <a:cxn ang="0">
                  <a:pos x="70" y="868"/>
                </a:cxn>
                <a:cxn ang="0">
                  <a:pos x="76" y="830"/>
                </a:cxn>
                <a:cxn ang="0">
                  <a:pos x="68" y="722"/>
                </a:cxn>
                <a:cxn ang="0">
                  <a:pos x="66" y="632"/>
                </a:cxn>
                <a:cxn ang="0">
                  <a:pos x="56" y="614"/>
                </a:cxn>
                <a:cxn ang="0">
                  <a:pos x="60" y="572"/>
                </a:cxn>
                <a:cxn ang="0">
                  <a:pos x="58" y="484"/>
                </a:cxn>
                <a:cxn ang="0">
                  <a:pos x="6" y="374"/>
                </a:cxn>
                <a:cxn ang="0">
                  <a:pos x="4" y="178"/>
                </a:cxn>
                <a:cxn ang="0">
                  <a:pos x="10" y="150"/>
                </a:cxn>
                <a:cxn ang="0">
                  <a:pos x="18" y="114"/>
                </a:cxn>
                <a:cxn ang="0">
                  <a:pos x="28" y="94"/>
                </a:cxn>
                <a:cxn ang="0">
                  <a:pos x="38" y="80"/>
                </a:cxn>
                <a:cxn ang="0">
                  <a:pos x="44" y="50"/>
                </a:cxn>
                <a:cxn ang="0">
                  <a:pos x="38" y="284"/>
                </a:cxn>
                <a:cxn ang="0">
                  <a:pos x="42" y="370"/>
                </a:cxn>
                <a:cxn ang="0">
                  <a:pos x="54" y="422"/>
                </a:cxn>
                <a:cxn ang="0">
                  <a:pos x="70" y="390"/>
                </a:cxn>
                <a:cxn ang="0">
                  <a:pos x="74" y="340"/>
                </a:cxn>
                <a:cxn ang="0">
                  <a:pos x="50" y="262"/>
                </a:cxn>
                <a:cxn ang="0">
                  <a:pos x="44" y="242"/>
                </a:cxn>
                <a:cxn ang="0">
                  <a:pos x="38" y="266"/>
                </a:cxn>
              </a:cxnLst>
              <a:rect l="0" t="0" r="r" b="b"/>
              <a:pathLst>
                <a:path w="378" h="894">
                  <a:moveTo>
                    <a:pt x="46" y="44"/>
                  </a:moveTo>
                  <a:lnTo>
                    <a:pt x="46" y="44"/>
                  </a:lnTo>
                  <a:lnTo>
                    <a:pt x="60" y="20"/>
                  </a:lnTo>
                  <a:lnTo>
                    <a:pt x="60" y="20"/>
                  </a:lnTo>
                  <a:lnTo>
                    <a:pt x="64" y="14"/>
                  </a:lnTo>
                  <a:lnTo>
                    <a:pt x="70" y="8"/>
                  </a:lnTo>
                  <a:lnTo>
                    <a:pt x="78" y="4"/>
                  </a:lnTo>
                  <a:lnTo>
                    <a:pt x="86" y="0"/>
                  </a:lnTo>
                  <a:lnTo>
                    <a:pt x="86" y="0"/>
                  </a:lnTo>
                  <a:lnTo>
                    <a:pt x="102" y="2"/>
                  </a:lnTo>
                  <a:lnTo>
                    <a:pt x="116" y="6"/>
                  </a:lnTo>
                  <a:lnTo>
                    <a:pt x="126" y="10"/>
                  </a:lnTo>
                  <a:lnTo>
                    <a:pt x="136" y="18"/>
                  </a:lnTo>
                  <a:lnTo>
                    <a:pt x="144" y="26"/>
                  </a:lnTo>
                  <a:lnTo>
                    <a:pt x="148" y="34"/>
                  </a:lnTo>
                  <a:lnTo>
                    <a:pt x="152" y="46"/>
                  </a:lnTo>
                  <a:lnTo>
                    <a:pt x="152" y="58"/>
                  </a:lnTo>
                  <a:lnTo>
                    <a:pt x="152" y="58"/>
                  </a:lnTo>
                  <a:lnTo>
                    <a:pt x="152" y="66"/>
                  </a:lnTo>
                  <a:lnTo>
                    <a:pt x="150" y="72"/>
                  </a:lnTo>
                  <a:lnTo>
                    <a:pt x="146" y="76"/>
                  </a:lnTo>
                  <a:lnTo>
                    <a:pt x="142" y="80"/>
                  </a:lnTo>
                  <a:lnTo>
                    <a:pt x="142" y="80"/>
                  </a:lnTo>
                  <a:lnTo>
                    <a:pt x="132" y="88"/>
                  </a:lnTo>
                  <a:lnTo>
                    <a:pt x="132" y="88"/>
                  </a:lnTo>
                  <a:lnTo>
                    <a:pt x="134" y="92"/>
                  </a:lnTo>
                  <a:lnTo>
                    <a:pt x="134" y="92"/>
                  </a:lnTo>
                  <a:lnTo>
                    <a:pt x="130" y="100"/>
                  </a:lnTo>
                  <a:lnTo>
                    <a:pt x="124" y="108"/>
                  </a:lnTo>
                  <a:lnTo>
                    <a:pt x="114" y="120"/>
                  </a:lnTo>
                  <a:lnTo>
                    <a:pt x="100" y="130"/>
                  </a:lnTo>
                  <a:lnTo>
                    <a:pt x="100" y="136"/>
                  </a:lnTo>
                  <a:lnTo>
                    <a:pt x="100" y="136"/>
                  </a:lnTo>
                  <a:lnTo>
                    <a:pt x="100" y="140"/>
                  </a:lnTo>
                  <a:lnTo>
                    <a:pt x="102" y="144"/>
                  </a:lnTo>
                  <a:lnTo>
                    <a:pt x="106" y="146"/>
                  </a:lnTo>
                  <a:lnTo>
                    <a:pt x="110" y="148"/>
                  </a:lnTo>
                  <a:lnTo>
                    <a:pt x="110" y="148"/>
                  </a:lnTo>
                  <a:lnTo>
                    <a:pt x="116" y="148"/>
                  </a:lnTo>
                  <a:lnTo>
                    <a:pt x="120" y="150"/>
                  </a:lnTo>
                  <a:lnTo>
                    <a:pt x="124" y="154"/>
                  </a:lnTo>
                  <a:lnTo>
                    <a:pt x="126" y="158"/>
                  </a:lnTo>
                  <a:lnTo>
                    <a:pt x="126" y="158"/>
                  </a:lnTo>
                  <a:lnTo>
                    <a:pt x="146" y="194"/>
                  </a:lnTo>
                  <a:lnTo>
                    <a:pt x="154" y="204"/>
                  </a:lnTo>
                  <a:lnTo>
                    <a:pt x="162" y="210"/>
                  </a:lnTo>
                  <a:lnTo>
                    <a:pt x="162" y="210"/>
                  </a:lnTo>
                  <a:lnTo>
                    <a:pt x="170" y="264"/>
                  </a:lnTo>
                  <a:lnTo>
                    <a:pt x="174" y="302"/>
                  </a:lnTo>
                  <a:lnTo>
                    <a:pt x="174" y="302"/>
                  </a:lnTo>
                  <a:lnTo>
                    <a:pt x="182" y="324"/>
                  </a:lnTo>
                  <a:lnTo>
                    <a:pt x="196" y="354"/>
                  </a:lnTo>
                  <a:lnTo>
                    <a:pt x="240" y="442"/>
                  </a:lnTo>
                  <a:lnTo>
                    <a:pt x="240" y="442"/>
                  </a:lnTo>
                  <a:lnTo>
                    <a:pt x="286" y="528"/>
                  </a:lnTo>
                  <a:lnTo>
                    <a:pt x="304" y="556"/>
                  </a:lnTo>
                  <a:lnTo>
                    <a:pt x="316" y="578"/>
                  </a:lnTo>
                  <a:lnTo>
                    <a:pt x="316" y="578"/>
                  </a:lnTo>
                  <a:lnTo>
                    <a:pt x="320" y="596"/>
                  </a:lnTo>
                  <a:lnTo>
                    <a:pt x="320" y="618"/>
                  </a:lnTo>
                  <a:lnTo>
                    <a:pt x="320" y="618"/>
                  </a:lnTo>
                  <a:lnTo>
                    <a:pt x="318" y="648"/>
                  </a:lnTo>
                  <a:lnTo>
                    <a:pt x="314" y="696"/>
                  </a:lnTo>
                  <a:lnTo>
                    <a:pt x="314" y="696"/>
                  </a:lnTo>
                  <a:lnTo>
                    <a:pt x="312" y="740"/>
                  </a:lnTo>
                  <a:lnTo>
                    <a:pt x="312" y="772"/>
                  </a:lnTo>
                  <a:lnTo>
                    <a:pt x="312" y="784"/>
                  </a:lnTo>
                  <a:lnTo>
                    <a:pt x="314" y="784"/>
                  </a:lnTo>
                  <a:lnTo>
                    <a:pt x="314" y="784"/>
                  </a:lnTo>
                  <a:lnTo>
                    <a:pt x="316" y="796"/>
                  </a:lnTo>
                  <a:lnTo>
                    <a:pt x="318" y="806"/>
                  </a:lnTo>
                  <a:lnTo>
                    <a:pt x="318" y="806"/>
                  </a:lnTo>
                  <a:lnTo>
                    <a:pt x="326" y="822"/>
                  </a:lnTo>
                  <a:lnTo>
                    <a:pt x="338" y="836"/>
                  </a:lnTo>
                  <a:lnTo>
                    <a:pt x="354" y="844"/>
                  </a:lnTo>
                  <a:lnTo>
                    <a:pt x="372" y="850"/>
                  </a:lnTo>
                  <a:lnTo>
                    <a:pt x="372" y="850"/>
                  </a:lnTo>
                  <a:lnTo>
                    <a:pt x="376" y="852"/>
                  </a:lnTo>
                  <a:lnTo>
                    <a:pt x="378" y="856"/>
                  </a:lnTo>
                  <a:lnTo>
                    <a:pt x="378" y="856"/>
                  </a:lnTo>
                  <a:lnTo>
                    <a:pt x="376" y="866"/>
                  </a:lnTo>
                  <a:lnTo>
                    <a:pt x="370" y="872"/>
                  </a:lnTo>
                  <a:lnTo>
                    <a:pt x="358" y="874"/>
                  </a:lnTo>
                  <a:lnTo>
                    <a:pt x="344" y="876"/>
                  </a:lnTo>
                  <a:lnTo>
                    <a:pt x="344" y="876"/>
                  </a:lnTo>
                  <a:lnTo>
                    <a:pt x="312" y="872"/>
                  </a:lnTo>
                  <a:lnTo>
                    <a:pt x="312" y="872"/>
                  </a:lnTo>
                  <a:lnTo>
                    <a:pt x="280" y="870"/>
                  </a:lnTo>
                  <a:lnTo>
                    <a:pt x="280" y="870"/>
                  </a:lnTo>
                  <a:lnTo>
                    <a:pt x="268" y="870"/>
                  </a:lnTo>
                  <a:lnTo>
                    <a:pt x="260" y="868"/>
                  </a:lnTo>
                  <a:lnTo>
                    <a:pt x="254" y="864"/>
                  </a:lnTo>
                  <a:lnTo>
                    <a:pt x="252" y="858"/>
                  </a:lnTo>
                  <a:lnTo>
                    <a:pt x="252" y="858"/>
                  </a:lnTo>
                  <a:lnTo>
                    <a:pt x="250" y="852"/>
                  </a:lnTo>
                  <a:lnTo>
                    <a:pt x="248" y="838"/>
                  </a:lnTo>
                  <a:lnTo>
                    <a:pt x="248" y="838"/>
                  </a:lnTo>
                  <a:lnTo>
                    <a:pt x="250" y="828"/>
                  </a:lnTo>
                  <a:lnTo>
                    <a:pt x="254" y="818"/>
                  </a:lnTo>
                  <a:lnTo>
                    <a:pt x="254" y="818"/>
                  </a:lnTo>
                  <a:lnTo>
                    <a:pt x="260" y="804"/>
                  </a:lnTo>
                  <a:lnTo>
                    <a:pt x="260" y="804"/>
                  </a:lnTo>
                  <a:lnTo>
                    <a:pt x="260" y="766"/>
                  </a:lnTo>
                  <a:lnTo>
                    <a:pt x="260" y="766"/>
                  </a:lnTo>
                  <a:lnTo>
                    <a:pt x="262" y="702"/>
                  </a:lnTo>
                  <a:lnTo>
                    <a:pt x="262" y="702"/>
                  </a:lnTo>
                  <a:lnTo>
                    <a:pt x="264" y="640"/>
                  </a:lnTo>
                  <a:lnTo>
                    <a:pt x="264" y="640"/>
                  </a:lnTo>
                  <a:lnTo>
                    <a:pt x="262" y="624"/>
                  </a:lnTo>
                  <a:lnTo>
                    <a:pt x="258" y="610"/>
                  </a:lnTo>
                  <a:lnTo>
                    <a:pt x="258" y="610"/>
                  </a:lnTo>
                  <a:lnTo>
                    <a:pt x="254" y="606"/>
                  </a:lnTo>
                  <a:lnTo>
                    <a:pt x="246" y="606"/>
                  </a:lnTo>
                  <a:lnTo>
                    <a:pt x="246" y="606"/>
                  </a:lnTo>
                  <a:lnTo>
                    <a:pt x="232" y="608"/>
                  </a:lnTo>
                  <a:lnTo>
                    <a:pt x="232" y="608"/>
                  </a:lnTo>
                  <a:lnTo>
                    <a:pt x="136" y="628"/>
                  </a:lnTo>
                  <a:lnTo>
                    <a:pt x="136" y="628"/>
                  </a:lnTo>
                  <a:lnTo>
                    <a:pt x="130" y="648"/>
                  </a:lnTo>
                  <a:lnTo>
                    <a:pt x="126" y="672"/>
                  </a:lnTo>
                  <a:lnTo>
                    <a:pt x="124" y="702"/>
                  </a:lnTo>
                  <a:lnTo>
                    <a:pt x="124" y="736"/>
                  </a:lnTo>
                  <a:lnTo>
                    <a:pt x="124" y="736"/>
                  </a:lnTo>
                  <a:lnTo>
                    <a:pt x="124" y="790"/>
                  </a:lnTo>
                  <a:lnTo>
                    <a:pt x="124" y="790"/>
                  </a:lnTo>
                  <a:lnTo>
                    <a:pt x="126" y="806"/>
                  </a:lnTo>
                  <a:lnTo>
                    <a:pt x="130" y="818"/>
                  </a:lnTo>
                  <a:lnTo>
                    <a:pt x="134" y="830"/>
                  </a:lnTo>
                  <a:lnTo>
                    <a:pt x="140" y="840"/>
                  </a:lnTo>
                  <a:lnTo>
                    <a:pt x="140" y="840"/>
                  </a:lnTo>
                  <a:lnTo>
                    <a:pt x="152" y="860"/>
                  </a:lnTo>
                  <a:lnTo>
                    <a:pt x="162" y="880"/>
                  </a:lnTo>
                  <a:lnTo>
                    <a:pt x="162" y="880"/>
                  </a:lnTo>
                  <a:lnTo>
                    <a:pt x="160" y="886"/>
                  </a:lnTo>
                  <a:lnTo>
                    <a:pt x="154" y="892"/>
                  </a:lnTo>
                  <a:lnTo>
                    <a:pt x="144" y="894"/>
                  </a:lnTo>
                  <a:lnTo>
                    <a:pt x="132" y="894"/>
                  </a:lnTo>
                  <a:lnTo>
                    <a:pt x="132" y="894"/>
                  </a:lnTo>
                  <a:lnTo>
                    <a:pt x="116" y="894"/>
                  </a:lnTo>
                  <a:lnTo>
                    <a:pt x="102" y="892"/>
                  </a:lnTo>
                  <a:lnTo>
                    <a:pt x="90" y="888"/>
                  </a:lnTo>
                  <a:lnTo>
                    <a:pt x="80" y="882"/>
                  </a:lnTo>
                  <a:lnTo>
                    <a:pt x="80" y="882"/>
                  </a:lnTo>
                  <a:lnTo>
                    <a:pt x="76" y="880"/>
                  </a:lnTo>
                  <a:lnTo>
                    <a:pt x="74" y="876"/>
                  </a:lnTo>
                  <a:lnTo>
                    <a:pt x="72" y="872"/>
                  </a:lnTo>
                  <a:lnTo>
                    <a:pt x="70" y="868"/>
                  </a:lnTo>
                  <a:lnTo>
                    <a:pt x="70" y="868"/>
                  </a:lnTo>
                  <a:lnTo>
                    <a:pt x="74" y="848"/>
                  </a:lnTo>
                  <a:lnTo>
                    <a:pt x="74" y="848"/>
                  </a:lnTo>
                  <a:lnTo>
                    <a:pt x="76" y="830"/>
                  </a:lnTo>
                  <a:lnTo>
                    <a:pt x="76" y="830"/>
                  </a:lnTo>
                  <a:lnTo>
                    <a:pt x="72" y="776"/>
                  </a:lnTo>
                  <a:lnTo>
                    <a:pt x="72" y="776"/>
                  </a:lnTo>
                  <a:lnTo>
                    <a:pt x="68" y="722"/>
                  </a:lnTo>
                  <a:lnTo>
                    <a:pt x="68" y="722"/>
                  </a:lnTo>
                  <a:lnTo>
                    <a:pt x="70" y="676"/>
                  </a:lnTo>
                  <a:lnTo>
                    <a:pt x="74" y="632"/>
                  </a:lnTo>
                  <a:lnTo>
                    <a:pt x="74" y="632"/>
                  </a:lnTo>
                  <a:lnTo>
                    <a:pt x="66" y="632"/>
                  </a:lnTo>
                  <a:lnTo>
                    <a:pt x="60" y="628"/>
                  </a:lnTo>
                  <a:lnTo>
                    <a:pt x="56" y="622"/>
                  </a:lnTo>
                  <a:lnTo>
                    <a:pt x="56" y="614"/>
                  </a:lnTo>
                  <a:lnTo>
                    <a:pt x="56" y="614"/>
                  </a:lnTo>
                  <a:lnTo>
                    <a:pt x="58" y="594"/>
                  </a:lnTo>
                  <a:lnTo>
                    <a:pt x="58" y="594"/>
                  </a:lnTo>
                  <a:lnTo>
                    <a:pt x="60" y="572"/>
                  </a:lnTo>
                  <a:lnTo>
                    <a:pt x="60" y="572"/>
                  </a:lnTo>
                  <a:lnTo>
                    <a:pt x="58" y="528"/>
                  </a:lnTo>
                  <a:lnTo>
                    <a:pt x="58" y="528"/>
                  </a:lnTo>
                  <a:lnTo>
                    <a:pt x="58" y="484"/>
                  </a:lnTo>
                  <a:lnTo>
                    <a:pt x="58" y="484"/>
                  </a:lnTo>
                  <a:lnTo>
                    <a:pt x="46" y="462"/>
                  </a:lnTo>
                  <a:lnTo>
                    <a:pt x="24" y="418"/>
                  </a:lnTo>
                  <a:lnTo>
                    <a:pt x="24" y="418"/>
                  </a:lnTo>
                  <a:lnTo>
                    <a:pt x="6" y="374"/>
                  </a:lnTo>
                  <a:lnTo>
                    <a:pt x="0" y="356"/>
                  </a:lnTo>
                  <a:lnTo>
                    <a:pt x="0" y="184"/>
                  </a:lnTo>
                  <a:lnTo>
                    <a:pt x="0" y="184"/>
                  </a:lnTo>
                  <a:lnTo>
                    <a:pt x="4" y="178"/>
                  </a:lnTo>
                  <a:lnTo>
                    <a:pt x="6" y="170"/>
                  </a:lnTo>
                  <a:lnTo>
                    <a:pt x="8" y="160"/>
                  </a:lnTo>
                  <a:lnTo>
                    <a:pt x="10" y="150"/>
                  </a:lnTo>
                  <a:lnTo>
                    <a:pt x="10" y="150"/>
                  </a:lnTo>
                  <a:lnTo>
                    <a:pt x="10" y="140"/>
                  </a:lnTo>
                  <a:lnTo>
                    <a:pt x="12" y="130"/>
                  </a:lnTo>
                  <a:lnTo>
                    <a:pt x="14" y="120"/>
                  </a:lnTo>
                  <a:lnTo>
                    <a:pt x="18" y="114"/>
                  </a:lnTo>
                  <a:lnTo>
                    <a:pt x="18" y="114"/>
                  </a:lnTo>
                  <a:lnTo>
                    <a:pt x="24" y="102"/>
                  </a:lnTo>
                  <a:lnTo>
                    <a:pt x="28" y="94"/>
                  </a:lnTo>
                  <a:lnTo>
                    <a:pt x="28" y="94"/>
                  </a:lnTo>
                  <a:lnTo>
                    <a:pt x="28" y="88"/>
                  </a:lnTo>
                  <a:lnTo>
                    <a:pt x="30" y="84"/>
                  </a:lnTo>
                  <a:lnTo>
                    <a:pt x="34" y="80"/>
                  </a:lnTo>
                  <a:lnTo>
                    <a:pt x="38" y="80"/>
                  </a:lnTo>
                  <a:lnTo>
                    <a:pt x="40" y="78"/>
                  </a:lnTo>
                  <a:lnTo>
                    <a:pt x="40" y="78"/>
                  </a:lnTo>
                  <a:lnTo>
                    <a:pt x="42" y="58"/>
                  </a:lnTo>
                  <a:lnTo>
                    <a:pt x="44" y="50"/>
                  </a:lnTo>
                  <a:lnTo>
                    <a:pt x="46" y="44"/>
                  </a:lnTo>
                  <a:lnTo>
                    <a:pt x="46" y="44"/>
                  </a:lnTo>
                  <a:close/>
                  <a:moveTo>
                    <a:pt x="38" y="284"/>
                  </a:moveTo>
                  <a:lnTo>
                    <a:pt x="38" y="284"/>
                  </a:lnTo>
                  <a:lnTo>
                    <a:pt x="36" y="302"/>
                  </a:lnTo>
                  <a:lnTo>
                    <a:pt x="36" y="302"/>
                  </a:lnTo>
                  <a:lnTo>
                    <a:pt x="38" y="332"/>
                  </a:lnTo>
                  <a:lnTo>
                    <a:pt x="42" y="370"/>
                  </a:lnTo>
                  <a:lnTo>
                    <a:pt x="42" y="370"/>
                  </a:lnTo>
                  <a:lnTo>
                    <a:pt x="46" y="392"/>
                  </a:lnTo>
                  <a:lnTo>
                    <a:pt x="48" y="410"/>
                  </a:lnTo>
                  <a:lnTo>
                    <a:pt x="54" y="422"/>
                  </a:lnTo>
                  <a:lnTo>
                    <a:pt x="58" y="428"/>
                  </a:lnTo>
                  <a:lnTo>
                    <a:pt x="58" y="428"/>
                  </a:lnTo>
                  <a:lnTo>
                    <a:pt x="64" y="410"/>
                  </a:lnTo>
                  <a:lnTo>
                    <a:pt x="70" y="390"/>
                  </a:lnTo>
                  <a:lnTo>
                    <a:pt x="74" y="368"/>
                  </a:lnTo>
                  <a:lnTo>
                    <a:pt x="74" y="346"/>
                  </a:lnTo>
                  <a:lnTo>
                    <a:pt x="74" y="340"/>
                  </a:lnTo>
                  <a:lnTo>
                    <a:pt x="74" y="340"/>
                  </a:lnTo>
                  <a:lnTo>
                    <a:pt x="66" y="328"/>
                  </a:lnTo>
                  <a:lnTo>
                    <a:pt x="60" y="312"/>
                  </a:lnTo>
                  <a:lnTo>
                    <a:pt x="54" y="290"/>
                  </a:lnTo>
                  <a:lnTo>
                    <a:pt x="50" y="262"/>
                  </a:lnTo>
                  <a:lnTo>
                    <a:pt x="50" y="262"/>
                  </a:lnTo>
                  <a:lnTo>
                    <a:pt x="48" y="248"/>
                  </a:lnTo>
                  <a:lnTo>
                    <a:pt x="46" y="244"/>
                  </a:lnTo>
                  <a:lnTo>
                    <a:pt x="44" y="242"/>
                  </a:lnTo>
                  <a:lnTo>
                    <a:pt x="44" y="242"/>
                  </a:lnTo>
                  <a:lnTo>
                    <a:pt x="42" y="258"/>
                  </a:lnTo>
                  <a:lnTo>
                    <a:pt x="38" y="266"/>
                  </a:lnTo>
                  <a:lnTo>
                    <a:pt x="38" y="266"/>
                  </a:lnTo>
                  <a:lnTo>
                    <a:pt x="38" y="284"/>
                  </a:lnTo>
                  <a:lnTo>
                    <a:pt x="38" y="284"/>
                  </a:lnTo>
                  <a:close/>
                </a:path>
              </a:pathLst>
            </a:custGeom>
            <a:solidFill>
              <a:schemeClr val="accent2">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8" name="Freeform 14"/>
            <p:cNvSpPr>
              <a:spLocks noEditPoints="1"/>
            </p:cNvSpPr>
            <p:nvPr userDrawn="1"/>
          </p:nvSpPr>
          <p:spPr bwMode="auto">
            <a:xfrm>
              <a:off x="7364125" y="2879927"/>
              <a:ext cx="872442" cy="3644697"/>
            </a:xfrm>
            <a:custGeom>
              <a:avLst/>
              <a:gdLst/>
              <a:ahLst/>
              <a:cxnLst>
                <a:cxn ang="0">
                  <a:pos x="210" y="154"/>
                </a:cxn>
                <a:cxn ang="0">
                  <a:pos x="200" y="164"/>
                </a:cxn>
                <a:cxn ang="0">
                  <a:pos x="210" y="168"/>
                </a:cxn>
                <a:cxn ang="0">
                  <a:pos x="204" y="210"/>
                </a:cxn>
                <a:cxn ang="0">
                  <a:pos x="210" y="310"/>
                </a:cxn>
                <a:cxn ang="0">
                  <a:pos x="204" y="322"/>
                </a:cxn>
                <a:cxn ang="0">
                  <a:pos x="200" y="394"/>
                </a:cxn>
                <a:cxn ang="0">
                  <a:pos x="192" y="422"/>
                </a:cxn>
                <a:cxn ang="0">
                  <a:pos x="200" y="470"/>
                </a:cxn>
                <a:cxn ang="0">
                  <a:pos x="180" y="492"/>
                </a:cxn>
                <a:cxn ang="0">
                  <a:pos x="168" y="554"/>
                </a:cxn>
                <a:cxn ang="0">
                  <a:pos x="166" y="650"/>
                </a:cxn>
                <a:cxn ang="0">
                  <a:pos x="170" y="798"/>
                </a:cxn>
                <a:cxn ang="0">
                  <a:pos x="182" y="834"/>
                </a:cxn>
                <a:cxn ang="0">
                  <a:pos x="170" y="874"/>
                </a:cxn>
                <a:cxn ang="0">
                  <a:pos x="164" y="872"/>
                </a:cxn>
                <a:cxn ang="0">
                  <a:pos x="160" y="862"/>
                </a:cxn>
                <a:cxn ang="0">
                  <a:pos x="146" y="894"/>
                </a:cxn>
                <a:cxn ang="0">
                  <a:pos x="138" y="876"/>
                </a:cxn>
                <a:cxn ang="0">
                  <a:pos x="130" y="864"/>
                </a:cxn>
                <a:cxn ang="0">
                  <a:pos x="106" y="892"/>
                </a:cxn>
                <a:cxn ang="0">
                  <a:pos x="78" y="894"/>
                </a:cxn>
                <a:cxn ang="0">
                  <a:pos x="66" y="878"/>
                </a:cxn>
                <a:cxn ang="0">
                  <a:pos x="82" y="872"/>
                </a:cxn>
                <a:cxn ang="0">
                  <a:pos x="94" y="850"/>
                </a:cxn>
                <a:cxn ang="0">
                  <a:pos x="98" y="820"/>
                </a:cxn>
                <a:cxn ang="0">
                  <a:pos x="82" y="738"/>
                </a:cxn>
                <a:cxn ang="0">
                  <a:pos x="72" y="666"/>
                </a:cxn>
                <a:cxn ang="0">
                  <a:pos x="42" y="526"/>
                </a:cxn>
                <a:cxn ang="0">
                  <a:pos x="28" y="486"/>
                </a:cxn>
                <a:cxn ang="0">
                  <a:pos x="4" y="456"/>
                </a:cxn>
                <a:cxn ang="0">
                  <a:pos x="0" y="404"/>
                </a:cxn>
                <a:cxn ang="0">
                  <a:pos x="30" y="310"/>
                </a:cxn>
                <a:cxn ang="0">
                  <a:pos x="32" y="278"/>
                </a:cxn>
                <a:cxn ang="0">
                  <a:pos x="40" y="248"/>
                </a:cxn>
                <a:cxn ang="0">
                  <a:pos x="32" y="226"/>
                </a:cxn>
                <a:cxn ang="0">
                  <a:pos x="50" y="198"/>
                </a:cxn>
                <a:cxn ang="0">
                  <a:pos x="54" y="180"/>
                </a:cxn>
                <a:cxn ang="0">
                  <a:pos x="44" y="146"/>
                </a:cxn>
                <a:cxn ang="0">
                  <a:pos x="34" y="96"/>
                </a:cxn>
                <a:cxn ang="0">
                  <a:pos x="24" y="50"/>
                </a:cxn>
                <a:cxn ang="0">
                  <a:pos x="54" y="16"/>
                </a:cxn>
                <a:cxn ang="0">
                  <a:pos x="74" y="6"/>
                </a:cxn>
                <a:cxn ang="0">
                  <a:pos x="102" y="0"/>
                </a:cxn>
                <a:cxn ang="0">
                  <a:pos x="124" y="12"/>
                </a:cxn>
                <a:cxn ang="0">
                  <a:pos x="156" y="52"/>
                </a:cxn>
                <a:cxn ang="0">
                  <a:pos x="166" y="84"/>
                </a:cxn>
                <a:cxn ang="0">
                  <a:pos x="178" y="118"/>
                </a:cxn>
                <a:cxn ang="0">
                  <a:pos x="192" y="140"/>
                </a:cxn>
                <a:cxn ang="0">
                  <a:pos x="206" y="146"/>
                </a:cxn>
                <a:cxn ang="0">
                  <a:pos x="146" y="770"/>
                </a:cxn>
                <a:cxn ang="0">
                  <a:pos x="132" y="710"/>
                </a:cxn>
                <a:cxn ang="0">
                  <a:pos x="126" y="734"/>
                </a:cxn>
                <a:cxn ang="0">
                  <a:pos x="128" y="788"/>
                </a:cxn>
                <a:cxn ang="0">
                  <a:pos x="140" y="810"/>
                </a:cxn>
                <a:cxn ang="0">
                  <a:pos x="146" y="780"/>
                </a:cxn>
                <a:cxn ang="0">
                  <a:pos x="176" y="324"/>
                </a:cxn>
                <a:cxn ang="0">
                  <a:pos x="166" y="262"/>
                </a:cxn>
                <a:cxn ang="0">
                  <a:pos x="142" y="304"/>
                </a:cxn>
                <a:cxn ang="0">
                  <a:pos x="138" y="318"/>
                </a:cxn>
                <a:cxn ang="0">
                  <a:pos x="140" y="338"/>
                </a:cxn>
                <a:cxn ang="0">
                  <a:pos x="172" y="380"/>
                </a:cxn>
                <a:cxn ang="0">
                  <a:pos x="176" y="324"/>
                </a:cxn>
              </a:cxnLst>
              <a:rect l="0" t="0" r="r" b="b"/>
              <a:pathLst>
                <a:path w="214" h="894">
                  <a:moveTo>
                    <a:pt x="214" y="148"/>
                  </a:moveTo>
                  <a:lnTo>
                    <a:pt x="214" y="148"/>
                  </a:lnTo>
                  <a:lnTo>
                    <a:pt x="210" y="154"/>
                  </a:lnTo>
                  <a:lnTo>
                    <a:pt x="210" y="154"/>
                  </a:lnTo>
                  <a:lnTo>
                    <a:pt x="204" y="158"/>
                  </a:lnTo>
                  <a:lnTo>
                    <a:pt x="204" y="158"/>
                  </a:lnTo>
                  <a:lnTo>
                    <a:pt x="200" y="162"/>
                  </a:lnTo>
                  <a:lnTo>
                    <a:pt x="200" y="164"/>
                  </a:lnTo>
                  <a:lnTo>
                    <a:pt x="200" y="164"/>
                  </a:lnTo>
                  <a:lnTo>
                    <a:pt x="202" y="166"/>
                  </a:lnTo>
                  <a:lnTo>
                    <a:pt x="210" y="168"/>
                  </a:lnTo>
                  <a:lnTo>
                    <a:pt x="210" y="168"/>
                  </a:lnTo>
                  <a:lnTo>
                    <a:pt x="200" y="180"/>
                  </a:lnTo>
                  <a:lnTo>
                    <a:pt x="200" y="180"/>
                  </a:lnTo>
                  <a:lnTo>
                    <a:pt x="202" y="194"/>
                  </a:lnTo>
                  <a:lnTo>
                    <a:pt x="204" y="210"/>
                  </a:lnTo>
                  <a:lnTo>
                    <a:pt x="204" y="210"/>
                  </a:lnTo>
                  <a:lnTo>
                    <a:pt x="208" y="260"/>
                  </a:lnTo>
                  <a:lnTo>
                    <a:pt x="208" y="260"/>
                  </a:lnTo>
                  <a:lnTo>
                    <a:pt x="210" y="310"/>
                  </a:lnTo>
                  <a:lnTo>
                    <a:pt x="210" y="310"/>
                  </a:lnTo>
                  <a:lnTo>
                    <a:pt x="208" y="316"/>
                  </a:lnTo>
                  <a:lnTo>
                    <a:pt x="204" y="322"/>
                  </a:lnTo>
                  <a:lnTo>
                    <a:pt x="204" y="322"/>
                  </a:lnTo>
                  <a:lnTo>
                    <a:pt x="204" y="366"/>
                  </a:lnTo>
                  <a:lnTo>
                    <a:pt x="204" y="366"/>
                  </a:lnTo>
                  <a:lnTo>
                    <a:pt x="202" y="382"/>
                  </a:lnTo>
                  <a:lnTo>
                    <a:pt x="200" y="394"/>
                  </a:lnTo>
                  <a:lnTo>
                    <a:pt x="196" y="404"/>
                  </a:lnTo>
                  <a:lnTo>
                    <a:pt x="192" y="410"/>
                  </a:lnTo>
                  <a:lnTo>
                    <a:pt x="192" y="410"/>
                  </a:lnTo>
                  <a:lnTo>
                    <a:pt x="192" y="422"/>
                  </a:lnTo>
                  <a:lnTo>
                    <a:pt x="192" y="422"/>
                  </a:lnTo>
                  <a:lnTo>
                    <a:pt x="198" y="446"/>
                  </a:lnTo>
                  <a:lnTo>
                    <a:pt x="200" y="448"/>
                  </a:lnTo>
                  <a:lnTo>
                    <a:pt x="200" y="470"/>
                  </a:lnTo>
                  <a:lnTo>
                    <a:pt x="200" y="470"/>
                  </a:lnTo>
                  <a:lnTo>
                    <a:pt x="194" y="480"/>
                  </a:lnTo>
                  <a:lnTo>
                    <a:pt x="188" y="486"/>
                  </a:lnTo>
                  <a:lnTo>
                    <a:pt x="180" y="492"/>
                  </a:lnTo>
                  <a:lnTo>
                    <a:pt x="170" y="496"/>
                  </a:lnTo>
                  <a:lnTo>
                    <a:pt x="170" y="496"/>
                  </a:lnTo>
                  <a:lnTo>
                    <a:pt x="168" y="554"/>
                  </a:lnTo>
                  <a:lnTo>
                    <a:pt x="168" y="554"/>
                  </a:lnTo>
                  <a:lnTo>
                    <a:pt x="164" y="612"/>
                  </a:lnTo>
                  <a:lnTo>
                    <a:pt x="164" y="612"/>
                  </a:lnTo>
                  <a:lnTo>
                    <a:pt x="166" y="650"/>
                  </a:lnTo>
                  <a:lnTo>
                    <a:pt x="166" y="650"/>
                  </a:lnTo>
                  <a:lnTo>
                    <a:pt x="168" y="688"/>
                  </a:lnTo>
                  <a:lnTo>
                    <a:pt x="168" y="688"/>
                  </a:lnTo>
                  <a:lnTo>
                    <a:pt x="168" y="734"/>
                  </a:lnTo>
                  <a:lnTo>
                    <a:pt x="170" y="798"/>
                  </a:lnTo>
                  <a:lnTo>
                    <a:pt x="172" y="800"/>
                  </a:lnTo>
                  <a:lnTo>
                    <a:pt x="172" y="800"/>
                  </a:lnTo>
                  <a:lnTo>
                    <a:pt x="182" y="834"/>
                  </a:lnTo>
                  <a:lnTo>
                    <a:pt x="182" y="834"/>
                  </a:lnTo>
                  <a:lnTo>
                    <a:pt x="174" y="852"/>
                  </a:lnTo>
                  <a:lnTo>
                    <a:pt x="170" y="868"/>
                  </a:lnTo>
                  <a:lnTo>
                    <a:pt x="170" y="868"/>
                  </a:lnTo>
                  <a:lnTo>
                    <a:pt x="170" y="874"/>
                  </a:lnTo>
                  <a:lnTo>
                    <a:pt x="168" y="876"/>
                  </a:lnTo>
                  <a:lnTo>
                    <a:pt x="168" y="876"/>
                  </a:lnTo>
                  <a:lnTo>
                    <a:pt x="166" y="874"/>
                  </a:lnTo>
                  <a:lnTo>
                    <a:pt x="164" y="872"/>
                  </a:lnTo>
                  <a:lnTo>
                    <a:pt x="164" y="872"/>
                  </a:lnTo>
                  <a:lnTo>
                    <a:pt x="164" y="866"/>
                  </a:lnTo>
                  <a:lnTo>
                    <a:pt x="160" y="862"/>
                  </a:lnTo>
                  <a:lnTo>
                    <a:pt x="160" y="862"/>
                  </a:lnTo>
                  <a:lnTo>
                    <a:pt x="146" y="870"/>
                  </a:lnTo>
                  <a:lnTo>
                    <a:pt x="146" y="872"/>
                  </a:lnTo>
                  <a:lnTo>
                    <a:pt x="146" y="894"/>
                  </a:lnTo>
                  <a:lnTo>
                    <a:pt x="146" y="894"/>
                  </a:lnTo>
                  <a:lnTo>
                    <a:pt x="140" y="894"/>
                  </a:lnTo>
                  <a:lnTo>
                    <a:pt x="138" y="890"/>
                  </a:lnTo>
                  <a:lnTo>
                    <a:pt x="138" y="890"/>
                  </a:lnTo>
                  <a:lnTo>
                    <a:pt x="138" y="876"/>
                  </a:lnTo>
                  <a:lnTo>
                    <a:pt x="138" y="876"/>
                  </a:lnTo>
                  <a:lnTo>
                    <a:pt x="136" y="868"/>
                  </a:lnTo>
                  <a:lnTo>
                    <a:pt x="130" y="864"/>
                  </a:lnTo>
                  <a:lnTo>
                    <a:pt x="130" y="864"/>
                  </a:lnTo>
                  <a:lnTo>
                    <a:pt x="118" y="880"/>
                  </a:lnTo>
                  <a:lnTo>
                    <a:pt x="118" y="880"/>
                  </a:lnTo>
                  <a:lnTo>
                    <a:pt x="112" y="886"/>
                  </a:lnTo>
                  <a:lnTo>
                    <a:pt x="106" y="892"/>
                  </a:lnTo>
                  <a:lnTo>
                    <a:pt x="98" y="894"/>
                  </a:lnTo>
                  <a:lnTo>
                    <a:pt x="90" y="894"/>
                  </a:lnTo>
                  <a:lnTo>
                    <a:pt x="90" y="894"/>
                  </a:lnTo>
                  <a:lnTo>
                    <a:pt x="78" y="894"/>
                  </a:lnTo>
                  <a:lnTo>
                    <a:pt x="70" y="888"/>
                  </a:lnTo>
                  <a:lnTo>
                    <a:pt x="66" y="882"/>
                  </a:lnTo>
                  <a:lnTo>
                    <a:pt x="66" y="882"/>
                  </a:lnTo>
                  <a:lnTo>
                    <a:pt x="66" y="878"/>
                  </a:lnTo>
                  <a:lnTo>
                    <a:pt x="66" y="878"/>
                  </a:lnTo>
                  <a:lnTo>
                    <a:pt x="70" y="874"/>
                  </a:lnTo>
                  <a:lnTo>
                    <a:pt x="70" y="874"/>
                  </a:lnTo>
                  <a:lnTo>
                    <a:pt x="82" y="872"/>
                  </a:lnTo>
                  <a:lnTo>
                    <a:pt x="82" y="872"/>
                  </a:lnTo>
                  <a:lnTo>
                    <a:pt x="86" y="870"/>
                  </a:lnTo>
                  <a:lnTo>
                    <a:pt x="88" y="866"/>
                  </a:lnTo>
                  <a:lnTo>
                    <a:pt x="94" y="850"/>
                  </a:lnTo>
                  <a:lnTo>
                    <a:pt x="94" y="850"/>
                  </a:lnTo>
                  <a:lnTo>
                    <a:pt x="98" y="834"/>
                  </a:lnTo>
                  <a:lnTo>
                    <a:pt x="98" y="820"/>
                  </a:lnTo>
                  <a:lnTo>
                    <a:pt x="98" y="820"/>
                  </a:lnTo>
                  <a:lnTo>
                    <a:pt x="98" y="802"/>
                  </a:lnTo>
                  <a:lnTo>
                    <a:pt x="94" y="782"/>
                  </a:lnTo>
                  <a:lnTo>
                    <a:pt x="90" y="762"/>
                  </a:lnTo>
                  <a:lnTo>
                    <a:pt x="82" y="738"/>
                  </a:lnTo>
                  <a:lnTo>
                    <a:pt x="82" y="738"/>
                  </a:lnTo>
                  <a:lnTo>
                    <a:pt x="78" y="708"/>
                  </a:lnTo>
                  <a:lnTo>
                    <a:pt x="72" y="666"/>
                  </a:lnTo>
                  <a:lnTo>
                    <a:pt x="72" y="666"/>
                  </a:lnTo>
                  <a:lnTo>
                    <a:pt x="50" y="588"/>
                  </a:lnTo>
                  <a:lnTo>
                    <a:pt x="50" y="588"/>
                  </a:lnTo>
                  <a:lnTo>
                    <a:pt x="46" y="562"/>
                  </a:lnTo>
                  <a:lnTo>
                    <a:pt x="42" y="526"/>
                  </a:lnTo>
                  <a:lnTo>
                    <a:pt x="42" y="526"/>
                  </a:lnTo>
                  <a:lnTo>
                    <a:pt x="30" y="488"/>
                  </a:lnTo>
                  <a:lnTo>
                    <a:pt x="28" y="486"/>
                  </a:lnTo>
                  <a:lnTo>
                    <a:pt x="28" y="486"/>
                  </a:lnTo>
                  <a:lnTo>
                    <a:pt x="14" y="484"/>
                  </a:lnTo>
                  <a:lnTo>
                    <a:pt x="14" y="484"/>
                  </a:lnTo>
                  <a:lnTo>
                    <a:pt x="8" y="472"/>
                  </a:lnTo>
                  <a:lnTo>
                    <a:pt x="4" y="456"/>
                  </a:lnTo>
                  <a:lnTo>
                    <a:pt x="2" y="438"/>
                  </a:lnTo>
                  <a:lnTo>
                    <a:pt x="0" y="418"/>
                  </a:lnTo>
                  <a:lnTo>
                    <a:pt x="0" y="404"/>
                  </a:lnTo>
                  <a:lnTo>
                    <a:pt x="0" y="404"/>
                  </a:lnTo>
                  <a:lnTo>
                    <a:pt x="16" y="358"/>
                  </a:lnTo>
                  <a:lnTo>
                    <a:pt x="16" y="358"/>
                  </a:lnTo>
                  <a:lnTo>
                    <a:pt x="30" y="310"/>
                  </a:lnTo>
                  <a:lnTo>
                    <a:pt x="30" y="310"/>
                  </a:lnTo>
                  <a:lnTo>
                    <a:pt x="32" y="300"/>
                  </a:lnTo>
                  <a:lnTo>
                    <a:pt x="32" y="300"/>
                  </a:lnTo>
                  <a:lnTo>
                    <a:pt x="32" y="278"/>
                  </a:lnTo>
                  <a:lnTo>
                    <a:pt x="32" y="278"/>
                  </a:lnTo>
                  <a:lnTo>
                    <a:pt x="32" y="270"/>
                  </a:lnTo>
                  <a:lnTo>
                    <a:pt x="36" y="262"/>
                  </a:lnTo>
                  <a:lnTo>
                    <a:pt x="36" y="262"/>
                  </a:lnTo>
                  <a:lnTo>
                    <a:pt x="40" y="248"/>
                  </a:lnTo>
                  <a:lnTo>
                    <a:pt x="40" y="248"/>
                  </a:lnTo>
                  <a:lnTo>
                    <a:pt x="32" y="232"/>
                  </a:lnTo>
                  <a:lnTo>
                    <a:pt x="32" y="226"/>
                  </a:lnTo>
                  <a:lnTo>
                    <a:pt x="32" y="226"/>
                  </a:lnTo>
                  <a:lnTo>
                    <a:pt x="32" y="216"/>
                  </a:lnTo>
                  <a:lnTo>
                    <a:pt x="36" y="208"/>
                  </a:lnTo>
                  <a:lnTo>
                    <a:pt x="42" y="202"/>
                  </a:lnTo>
                  <a:lnTo>
                    <a:pt x="50" y="198"/>
                  </a:lnTo>
                  <a:lnTo>
                    <a:pt x="50" y="198"/>
                  </a:lnTo>
                  <a:lnTo>
                    <a:pt x="52" y="190"/>
                  </a:lnTo>
                  <a:lnTo>
                    <a:pt x="54" y="180"/>
                  </a:lnTo>
                  <a:lnTo>
                    <a:pt x="54" y="180"/>
                  </a:lnTo>
                  <a:lnTo>
                    <a:pt x="52" y="170"/>
                  </a:lnTo>
                  <a:lnTo>
                    <a:pt x="48" y="158"/>
                  </a:lnTo>
                  <a:lnTo>
                    <a:pt x="48" y="158"/>
                  </a:lnTo>
                  <a:lnTo>
                    <a:pt x="44" y="146"/>
                  </a:lnTo>
                  <a:lnTo>
                    <a:pt x="42" y="136"/>
                  </a:lnTo>
                  <a:lnTo>
                    <a:pt x="42" y="136"/>
                  </a:lnTo>
                  <a:lnTo>
                    <a:pt x="40" y="118"/>
                  </a:lnTo>
                  <a:lnTo>
                    <a:pt x="34" y="96"/>
                  </a:lnTo>
                  <a:lnTo>
                    <a:pt x="34" y="96"/>
                  </a:lnTo>
                  <a:lnTo>
                    <a:pt x="26" y="76"/>
                  </a:lnTo>
                  <a:lnTo>
                    <a:pt x="24" y="54"/>
                  </a:lnTo>
                  <a:lnTo>
                    <a:pt x="24" y="50"/>
                  </a:lnTo>
                  <a:lnTo>
                    <a:pt x="24" y="50"/>
                  </a:lnTo>
                  <a:lnTo>
                    <a:pt x="32" y="38"/>
                  </a:lnTo>
                  <a:lnTo>
                    <a:pt x="42" y="26"/>
                  </a:lnTo>
                  <a:lnTo>
                    <a:pt x="54" y="16"/>
                  </a:lnTo>
                  <a:lnTo>
                    <a:pt x="66" y="8"/>
                  </a:lnTo>
                  <a:lnTo>
                    <a:pt x="66" y="6"/>
                  </a:lnTo>
                  <a:lnTo>
                    <a:pt x="66" y="6"/>
                  </a:lnTo>
                  <a:lnTo>
                    <a:pt x="74" y="6"/>
                  </a:lnTo>
                  <a:lnTo>
                    <a:pt x="84" y="4"/>
                  </a:lnTo>
                  <a:lnTo>
                    <a:pt x="84" y="4"/>
                  </a:lnTo>
                  <a:lnTo>
                    <a:pt x="94" y="0"/>
                  </a:lnTo>
                  <a:lnTo>
                    <a:pt x="102" y="0"/>
                  </a:lnTo>
                  <a:lnTo>
                    <a:pt x="108" y="0"/>
                  </a:lnTo>
                  <a:lnTo>
                    <a:pt x="108" y="0"/>
                  </a:lnTo>
                  <a:lnTo>
                    <a:pt x="116" y="6"/>
                  </a:lnTo>
                  <a:lnTo>
                    <a:pt x="124" y="12"/>
                  </a:lnTo>
                  <a:lnTo>
                    <a:pt x="134" y="22"/>
                  </a:lnTo>
                  <a:lnTo>
                    <a:pt x="142" y="34"/>
                  </a:lnTo>
                  <a:lnTo>
                    <a:pt x="142" y="34"/>
                  </a:lnTo>
                  <a:lnTo>
                    <a:pt x="156" y="52"/>
                  </a:lnTo>
                  <a:lnTo>
                    <a:pt x="156" y="52"/>
                  </a:lnTo>
                  <a:lnTo>
                    <a:pt x="162" y="64"/>
                  </a:lnTo>
                  <a:lnTo>
                    <a:pt x="166" y="84"/>
                  </a:lnTo>
                  <a:lnTo>
                    <a:pt x="166" y="84"/>
                  </a:lnTo>
                  <a:lnTo>
                    <a:pt x="170" y="104"/>
                  </a:lnTo>
                  <a:lnTo>
                    <a:pt x="174" y="112"/>
                  </a:lnTo>
                  <a:lnTo>
                    <a:pt x="178" y="118"/>
                  </a:lnTo>
                  <a:lnTo>
                    <a:pt x="178" y="118"/>
                  </a:lnTo>
                  <a:lnTo>
                    <a:pt x="196" y="132"/>
                  </a:lnTo>
                  <a:lnTo>
                    <a:pt x="196" y="132"/>
                  </a:lnTo>
                  <a:lnTo>
                    <a:pt x="192" y="138"/>
                  </a:lnTo>
                  <a:lnTo>
                    <a:pt x="192" y="140"/>
                  </a:lnTo>
                  <a:lnTo>
                    <a:pt x="192" y="140"/>
                  </a:lnTo>
                  <a:lnTo>
                    <a:pt x="198" y="144"/>
                  </a:lnTo>
                  <a:lnTo>
                    <a:pt x="206" y="146"/>
                  </a:lnTo>
                  <a:lnTo>
                    <a:pt x="206" y="146"/>
                  </a:lnTo>
                  <a:lnTo>
                    <a:pt x="214" y="148"/>
                  </a:lnTo>
                  <a:lnTo>
                    <a:pt x="214" y="148"/>
                  </a:lnTo>
                  <a:close/>
                  <a:moveTo>
                    <a:pt x="146" y="770"/>
                  </a:moveTo>
                  <a:lnTo>
                    <a:pt x="146" y="770"/>
                  </a:lnTo>
                  <a:lnTo>
                    <a:pt x="146" y="754"/>
                  </a:lnTo>
                  <a:lnTo>
                    <a:pt x="142" y="738"/>
                  </a:lnTo>
                  <a:lnTo>
                    <a:pt x="138" y="722"/>
                  </a:lnTo>
                  <a:lnTo>
                    <a:pt x="132" y="710"/>
                  </a:lnTo>
                  <a:lnTo>
                    <a:pt x="132" y="710"/>
                  </a:lnTo>
                  <a:lnTo>
                    <a:pt x="128" y="720"/>
                  </a:lnTo>
                  <a:lnTo>
                    <a:pt x="128" y="734"/>
                  </a:lnTo>
                  <a:lnTo>
                    <a:pt x="126" y="734"/>
                  </a:lnTo>
                  <a:lnTo>
                    <a:pt x="126" y="734"/>
                  </a:lnTo>
                  <a:lnTo>
                    <a:pt x="126" y="774"/>
                  </a:lnTo>
                  <a:lnTo>
                    <a:pt x="126" y="774"/>
                  </a:lnTo>
                  <a:lnTo>
                    <a:pt x="128" y="788"/>
                  </a:lnTo>
                  <a:lnTo>
                    <a:pt x="130" y="798"/>
                  </a:lnTo>
                  <a:lnTo>
                    <a:pt x="134" y="806"/>
                  </a:lnTo>
                  <a:lnTo>
                    <a:pt x="138" y="810"/>
                  </a:lnTo>
                  <a:lnTo>
                    <a:pt x="140" y="810"/>
                  </a:lnTo>
                  <a:lnTo>
                    <a:pt x="140" y="810"/>
                  </a:lnTo>
                  <a:lnTo>
                    <a:pt x="142" y="788"/>
                  </a:lnTo>
                  <a:lnTo>
                    <a:pt x="142" y="788"/>
                  </a:lnTo>
                  <a:lnTo>
                    <a:pt x="146" y="780"/>
                  </a:lnTo>
                  <a:lnTo>
                    <a:pt x="146" y="770"/>
                  </a:lnTo>
                  <a:lnTo>
                    <a:pt x="146" y="770"/>
                  </a:lnTo>
                  <a:close/>
                  <a:moveTo>
                    <a:pt x="176" y="324"/>
                  </a:moveTo>
                  <a:lnTo>
                    <a:pt x="176" y="324"/>
                  </a:lnTo>
                  <a:lnTo>
                    <a:pt x="174" y="302"/>
                  </a:lnTo>
                  <a:lnTo>
                    <a:pt x="174" y="284"/>
                  </a:lnTo>
                  <a:lnTo>
                    <a:pt x="170" y="270"/>
                  </a:lnTo>
                  <a:lnTo>
                    <a:pt x="166" y="262"/>
                  </a:lnTo>
                  <a:lnTo>
                    <a:pt x="164" y="264"/>
                  </a:lnTo>
                  <a:lnTo>
                    <a:pt x="164" y="264"/>
                  </a:lnTo>
                  <a:lnTo>
                    <a:pt x="156" y="282"/>
                  </a:lnTo>
                  <a:lnTo>
                    <a:pt x="142" y="304"/>
                  </a:lnTo>
                  <a:lnTo>
                    <a:pt x="140" y="306"/>
                  </a:lnTo>
                  <a:lnTo>
                    <a:pt x="140" y="306"/>
                  </a:lnTo>
                  <a:lnTo>
                    <a:pt x="140" y="314"/>
                  </a:lnTo>
                  <a:lnTo>
                    <a:pt x="138" y="318"/>
                  </a:lnTo>
                  <a:lnTo>
                    <a:pt x="138" y="326"/>
                  </a:lnTo>
                  <a:lnTo>
                    <a:pt x="138" y="326"/>
                  </a:lnTo>
                  <a:lnTo>
                    <a:pt x="138" y="330"/>
                  </a:lnTo>
                  <a:lnTo>
                    <a:pt x="140" y="338"/>
                  </a:lnTo>
                  <a:lnTo>
                    <a:pt x="150" y="354"/>
                  </a:lnTo>
                  <a:lnTo>
                    <a:pt x="150" y="354"/>
                  </a:lnTo>
                  <a:lnTo>
                    <a:pt x="170" y="382"/>
                  </a:lnTo>
                  <a:lnTo>
                    <a:pt x="172" y="380"/>
                  </a:lnTo>
                  <a:lnTo>
                    <a:pt x="172" y="380"/>
                  </a:lnTo>
                  <a:lnTo>
                    <a:pt x="174" y="350"/>
                  </a:lnTo>
                  <a:lnTo>
                    <a:pt x="176" y="324"/>
                  </a:lnTo>
                  <a:lnTo>
                    <a:pt x="176" y="324"/>
                  </a:lnTo>
                  <a:close/>
                </a:path>
              </a:pathLst>
            </a:custGeom>
            <a:solidFill>
              <a:schemeClr val="accent1">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91" name="Group 67"/>
          <p:cNvGrpSpPr>
            <a:grpSpLocks noChangeAspect="1"/>
          </p:cNvGrpSpPr>
          <p:nvPr userDrawn="1"/>
        </p:nvGrpSpPr>
        <p:grpSpPr bwMode="auto">
          <a:xfrm flipH="1" flipV="1">
            <a:off x="152398" y="152400"/>
            <a:ext cx="1600202" cy="1033671"/>
            <a:chOff x="2497" y="1995"/>
            <a:chExt cx="805" cy="520"/>
          </a:xfrm>
          <a:solidFill>
            <a:schemeClr val="accent2">
              <a:lumMod val="20000"/>
              <a:lumOff val="80000"/>
            </a:schemeClr>
          </a:solidFill>
        </p:grpSpPr>
        <p:sp>
          <p:nvSpPr>
            <p:cNvPr id="1093" name="Rectangle 69"/>
            <p:cNvSpPr>
              <a:spLocks noChangeArrowheads="1"/>
            </p:cNvSpPr>
            <p:nvPr userDrawn="1"/>
          </p:nvSpPr>
          <p:spPr bwMode="auto">
            <a:xfrm>
              <a:off x="3043" y="2467"/>
              <a:ext cx="46"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4" name="Rectangle 70"/>
            <p:cNvSpPr>
              <a:spLocks noChangeArrowheads="1"/>
            </p:cNvSpPr>
            <p:nvPr userDrawn="1"/>
          </p:nvSpPr>
          <p:spPr bwMode="auto">
            <a:xfrm>
              <a:off x="2699"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5" name="Rectangle 71"/>
            <p:cNvSpPr>
              <a:spLocks noChangeArrowheads="1"/>
            </p:cNvSpPr>
            <p:nvPr userDrawn="1"/>
          </p:nvSpPr>
          <p:spPr bwMode="auto">
            <a:xfrm>
              <a:off x="2598" y="2467"/>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6" name="Rectangle 72"/>
            <p:cNvSpPr>
              <a:spLocks noChangeArrowheads="1"/>
            </p:cNvSpPr>
            <p:nvPr userDrawn="1"/>
          </p:nvSpPr>
          <p:spPr bwMode="auto">
            <a:xfrm>
              <a:off x="2497"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7" name="Rectangle 73"/>
            <p:cNvSpPr>
              <a:spLocks noChangeArrowheads="1"/>
            </p:cNvSpPr>
            <p:nvPr userDrawn="1"/>
          </p:nvSpPr>
          <p:spPr bwMode="auto">
            <a:xfrm>
              <a:off x="3148"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8" name="Rectangle 74"/>
            <p:cNvSpPr>
              <a:spLocks noChangeArrowheads="1"/>
            </p:cNvSpPr>
            <p:nvPr userDrawn="1"/>
          </p:nvSpPr>
          <p:spPr bwMode="auto">
            <a:xfrm>
              <a:off x="3254"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9" name="Rectangle 75"/>
            <p:cNvSpPr>
              <a:spLocks noChangeArrowheads="1"/>
            </p:cNvSpPr>
            <p:nvPr userDrawn="1"/>
          </p:nvSpPr>
          <p:spPr bwMode="auto">
            <a:xfrm>
              <a:off x="3148"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0" name="Rectangle 76"/>
            <p:cNvSpPr>
              <a:spLocks noChangeArrowheads="1"/>
            </p:cNvSpPr>
            <p:nvPr userDrawn="1"/>
          </p:nvSpPr>
          <p:spPr bwMode="auto">
            <a:xfrm>
              <a:off x="3254"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1" name="Rectangle 77"/>
            <p:cNvSpPr>
              <a:spLocks noChangeArrowheads="1"/>
            </p:cNvSpPr>
            <p:nvPr userDrawn="1"/>
          </p:nvSpPr>
          <p:spPr bwMode="auto">
            <a:xfrm>
              <a:off x="3148" y="2100"/>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2" name="Rectangle 78"/>
            <p:cNvSpPr>
              <a:spLocks noChangeArrowheads="1"/>
            </p:cNvSpPr>
            <p:nvPr userDrawn="1"/>
          </p:nvSpPr>
          <p:spPr bwMode="auto">
            <a:xfrm>
              <a:off x="3254" y="2100"/>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3" name="Rectangle 79"/>
            <p:cNvSpPr>
              <a:spLocks noChangeArrowheads="1"/>
            </p:cNvSpPr>
            <p:nvPr userDrawn="1"/>
          </p:nvSpPr>
          <p:spPr bwMode="auto">
            <a:xfrm>
              <a:off x="2940"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4" name="Rectangle 80"/>
            <p:cNvSpPr>
              <a:spLocks noChangeArrowheads="1"/>
            </p:cNvSpPr>
            <p:nvPr userDrawn="1"/>
          </p:nvSpPr>
          <p:spPr bwMode="auto">
            <a:xfrm>
              <a:off x="3046" y="2206"/>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5" name="Rectangle 81"/>
            <p:cNvSpPr>
              <a:spLocks noChangeArrowheads="1"/>
            </p:cNvSpPr>
            <p:nvPr userDrawn="1"/>
          </p:nvSpPr>
          <p:spPr bwMode="auto">
            <a:xfrm>
              <a:off x="2839"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6" name="Rectangle 82"/>
            <p:cNvSpPr>
              <a:spLocks noChangeArrowheads="1"/>
            </p:cNvSpPr>
            <p:nvPr userDrawn="1"/>
          </p:nvSpPr>
          <p:spPr bwMode="auto">
            <a:xfrm>
              <a:off x="3148"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7" name="Rectangle 83"/>
            <p:cNvSpPr>
              <a:spLocks noChangeArrowheads="1"/>
            </p:cNvSpPr>
            <p:nvPr userDrawn="1"/>
          </p:nvSpPr>
          <p:spPr bwMode="auto">
            <a:xfrm>
              <a:off x="3254"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8" name="Rectangle 84"/>
            <p:cNvSpPr>
              <a:spLocks noChangeArrowheads="1"/>
            </p:cNvSpPr>
            <p:nvPr userDrawn="1"/>
          </p:nvSpPr>
          <p:spPr bwMode="auto">
            <a:xfrm>
              <a:off x="2940"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9" name="Rectangle 85"/>
            <p:cNvSpPr>
              <a:spLocks noChangeArrowheads="1"/>
            </p:cNvSpPr>
            <p:nvPr userDrawn="1"/>
          </p:nvSpPr>
          <p:spPr bwMode="auto">
            <a:xfrm>
              <a:off x="3046" y="2305"/>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0" name="Rectangle 86"/>
            <p:cNvSpPr>
              <a:spLocks noChangeArrowheads="1"/>
            </p:cNvSpPr>
            <p:nvPr userDrawn="1"/>
          </p:nvSpPr>
          <p:spPr bwMode="auto">
            <a:xfrm>
              <a:off x="2839"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1" name="Rectangle 87"/>
            <p:cNvSpPr>
              <a:spLocks noChangeArrowheads="1"/>
            </p:cNvSpPr>
            <p:nvPr userDrawn="1"/>
          </p:nvSpPr>
          <p:spPr bwMode="auto">
            <a:xfrm>
              <a:off x="3148" y="1995"/>
              <a:ext cx="48" cy="4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2" name="Rectangle 88"/>
            <p:cNvSpPr>
              <a:spLocks noChangeArrowheads="1"/>
            </p:cNvSpPr>
            <p:nvPr userDrawn="1"/>
          </p:nvSpPr>
          <p:spPr bwMode="auto">
            <a:xfrm>
              <a:off x="3254" y="1995"/>
              <a:ext cx="48" cy="4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userDrawn="1">
            <p:ph type="ctrTitle"/>
          </p:nvPr>
        </p:nvSpPr>
        <p:spPr>
          <a:xfrm>
            <a:off x="685800" y="1143000"/>
            <a:ext cx="7772400" cy="646331"/>
          </a:xfrm>
        </p:spPr>
        <p:txBody>
          <a:bodyPr>
            <a:normAutofit/>
          </a:bodyPr>
          <a:lstStyle>
            <a:lvl1pPr algn="ctr">
              <a:defRPr sz="3600">
                <a:solidFill>
                  <a:schemeClr val="accent2">
                    <a:lumMod val="75000"/>
                  </a:schemeClr>
                </a:solidFill>
              </a:defRPr>
            </a:lvl1pPr>
          </a:lstStyle>
          <a:p>
            <a:r>
              <a:rPr lang="en-US" smtClean="0"/>
              <a:t>Click to edit Master title style</a:t>
            </a:r>
            <a:endParaRPr lang="en-US" dirty="0"/>
          </a:p>
        </p:txBody>
      </p:sp>
      <p:sp>
        <p:nvSpPr>
          <p:cNvPr id="3" name="Subtitle 2"/>
          <p:cNvSpPr>
            <a:spLocks noGrp="1"/>
          </p:cNvSpPr>
          <p:nvPr userDrawn="1">
            <p:ph type="subTitle" idx="1"/>
          </p:nvPr>
        </p:nvSpPr>
        <p:spPr>
          <a:xfrm>
            <a:off x="685800" y="1828800"/>
            <a:ext cx="7772400" cy="461665"/>
          </a:xfrm>
        </p:spPr>
        <p:txBody>
          <a:bodyPr>
            <a:normAutofit/>
          </a:bodyPr>
          <a:lstStyle>
            <a:lvl1pPr marL="0" indent="0" algn="ctr">
              <a:buNone/>
              <a:defRPr sz="2400">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userDrawn="1">
            <p:ph type="dt" sz="half" idx="10"/>
          </p:nvPr>
        </p:nvSpPr>
        <p:spPr/>
        <p:txBody>
          <a:bodyPr/>
          <a:lstStyle/>
          <a:p>
            <a:fld id="{6AA893D3-78F4-4FD5-9441-680FD317F156}" type="datetime1">
              <a:rPr lang="en-US" smtClean="0"/>
              <a:t>1/22/2019</a:t>
            </a:fld>
            <a:endParaRPr lang="en-US" dirty="0"/>
          </a:p>
        </p:txBody>
      </p:sp>
      <p:sp>
        <p:nvSpPr>
          <p:cNvPr id="5" name="Footer Placeholder 4"/>
          <p:cNvSpPr>
            <a:spLocks noGrp="1"/>
          </p:cNvSpPr>
          <p:nvPr userDrawn="1">
            <p:ph type="ftr" sz="quarter" idx="11"/>
          </p:nvPr>
        </p:nvSpPr>
        <p:spPr/>
        <p:txBody>
          <a:bodyPr/>
          <a:lstStyle/>
          <a:p>
            <a:endParaRPr lang="en-US" dirty="0"/>
          </a:p>
        </p:txBody>
      </p:sp>
      <p:sp>
        <p:nvSpPr>
          <p:cNvPr id="6" name="Slide Number Placeholder 5"/>
          <p:cNvSpPr>
            <a:spLocks noGrp="1"/>
          </p:cNvSpPr>
          <p:nvPr userDrawn="1">
            <p:ph type="sldNum" sz="quarter" idx="12"/>
          </p:nvPr>
        </p:nvSpPr>
        <p:spPr/>
        <p:txBody>
          <a:bodyPr/>
          <a:lstStyle/>
          <a:p>
            <a:fld id="{6ECF81E8-6DE5-4C92-89BE-5D6CD56A8BF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67BE75-6CF6-4A95-8D66-95DF54FB2844}" type="datetime1">
              <a:rPr lang="en-US" smtClean="0"/>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CF81E8-6DE5-4C92-89BE-5D6CD56A8BF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BF470A-23EE-47C9-A675-D5408955BA3D}" type="datetime1">
              <a:rPr lang="en-US" smtClean="0"/>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CF81E8-6DE5-4C92-89BE-5D6CD56A8BF1}"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D0D629-2AF7-4E0F-93E1-A744804D04A5}" type="datetime1">
              <a:rPr lang="en-US" smtClean="0"/>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969FB6-8607-469E-84BB-4E9214D062C9}"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D9672C-3F23-4614-8380-61283CA8C47D}" type="datetime1">
              <a:rPr lang="en-US" smtClean="0"/>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969FB6-8607-469E-84BB-4E9214D062C9}"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83E6AD-5C90-4C26-8D58-7FB856A9F9C9}" type="datetime1">
              <a:rPr lang="en-US" smtClean="0"/>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969FB6-8607-469E-84BB-4E9214D062C9}"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29F798-2A2C-42CA-B6B6-563092C40C71}" type="datetime1">
              <a:rPr lang="en-US" smtClean="0"/>
              <a:t>1/22/2019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969FB6-8607-469E-84BB-4E9214D062C9}"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15E7DE-B9F4-4DA3-9D08-A57A973CC4EE}" type="datetime1">
              <a:rPr lang="en-US" smtClean="0"/>
              <a:t>1/22/2019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6969FB6-8607-469E-84BB-4E9214D062C9}"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13B457-6704-4D73-BE9D-7720BA2AB5F8}" type="datetime1">
              <a:rPr lang="en-US" smtClean="0"/>
              <a:t>1/22/2019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6969FB6-8607-469E-84BB-4E9214D062C9}"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5D86E4-6D1C-447B-A56B-02D2050D3159}" type="datetime1">
              <a:rPr lang="en-US" smtClean="0"/>
              <a:t>1/22/2019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6969FB6-8607-469E-84BB-4E9214D062C9}"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B01703-8FD4-4C24-8AF5-43891C1768F0}" type="datetime1">
              <a:rPr lang="en-US" smtClean="0"/>
              <a:t>1/22/2019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969FB6-8607-469E-84BB-4E9214D062C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C4527E-C23E-4072-B299-31D30CB9773D}" type="datetime1">
              <a:rPr lang="en-US" smtClean="0"/>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CF81E8-6DE5-4C92-89BE-5D6CD56A8BF1}"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A7C9E-DAFE-4D24-AE69-132AC95FD81E}" type="datetime1">
              <a:rPr lang="en-US" smtClean="0"/>
              <a:t>1/22/2019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969FB6-8607-469E-84BB-4E9214D062C9}"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BD87A-3CA4-4BD4-AAB8-BA2801772348}" type="datetime1">
              <a:rPr lang="en-US" smtClean="0"/>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969FB6-8607-469E-84BB-4E9214D062C9}"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AEF549-6862-4D72-B762-F2D156D4C039}" type="datetime1">
              <a:rPr lang="en-US" smtClean="0"/>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969FB6-8607-469E-84BB-4E9214D062C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D35729-7231-409D-AADF-BE023791181B}" type="datetime1">
              <a:rPr lang="en-US" smtClean="0"/>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CF81E8-6DE5-4C92-89BE-5D6CD56A8BF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44D4FF-4048-4824-AA69-33C36BB06EEF}" type="datetime1">
              <a:rPr lang="en-US" smtClean="0"/>
              <a:t>1/22/2019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CF81E8-6DE5-4C92-89BE-5D6CD56A8BF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7B188A-C870-4763-97CF-2B02CBD2D973}" type="datetime1">
              <a:rPr lang="en-US" smtClean="0"/>
              <a:t>1/22/2019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ECF81E8-6DE5-4C92-89BE-5D6CD56A8BF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033892-B44B-4D3A-A7E5-49C6EA0893BC}" type="datetime1">
              <a:rPr lang="en-US" smtClean="0"/>
              <a:t>1/22/2019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ECF81E8-6DE5-4C92-89BE-5D6CD56A8BF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348501-8165-4044-AA73-49FAB21C8582}" type="datetime1">
              <a:rPr lang="en-US" smtClean="0"/>
              <a:t>1/22/2019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ECF81E8-6DE5-4C92-89BE-5D6CD56A8BF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CFF480-342E-4E7D-9FA4-D10B5250E7F6}" type="datetime1">
              <a:rPr lang="en-US" smtClean="0"/>
              <a:t>1/22/2019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CF81E8-6DE5-4C92-89BE-5D6CD56A8BF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894AC3-217C-4D49-85AD-9BFEA8C23A49}" type="datetime1">
              <a:rPr lang="en-US" smtClean="0"/>
              <a:t>1/22/2019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CF81E8-6DE5-4C92-89BE-5D6CD56A8BF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 name="Group 31"/>
          <p:cNvGrpSpPr/>
          <p:nvPr/>
        </p:nvGrpSpPr>
        <p:grpSpPr>
          <a:xfrm>
            <a:off x="0" y="0"/>
            <a:ext cx="9144000" cy="6858000"/>
            <a:chOff x="0" y="0"/>
            <a:chExt cx="9144000" cy="6858000"/>
          </a:xfrm>
        </p:grpSpPr>
        <p:sp>
          <p:nvSpPr>
            <p:cNvPr id="33" name="Rectangle 32"/>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7"/>
            <p:cNvGrpSpPr>
              <a:grpSpLocks noChangeAspect="1"/>
            </p:cNvGrpSpPr>
            <p:nvPr userDrawn="1"/>
          </p:nvGrpSpPr>
          <p:grpSpPr bwMode="auto">
            <a:xfrm flipH="1" flipV="1">
              <a:off x="152398" y="152400"/>
              <a:ext cx="1066802" cy="689114"/>
              <a:chOff x="2497" y="1995"/>
              <a:chExt cx="805" cy="520"/>
            </a:xfrm>
            <a:solidFill>
              <a:schemeClr val="accent2">
                <a:lumMod val="20000"/>
                <a:lumOff val="80000"/>
              </a:schemeClr>
            </a:solidFill>
          </p:grpSpPr>
          <p:sp>
            <p:nvSpPr>
              <p:cNvPr id="8" name="Rectangle 69"/>
              <p:cNvSpPr>
                <a:spLocks noChangeArrowheads="1"/>
              </p:cNvSpPr>
              <p:nvPr userDrawn="1"/>
            </p:nvSpPr>
            <p:spPr bwMode="auto">
              <a:xfrm>
                <a:off x="3043" y="2467"/>
                <a:ext cx="46"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70"/>
              <p:cNvSpPr>
                <a:spLocks noChangeArrowheads="1"/>
              </p:cNvSpPr>
              <p:nvPr userDrawn="1"/>
            </p:nvSpPr>
            <p:spPr bwMode="auto">
              <a:xfrm>
                <a:off x="2699"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Rectangle 71"/>
              <p:cNvSpPr>
                <a:spLocks noChangeArrowheads="1"/>
              </p:cNvSpPr>
              <p:nvPr userDrawn="1"/>
            </p:nvSpPr>
            <p:spPr bwMode="auto">
              <a:xfrm>
                <a:off x="2598" y="2467"/>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72"/>
              <p:cNvSpPr>
                <a:spLocks noChangeArrowheads="1"/>
              </p:cNvSpPr>
              <p:nvPr userDrawn="1"/>
            </p:nvSpPr>
            <p:spPr bwMode="auto">
              <a:xfrm>
                <a:off x="2497"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Rectangle 73"/>
              <p:cNvSpPr>
                <a:spLocks noChangeArrowheads="1"/>
              </p:cNvSpPr>
              <p:nvPr userDrawn="1"/>
            </p:nvSpPr>
            <p:spPr bwMode="auto">
              <a:xfrm>
                <a:off x="3148"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Rectangle 74"/>
              <p:cNvSpPr>
                <a:spLocks noChangeArrowheads="1"/>
              </p:cNvSpPr>
              <p:nvPr userDrawn="1"/>
            </p:nvSpPr>
            <p:spPr bwMode="auto">
              <a:xfrm>
                <a:off x="3254"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Rectangle 75"/>
              <p:cNvSpPr>
                <a:spLocks noChangeArrowheads="1"/>
              </p:cNvSpPr>
              <p:nvPr userDrawn="1"/>
            </p:nvSpPr>
            <p:spPr bwMode="auto">
              <a:xfrm>
                <a:off x="3148"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Rectangle 76"/>
              <p:cNvSpPr>
                <a:spLocks noChangeArrowheads="1"/>
              </p:cNvSpPr>
              <p:nvPr userDrawn="1"/>
            </p:nvSpPr>
            <p:spPr bwMode="auto">
              <a:xfrm>
                <a:off x="3254"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Rectangle 77"/>
              <p:cNvSpPr>
                <a:spLocks noChangeArrowheads="1"/>
              </p:cNvSpPr>
              <p:nvPr userDrawn="1"/>
            </p:nvSpPr>
            <p:spPr bwMode="auto">
              <a:xfrm>
                <a:off x="3148" y="2100"/>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Rectangle 78"/>
              <p:cNvSpPr>
                <a:spLocks noChangeArrowheads="1"/>
              </p:cNvSpPr>
              <p:nvPr userDrawn="1"/>
            </p:nvSpPr>
            <p:spPr bwMode="auto">
              <a:xfrm>
                <a:off x="3254" y="2100"/>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Rectangle 79"/>
              <p:cNvSpPr>
                <a:spLocks noChangeArrowheads="1"/>
              </p:cNvSpPr>
              <p:nvPr userDrawn="1"/>
            </p:nvSpPr>
            <p:spPr bwMode="auto">
              <a:xfrm>
                <a:off x="2940"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Rectangle 80"/>
              <p:cNvSpPr>
                <a:spLocks noChangeArrowheads="1"/>
              </p:cNvSpPr>
              <p:nvPr userDrawn="1"/>
            </p:nvSpPr>
            <p:spPr bwMode="auto">
              <a:xfrm>
                <a:off x="3046" y="2206"/>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Rectangle 81"/>
              <p:cNvSpPr>
                <a:spLocks noChangeArrowheads="1"/>
              </p:cNvSpPr>
              <p:nvPr userDrawn="1"/>
            </p:nvSpPr>
            <p:spPr bwMode="auto">
              <a:xfrm>
                <a:off x="2839"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Rectangle 82"/>
              <p:cNvSpPr>
                <a:spLocks noChangeArrowheads="1"/>
              </p:cNvSpPr>
              <p:nvPr userDrawn="1"/>
            </p:nvSpPr>
            <p:spPr bwMode="auto">
              <a:xfrm>
                <a:off x="3148"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Rectangle 83"/>
              <p:cNvSpPr>
                <a:spLocks noChangeArrowheads="1"/>
              </p:cNvSpPr>
              <p:nvPr userDrawn="1"/>
            </p:nvSpPr>
            <p:spPr bwMode="auto">
              <a:xfrm>
                <a:off x="3254"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Rectangle 84"/>
              <p:cNvSpPr>
                <a:spLocks noChangeArrowheads="1"/>
              </p:cNvSpPr>
              <p:nvPr userDrawn="1"/>
            </p:nvSpPr>
            <p:spPr bwMode="auto">
              <a:xfrm>
                <a:off x="2940"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Rectangle 85"/>
              <p:cNvSpPr>
                <a:spLocks noChangeArrowheads="1"/>
              </p:cNvSpPr>
              <p:nvPr userDrawn="1"/>
            </p:nvSpPr>
            <p:spPr bwMode="auto">
              <a:xfrm>
                <a:off x="3046" y="2305"/>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Rectangle 86"/>
              <p:cNvSpPr>
                <a:spLocks noChangeArrowheads="1"/>
              </p:cNvSpPr>
              <p:nvPr userDrawn="1"/>
            </p:nvSpPr>
            <p:spPr bwMode="auto">
              <a:xfrm>
                <a:off x="2839"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Rectangle 87"/>
              <p:cNvSpPr>
                <a:spLocks noChangeArrowheads="1"/>
              </p:cNvSpPr>
              <p:nvPr userDrawn="1"/>
            </p:nvSpPr>
            <p:spPr bwMode="auto">
              <a:xfrm>
                <a:off x="3148" y="1995"/>
                <a:ext cx="48" cy="4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Rectangle 88"/>
              <p:cNvSpPr>
                <a:spLocks noChangeArrowheads="1"/>
              </p:cNvSpPr>
              <p:nvPr userDrawn="1"/>
            </p:nvSpPr>
            <p:spPr bwMode="auto">
              <a:xfrm>
                <a:off x="3254" y="1995"/>
                <a:ext cx="48" cy="4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0" name="Freeform 29"/>
            <p:cNvSpPr>
              <a:spLocks/>
            </p:cNvSpPr>
            <p:nvPr userDrawn="1"/>
          </p:nvSpPr>
          <p:spPr bwMode="auto">
            <a:xfrm>
              <a:off x="8054975" y="0"/>
              <a:ext cx="1089025" cy="2663164"/>
            </a:xfrm>
            <a:custGeom>
              <a:avLst/>
              <a:gdLst/>
              <a:ahLst/>
              <a:cxnLst>
                <a:cxn ang="0">
                  <a:pos x="0" y="0"/>
                </a:cxn>
                <a:cxn ang="0">
                  <a:pos x="1432" y="0"/>
                </a:cxn>
                <a:cxn ang="0">
                  <a:pos x="1432" y="3492"/>
                </a:cxn>
                <a:cxn ang="0">
                  <a:pos x="1419" y="3252"/>
                </a:cxn>
                <a:cxn ang="0">
                  <a:pos x="1406" y="3024"/>
                </a:cxn>
                <a:cxn ang="0">
                  <a:pos x="1393" y="2807"/>
                </a:cxn>
                <a:cxn ang="0">
                  <a:pos x="1379" y="2601"/>
                </a:cxn>
                <a:cxn ang="0">
                  <a:pos x="1364" y="2407"/>
                </a:cxn>
                <a:cxn ang="0">
                  <a:pos x="1348" y="2222"/>
                </a:cxn>
                <a:cxn ang="0">
                  <a:pos x="1330" y="2047"/>
                </a:cxn>
                <a:cxn ang="0">
                  <a:pos x="1311" y="1881"/>
                </a:cxn>
                <a:cxn ang="0">
                  <a:pos x="1291" y="1726"/>
                </a:cxn>
                <a:cxn ang="0">
                  <a:pos x="1268" y="1580"/>
                </a:cxn>
                <a:cxn ang="0">
                  <a:pos x="1245" y="1442"/>
                </a:cxn>
                <a:cxn ang="0">
                  <a:pos x="1218" y="1313"/>
                </a:cxn>
                <a:cxn ang="0">
                  <a:pos x="1190" y="1192"/>
                </a:cxn>
                <a:cxn ang="0">
                  <a:pos x="1158" y="1078"/>
                </a:cxn>
                <a:cxn ang="0">
                  <a:pos x="1125" y="973"/>
                </a:cxn>
                <a:cxn ang="0">
                  <a:pos x="1089" y="873"/>
                </a:cxn>
                <a:cxn ang="0">
                  <a:pos x="1049" y="781"/>
                </a:cxn>
                <a:cxn ang="0">
                  <a:pos x="1007" y="696"/>
                </a:cxn>
                <a:cxn ang="0">
                  <a:pos x="962" y="617"/>
                </a:cxn>
                <a:cxn ang="0">
                  <a:pos x="913" y="544"/>
                </a:cxn>
                <a:cxn ang="0">
                  <a:pos x="860" y="475"/>
                </a:cxn>
                <a:cxn ang="0">
                  <a:pos x="804" y="413"/>
                </a:cxn>
                <a:cxn ang="0">
                  <a:pos x="744" y="354"/>
                </a:cxn>
                <a:cxn ang="0">
                  <a:pos x="680" y="301"/>
                </a:cxn>
                <a:cxn ang="0">
                  <a:pos x="611" y="252"/>
                </a:cxn>
                <a:cxn ang="0">
                  <a:pos x="539" y="206"/>
                </a:cxn>
                <a:cxn ang="0">
                  <a:pos x="461" y="165"/>
                </a:cxn>
                <a:cxn ang="0">
                  <a:pos x="379" y="128"/>
                </a:cxn>
                <a:cxn ang="0">
                  <a:pos x="292" y="92"/>
                </a:cxn>
                <a:cxn ang="0">
                  <a:pos x="200" y="59"/>
                </a:cxn>
                <a:cxn ang="0">
                  <a:pos x="103" y="28"/>
                </a:cxn>
                <a:cxn ang="0">
                  <a:pos x="0" y="0"/>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 name="Freeform 51"/>
            <p:cNvSpPr>
              <a:spLocks/>
            </p:cNvSpPr>
            <p:nvPr userDrawn="1"/>
          </p:nvSpPr>
          <p:spPr bwMode="auto">
            <a:xfrm>
              <a:off x="1295400" y="5715000"/>
              <a:ext cx="6858000" cy="9144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30000"/>
                  </a:schemeClr>
                </a:gs>
                <a:gs pos="50000">
                  <a:schemeClr val="accent2"/>
                </a:gs>
                <a:gs pos="100000">
                  <a:schemeClr val="bg1">
                    <a:alpha val="3000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CAF919-A894-433E-8B07-64CD0B73D7A6}" type="datetime1">
              <a:rPr lang="en-US" smtClean="0"/>
              <a:t>1/22/2019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CF81E8-6DE5-4C92-89BE-5D6CD56A8BF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spcBef>
          <a:spcPct val="0"/>
        </a:spcBef>
        <a:buNone/>
        <a:defRPr sz="3600" kern="1200">
          <a:solidFill>
            <a:schemeClr val="accent2">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521A84-AEB4-4158-AB7D-6363E0DECDC3}" type="datetime1">
              <a:rPr lang="en-US" smtClean="0"/>
              <a:t>1/22/2019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969FB6-8607-469E-84BB-4E9214D062C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5143913"/>
            <a:ext cx="2545049" cy="1299035"/>
          </a:xfrm>
          <a:prstGeom prst="rect">
            <a:avLst/>
          </a:prstGeom>
        </p:spPr>
      </p:pic>
      <p:sp>
        <p:nvSpPr>
          <p:cNvPr id="5" name="TextBox 4"/>
          <p:cNvSpPr txBox="1"/>
          <p:nvPr/>
        </p:nvSpPr>
        <p:spPr>
          <a:xfrm>
            <a:off x="0" y="304800"/>
            <a:ext cx="9144000" cy="1077218"/>
          </a:xfrm>
          <a:prstGeom prst="rect">
            <a:avLst/>
          </a:prstGeom>
          <a:noFill/>
        </p:spPr>
        <p:txBody>
          <a:bodyPr wrap="square" rtlCol="0">
            <a:spAutoFit/>
          </a:bodyPr>
          <a:lstStyle/>
          <a:p>
            <a:pPr algn="ctr"/>
            <a:r>
              <a:rPr lang="en-US" sz="2400" b="1" dirty="0" smtClean="0">
                <a:solidFill>
                  <a:srgbClr val="007D9F"/>
                </a:solidFill>
                <a:latin typeface="Arial" panose="020B0604020202020204" pitchFamily="34" charset="0"/>
                <a:cs typeface="Arial" panose="020B0604020202020204" pitchFamily="34" charset="0"/>
              </a:rPr>
              <a:t>Happy Anniversary- The Tax Cut and Job Act One Year Later</a:t>
            </a:r>
          </a:p>
          <a:p>
            <a:pPr algn="ctr"/>
            <a:r>
              <a:rPr lang="en-US" sz="2000" b="1" dirty="0" smtClean="0">
                <a:solidFill>
                  <a:srgbClr val="007D9F"/>
                </a:solidFill>
                <a:latin typeface="Arial" panose="020B0604020202020204" pitchFamily="34" charset="0"/>
                <a:cs typeface="Arial" panose="020B0604020202020204" pitchFamily="34" charset="0"/>
              </a:rPr>
              <a:t>January 23</a:t>
            </a:r>
            <a:r>
              <a:rPr lang="en-US" sz="2000" b="1" baseline="30000" dirty="0" smtClean="0">
                <a:solidFill>
                  <a:srgbClr val="007D9F"/>
                </a:solidFill>
                <a:latin typeface="Arial" panose="020B0604020202020204" pitchFamily="34" charset="0"/>
                <a:cs typeface="Arial" panose="020B0604020202020204" pitchFamily="34" charset="0"/>
              </a:rPr>
              <a:t>rd</a:t>
            </a:r>
            <a:r>
              <a:rPr lang="en-US" sz="2000" b="1" dirty="0" smtClean="0">
                <a:solidFill>
                  <a:srgbClr val="007D9F"/>
                </a:solidFill>
                <a:latin typeface="Arial" panose="020B0604020202020204" pitchFamily="34" charset="0"/>
                <a:cs typeface="Arial" panose="020B0604020202020204" pitchFamily="34" charset="0"/>
              </a:rPr>
              <a:t> Webinar</a:t>
            </a:r>
          </a:p>
          <a:p>
            <a:pPr algn="ctr"/>
            <a:r>
              <a:rPr lang="en-US" sz="2000" b="1" dirty="0" smtClean="0">
                <a:solidFill>
                  <a:srgbClr val="007D9F"/>
                </a:solidFill>
                <a:latin typeface="Arial" panose="020B0604020202020204" pitchFamily="34" charset="0"/>
                <a:cs typeface="Arial" panose="020B0604020202020204" pitchFamily="34" charset="0"/>
              </a:rPr>
              <a:t>Presented by Zoglio Financial Management Solutions</a:t>
            </a:r>
            <a:endParaRPr lang="en-US" sz="2000" b="1" dirty="0">
              <a:solidFill>
                <a:srgbClr val="007D9F"/>
              </a:solidFill>
              <a:latin typeface="Arial" panose="020B0604020202020204" pitchFamily="34" charset="0"/>
              <a:cs typeface="Arial" panose="020B0604020202020204" pitchFamily="34" charset="0"/>
            </a:endParaRPr>
          </a:p>
        </p:txBody>
      </p:sp>
      <p:sp>
        <p:nvSpPr>
          <p:cNvPr id="6" name="TextBox 5"/>
          <p:cNvSpPr txBox="1"/>
          <p:nvPr/>
        </p:nvSpPr>
        <p:spPr>
          <a:xfrm>
            <a:off x="364475" y="2578909"/>
            <a:ext cx="4876799" cy="3354765"/>
          </a:xfrm>
          <a:prstGeom prst="rect">
            <a:avLst/>
          </a:prstGeom>
          <a:noFill/>
        </p:spPr>
        <p:txBody>
          <a:bodyPr wrap="square" rtlCol="0">
            <a:spAutoFit/>
          </a:bodyPr>
          <a:lstStyle/>
          <a:p>
            <a:r>
              <a:rPr lang="en-US" sz="1400" b="1" dirty="0" smtClean="0">
                <a:latin typeface="Arial" panose="020B0604020202020204" pitchFamily="34" charset="0"/>
                <a:cs typeface="Arial" panose="020B0604020202020204" pitchFamily="34" charset="0"/>
              </a:rPr>
              <a:t>Thanks for joining us! A few instructions before we begin:</a:t>
            </a:r>
          </a:p>
          <a:p>
            <a:endParaRPr lang="en-US" sz="1400"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You may</a:t>
            </a:r>
            <a:r>
              <a:rPr lang="en-US" sz="1400" b="1" dirty="0" smtClean="0">
                <a:latin typeface="Arial" panose="020B0604020202020204" pitchFamily="34" charset="0"/>
                <a:cs typeface="Arial" panose="020B0604020202020204" pitchFamily="34" charset="0"/>
              </a:rPr>
              <a:t> join the audio </a:t>
            </a:r>
            <a:r>
              <a:rPr lang="en-US" sz="1400" dirty="0" smtClean="0">
                <a:latin typeface="Arial" panose="020B0604020202020204" pitchFamily="34" charset="0"/>
                <a:cs typeface="Arial" panose="020B0604020202020204" pitchFamily="34" charset="0"/>
              </a:rPr>
              <a:t>by selecting the radio button for either “Telephone” or “Mic &amp; Speakers.” If you are using telephone, please dial in with the conference line and audio pin provided.</a:t>
            </a:r>
          </a:p>
          <a:p>
            <a:endParaRPr lang="en-US" sz="105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If you are having any technical issues, please let us know in the chat box.</a:t>
            </a:r>
          </a:p>
          <a:p>
            <a:endParaRPr lang="en-US" sz="105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We will have time for </a:t>
            </a:r>
            <a:r>
              <a:rPr lang="en-US" sz="1400" b="1" dirty="0" smtClean="0">
                <a:latin typeface="Arial" panose="020B0604020202020204" pitchFamily="34" charset="0"/>
                <a:cs typeface="Arial" panose="020B0604020202020204" pitchFamily="34" charset="0"/>
              </a:rPr>
              <a:t>Q&amp;A</a:t>
            </a:r>
            <a:r>
              <a:rPr lang="en-US" sz="1400" dirty="0" smtClean="0">
                <a:latin typeface="Arial" panose="020B0604020202020204" pitchFamily="34" charset="0"/>
                <a:cs typeface="Arial" panose="020B0604020202020204" pitchFamily="34" charset="0"/>
              </a:rPr>
              <a:t>. Please enter your questions in the chat box at any time.</a:t>
            </a:r>
          </a:p>
          <a:p>
            <a:endParaRPr lang="en-US" sz="9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This webinar is being recorded, and we will distribute the </a:t>
            </a:r>
            <a:r>
              <a:rPr lang="en-US" sz="1400" b="1" dirty="0" smtClean="0">
                <a:latin typeface="Arial" panose="020B0604020202020204" pitchFamily="34" charset="0"/>
                <a:cs typeface="Arial" panose="020B0604020202020204" pitchFamily="34" charset="0"/>
              </a:rPr>
              <a:t>recording </a:t>
            </a:r>
            <a:r>
              <a:rPr lang="en-US" sz="1400" dirty="0" smtClean="0">
                <a:latin typeface="Arial" panose="020B0604020202020204" pitchFamily="34" charset="0"/>
                <a:cs typeface="Arial" panose="020B0604020202020204" pitchFamily="34" charset="0"/>
              </a:rPr>
              <a:t>after the webinar. </a:t>
            </a:r>
            <a:endParaRPr lang="en-US" sz="1400" dirty="0">
              <a:latin typeface="Arial" panose="020B0604020202020204" pitchFamily="34" charset="0"/>
              <a:cs typeface="Arial" panose="020B0604020202020204" pitchFamily="34" charset="0"/>
            </a:endParaRPr>
          </a:p>
        </p:txBody>
      </p:sp>
      <p:sp>
        <p:nvSpPr>
          <p:cNvPr id="8" name="TextBox 7"/>
          <p:cNvSpPr txBox="1"/>
          <p:nvPr/>
        </p:nvSpPr>
        <p:spPr>
          <a:xfrm>
            <a:off x="5423502" y="4006987"/>
            <a:ext cx="3217547" cy="523220"/>
          </a:xfrm>
          <a:prstGeom prst="rect">
            <a:avLst/>
          </a:prstGeom>
          <a:noFill/>
        </p:spPr>
        <p:txBody>
          <a:bodyPr wrap="none" rtlCol="0">
            <a:spAutoFit/>
          </a:bodyPr>
          <a:lstStyle/>
          <a:p>
            <a:pPr algn="r"/>
            <a:r>
              <a:rPr lang="en-US" sz="1400" b="1" dirty="0">
                <a:latin typeface="Arial" panose="020B0604020202020204" pitchFamily="34" charset="0"/>
                <a:cs typeface="Arial" panose="020B0604020202020204" pitchFamily="34" charset="0"/>
              </a:rPr>
              <a:t>Marta </a:t>
            </a:r>
            <a:r>
              <a:rPr lang="en-US" sz="1400" b="1" dirty="0" smtClean="0">
                <a:latin typeface="Arial" panose="020B0604020202020204" pitchFamily="34" charset="0"/>
                <a:cs typeface="Arial" panose="020B0604020202020204" pitchFamily="34" charset="0"/>
              </a:rPr>
              <a:t>Hodgkins-Sumner</a:t>
            </a:r>
          </a:p>
          <a:p>
            <a:pPr algn="r"/>
            <a:r>
              <a:rPr lang="en-US" sz="1400" dirty="0">
                <a:latin typeface="Arial" panose="020B0604020202020204" pitchFamily="34" charset="0"/>
                <a:cs typeface="Arial" panose="020B0604020202020204" pitchFamily="34" charset="0"/>
              </a:rPr>
              <a:t>Director of Membership and Programs</a:t>
            </a:r>
          </a:p>
        </p:txBody>
      </p:sp>
      <p:sp>
        <p:nvSpPr>
          <p:cNvPr id="9" name="Rectangular Callout 8"/>
          <p:cNvSpPr/>
          <p:nvPr/>
        </p:nvSpPr>
        <p:spPr>
          <a:xfrm>
            <a:off x="304800" y="2514600"/>
            <a:ext cx="5029200" cy="3686175"/>
          </a:xfrm>
          <a:prstGeom prst="wedgeRectCallout">
            <a:avLst>
              <a:gd name="adj1" fmla="val 82576"/>
              <a:gd name="adj2" fmla="val -30428"/>
            </a:avLst>
          </a:prstGeom>
          <a:noFill/>
          <a:ln>
            <a:solidFill>
              <a:srgbClr val="007D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3120288" y="6473428"/>
            <a:ext cx="2903424" cy="369332"/>
          </a:xfrm>
          <a:prstGeom prst="rect">
            <a:avLst/>
          </a:prstGeom>
          <a:noFill/>
        </p:spPr>
        <p:txBody>
          <a:bodyPr wrap="none" rtlCol="0">
            <a:spAutoFit/>
          </a:bodyPr>
          <a:lstStyle/>
          <a:p>
            <a:r>
              <a:rPr lang="en-US" dirty="0" smtClean="0">
                <a:solidFill>
                  <a:srgbClr val="007D9F"/>
                </a:solidFill>
                <a:latin typeface="Arial" panose="020B0604020202020204" pitchFamily="34" charset="0"/>
                <a:cs typeface="Arial" panose="020B0604020202020204" pitchFamily="34" charset="0"/>
              </a:rPr>
              <a:t>www.massnonprofitnet.org</a:t>
            </a:r>
            <a:endParaRPr lang="en-US" dirty="0">
              <a:solidFill>
                <a:srgbClr val="007D9F"/>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8605" y="1828800"/>
            <a:ext cx="1977288" cy="1977288"/>
          </a:xfrm>
          <a:prstGeom prst="rect">
            <a:avLst/>
          </a:prstGeom>
        </p:spPr>
      </p:pic>
    </p:spTree>
    <p:extLst>
      <p:ext uri="{BB962C8B-B14F-4D97-AF65-F5344CB8AC3E}">
        <p14:creationId xmlns:p14="http://schemas.microsoft.com/office/powerpoint/2010/main" val="2195404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r>
              <a:rPr lang="en-US" dirty="0" smtClean="0"/>
              <a:t>       </a:t>
            </a:r>
            <a:r>
              <a:rPr lang="en-US" sz="4000" b="1" dirty="0" smtClean="0">
                <a:solidFill>
                  <a:srgbClr val="385623"/>
                </a:solidFill>
                <a:effectLst>
                  <a:outerShdw blurRad="38100" dist="38100" dir="2700000" algn="tl">
                    <a:srgbClr val="000000">
                      <a:alpha val="43137"/>
                    </a:srgbClr>
                  </a:outerShdw>
                </a:effectLst>
              </a:rPr>
              <a:t> Excise tax on compensation over $1M</a:t>
            </a:r>
            <a:endParaRPr lang="en-US" sz="5300" b="1" i="1" dirty="0">
              <a:solidFill>
                <a:srgbClr val="38562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US" sz="3200" b="1" dirty="0" smtClean="0">
                <a:solidFill>
                  <a:srgbClr val="385623"/>
                </a:solidFill>
                <a:effectLst>
                  <a:outerShdw blurRad="38100" dist="38100" dir="2700000" algn="tl">
                    <a:srgbClr val="000000">
                      <a:alpha val="43137"/>
                    </a:srgbClr>
                  </a:outerShdw>
                </a:effectLst>
              </a:rPr>
              <a:t>New tax law disallows deduction for publicly traded companies who compensate executives and other highly paid employees in excess of $1M</a:t>
            </a:r>
          </a:p>
          <a:p>
            <a:r>
              <a:rPr lang="en-US" sz="3200" b="1" dirty="0" smtClean="0">
                <a:solidFill>
                  <a:srgbClr val="385623"/>
                </a:solidFill>
                <a:effectLst>
                  <a:outerShdw blurRad="38100" dist="38100" dir="2700000" algn="tl">
                    <a:srgbClr val="000000">
                      <a:alpha val="43137"/>
                    </a:srgbClr>
                  </a:outerShdw>
                </a:effectLst>
              </a:rPr>
              <a:t>New 21% excise tax on nearly all not-for-profit organizations who compensate employees in excess of $1M</a:t>
            </a:r>
          </a:p>
          <a:p>
            <a:r>
              <a:rPr lang="en-US" sz="3200" b="1" dirty="0" smtClean="0">
                <a:solidFill>
                  <a:srgbClr val="385623"/>
                </a:solidFill>
                <a:effectLst>
                  <a:outerShdw blurRad="38100" dist="38100" dir="2700000" algn="tl">
                    <a:srgbClr val="000000">
                      <a:alpha val="43137"/>
                    </a:srgbClr>
                  </a:outerShdw>
                </a:effectLst>
              </a:rPr>
              <a:t>New law is in addition to existing excise tax on excess benefit transactions</a:t>
            </a:r>
          </a:p>
          <a:p>
            <a:pPr marL="0" indent="0">
              <a:buNone/>
            </a:pPr>
            <a:endParaRPr lang="en-US" sz="3200" b="1" dirty="0" smtClean="0">
              <a:solidFill>
                <a:srgbClr val="385623"/>
              </a:solidFill>
              <a:effectLst>
                <a:outerShdw blurRad="38100" dist="38100" dir="2700000" algn="tl">
                  <a:srgbClr val="000000">
                    <a:alpha val="43137"/>
                  </a:srgbClr>
                </a:outerShdw>
              </a:effectLst>
            </a:endParaRPr>
          </a:p>
          <a:p>
            <a:endParaRPr lang="en-US" sz="3200" b="1" dirty="0" smtClean="0">
              <a:solidFill>
                <a:srgbClr val="385623"/>
              </a:solidFill>
              <a:effectLst>
                <a:outerShdw blurRad="38100" dist="38100" dir="2700000" algn="tl">
                  <a:srgbClr val="000000">
                    <a:alpha val="43137"/>
                  </a:srgbClr>
                </a:outerShdw>
              </a:effectLst>
            </a:endParaRPr>
          </a:p>
          <a:p>
            <a:endParaRPr lang="en-US" sz="3200" b="1" dirty="0" smtClean="0">
              <a:solidFill>
                <a:srgbClr val="385623"/>
              </a:solidFill>
              <a:effectLst>
                <a:outerShdw blurRad="38100" dist="38100" dir="2700000" algn="tl">
                  <a:srgbClr val="000000">
                    <a:alpha val="43137"/>
                  </a:srgbClr>
                </a:outerShdw>
              </a:effectLst>
            </a:endParaRPr>
          </a:p>
          <a:p>
            <a:endParaRPr lang="en-US" sz="3200" b="1" dirty="0" smtClean="0">
              <a:solidFill>
                <a:srgbClr val="385623"/>
              </a:solidFill>
              <a:effectLst>
                <a:outerShdw blurRad="38100" dist="38100" dir="2700000" algn="tl">
                  <a:srgbClr val="000000">
                    <a:alpha val="43137"/>
                  </a:srgbClr>
                </a:outerShdw>
              </a:effectLst>
            </a:endParaRPr>
          </a:p>
          <a:p>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55" y="0"/>
            <a:ext cx="1095447" cy="1417638"/>
          </a:xfrm>
          <a:prstGeom prst="rect">
            <a:avLst/>
          </a:prstGeom>
        </p:spPr>
      </p:pic>
      <p:sp>
        <p:nvSpPr>
          <p:cNvPr id="5" name="Slide Number Placeholder 4"/>
          <p:cNvSpPr>
            <a:spLocks noGrp="1"/>
          </p:cNvSpPr>
          <p:nvPr>
            <p:ph type="sldNum" sz="quarter" idx="12"/>
          </p:nvPr>
        </p:nvSpPr>
        <p:spPr/>
        <p:txBody>
          <a:bodyPr/>
          <a:lstStyle/>
          <a:p>
            <a:fld id="{6ECF81E8-6DE5-4C92-89BE-5D6CD56A8BF1}" type="slidenum">
              <a:rPr lang="en-US" smtClean="0"/>
              <a:pPr/>
              <a:t>10</a:t>
            </a:fld>
            <a:endParaRPr lang="en-US" dirty="0"/>
          </a:p>
        </p:txBody>
      </p:sp>
    </p:spTree>
    <p:extLst>
      <p:ext uri="{BB962C8B-B14F-4D97-AF65-F5344CB8AC3E}">
        <p14:creationId xmlns:p14="http://schemas.microsoft.com/office/powerpoint/2010/main" val="2467080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r>
              <a:rPr lang="en-US" dirty="0" smtClean="0"/>
              <a:t>       </a:t>
            </a:r>
            <a:r>
              <a:rPr lang="en-US" sz="4000" b="1" dirty="0" smtClean="0">
                <a:solidFill>
                  <a:srgbClr val="385623"/>
                </a:solidFill>
                <a:effectLst>
                  <a:outerShdw blurRad="38100" dist="38100" dir="2700000" algn="tl">
                    <a:srgbClr val="000000">
                      <a:alpha val="43137"/>
                    </a:srgbClr>
                  </a:outerShdw>
                </a:effectLst>
              </a:rPr>
              <a:t> Excise tax on “excess” parachute            </a:t>
            </a:r>
            <a:br>
              <a:rPr lang="en-US" sz="4000" b="1" dirty="0" smtClean="0">
                <a:solidFill>
                  <a:srgbClr val="385623"/>
                </a:solidFill>
                <a:effectLst>
                  <a:outerShdw blurRad="38100" dist="38100" dir="2700000" algn="tl">
                    <a:srgbClr val="000000">
                      <a:alpha val="43137"/>
                    </a:srgbClr>
                  </a:outerShdw>
                </a:effectLst>
              </a:rPr>
            </a:br>
            <a:r>
              <a:rPr lang="en-US" sz="4000" b="1" dirty="0">
                <a:solidFill>
                  <a:srgbClr val="385623"/>
                </a:solidFill>
                <a:effectLst>
                  <a:outerShdw blurRad="38100" dist="38100" dir="2700000" algn="tl">
                    <a:srgbClr val="000000">
                      <a:alpha val="43137"/>
                    </a:srgbClr>
                  </a:outerShdw>
                </a:effectLst>
              </a:rPr>
              <a:t> </a:t>
            </a:r>
            <a:r>
              <a:rPr lang="en-US" sz="4000" b="1" dirty="0" smtClean="0">
                <a:solidFill>
                  <a:srgbClr val="385623"/>
                </a:solidFill>
                <a:effectLst>
                  <a:outerShdw blurRad="38100" dist="38100" dir="2700000" algn="tl">
                    <a:srgbClr val="000000">
                      <a:alpha val="43137"/>
                    </a:srgbClr>
                  </a:outerShdw>
                </a:effectLst>
              </a:rPr>
              <a:t>          payments</a:t>
            </a:r>
            <a:endParaRPr lang="en-US" sz="5300" b="1" i="1" dirty="0">
              <a:solidFill>
                <a:srgbClr val="38562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3200" b="1" dirty="0" smtClean="0">
                <a:solidFill>
                  <a:srgbClr val="385623"/>
                </a:solidFill>
                <a:effectLst>
                  <a:outerShdw blurRad="38100" dist="38100" dir="2700000" algn="tl">
                    <a:srgbClr val="000000">
                      <a:alpha val="43137"/>
                    </a:srgbClr>
                  </a:outerShdw>
                </a:effectLst>
              </a:rPr>
              <a:t>Excise tax applies to “excess parachute” payments upon termination</a:t>
            </a:r>
          </a:p>
          <a:p>
            <a:r>
              <a:rPr lang="en-US" sz="3200" b="1" dirty="0" smtClean="0">
                <a:solidFill>
                  <a:srgbClr val="385623"/>
                </a:solidFill>
                <a:effectLst>
                  <a:outerShdw blurRad="38100" dist="38100" dir="2700000" algn="tl">
                    <a:srgbClr val="000000">
                      <a:alpha val="43137"/>
                    </a:srgbClr>
                  </a:outerShdw>
                </a:effectLst>
              </a:rPr>
              <a:t>Parachute payments include deferred compensation plans</a:t>
            </a:r>
          </a:p>
          <a:p>
            <a:r>
              <a:rPr lang="en-US" sz="3200" b="1" dirty="0" smtClean="0">
                <a:solidFill>
                  <a:srgbClr val="385623"/>
                </a:solidFill>
                <a:effectLst>
                  <a:outerShdw blurRad="38100" dist="38100" dir="2700000" algn="tl">
                    <a:srgbClr val="000000">
                      <a:alpha val="43137"/>
                    </a:srgbClr>
                  </a:outerShdw>
                </a:effectLst>
              </a:rPr>
              <a:t>Refer to IRS Notice 2019-09 for detailed computations</a:t>
            </a:r>
          </a:p>
          <a:p>
            <a:endParaRPr lang="en-US" sz="3200" b="1" dirty="0" smtClean="0">
              <a:solidFill>
                <a:srgbClr val="385623"/>
              </a:solidFill>
              <a:effectLst>
                <a:outerShdw blurRad="38100" dist="38100" dir="2700000" algn="tl">
                  <a:srgbClr val="000000">
                    <a:alpha val="43137"/>
                  </a:srgbClr>
                </a:outerShdw>
              </a:effectLst>
            </a:endParaRPr>
          </a:p>
          <a:p>
            <a:endParaRPr lang="en-US" sz="3200" b="1" dirty="0" smtClean="0">
              <a:solidFill>
                <a:srgbClr val="385623"/>
              </a:solidFill>
              <a:effectLst>
                <a:outerShdw blurRad="38100" dist="38100" dir="2700000" algn="tl">
                  <a:srgbClr val="000000">
                    <a:alpha val="43137"/>
                  </a:srgbClr>
                </a:outerShdw>
              </a:effectLst>
            </a:endParaRPr>
          </a:p>
          <a:p>
            <a:endParaRPr lang="en-US" sz="3200" b="1" dirty="0" smtClean="0">
              <a:solidFill>
                <a:srgbClr val="385623"/>
              </a:solidFill>
              <a:effectLst>
                <a:outerShdw blurRad="38100" dist="38100" dir="2700000" algn="tl">
                  <a:srgbClr val="000000">
                    <a:alpha val="43137"/>
                  </a:srgbClr>
                </a:outerShdw>
              </a:effectLst>
            </a:endParaRPr>
          </a:p>
          <a:p>
            <a:endParaRPr lang="en-US" sz="3200" b="1" dirty="0" smtClean="0">
              <a:solidFill>
                <a:srgbClr val="385623"/>
              </a:solidFill>
              <a:effectLst>
                <a:outerShdw blurRad="38100" dist="38100" dir="2700000" algn="tl">
                  <a:srgbClr val="000000">
                    <a:alpha val="43137"/>
                  </a:srgbClr>
                </a:outerShdw>
              </a:effectLst>
            </a:endParaRPr>
          </a:p>
          <a:p>
            <a:endParaRPr lang="en-US" sz="3200" b="1" dirty="0" smtClean="0">
              <a:solidFill>
                <a:srgbClr val="385623"/>
              </a:solidFill>
              <a:effectLst>
                <a:outerShdw blurRad="38100" dist="38100" dir="2700000" algn="tl">
                  <a:srgbClr val="000000">
                    <a:alpha val="43137"/>
                  </a:srgbClr>
                </a:outerShdw>
              </a:effectLst>
            </a:endParaRPr>
          </a:p>
          <a:p>
            <a:endParaRPr lang="en-US" sz="3200" b="1" dirty="0" smtClean="0">
              <a:solidFill>
                <a:srgbClr val="385623"/>
              </a:solidFill>
              <a:effectLst>
                <a:outerShdw blurRad="38100" dist="38100" dir="2700000" algn="tl">
                  <a:srgbClr val="000000">
                    <a:alpha val="43137"/>
                  </a:srgbClr>
                </a:outerShdw>
              </a:effectLst>
            </a:endParaRPr>
          </a:p>
          <a:p>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55" y="0"/>
            <a:ext cx="1095447" cy="1417638"/>
          </a:xfrm>
          <a:prstGeom prst="rect">
            <a:avLst/>
          </a:prstGeom>
        </p:spPr>
      </p:pic>
      <p:sp>
        <p:nvSpPr>
          <p:cNvPr id="5" name="Slide Number Placeholder 4"/>
          <p:cNvSpPr>
            <a:spLocks noGrp="1"/>
          </p:cNvSpPr>
          <p:nvPr>
            <p:ph type="sldNum" sz="quarter" idx="12"/>
          </p:nvPr>
        </p:nvSpPr>
        <p:spPr/>
        <p:txBody>
          <a:bodyPr/>
          <a:lstStyle/>
          <a:p>
            <a:fld id="{6ECF81E8-6DE5-4C92-89BE-5D6CD56A8BF1}" type="slidenum">
              <a:rPr lang="en-US" smtClean="0"/>
              <a:pPr/>
              <a:t>11</a:t>
            </a:fld>
            <a:endParaRPr lang="en-US" dirty="0"/>
          </a:p>
        </p:txBody>
      </p:sp>
    </p:spTree>
    <p:extLst>
      <p:ext uri="{BB962C8B-B14F-4D97-AF65-F5344CB8AC3E}">
        <p14:creationId xmlns:p14="http://schemas.microsoft.com/office/powerpoint/2010/main" val="9169444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r>
              <a:rPr lang="en-US" dirty="0" smtClean="0"/>
              <a:t>       </a:t>
            </a:r>
            <a:r>
              <a:rPr lang="en-US" sz="4000" b="1" dirty="0" smtClean="0">
                <a:solidFill>
                  <a:srgbClr val="385623"/>
                </a:solidFill>
                <a:effectLst>
                  <a:outerShdw blurRad="38100" dist="38100" dir="2700000" algn="tl">
                    <a:srgbClr val="000000">
                      <a:alpha val="43137"/>
                    </a:srgbClr>
                  </a:outerShdw>
                </a:effectLst>
              </a:rPr>
              <a:t> Unrelated business </a:t>
            </a:r>
            <a:r>
              <a:rPr lang="en-US" sz="4000" b="1" dirty="0">
                <a:solidFill>
                  <a:srgbClr val="385623"/>
                </a:solidFill>
                <a:effectLst>
                  <a:outerShdw blurRad="38100" dist="38100" dir="2700000" algn="tl">
                    <a:srgbClr val="000000">
                      <a:alpha val="43137"/>
                    </a:srgbClr>
                  </a:outerShdw>
                </a:effectLst>
              </a:rPr>
              <a:t>i</a:t>
            </a:r>
            <a:r>
              <a:rPr lang="en-US" sz="4000" b="1" dirty="0" smtClean="0">
                <a:solidFill>
                  <a:srgbClr val="385623"/>
                </a:solidFill>
                <a:effectLst>
                  <a:outerShdw blurRad="38100" dist="38100" dir="2700000" algn="tl">
                    <a:srgbClr val="000000">
                      <a:alpha val="43137"/>
                    </a:srgbClr>
                  </a:outerShdw>
                </a:effectLst>
              </a:rPr>
              <a:t>ncome </a:t>
            </a:r>
            <a:r>
              <a:rPr lang="en-US" sz="4000" b="1" dirty="0">
                <a:solidFill>
                  <a:srgbClr val="385623"/>
                </a:solidFill>
                <a:effectLst>
                  <a:outerShdw blurRad="38100" dist="38100" dir="2700000" algn="tl">
                    <a:srgbClr val="000000">
                      <a:alpha val="43137"/>
                    </a:srgbClr>
                  </a:outerShdw>
                </a:effectLst>
              </a:rPr>
              <a:t>d</a:t>
            </a:r>
            <a:r>
              <a:rPr lang="en-US" sz="4000" b="1" dirty="0" smtClean="0">
                <a:solidFill>
                  <a:srgbClr val="385623"/>
                </a:solidFill>
                <a:effectLst>
                  <a:outerShdw blurRad="38100" dist="38100" dir="2700000" algn="tl">
                    <a:srgbClr val="000000">
                      <a:alpha val="43137"/>
                    </a:srgbClr>
                  </a:outerShdw>
                </a:effectLst>
              </a:rPr>
              <a:t>efined</a:t>
            </a:r>
            <a:endParaRPr lang="en-US" sz="5300" b="1" i="1" dirty="0">
              <a:solidFill>
                <a:srgbClr val="38562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0" indent="0">
              <a:buNone/>
            </a:pPr>
            <a:r>
              <a:rPr lang="en-US" sz="3200" b="1" dirty="0" smtClean="0">
                <a:solidFill>
                  <a:srgbClr val="385623"/>
                </a:solidFill>
                <a:effectLst>
                  <a:outerShdw blurRad="38100" dist="38100" dir="2700000" algn="tl">
                    <a:srgbClr val="000000">
                      <a:alpha val="43137"/>
                    </a:srgbClr>
                  </a:outerShdw>
                </a:effectLst>
              </a:rPr>
              <a:t>The IRS considers an activity subject to UBIT if it meets the following three criteria:</a:t>
            </a:r>
          </a:p>
          <a:p>
            <a:pPr marL="514350" indent="-514350">
              <a:buFont typeface="+mj-lt"/>
              <a:buAutoNum type="arabicPeriod"/>
            </a:pPr>
            <a:r>
              <a:rPr lang="en-US" sz="3200" b="1" dirty="0" smtClean="0">
                <a:solidFill>
                  <a:srgbClr val="385623"/>
                </a:solidFill>
                <a:effectLst>
                  <a:outerShdw blurRad="38100" dist="38100" dir="2700000" algn="tl">
                    <a:srgbClr val="000000">
                      <a:alpha val="43137"/>
                    </a:srgbClr>
                  </a:outerShdw>
                </a:effectLst>
              </a:rPr>
              <a:t>Trade or business – production of income from selling goods or performing services</a:t>
            </a:r>
          </a:p>
          <a:p>
            <a:pPr marL="514350" indent="-514350">
              <a:buFont typeface="+mj-lt"/>
              <a:buAutoNum type="arabicPeriod"/>
            </a:pPr>
            <a:r>
              <a:rPr lang="en-US" sz="3200" b="1" dirty="0" smtClean="0">
                <a:solidFill>
                  <a:srgbClr val="385623"/>
                </a:solidFill>
                <a:effectLst>
                  <a:outerShdw blurRad="38100" dist="38100" dir="2700000" algn="tl">
                    <a:srgbClr val="000000">
                      <a:alpha val="43137"/>
                    </a:srgbClr>
                  </a:outerShdw>
                </a:effectLst>
              </a:rPr>
              <a:t>Regularly carried on – frequency and continuity</a:t>
            </a:r>
          </a:p>
          <a:p>
            <a:pPr marL="514350" indent="-514350">
              <a:buFont typeface="+mj-lt"/>
              <a:buAutoNum type="arabicPeriod"/>
            </a:pPr>
            <a:r>
              <a:rPr lang="en-US" sz="3200" b="1" dirty="0" smtClean="0">
                <a:solidFill>
                  <a:srgbClr val="385623"/>
                </a:solidFill>
                <a:effectLst>
                  <a:outerShdw blurRad="38100" dist="38100" dir="2700000" algn="tl">
                    <a:srgbClr val="000000">
                      <a:alpha val="43137"/>
                    </a:srgbClr>
                  </a:outerShdw>
                </a:effectLst>
              </a:rPr>
              <a:t>Not substantially related to tax-exempt purpose – facts and circumstances test</a:t>
            </a:r>
          </a:p>
          <a:p>
            <a:pPr marL="514350" indent="-514350">
              <a:buFont typeface="+mj-lt"/>
              <a:buAutoNum type="arabicPeriod"/>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55" y="0"/>
            <a:ext cx="1095447" cy="1417638"/>
          </a:xfrm>
          <a:prstGeom prst="rect">
            <a:avLst/>
          </a:prstGeom>
        </p:spPr>
      </p:pic>
      <p:sp>
        <p:nvSpPr>
          <p:cNvPr id="5" name="Slide Number Placeholder 4"/>
          <p:cNvSpPr>
            <a:spLocks noGrp="1"/>
          </p:cNvSpPr>
          <p:nvPr>
            <p:ph type="sldNum" sz="quarter" idx="12"/>
          </p:nvPr>
        </p:nvSpPr>
        <p:spPr/>
        <p:txBody>
          <a:bodyPr/>
          <a:lstStyle/>
          <a:p>
            <a:fld id="{6ECF81E8-6DE5-4C92-89BE-5D6CD56A8BF1}" type="slidenum">
              <a:rPr lang="en-US" smtClean="0"/>
              <a:pPr/>
              <a:t>12</a:t>
            </a:fld>
            <a:endParaRPr lang="en-US" dirty="0"/>
          </a:p>
        </p:txBody>
      </p:sp>
    </p:spTree>
    <p:extLst>
      <p:ext uri="{BB962C8B-B14F-4D97-AF65-F5344CB8AC3E}">
        <p14:creationId xmlns:p14="http://schemas.microsoft.com/office/powerpoint/2010/main" val="13717746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dirty="0" smtClean="0"/>
              <a:t>       </a:t>
            </a:r>
            <a:r>
              <a:rPr lang="en-US" sz="4000" b="1" dirty="0" smtClean="0">
                <a:solidFill>
                  <a:srgbClr val="385623"/>
                </a:solidFill>
                <a:effectLst>
                  <a:outerShdw blurRad="38100" dist="38100" dir="2700000" algn="tl">
                    <a:srgbClr val="000000">
                      <a:alpha val="43137"/>
                    </a:srgbClr>
                  </a:outerShdw>
                </a:effectLst>
              </a:rPr>
              <a:t> From aggregation to aggravation</a:t>
            </a:r>
            <a:endParaRPr lang="en-US" sz="5300" b="1" i="1" dirty="0">
              <a:solidFill>
                <a:srgbClr val="38562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a:bodyPr>
          <a:lstStyle/>
          <a:p>
            <a:r>
              <a:rPr lang="en-US" sz="3200" b="1" dirty="0" smtClean="0">
                <a:solidFill>
                  <a:srgbClr val="385623"/>
                </a:solidFill>
                <a:effectLst>
                  <a:outerShdw blurRad="38100" dist="38100" dir="2700000" algn="tl">
                    <a:srgbClr val="000000">
                      <a:alpha val="43137"/>
                    </a:srgbClr>
                  </a:outerShdw>
                </a:effectLst>
              </a:rPr>
              <a:t>Prior to the new tax law, tax-exempts could combine the gross income and deductions from all unrelated business activities and pay tax on the “aggregated” amount of taxable income</a:t>
            </a:r>
          </a:p>
          <a:p>
            <a:r>
              <a:rPr lang="en-US" sz="3200" b="1" dirty="0" smtClean="0">
                <a:solidFill>
                  <a:srgbClr val="385623"/>
                </a:solidFill>
                <a:effectLst>
                  <a:outerShdw blurRad="38100" dist="38100" dir="2700000" algn="tl">
                    <a:srgbClr val="000000">
                      <a:alpha val="43137"/>
                    </a:srgbClr>
                  </a:outerShdw>
                </a:effectLst>
              </a:rPr>
              <a:t>New law Sec. 512(a)(6) requires taxable income (or loss) from each activity be calculated separately (the “silo” effect)</a:t>
            </a:r>
          </a:p>
          <a:p>
            <a:r>
              <a:rPr lang="en-US" sz="3200" b="1" dirty="0" smtClean="0">
                <a:solidFill>
                  <a:srgbClr val="385623"/>
                </a:solidFill>
                <a:effectLst>
                  <a:outerShdw blurRad="38100" dist="38100" dir="2700000" algn="tl">
                    <a:srgbClr val="000000">
                      <a:alpha val="43137"/>
                    </a:srgbClr>
                  </a:outerShdw>
                </a:effectLst>
              </a:rPr>
              <a:t>Federal tax rate is a flat 21%</a:t>
            </a:r>
          </a:p>
          <a:p>
            <a:r>
              <a:rPr lang="en-US" sz="3200" b="1" dirty="0" smtClean="0">
                <a:solidFill>
                  <a:srgbClr val="385623"/>
                </a:solidFill>
                <a:effectLst>
                  <a:outerShdw blurRad="38100" dist="38100" dir="2700000" algn="tl">
                    <a:srgbClr val="000000">
                      <a:alpha val="43137"/>
                    </a:srgbClr>
                  </a:outerShdw>
                </a:effectLst>
              </a:rPr>
              <a:t>State impact ????????</a:t>
            </a:r>
          </a:p>
          <a:p>
            <a:pPr marL="514350" indent="-514350">
              <a:buFont typeface="+mj-lt"/>
              <a:buAutoNum type="arabicPeriod"/>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55" y="0"/>
            <a:ext cx="1095447" cy="1417638"/>
          </a:xfrm>
          <a:prstGeom prst="rect">
            <a:avLst/>
          </a:prstGeom>
        </p:spPr>
      </p:pic>
      <p:sp>
        <p:nvSpPr>
          <p:cNvPr id="5" name="Slide Number Placeholder 4"/>
          <p:cNvSpPr>
            <a:spLocks noGrp="1"/>
          </p:cNvSpPr>
          <p:nvPr>
            <p:ph type="sldNum" sz="quarter" idx="12"/>
          </p:nvPr>
        </p:nvSpPr>
        <p:spPr/>
        <p:txBody>
          <a:bodyPr/>
          <a:lstStyle/>
          <a:p>
            <a:fld id="{6ECF81E8-6DE5-4C92-89BE-5D6CD56A8BF1}" type="slidenum">
              <a:rPr lang="en-US" smtClean="0"/>
              <a:pPr/>
              <a:t>13</a:t>
            </a:fld>
            <a:endParaRPr lang="en-US" dirty="0"/>
          </a:p>
        </p:txBody>
      </p:sp>
    </p:spTree>
    <p:extLst>
      <p:ext uri="{BB962C8B-B14F-4D97-AF65-F5344CB8AC3E}">
        <p14:creationId xmlns:p14="http://schemas.microsoft.com/office/powerpoint/2010/main" val="25914866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dirty="0" smtClean="0"/>
              <a:t>       </a:t>
            </a:r>
            <a:r>
              <a:rPr lang="en-US" sz="4000" b="1" dirty="0" smtClean="0">
                <a:solidFill>
                  <a:srgbClr val="385623"/>
                </a:solidFill>
                <a:effectLst>
                  <a:outerShdw blurRad="38100" dist="38100" dir="2700000" algn="tl">
                    <a:srgbClr val="000000">
                      <a:alpha val="43137"/>
                    </a:srgbClr>
                  </a:outerShdw>
                </a:effectLst>
              </a:rPr>
              <a:t> The result of the “silo” effect</a:t>
            </a:r>
            <a:endParaRPr lang="en-US" sz="5300" b="1" i="1" dirty="0">
              <a:solidFill>
                <a:srgbClr val="38562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3200" b="1" dirty="0" smtClean="0">
                <a:solidFill>
                  <a:srgbClr val="385623"/>
                </a:solidFill>
                <a:effectLst>
                  <a:outerShdw blurRad="38100" dist="38100" dir="2700000" algn="tl">
                    <a:srgbClr val="000000">
                      <a:alpha val="43137"/>
                    </a:srgbClr>
                  </a:outerShdw>
                </a:effectLst>
              </a:rPr>
              <a:t>Activities with taxable losses can no longer offset activities with taxable income</a:t>
            </a:r>
          </a:p>
          <a:p>
            <a:r>
              <a:rPr lang="en-US" sz="3200" b="1" dirty="0" smtClean="0">
                <a:solidFill>
                  <a:srgbClr val="385623"/>
                </a:solidFill>
                <a:effectLst>
                  <a:outerShdw blurRad="38100" dist="38100" dir="2700000" algn="tl">
                    <a:srgbClr val="000000">
                      <a:alpha val="43137"/>
                    </a:srgbClr>
                  </a:outerShdw>
                </a:effectLst>
              </a:rPr>
              <a:t>Precedent for 501 C 7 social clubs</a:t>
            </a:r>
          </a:p>
          <a:p>
            <a:pPr marL="0" indent="0">
              <a:buNone/>
            </a:pPr>
            <a:r>
              <a:rPr lang="en-US" sz="3200" b="1" dirty="0">
                <a:solidFill>
                  <a:srgbClr val="385623"/>
                </a:solidFill>
                <a:effectLst>
                  <a:outerShdw blurRad="38100" dist="38100" dir="2700000" algn="tl">
                    <a:srgbClr val="000000">
                      <a:alpha val="43137"/>
                    </a:srgbClr>
                  </a:outerShdw>
                </a:effectLst>
              </a:rPr>
              <a:t> </a:t>
            </a:r>
            <a:endParaRPr lang="en-US" sz="3200" b="1" dirty="0" smtClean="0">
              <a:solidFill>
                <a:srgbClr val="385623"/>
              </a:solidFill>
              <a:effectLst>
                <a:outerShdw blurRad="38100" dist="38100" dir="2700000" algn="tl">
                  <a:srgbClr val="000000">
                    <a:alpha val="43137"/>
                  </a:srgbClr>
                </a:outerShdw>
              </a:effectLst>
            </a:endParaRPr>
          </a:p>
          <a:p>
            <a:pPr marL="514350" indent="-514350">
              <a:buFont typeface="+mj-lt"/>
              <a:buAutoNum type="arabicPeriod"/>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55" y="0"/>
            <a:ext cx="1095447" cy="1417638"/>
          </a:xfrm>
          <a:prstGeom prst="rect">
            <a:avLst/>
          </a:prstGeom>
        </p:spPr>
      </p:pic>
      <p:sp>
        <p:nvSpPr>
          <p:cNvPr id="5" name="Slide Number Placeholder 4"/>
          <p:cNvSpPr>
            <a:spLocks noGrp="1"/>
          </p:cNvSpPr>
          <p:nvPr>
            <p:ph type="sldNum" sz="quarter" idx="12"/>
          </p:nvPr>
        </p:nvSpPr>
        <p:spPr/>
        <p:txBody>
          <a:bodyPr/>
          <a:lstStyle/>
          <a:p>
            <a:fld id="{6ECF81E8-6DE5-4C92-89BE-5D6CD56A8BF1}" type="slidenum">
              <a:rPr lang="en-US" smtClean="0"/>
              <a:pPr/>
              <a:t>14</a:t>
            </a:fld>
            <a:endParaRPr lang="en-US" dirty="0"/>
          </a:p>
        </p:txBody>
      </p:sp>
      <p:pic>
        <p:nvPicPr>
          <p:cNvPr id="6" name="Picture 5"/>
          <p:cNvPicPr>
            <a:picLocks noChangeAspect="1"/>
          </p:cNvPicPr>
          <p:nvPr/>
        </p:nvPicPr>
        <p:blipFill>
          <a:blip r:embed="rId4"/>
          <a:stretch>
            <a:fillRect/>
          </a:stretch>
        </p:blipFill>
        <p:spPr>
          <a:xfrm>
            <a:off x="4191000" y="3276600"/>
            <a:ext cx="4495800" cy="3032125"/>
          </a:xfrm>
          <a:prstGeom prst="rect">
            <a:avLst/>
          </a:prstGeom>
        </p:spPr>
      </p:pic>
    </p:spTree>
    <p:extLst>
      <p:ext uri="{BB962C8B-B14F-4D97-AF65-F5344CB8AC3E}">
        <p14:creationId xmlns:p14="http://schemas.microsoft.com/office/powerpoint/2010/main" val="17472967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r>
              <a:rPr lang="en-US" dirty="0" smtClean="0"/>
              <a:t>       </a:t>
            </a:r>
            <a:r>
              <a:rPr lang="en-US" sz="4000" b="1" dirty="0" smtClean="0">
                <a:solidFill>
                  <a:srgbClr val="385623"/>
                </a:solidFill>
                <a:effectLst>
                  <a:outerShdw blurRad="38100" dist="38100" dir="2700000" algn="tl">
                    <a:srgbClr val="000000">
                      <a:alpha val="43137"/>
                    </a:srgbClr>
                  </a:outerShdw>
                </a:effectLst>
              </a:rPr>
              <a:t> Do I have more than one unrelated </a:t>
            </a:r>
            <a:br>
              <a:rPr lang="en-US" sz="4000" b="1" dirty="0" smtClean="0">
                <a:solidFill>
                  <a:srgbClr val="385623"/>
                </a:solidFill>
                <a:effectLst>
                  <a:outerShdw blurRad="38100" dist="38100" dir="2700000" algn="tl">
                    <a:srgbClr val="000000">
                      <a:alpha val="43137"/>
                    </a:srgbClr>
                  </a:outerShdw>
                </a:effectLst>
              </a:rPr>
            </a:br>
            <a:r>
              <a:rPr lang="en-US" sz="4000" b="1" dirty="0">
                <a:solidFill>
                  <a:srgbClr val="385623"/>
                </a:solidFill>
                <a:effectLst>
                  <a:outerShdw blurRad="38100" dist="38100" dir="2700000" algn="tl">
                    <a:srgbClr val="000000">
                      <a:alpha val="43137"/>
                    </a:srgbClr>
                  </a:outerShdw>
                </a:effectLst>
              </a:rPr>
              <a:t> </a:t>
            </a:r>
            <a:r>
              <a:rPr lang="en-US" sz="4000" b="1" dirty="0" smtClean="0">
                <a:solidFill>
                  <a:srgbClr val="385623"/>
                </a:solidFill>
                <a:effectLst>
                  <a:outerShdw blurRad="38100" dist="38100" dir="2700000" algn="tl">
                    <a:srgbClr val="000000">
                      <a:alpha val="43137"/>
                    </a:srgbClr>
                  </a:outerShdw>
                </a:effectLst>
              </a:rPr>
              <a:t>         business activity?</a:t>
            </a:r>
            <a:endParaRPr lang="en-US" sz="5300" b="1" i="1" dirty="0">
              <a:solidFill>
                <a:srgbClr val="38562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3200" b="1" dirty="0" smtClean="0">
                <a:solidFill>
                  <a:srgbClr val="385623"/>
                </a:solidFill>
                <a:effectLst>
                  <a:outerShdw blurRad="38100" dist="38100" dir="2700000" algn="tl">
                    <a:srgbClr val="000000">
                      <a:alpha val="43137"/>
                    </a:srgbClr>
                  </a:outerShdw>
                </a:effectLst>
              </a:rPr>
              <a:t>The IRS “intends” to issue proposed regulations on how to identify</a:t>
            </a:r>
          </a:p>
          <a:p>
            <a:r>
              <a:rPr lang="en-US" sz="3200" b="1" dirty="0" smtClean="0">
                <a:solidFill>
                  <a:srgbClr val="385623"/>
                </a:solidFill>
                <a:effectLst>
                  <a:outerShdw blurRad="38100" dist="38100" dir="2700000" algn="tl">
                    <a:srgbClr val="000000">
                      <a:alpha val="43137"/>
                    </a:srgbClr>
                  </a:outerShdw>
                </a:effectLst>
              </a:rPr>
              <a:t>In the interim, organizations must make a “good faith effort” (IRS Notice 2018-67)</a:t>
            </a:r>
          </a:p>
          <a:p>
            <a:r>
              <a:rPr lang="en-US" sz="3200" b="1" dirty="0" smtClean="0">
                <a:solidFill>
                  <a:srgbClr val="385623"/>
                </a:solidFill>
                <a:effectLst>
                  <a:outerShdw blurRad="38100" dist="38100" dir="2700000" algn="tl">
                    <a:srgbClr val="000000">
                      <a:alpha val="43137"/>
                    </a:srgbClr>
                  </a:outerShdw>
                </a:effectLst>
              </a:rPr>
              <a:t>Good faith may include:</a:t>
            </a:r>
          </a:p>
          <a:p>
            <a:pPr lvl="1"/>
            <a:r>
              <a:rPr lang="en-US" sz="2800" b="1" dirty="0" smtClean="0">
                <a:solidFill>
                  <a:srgbClr val="385623"/>
                </a:solidFill>
                <a:effectLst>
                  <a:outerShdw blurRad="38100" dist="38100" dir="2700000" algn="tl">
                    <a:srgbClr val="000000">
                      <a:alpha val="43137"/>
                    </a:srgbClr>
                  </a:outerShdw>
                </a:effectLst>
              </a:rPr>
              <a:t>Utilizing existing various IRS code sections OR</a:t>
            </a:r>
          </a:p>
          <a:p>
            <a:pPr lvl="1"/>
            <a:r>
              <a:rPr lang="en-US" sz="2800" b="1" dirty="0" smtClean="0">
                <a:solidFill>
                  <a:srgbClr val="385623"/>
                </a:solidFill>
                <a:effectLst>
                  <a:outerShdw blurRad="38100" dist="38100" dir="2700000" algn="tl">
                    <a:srgbClr val="000000">
                      <a:alpha val="43137"/>
                    </a:srgbClr>
                  </a:outerShdw>
                </a:effectLst>
              </a:rPr>
              <a:t>North American Industry Classification System (NAICS) issued by OMB </a:t>
            </a:r>
          </a:p>
          <a:p>
            <a:pPr marL="0" indent="0">
              <a:buNone/>
            </a:pPr>
            <a:endParaRPr lang="en-US" sz="3200" b="1" dirty="0" smtClean="0">
              <a:solidFill>
                <a:srgbClr val="385623"/>
              </a:solidFill>
              <a:effectLst>
                <a:outerShdw blurRad="38100" dist="38100" dir="2700000" algn="tl">
                  <a:srgbClr val="000000">
                    <a:alpha val="43137"/>
                  </a:srgbClr>
                </a:outerShdw>
              </a:effectLst>
            </a:endParaRPr>
          </a:p>
          <a:p>
            <a:pPr marL="514350" indent="-514350">
              <a:buFont typeface="+mj-lt"/>
              <a:buAutoNum type="arabicPeriod"/>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55" y="0"/>
            <a:ext cx="1095447" cy="1417638"/>
          </a:xfrm>
          <a:prstGeom prst="rect">
            <a:avLst/>
          </a:prstGeom>
        </p:spPr>
      </p:pic>
      <p:sp>
        <p:nvSpPr>
          <p:cNvPr id="5" name="Slide Number Placeholder 4"/>
          <p:cNvSpPr>
            <a:spLocks noGrp="1"/>
          </p:cNvSpPr>
          <p:nvPr>
            <p:ph type="sldNum" sz="quarter" idx="12"/>
          </p:nvPr>
        </p:nvSpPr>
        <p:spPr/>
        <p:txBody>
          <a:bodyPr/>
          <a:lstStyle/>
          <a:p>
            <a:fld id="{6ECF81E8-6DE5-4C92-89BE-5D6CD56A8BF1}" type="slidenum">
              <a:rPr lang="en-US" smtClean="0"/>
              <a:pPr/>
              <a:t>15</a:t>
            </a:fld>
            <a:endParaRPr lang="en-US" dirty="0"/>
          </a:p>
        </p:txBody>
      </p:sp>
    </p:spTree>
    <p:extLst>
      <p:ext uri="{BB962C8B-B14F-4D97-AF65-F5344CB8AC3E}">
        <p14:creationId xmlns:p14="http://schemas.microsoft.com/office/powerpoint/2010/main" val="1260635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dirty="0" smtClean="0"/>
              <a:t>       </a:t>
            </a:r>
            <a:r>
              <a:rPr lang="en-US" sz="4000" b="1" dirty="0" smtClean="0">
                <a:solidFill>
                  <a:srgbClr val="385623"/>
                </a:solidFill>
                <a:effectLst>
                  <a:outerShdw blurRad="38100" dist="38100" dir="2700000" algn="tl">
                    <a:srgbClr val="000000">
                      <a:alpha val="43137"/>
                    </a:srgbClr>
                  </a:outerShdw>
                </a:effectLst>
              </a:rPr>
              <a:t> Watch those cost allocations</a:t>
            </a:r>
            <a:endParaRPr lang="en-US" sz="5300" b="1" i="1" dirty="0">
              <a:solidFill>
                <a:srgbClr val="38562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3200" b="1" dirty="0" smtClean="0">
                <a:solidFill>
                  <a:srgbClr val="385623"/>
                </a:solidFill>
                <a:effectLst>
                  <a:outerShdw blurRad="38100" dist="38100" dir="2700000" algn="tl">
                    <a:srgbClr val="000000">
                      <a:alpha val="43137"/>
                    </a:srgbClr>
                  </a:outerShdw>
                </a:effectLst>
              </a:rPr>
              <a:t>Direct expenses – “proximate and primarily related to trade or business”</a:t>
            </a:r>
          </a:p>
          <a:p>
            <a:r>
              <a:rPr lang="en-US" sz="3200" b="1" dirty="0" smtClean="0">
                <a:solidFill>
                  <a:srgbClr val="385623"/>
                </a:solidFill>
                <a:effectLst>
                  <a:outerShdw blurRad="38100" dist="38100" dir="2700000" algn="tl">
                    <a:srgbClr val="000000">
                      <a:alpha val="43137"/>
                    </a:srgbClr>
                  </a:outerShdw>
                </a:effectLst>
              </a:rPr>
              <a:t>Indirect expenses – “reasonable allocation of time or resources”</a:t>
            </a:r>
          </a:p>
          <a:p>
            <a:r>
              <a:rPr lang="en-US" sz="3200" b="1" dirty="0" smtClean="0">
                <a:solidFill>
                  <a:srgbClr val="385623"/>
                </a:solidFill>
                <a:effectLst>
                  <a:outerShdw blurRad="38100" dist="38100" dir="2700000" algn="tl">
                    <a:srgbClr val="000000">
                      <a:alpha val="43137"/>
                    </a:srgbClr>
                  </a:outerShdw>
                </a:effectLst>
              </a:rPr>
              <a:t>IRS Priority Guidance Plan includes possible defined rules and standards to cost allocations</a:t>
            </a:r>
            <a:endParaRPr lang="en-US" sz="2800" b="1" dirty="0" smtClean="0">
              <a:solidFill>
                <a:srgbClr val="385623"/>
              </a:solidFill>
              <a:effectLst>
                <a:outerShdw blurRad="38100" dist="38100" dir="2700000" algn="tl">
                  <a:srgbClr val="000000">
                    <a:alpha val="43137"/>
                  </a:srgbClr>
                </a:outerShdw>
              </a:effectLst>
            </a:endParaRPr>
          </a:p>
          <a:p>
            <a:pPr marL="514350" indent="-514350">
              <a:buFont typeface="+mj-lt"/>
              <a:buAutoNum type="arabicPeriod"/>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55" y="0"/>
            <a:ext cx="1095447" cy="1417638"/>
          </a:xfrm>
          <a:prstGeom prst="rect">
            <a:avLst/>
          </a:prstGeom>
        </p:spPr>
      </p:pic>
      <p:sp>
        <p:nvSpPr>
          <p:cNvPr id="5" name="Slide Number Placeholder 4"/>
          <p:cNvSpPr>
            <a:spLocks noGrp="1"/>
          </p:cNvSpPr>
          <p:nvPr>
            <p:ph type="sldNum" sz="quarter" idx="12"/>
          </p:nvPr>
        </p:nvSpPr>
        <p:spPr/>
        <p:txBody>
          <a:bodyPr/>
          <a:lstStyle/>
          <a:p>
            <a:fld id="{6ECF81E8-6DE5-4C92-89BE-5D6CD56A8BF1}" type="slidenum">
              <a:rPr lang="en-US" smtClean="0"/>
              <a:pPr/>
              <a:t>16</a:t>
            </a:fld>
            <a:endParaRPr lang="en-US" dirty="0"/>
          </a:p>
        </p:txBody>
      </p:sp>
    </p:spTree>
    <p:extLst>
      <p:ext uri="{BB962C8B-B14F-4D97-AF65-F5344CB8AC3E}">
        <p14:creationId xmlns:p14="http://schemas.microsoft.com/office/powerpoint/2010/main" val="2988350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dirty="0" smtClean="0"/>
              <a:t>       </a:t>
            </a:r>
            <a:r>
              <a:rPr lang="en-US" sz="4000" b="1" dirty="0" smtClean="0">
                <a:solidFill>
                  <a:srgbClr val="385623"/>
                </a:solidFill>
                <a:effectLst>
                  <a:outerShdw blurRad="38100" dist="38100" dir="2700000" algn="tl">
                    <a:srgbClr val="000000">
                      <a:alpha val="43137"/>
                    </a:srgbClr>
                  </a:outerShdw>
                </a:effectLst>
              </a:rPr>
              <a:t> “New” UBI</a:t>
            </a:r>
            <a:endParaRPr lang="en-US" sz="5300" b="1" i="1" dirty="0">
              <a:solidFill>
                <a:srgbClr val="38562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US" sz="3200" b="1" dirty="0" smtClean="0">
                <a:solidFill>
                  <a:srgbClr val="385623"/>
                </a:solidFill>
                <a:effectLst>
                  <a:outerShdw blurRad="38100" dist="38100" dir="2700000" algn="tl">
                    <a:srgbClr val="000000">
                      <a:alpha val="43137"/>
                    </a:srgbClr>
                  </a:outerShdw>
                </a:effectLst>
              </a:rPr>
              <a:t>The new tax act disallows deductions to taxpaying entities for </a:t>
            </a:r>
            <a:r>
              <a:rPr lang="en-US" sz="3200" b="1" i="1" u="sng" dirty="0" smtClean="0">
                <a:solidFill>
                  <a:srgbClr val="385623"/>
                </a:solidFill>
                <a:effectLst>
                  <a:outerShdw blurRad="38100" dist="38100" dir="2700000" algn="tl">
                    <a:srgbClr val="000000">
                      <a:alpha val="43137"/>
                    </a:srgbClr>
                  </a:outerShdw>
                </a:effectLst>
              </a:rPr>
              <a:t>certain</a:t>
            </a:r>
            <a:r>
              <a:rPr lang="en-US" sz="3200" b="1" dirty="0" smtClean="0">
                <a:solidFill>
                  <a:srgbClr val="385623"/>
                </a:solidFill>
                <a:effectLst>
                  <a:outerShdw blurRad="38100" dist="38100" dir="2700000" algn="tl">
                    <a:srgbClr val="000000">
                      <a:alpha val="43137"/>
                    </a:srgbClr>
                  </a:outerShdw>
                </a:effectLst>
              </a:rPr>
              <a:t> employer </a:t>
            </a:r>
            <a:r>
              <a:rPr lang="en-US" sz="3200" b="1" dirty="0" smtClean="0">
                <a:solidFill>
                  <a:srgbClr val="385623"/>
                </a:solidFill>
                <a:effectLst>
                  <a:outerShdw blurRad="38100" dist="38100" dir="2700000" algn="tl">
                    <a:srgbClr val="000000">
                      <a:alpha val="43137"/>
                    </a:srgbClr>
                  </a:outerShdw>
                </a:effectLst>
              </a:rPr>
              <a:t>provided fringe benefits</a:t>
            </a:r>
          </a:p>
          <a:p>
            <a:r>
              <a:rPr lang="en-US" sz="3200" b="1" dirty="0" smtClean="0">
                <a:solidFill>
                  <a:srgbClr val="385623"/>
                </a:solidFill>
                <a:effectLst>
                  <a:outerShdw blurRad="38100" dist="38100" dir="2700000" algn="tl">
                    <a:srgbClr val="000000">
                      <a:alpha val="43137"/>
                    </a:srgbClr>
                  </a:outerShdw>
                </a:effectLst>
              </a:rPr>
              <a:t>Transportation (employer paid parking, commuter highway vehicles, transit passes)</a:t>
            </a:r>
          </a:p>
          <a:p>
            <a:r>
              <a:rPr lang="en-US" sz="3200" b="1" dirty="0" smtClean="0">
                <a:solidFill>
                  <a:srgbClr val="385623"/>
                </a:solidFill>
                <a:effectLst>
                  <a:outerShdw blurRad="38100" dist="38100" dir="2700000" algn="tl">
                    <a:srgbClr val="000000">
                      <a:alpha val="43137"/>
                    </a:srgbClr>
                  </a:outerShdw>
                </a:effectLst>
              </a:rPr>
              <a:t>On-premises gyms</a:t>
            </a:r>
          </a:p>
          <a:p>
            <a:r>
              <a:rPr lang="en-US" sz="3200" b="1" dirty="0" smtClean="0">
                <a:solidFill>
                  <a:srgbClr val="385623"/>
                </a:solidFill>
                <a:effectLst>
                  <a:outerShdw blurRad="38100" dist="38100" dir="2700000" algn="tl">
                    <a:srgbClr val="000000">
                      <a:alpha val="43137"/>
                    </a:srgbClr>
                  </a:outerShdw>
                </a:effectLst>
              </a:rPr>
              <a:t>Since these costs are no longer deductible by taxpaying entities, they are considered UBI for tax-exempt organizations</a:t>
            </a:r>
            <a:endParaRPr lang="en-US" b="1" dirty="0" smtClean="0">
              <a:solidFill>
                <a:srgbClr val="385623"/>
              </a:solidFill>
              <a:effectLst>
                <a:outerShdw blurRad="38100" dist="38100" dir="2700000" algn="tl">
                  <a:srgbClr val="000000">
                    <a:alpha val="43137"/>
                  </a:srgbClr>
                </a:outerShdw>
              </a:effectLst>
            </a:endParaRPr>
          </a:p>
          <a:p>
            <a:pPr marL="514350" indent="-514350">
              <a:buFont typeface="+mj-lt"/>
              <a:buAutoNum type="arabicPeriod"/>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55" y="0"/>
            <a:ext cx="1095447" cy="1417638"/>
          </a:xfrm>
          <a:prstGeom prst="rect">
            <a:avLst/>
          </a:prstGeom>
        </p:spPr>
      </p:pic>
      <p:sp>
        <p:nvSpPr>
          <p:cNvPr id="5" name="Slide Number Placeholder 4"/>
          <p:cNvSpPr>
            <a:spLocks noGrp="1"/>
          </p:cNvSpPr>
          <p:nvPr>
            <p:ph type="sldNum" sz="quarter" idx="12"/>
          </p:nvPr>
        </p:nvSpPr>
        <p:spPr/>
        <p:txBody>
          <a:bodyPr/>
          <a:lstStyle/>
          <a:p>
            <a:fld id="{6ECF81E8-6DE5-4C92-89BE-5D6CD56A8BF1}" type="slidenum">
              <a:rPr lang="en-US" smtClean="0"/>
              <a:pPr/>
              <a:t>17</a:t>
            </a:fld>
            <a:endParaRPr lang="en-US" dirty="0"/>
          </a:p>
        </p:txBody>
      </p:sp>
    </p:spTree>
    <p:extLst>
      <p:ext uri="{BB962C8B-B14F-4D97-AF65-F5344CB8AC3E}">
        <p14:creationId xmlns:p14="http://schemas.microsoft.com/office/powerpoint/2010/main" val="23060921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dirty="0" smtClean="0"/>
              <a:t>       </a:t>
            </a:r>
            <a:r>
              <a:rPr lang="en-US" sz="4000" b="1" dirty="0" smtClean="0">
                <a:solidFill>
                  <a:srgbClr val="385623"/>
                </a:solidFill>
                <a:effectLst>
                  <a:outerShdw blurRad="38100" dist="38100" dir="2700000" algn="tl">
                    <a:srgbClr val="000000">
                      <a:alpha val="43137"/>
                    </a:srgbClr>
                  </a:outerShdw>
                </a:effectLst>
              </a:rPr>
              <a:t> IRS Notice 2018-99</a:t>
            </a:r>
            <a:endParaRPr lang="en-US" sz="5300" b="1" i="1" dirty="0">
              <a:solidFill>
                <a:srgbClr val="38562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US" sz="3200" b="1" dirty="0" smtClean="0">
                <a:solidFill>
                  <a:srgbClr val="385623"/>
                </a:solidFill>
                <a:effectLst>
                  <a:outerShdw blurRad="38100" dist="38100" dir="2700000" algn="tl">
                    <a:srgbClr val="000000">
                      <a:alpha val="43137"/>
                    </a:srgbClr>
                  </a:outerShdw>
                </a:effectLst>
              </a:rPr>
              <a:t>“Parking Facility” – includes indoor and outdoor garages and other structures, as well as parking lots and other areas, where employees may park on or near the business premises</a:t>
            </a:r>
          </a:p>
          <a:p>
            <a:r>
              <a:rPr lang="en-US" sz="3200" b="1" dirty="0" smtClean="0">
                <a:solidFill>
                  <a:srgbClr val="385623"/>
                </a:solidFill>
                <a:effectLst>
                  <a:outerShdw blurRad="38100" dist="38100" dir="2700000" algn="tl">
                    <a:srgbClr val="000000">
                      <a:alpha val="43137"/>
                    </a:srgbClr>
                  </a:outerShdw>
                </a:effectLst>
              </a:rPr>
              <a:t>“Parking Expenses” – repairs and maintenance, utility costs, insurance, property taxes, snow removal, landscaping, etc</a:t>
            </a:r>
            <a:endParaRPr lang="en-US" b="1" dirty="0" smtClean="0">
              <a:solidFill>
                <a:srgbClr val="385623"/>
              </a:solidFill>
              <a:effectLst>
                <a:outerShdw blurRad="38100" dist="38100" dir="2700000" algn="tl">
                  <a:srgbClr val="000000">
                    <a:alpha val="43137"/>
                  </a:srgbClr>
                </a:outerShdw>
              </a:effectLst>
            </a:endParaRPr>
          </a:p>
          <a:p>
            <a:pPr marL="514350" indent="-514350">
              <a:buFont typeface="+mj-lt"/>
              <a:buAutoNum type="arabicPeriod"/>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55" y="0"/>
            <a:ext cx="1095447" cy="1417638"/>
          </a:xfrm>
          <a:prstGeom prst="rect">
            <a:avLst/>
          </a:prstGeom>
        </p:spPr>
      </p:pic>
      <p:sp>
        <p:nvSpPr>
          <p:cNvPr id="5" name="Slide Number Placeholder 4"/>
          <p:cNvSpPr>
            <a:spLocks noGrp="1"/>
          </p:cNvSpPr>
          <p:nvPr>
            <p:ph type="sldNum" sz="quarter" idx="12"/>
          </p:nvPr>
        </p:nvSpPr>
        <p:spPr/>
        <p:txBody>
          <a:bodyPr/>
          <a:lstStyle/>
          <a:p>
            <a:fld id="{6ECF81E8-6DE5-4C92-89BE-5D6CD56A8BF1}" type="slidenum">
              <a:rPr lang="en-US" smtClean="0"/>
              <a:pPr/>
              <a:t>18</a:t>
            </a:fld>
            <a:endParaRPr lang="en-US" dirty="0"/>
          </a:p>
        </p:txBody>
      </p:sp>
    </p:spTree>
    <p:extLst>
      <p:ext uri="{BB962C8B-B14F-4D97-AF65-F5344CB8AC3E}">
        <p14:creationId xmlns:p14="http://schemas.microsoft.com/office/powerpoint/2010/main" val="29214235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dirty="0" smtClean="0"/>
              <a:t>       </a:t>
            </a:r>
            <a:r>
              <a:rPr lang="en-US" sz="4000" b="1" dirty="0" smtClean="0">
                <a:solidFill>
                  <a:srgbClr val="385623"/>
                </a:solidFill>
                <a:effectLst>
                  <a:outerShdw blurRad="38100" dist="38100" dir="2700000" algn="tl">
                    <a:srgbClr val="000000">
                      <a:alpha val="43137"/>
                    </a:srgbClr>
                  </a:outerShdw>
                </a:effectLst>
              </a:rPr>
              <a:t> UBI generated from </a:t>
            </a:r>
            <a:endParaRPr lang="en-US" sz="5300" b="1" i="1" dirty="0">
              <a:solidFill>
                <a:srgbClr val="38562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3600" b="1" dirty="0" smtClean="0">
                <a:solidFill>
                  <a:srgbClr val="385623"/>
                </a:solidFill>
                <a:effectLst>
                  <a:outerShdw blurRad="38100" dist="38100" dir="2700000" algn="tl">
                    <a:srgbClr val="000000">
                      <a:alpha val="43137"/>
                    </a:srgbClr>
                  </a:outerShdw>
                </a:effectLst>
              </a:rPr>
              <a:t>Reserved employee spaces or</a:t>
            </a:r>
          </a:p>
          <a:p>
            <a:r>
              <a:rPr lang="en-US" sz="3600" b="1" dirty="0" smtClean="0">
                <a:solidFill>
                  <a:srgbClr val="385623"/>
                </a:solidFill>
                <a:effectLst>
                  <a:outerShdw blurRad="38100" dist="38100" dir="2700000" algn="tl">
                    <a:srgbClr val="000000">
                      <a:alpha val="43137"/>
                    </a:srgbClr>
                  </a:outerShdw>
                </a:effectLst>
              </a:rPr>
              <a:t>Primary use of remaining spots </a:t>
            </a:r>
            <a:r>
              <a:rPr lang="en-US" sz="3600" b="1" dirty="0">
                <a:solidFill>
                  <a:srgbClr val="385623"/>
                </a:solidFill>
                <a:effectLst>
                  <a:outerShdw blurRad="38100" dist="38100" dir="2700000" algn="tl">
                    <a:srgbClr val="000000">
                      <a:alpha val="43137"/>
                    </a:srgbClr>
                  </a:outerShdw>
                </a:effectLst>
              </a:rPr>
              <a:t>i</a:t>
            </a:r>
            <a:r>
              <a:rPr lang="en-US" sz="3600" b="1" dirty="0" smtClean="0">
                <a:solidFill>
                  <a:srgbClr val="385623"/>
                </a:solidFill>
                <a:effectLst>
                  <a:outerShdw blurRad="38100" dist="38100" dir="2700000" algn="tl">
                    <a:srgbClr val="000000">
                      <a:alpha val="43137"/>
                    </a:srgbClr>
                  </a:outerShdw>
                </a:effectLst>
              </a:rPr>
              <a:t>s for employees and independent contractors used by the organization</a:t>
            </a:r>
          </a:p>
          <a:p>
            <a:r>
              <a:rPr lang="en-US" sz="3600" b="1" dirty="0" smtClean="0">
                <a:solidFill>
                  <a:srgbClr val="385623"/>
                </a:solidFill>
                <a:effectLst>
                  <a:outerShdw blurRad="38100" dist="38100" dir="2700000" algn="tl">
                    <a:srgbClr val="000000">
                      <a:alpha val="43137"/>
                    </a:srgbClr>
                  </a:outerShdw>
                </a:effectLst>
              </a:rPr>
              <a:t>IRS Notice 2018-100 provides underpayment relief under certain circumstances from this specific tax</a:t>
            </a:r>
            <a:endParaRPr lang="en-US" sz="2800" b="1" dirty="0" smtClean="0">
              <a:solidFill>
                <a:srgbClr val="385623"/>
              </a:solidFill>
              <a:effectLst>
                <a:outerShdw blurRad="38100" dist="38100" dir="2700000" algn="tl">
                  <a:srgbClr val="000000">
                    <a:alpha val="43137"/>
                  </a:srgbClr>
                </a:outerShdw>
              </a:effectLst>
            </a:endParaRPr>
          </a:p>
          <a:p>
            <a:pPr marL="514350" indent="-514350">
              <a:buFont typeface="+mj-lt"/>
              <a:buAutoNum type="arabicPeriod"/>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55" y="0"/>
            <a:ext cx="1095447" cy="1417638"/>
          </a:xfrm>
          <a:prstGeom prst="rect">
            <a:avLst/>
          </a:prstGeom>
        </p:spPr>
      </p:pic>
      <p:sp>
        <p:nvSpPr>
          <p:cNvPr id="5" name="Slide Number Placeholder 4"/>
          <p:cNvSpPr>
            <a:spLocks noGrp="1"/>
          </p:cNvSpPr>
          <p:nvPr>
            <p:ph type="sldNum" sz="quarter" idx="12"/>
          </p:nvPr>
        </p:nvSpPr>
        <p:spPr/>
        <p:txBody>
          <a:bodyPr/>
          <a:lstStyle/>
          <a:p>
            <a:fld id="{6ECF81E8-6DE5-4C92-89BE-5D6CD56A8BF1}" type="slidenum">
              <a:rPr lang="en-US" smtClean="0"/>
              <a:pPr/>
              <a:t>19</a:t>
            </a:fld>
            <a:endParaRPr lang="en-US" dirty="0"/>
          </a:p>
        </p:txBody>
      </p:sp>
    </p:spTree>
    <p:extLst>
      <p:ext uri="{BB962C8B-B14F-4D97-AF65-F5344CB8AC3E}">
        <p14:creationId xmlns:p14="http://schemas.microsoft.com/office/powerpoint/2010/main" val="10833959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5328" y="1828800"/>
            <a:ext cx="7772400" cy="646331"/>
          </a:xfrm>
        </p:spPr>
        <p:txBody>
          <a:bodyPr>
            <a:noAutofit/>
          </a:bodyPr>
          <a:lstStyle/>
          <a:p>
            <a:r>
              <a:rPr lang="en-US" sz="4000" b="1" dirty="0" smtClean="0">
                <a:solidFill>
                  <a:srgbClr val="385623"/>
                </a:solidFill>
                <a:effectLst>
                  <a:outerShdw blurRad="38100" dist="38100" dir="2700000" algn="tl">
                    <a:srgbClr val="000000">
                      <a:alpha val="43137"/>
                    </a:srgbClr>
                  </a:outerShdw>
                </a:effectLst>
              </a:rPr>
              <a:t/>
            </a:r>
            <a:br>
              <a:rPr lang="en-US" sz="4000" b="1" dirty="0" smtClean="0">
                <a:solidFill>
                  <a:srgbClr val="385623"/>
                </a:solidFill>
                <a:effectLst>
                  <a:outerShdw blurRad="38100" dist="38100" dir="2700000" algn="tl">
                    <a:srgbClr val="000000">
                      <a:alpha val="43137"/>
                    </a:srgbClr>
                  </a:outerShdw>
                </a:effectLst>
              </a:rPr>
            </a:br>
            <a:r>
              <a:rPr lang="en-US" b="1" dirty="0" smtClean="0">
                <a:solidFill>
                  <a:srgbClr val="385623"/>
                </a:solidFill>
                <a:effectLst>
                  <a:outerShdw blurRad="38100" dist="38100" dir="2700000" algn="tl">
                    <a:srgbClr val="000000">
                      <a:alpha val="43137"/>
                    </a:srgbClr>
                  </a:outerShdw>
                </a:effectLst>
              </a:rPr>
              <a:t>HAPPY ANNIVERSARY -  THE TAX CUTS AND JOBS ACT ONE YEAR LATER</a:t>
            </a:r>
            <a:endParaRPr lang="en-US" sz="4000" b="1" dirty="0">
              <a:solidFill>
                <a:srgbClr val="385623"/>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876300" y="2475131"/>
            <a:ext cx="7772400" cy="4267200"/>
          </a:xfrm>
        </p:spPr>
        <p:txBody>
          <a:bodyPr>
            <a:normAutofit/>
          </a:bodyPr>
          <a:lstStyle/>
          <a:p>
            <a:endParaRPr lang="en-US" sz="2800" b="1" i="1" dirty="0" smtClean="0"/>
          </a:p>
          <a:p>
            <a:endParaRPr lang="en-US" b="1" i="1" dirty="0" smtClean="0">
              <a:effectLst>
                <a:outerShdw blurRad="38100" dist="38100" dir="2700000" algn="tl">
                  <a:srgbClr val="000000">
                    <a:alpha val="43137"/>
                  </a:srgbClr>
                </a:outerShdw>
              </a:effectLst>
            </a:endParaRPr>
          </a:p>
          <a:p>
            <a:r>
              <a:rPr lang="en-US" sz="2600" b="1" i="1" dirty="0" smtClean="0">
                <a:effectLst>
                  <a:outerShdw blurRad="38100" dist="38100" dir="2700000" algn="tl">
                    <a:srgbClr val="000000">
                      <a:alpha val="43137"/>
                    </a:srgbClr>
                  </a:outerShdw>
                </a:effectLst>
              </a:rPr>
              <a:t>MASSACHUSETTS NONPROFIT NETWORK</a:t>
            </a:r>
            <a:endParaRPr lang="en-US" sz="2600" b="1" i="1" dirty="0">
              <a:effectLst>
                <a:outerShdw blurRad="38100" dist="38100" dir="2700000" algn="tl">
                  <a:srgbClr val="000000">
                    <a:alpha val="43137"/>
                  </a:srgbClr>
                </a:outerShdw>
              </a:effectLst>
            </a:endParaRPr>
          </a:p>
          <a:p>
            <a:r>
              <a:rPr lang="en-US" sz="2600" b="1" i="1" dirty="0" smtClean="0">
                <a:effectLst>
                  <a:outerShdw blurRad="38100" dist="38100" dir="2700000" algn="tl">
                    <a:srgbClr val="000000">
                      <a:alpha val="43137"/>
                    </a:srgbClr>
                  </a:outerShdw>
                </a:effectLst>
              </a:rPr>
              <a:t>JANUARY 23, 2019</a:t>
            </a:r>
          </a:p>
          <a:p>
            <a:endParaRPr lang="en-US" dirty="0"/>
          </a:p>
          <a:p>
            <a:r>
              <a:rPr lang="en-US" b="1" i="1" dirty="0" smtClean="0">
                <a:solidFill>
                  <a:srgbClr val="385623"/>
                </a:solidFill>
                <a:effectLst>
                  <a:outerShdw blurRad="38100" dist="38100" dir="2700000" algn="tl">
                    <a:srgbClr val="000000">
                      <a:alpha val="43137"/>
                    </a:srgbClr>
                  </a:outerShdw>
                </a:effectLst>
              </a:rPr>
              <a:t>George L. Zoglio, CPA, MBA</a:t>
            </a:r>
          </a:p>
          <a:p>
            <a:r>
              <a:rPr lang="en-US" b="1" i="1" dirty="0" smtClean="0">
                <a:solidFill>
                  <a:srgbClr val="385623"/>
                </a:solidFill>
                <a:effectLst>
                  <a:outerShdw blurRad="38100" dist="38100" dir="2700000" algn="tl">
                    <a:srgbClr val="000000">
                      <a:alpha val="43137"/>
                    </a:srgbClr>
                  </a:outerShdw>
                </a:effectLst>
              </a:rPr>
              <a:t>Zoglio Financial Management Solutions</a:t>
            </a:r>
          </a:p>
          <a:p>
            <a:r>
              <a:rPr lang="en-US" b="1" i="1" dirty="0" smtClean="0">
                <a:solidFill>
                  <a:srgbClr val="385623"/>
                </a:solidFill>
                <a:effectLst>
                  <a:outerShdw blurRad="38100" dist="38100" dir="2700000" algn="tl">
                    <a:srgbClr val="000000">
                      <a:alpha val="43137"/>
                    </a:srgbClr>
                  </a:outerShdw>
                </a:effectLst>
              </a:rPr>
              <a:t>GZoglio@glzfms.com</a:t>
            </a:r>
          </a:p>
          <a:p>
            <a:r>
              <a:rPr lang="en-US" b="1" i="1" dirty="0" smtClean="0">
                <a:solidFill>
                  <a:srgbClr val="385623"/>
                </a:solidFill>
                <a:effectLst>
                  <a:outerShdw blurRad="38100" dist="38100" dir="2700000" algn="tl">
                    <a:srgbClr val="000000">
                      <a:alpha val="43137"/>
                    </a:srgbClr>
                  </a:outerShdw>
                </a:effectLst>
              </a:rPr>
              <a:t>www.glzfms.com</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926"/>
            <a:ext cx="1752600" cy="2002857"/>
          </a:xfrm>
          <a:prstGeom prst="rect">
            <a:avLst/>
          </a:prstGeom>
        </p:spPr>
      </p:pic>
      <p:pic>
        <p:nvPicPr>
          <p:cNvPr id="1028" name="Picture 4" descr="Image result for The Tax Cuts and Jobs Ac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799" y="75166"/>
            <a:ext cx="4556971" cy="17536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r>
              <a:rPr lang="en-US" dirty="0" smtClean="0"/>
              <a:t>       </a:t>
            </a:r>
            <a:r>
              <a:rPr lang="en-US" sz="4000" b="1" dirty="0" smtClean="0">
                <a:solidFill>
                  <a:srgbClr val="385623"/>
                </a:solidFill>
                <a:effectLst>
                  <a:outerShdw blurRad="38100" dist="38100" dir="2700000" algn="tl">
                    <a:srgbClr val="000000">
                      <a:alpha val="43137"/>
                    </a:srgbClr>
                  </a:outerShdw>
                </a:effectLst>
              </a:rPr>
              <a:t> The disadvantage to not-for-profits</a:t>
            </a:r>
            <a:endParaRPr lang="en-US" sz="5300" b="1" i="1" dirty="0">
              <a:solidFill>
                <a:srgbClr val="38562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3200" b="1" dirty="0" smtClean="0">
                <a:solidFill>
                  <a:srgbClr val="385623"/>
                </a:solidFill>
                <a:effectLst>
                  <a:outerShdw blurRad="38100" dist="38100" dir="2700000" algn="tl">
                    <a:srgbClr val="000000">
                      <a:alpha val="43137"/>
                    </a:srgbClr>
                  </a:outerShdw>
                </a:effectLst>
              </a:rPr>
              <a:t>Taxpaying entities may increase an employee’s compensation in lieu of providing the benefit and still get a tax deduction</a:t>
            </a:r>
          </a:p>
          <a:p>
            <a:r>
              <a:rPr lang="en-US" sz="3200" b="1" dirty="0" smtClean="0">
                <a:solidFill>
                  <a:srgbClr val="385623"/>
                </a:solidFill>
                <a:effectLst>
                  <a:outerShdw blurRad="38100" dist="38100" dir="2700000" algn="tl">
                    <a:srgbClr val="000000">
                      <a:alpha val="43137"/>
                    </a:srgbClr>
                  </a:outerShdw>
                </a:effectLst>
              </a:rPr>
              <a:t>Tax-exempt organizations do not have this option available without potentially negatively impacting net assets</a:t>
            </a:r>
          </a:p>
          <a:p>
            <a:pPr marL="0" indent="0">
              <a:buNone/>
            </a:pPr>
            <a:endParaRPr lang="en-US" sz="3200" b="1" dirty="0" smtClean="0">
              <a:solidFill>
                <a:srgbClr val="385623"/>
              </a:solidFill>
              <a:effectLst>
                <a:outerShdw blurRad="38100" dist="38100" dir="2700000" algn="tl">
                  <a:srgbClr val="000000">
                    <a:alpha val="43137"/>
                  </a:srgbClr>
                </a:outerShdw>
              </a:effectLst>
            </a:endParaRPr>
          </a:p>
          <a:p>
            <a:endParaRPr lang="en-US" b="1" dirty="0" smtClean="0">
              <a:solidFill>
                <a:srgbClr val="385623"/>
              </a:solidFill>
              <a:effectLst>
                <a:outerShdw blurRad="38100" dist="38100" dir="2700000" algn="tl">
                  <a:srgbClr val="000000">
                    <a:alpha val="43137"/>
                  </a:srgbClr>
                </a:outerShdw>
              </a:effectLst>
            </a:endParaRPr>
          </a:p>
          <a:p>
            <a:pPr marL="514350" indent="-514350">
              <a:buFont typeface="+mj-lt"/>
              <a:buAutoNum type="arabicPeriod"/>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55" y="0"/>
            <a:ext cx="1095447" cy="1417638"/>
          </a:xfrm>
          <a:prstGeom prst="rect">
            <a:avLst/>
          </a:prstGeom>
        </p:spPr>
      </p:pic>
      <p:sp>
        <p:nvSpPr>
          <p:cNvPr id="5" name="Slide Number Placeholder 4"/>
          <p:cNvSpPr>
            <a:spLocks noGrp="1"/>
          </p:cNvSpPr>
          <p:nvPr>
            <p:ph type="sldNum" sz="quarter" idx="12"/>
          </p:nvPr>
        </p:nvSpPr>
        <p:spPr/>
        <p:txBody>
          <a:bodyPr/>
          <a:lstStyle/>
          <a:p>
            <a:fld id="{6ECF81E8-6DE5-4C92-89BE-5D6CD56A8BF1}" type="slidenum">
              <a:rPr lang="en-US" smtClean="0"/>
              <a:pPr/>
              <a:t>20</a:t>
            </a:fld>
            <a:endParaRPr lang="en-US" dirty="0"/>
          </a:p>
        </p:txBody>
      </p:sp>
    </p:spTree>
    <p:extLst>
      <p:ext uri="{BB962C8B-B14F-4D97-AF65-F5344CB8AC3E}">
        <p14:creationId xmlns:p14="http://schemas.microsoft.com/office/powerpoint/2010/main" val="22581752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r>
              <a:rPr lang="en-US" dirty="0" smtClean="0"/>
              <a:t>       </a:t>
            </a:r>
            <a:r>
              <a:rPr lang="en-US" sz="4000" b="1" dirty="0" smtClean="0">
                <a:solidFill>
                  <a:srgbClr val="385623"/>
                </a:solidFill>
                <a:effectLst>
                  <a:outerShdw blurRad="38100" dist="38100" dir="2700000" algn="tl">
                    <a:srgbClr val="000000">
                      <a:alpha val="43137"/>
                    </a:srgbClr>
                  </a:outerShdw>
                </a:effectLst>
              </a:rPr>
              <a:t> New endowment tax on colleges </a:t>
            </a:r>
            <a:br>
              <a:rPr lang="en-US" sz="4000" b="1" dirty="0" smtClean="0">
                <a:solidFill>
                  <a:srgbClr val="385623"/>
                </a:solidFill>
                <a:effectLst>
                  <a:outerShdw blurRad="38100" dist="38100" dir="2700000" algn="tl">
                    <a:srgbClr val="000000">
                      <a:alpha val="43137"/>
                    </a:srgbClr>
                  </a:outerShdw>
                </a:effectLst>
              </a:rPr>
            </a:br>
            <a:r>
              <a:rPr lang="en-US" sz="4000" b="1" dirty="0">
                <a:solidFill>
                  <a:srgbClr val="385623"/>
                </a:solidFill>
                <a:effectLst>
                  <a:outerShdw blurRad="38100" dist="38100" dir="2700000" algn="tl">
                    <a:srgbClr val="000000">
                      <a:alpha val="43137"/>
                    </a:srgbClr>
                  </a:outerShdw>
                </a:effectLst>
              </a:rPr>
              <a:t> </a:t>
            </a:r>
            <a:r>
              <a:rPr lang="en-US" sz="4000" b="1" dirty="0" smtClean="0">
                <a:solidFill>
                  <a:srgbClr val="385623"/>
                </a:solidFill>
                <a:effectLst>
                  <a:outerShdw blurRad="38100" dist="38100" dir="2700000" algn="tl">
                    <a:srgbClr val="000000">
                      <a:alpha val="43137"/>
                    </a:srgbClr>
                  </a:outerShdw>
                </a:effectLst>
              </a:rPr>
              <a:t>          and universities</a:t>
            </a:r>
            <a:endParaRPr lang="en-US" sz="5300" b="1" i="1" dirty="0">
              <a:solidFill>
                <a:srgbClr val="38562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US" sz="3200" b="1" dirty="0">
                <a:solidFill>
                  <a:srgbClr val="385623"/>
                </a:solidFill>
                <a:effectLst>
                  <a:outerShdw blurRad="38100" dist="38100" dir="2700000" algn="tl">
                    <a:srgbClr val="000000">
                      <a:alpha val="43137"/>
                    </a:srgbClr>
                  </a:outerShdw>
                </a:effectLst>
              </a:rPr>
              <a:t>New tax of 1.4% on net investment income for </a:t>
            </a:r>
            <a:r>
              <a:rPr lang="en-US" sz="3200" b="1" i="1" u="sng" dirty="0">
                <a:solidFill>
                  <a:srgbClr val="385623"/>
                </a:solidFill>
                <a:effectLst>
                  <a:outerShdw blurRad="38100" dist="38100" dir="2700000" algn="tl">
                    <a:srgbClr val="000000">
                      <a:alpha val="43137"/>
                    </a:srgbClr>
                  </a:outerShdw>
                </a:effectLst>
              </a:rPr>
              <a:t>private</a:t>
            </a:r>
            <a:r>
              <a:rPr lang="en-US" sz="3200" b="1" dirty="0">
                <a:solidFill>
                  <a:srgbClr val="385623"/>
                </a:solidFill>
                <a:effectLst>
                  <a:outerShdw blurRad="38100" dist="38100" dir="2700000" algn="tl">
                    <a:srgbClr val="000000">
                      <a:alpha val="43137"/>
                    </a:srgbClr>
                  </a:outerShdw>
                </a:effectLst>
              </a:rPr>
              <a:t> colleges and universities if the </a:t>
            </a:r>
            <a:r>
              <a:rPr lang="en-US" sz="3200" b="1" dirty="0" smtClean="0">
                <a:solidFill>
                  <a:srgbClr val="385623"/>
                </a:solidFill>
                <a:effectLst>
                  <a:outerShdw blurRad="38100" dist="38100" dir="2700000" algn="tl">
                    <a:srgbClr val="000000">
                      <a:alpha val="43137"/>
                    </a:srgbClr>
                  </a:outerShdw>
                </a:effectLst>
              </a:rPr>
              <a:t>school </a:t>
            </a:r>
            <a:r>
              <a:rPr lang="en-US" sz="3200" b="1" dirty="0">
                <a:solidFill>
                  <a:srgbClr val="385623"/>
                </a:solidFill>
                <a:effectLst>
                  <a:outerShdw blurRad="38100" dist="38100" dir="2700000" algn="tl">
                    <a:srgbClr val="000000">
                      <a:alpha val="43137"/>
                    </a:srgbClr>
                  </a:outerShdw>
                </a:effectLst>
              </a:rPr>
              <a:t>has:</a:t>
            </a:r>
          </a:p>
          <a:p>
            <a:pPr lvl="1"/>
            <a:r>
              <a:rPr lang="en-US" sz="2800" b="1" dirty="0">
                <a:solidFill>
                  <a:srgbClr val="385623"/>
                </a:solidFill>
                <a:effectLst>
                  <a:outerShdw blurRad="38100" dist="38100" dir="2700000" algn="tl">
                    <a:srgbClr val="000000">
                      <a:alpha val="43137"/>
                    </a:srgbClr>
                  </a:outerShdw>
                </a:effectLst>
              </a:rPr>
              <a:t>At least 500 students (later changed to “tuition-paying students”)</a:t>
            </a:r>
          </a:p>
          <a:p>
            <a:pPr lvl="1"/>
            <a:r>
              <a:rPr lang="en-US" sz="2800" b="1" dirty="0">
                <a:solidFill>
                  <a:srgbClr val="385623"/>
                </a:solidFill>
                <a:effectLst>
                  <a:outerShdw blurRad="38100" dist="38100" dir="2700000" algn="tl">
                    <a:srgbClr val="000000">
                      <a:alpha val="43137"/>
                    </a:srgbClr>
                  </a:outerShdw>
                </a:effectLst>
              </a:rPr>
              <a:t>More than 50% of their students located in the US</a:t>
            </a:r>
          </a:p>
          <a:p>
            <a:pPr lvl="1"/>
            <a:r>
              <a:rPr lang="en-US" sz="2800" b="1" dirty="0">
                <a:solidFill>
                  <a:srgbClr val="385623"/>
                </a:solidFill>
                <a:effectLst>
                  <a:outerShdw blurRad="38100" dist="38100" dir="2700000" algn="tl">
                    <a:srgbClr val="000000">
                      <a:alpha val="43137"/>
                    </a:srgbClr>
                  </a:outerShdw>
                </a:effectLst>
              </a:rPr>
              <a:t>Endowment assets of at least $500,000 per </a:t>
            </a:r>
            <a:r>
              <a:rPr lang="en-US" sz="2800" b="1" dirty="0" smtClean="0">
                <a:solidFill>
                  <a:srgbClr val="385623"/>
                </a:solidFill>
                <a:effectLst>
                  <a:outerShdw blurRad="38100" dist="38100" dir="2700000" algn="tl">
                    <a:srgbClr val="000000">
                      <a:alpha val="43137"/>
                    </a:srgbClr>
                  </a:outerShdw>
                </a:effectLst>
              </a:rPr>
              <a:t>full time equivalent student</a:t>
            </a:r>
            <a:endParaRPr lang="en-US" sz="2800" b="1" dirty="0">
              <a:solidFill>
                <a:srgbClr val="385623"/>
              </a:solidFill>
              <a:effectLst>
                <a:outerShdw blurRad="38100" dist="38100" dir="2700000" algn="tl">
                  <a:srgbClr val="000000">
                    <a:alpha val="43137"/>
                  </a:srgbClr>
                </a:outerShdw>
              </a:effectLst>
            </a:endParaRPr>
          </a:p>
          <a:p>
            <a:pPr lvl="1"/>
            <a:r>
              <a:rPr lang="en-US" sz="2800" b="1" dirty="0">
                <a:solidFill>
                  <a:srgbClr val="385623"/>
                </a:solidFill>
                <a:effectLst>
                  <a:outerShdw blurRad="38100" dist="38100" dir="2700000" algn="tl">
                    <a:srgbClr val="000000">
                      <a:alpha val="43137"/>
                    </a:srgbClr>
                  </a:outerShdw>
                </a:effectLst>
              </a:rPr>
              <a:t>Harvard, Amherst, MIT, Williams, Smith</a:t>
            </a:r>
          </a:p>
          <a:p>
            <a:endParaRPr lang="en-US" sz="3200" b="1" dirty="0" smtClean="0">
              <a:solidFill>
                <a:srgbClr val="385623"/>
              </a:solidFill>
              <a:effectLst>
                <a:outerShdw blurRad="38100" dist="38100" dir="2700000" algn="tl">
                  <a:srgbClr val="000000">
                    <a:alpha val="43137"/>
                  </a:srgbClr>
                </a:outerShdw>
              </a:effectLst>
            </a:endParaRPr>
          </a:p>
          <a:p>
            <a:endParaRPr lang="en-US" b="1" dirty="0" smtClean="0">
              <a:solidFill>
                <a:srgbClr val="385623"/>
              </a:solidFill>
              <a:effectLst>
                <a:outerShdw blurRad="38100" dist="38100" dir="2700000" algn="tl">
                  <a:srgbClr val="000000">
                    <a:alpha val="43137"/>
                  </a:srgbClr>
                </a:outerShdw>
              </a:effectLst>
            </a:endParaRPr>
          </a:p>
          <a:p>
            <a:pPr marL="514350" indent="-514350">
              <a:buFont typeface="+mj-lt"/>
              <a:buAutoNum type="arabicPeriod"/>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55" y="0"/>
            <a:ext cx="1095447" cy="1417638"/>
          </a:xfrm>
          <a:prstGeom prst="rect">
            <a:avLst/>
          </a:prstGeom>
        </p:spPr>
      </p:pic>
      <p:sp>
        <p:nvSpPr>
          <p:cNvPr id="5" name="Slide Number Placeholder 4"/>
          <p:cNvSpPr>
            <a:spLocks noGrp="1"/>
          </p:cNvSpPr>
          <p:nvPr>
            <p:ph type="sldNum" sz="quarter" idx="12"/>
          </p:nvPr>
        </p:nvSpPr>
        <p:spPr/>
        <p:txBody>
          <a:bodyPr/>
          <a:lstStyle/>
          <a:p>
            <a:fld id="{6ECF81E8-6DE5-4C92-89BE-5D6CD56A8BF1}" type="slidenum">
              <a:rPr lang="en-US" smtClean="0"/>
              <a:pPr/>
              <a:t>21</a:t>
            </a:fld>
            <a:endParaRPr lang="en-US" dirty="0"/>
          </a:p>
        </p:txBody>
      </p:sp>
    </p:spTree>
    <p:extLst>
      <p:ext uri="{BB962C8B-B14F-4D97-AF65-F5344CB8AC3E}">
        <p14:creationId xmlns:p14="http://schemas.microsoft.com/office/powerpoint/2010/main" val="1831833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dirty="0" smtClean="0"/>
              <a:t>       </a:t>
            </a:r>
            <a:r>
              <a:rPr lang="en-US" sz="4000" b="1" dirty="0" smtClean="0">
                <a:solidFill>
                  <a:srgbClr val="385623"/>
                </a:solidFill>
                <a:effectLst>
                  <a:outerShdw blurRad="38100" dist="38100" dir="2700000" algn="tl">
                    <a:srgbClr val="000000">
                      <a:alpha val="43137"/>
                    </a:srgbClr>
                  </a:outerShdw>
                </a:effectLst>
              </a:rPr>
              <a:t> </a:t>
            </a:r>
            <a:endParaRPr lang="en-US" sz="5300" b="1" i="1" dirty="0">
              <a:solidFill>
                <a:srgbClr val="38562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43000"/>
            <a:ext cx="8229600" cy="4525963"/>
          </a:xfrm>
        </p:spPr>
        <p:txBody>
          <a:bodyPr>
            <a:normAutofit/>
          </a:bodyPr>
          <a:lstStyle/>
          <a:p>
            <a:pPr marL="0" indent="0" algn="ctr">
              <a:buNone/>
            </a:pPr>
            <a:r>
              <a:rPr lang="en-US" sz="7200" b="1" dirty="0" smtClean="0">
                <a:solidFill>
                  <a:srgbClr val="385623"/>
                </a:solidFill>
                <a:effectLst>
                  <a:outerShdw blurRad="38100" dist="38100" dir="2700000" algn="tl">
                    <a:srgbClr val="000000">
                      <a:alpha val="43137"/>
                    </a:srgbClr>
                  </a:outerShdw>
                </a:effectLst>
              </a:rPr>
              <a:t>ISSUES IMPACTING INDIVIDUALS</a:t>
            </a:r>
          </a:p>
          <a:p>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55" y="0"/>
            <a:ext cx="1095447" cy="1417638"/>
          </a:xfrm>
          <a:prstGeom prst="rect">
            <a:avLst/>
          </a:prstGeom>
        </p:spPr>
      </p:pic>
      <p:sp>
        <p:nvSpPr>
          <p:cNvPr id="5" name="Slide Number Placeholder 4"/>
          <p:cNvSpPr>
            <a:spLocks noGrp="1"/>
          </p:cNvSpPr>
          <p:nvPr>
            <p:ph type="sldNum" sz="quarter" idx="12"/>
          </p:nvPr>
        </p:nvSpPr>
        <p:spPr/>
        <p:txBody>
          <a:bodyPr/>
          <a:lstStyle/>
          <a:p>
            <a:fld id="{6ECF81E8-6DE5-4C92-89BE-5D6CD56A8BF1}" type="slidenum">
              <a:rPr lang="en-US" smtClean="0"/>
              <a:pPr/>
              <a:t>22</a:t>
            </a:fld>
            <a:endParaRPr lang="en-US" dirty="0"/>
          </a:p>
        </p:txBody>
      </p:sp>
      <p:pic>
        <p:nvPicPr>
          <p:cNvPr id="7" name="Picture 6"/>
          <p:cNvPicPr>
            <a:picLocks noChangeAspect="1"/>
          </p:cNvPicPr>
          <p:nvPr/>
        </p:nvPicPr>
        <p:blipFill>
          <a:blip r:embed="rId4"/>
          <a:stretch>
            <a:fillRect/>
          </a:stretch>
        </p:blipFill>
        <p:spPr>
          <a:xfrm>
            <a:off x="1600200" y="3733800"/>
            <a:ext cx="5943600" cy="2622550"/>
          </a:xfrm>
          <a:prstGeom prst="rect">
            <a:avLst/>
          </a:prstGeom>
        </p:spPr>
      </p:pic>
    </p:spTree>
    <p:extLst>
      <p:ext uri="{BB962C8B-B14F-4D97-AF65-F5344CB8AC3E}">
        <p14:creationId xmlns:p14="http://schemas.microsoft.com/office/powerpoint/2010/main" val="16942105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sz="4800" b="1" dirty="0" smtClean="0">
                <a:solidFill>
                  <a:srgbClr val="385623"/>
                </a:solidFill>
                <a:effectLst>
                  <a:outerShdw blurRad="38100" dist="38100" dir="2700000" algn="tl">
                    <a:srgbClr val="000000">
                      <a:alpha val="43137"/>
                    </a:srgbClr>
                  </a:outerShdw>
                </a:effectLst>
              </a:rPr>
              <a:t>Individual changes</a:t>
            </a:r>
            <a:endParaRPr lang="en-US" sz="4800" b="1" dirty="0">
              <a:solidFill>
                <a:srgbClr val="38562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17638"/>
            <a:ext cx="8229600" cy="4525963"/>
          </a:xfrm>
        </p:spPr>
        <p:txBody>
          <a:bodyPr>
            <a:normAutofit/>
          </a:bodyPr>
          <a:lstStyle/>
          <a:p>
            <a:r>
              <a:rPr lang="en-US" sz="3200" b="1" dirty="0" smtClean="0">
                <a:solidFill>
                  <a:srgbClr val="385623"/>
                </a:solidFill>
                <a:effectLst>
                  <a:outerShdw blurRad="38100" dist="38100" dir="2700000" algn="tl">
                    <a:srgbClr val="000000">
                      <a:alpha val="43137"/>
                    </a:srgbClr>
                  </a:outerShdw>
                </a:effectLst>
              </a:rPr>
              <a:t>Reduction in tax rates – estimated that 80% of taxpayers will pay a lower tax rate</a:t>
            </a:r>
          </a:p>
          <a:p>
            <a:r>
              <a:rPr lang="en-US" sz="3200" b="1" dirty="0" smtClean="0">
                <a:solidFill>
                  <a:srgbClr val="385623"/>
                </a:solidFill>
                <a:effectLst>
                  <a:outerShdw blurRad="38100" dist="38100" dir="2700000" algn="tl">
                    <a:srgbClr val="000000">
                      <a:alpha val="43137"/>
                    </a:srgbClr>
                  </a:outerShdw>
                </a:effectLst>
              </a:rPr>
              <a:t>Personal exemptions – eliminated</a:t>
            </a:r>
          </a:p>
          <a:p>
            <a:r>
              <a:rPr lang="en-US" sz="3200" b="1" dirty="0" smtClean="0">
                <a:solidFill>
                  <a:srgbClr val="385623"/>
                </a:solidFill>
                <a:effectLst>
                  <a:outerShdw blurRad="38100" dist="38100" dir="2700000" algn="tl">
                    <a:srgbClr val="000000">
                      <a:alpha val="43137"/>
                    </a:srgbClr>
                  </a:outerShdw>
                </a:effectLst>
              </a:rPr>
              <a:t>Standard deductions – increased for each filing status designed to offset impact of personal exemption elimination</a:t>
            </a:r>
          </a:p>
          <a:p>
            <a:pPr marL="0" indent="0">
              <a:buNone/>
            </a:pPr>
            <a:endParaRPr lang="en-US" sz="3200" b="1" dirty="0" smtClean="0">
              <a:solidFill>
                <a:srgbClr val="385623"/>
              </a:solidFill>
              <a:effectLst>
                <a:outerShdw blurRad="38100" dist="38100" dir="2700000" algn="tl">
                  <a:srgbClr val="000000">
                    <a:alpha val="43137"/>
                  </a:srgbClr>
                </a:outerShdw>
              </a:effectLst>
            </a:endParaRPr>
          </a:p>
          <a:p>
            <a:endParaRPr lang="en-US" sz="3200" b="1" dirty="0" smtClean="0">
              <a:solidFill>
                <a:srgbClr val="385623"/>
              </a:solidFill>
              <a:effectLst>
                <a:outerShdw blurRad="38100" dist="38100" dir="2700000" algn="tl">
                  <a:srgbClr val="000000">
                    <a:alpha val="43137"/>
                  </a:srgbClr>
                </a:outerShdw>
              </a:effectLst>
            </a:endParaRPr>
          </a:p>
          <a:p>
            <a:endParaRPr lang="en-US" sz="3200" b="1" dirty="0" smtClean="0">
              <a:solidFill>
                <a:srgbClr val="385623"/>
              </a:solidFill>
              <a:effectLst>
                <a:outerShdw blurRad="38100" dist="38100" dir="2700000" algn="tl">
                  <a:srgbClr val="000000">
                    <a:alpha val="43137"/>
                  </a:srgbClr>
                </a:outerShdw>
              </a:effectLst>
            </a:endParaRPr>
          </a:p>
          <a:p>
            <a:endParaRPr lang="en-US" sz="3200" b="1" dirty="0" smtClean="0">
              <a:solidFill>
                <a:srgbClr val="385623"/>
              </a:solidFill>
              <a:effectLst>
                <a:outerShdw blurRad="38100" dist="38100" dir="2700000" algn="tl">
                  <a:srgbClr val="000000">
                    <a:alpha val="43137"/>
                  </a:srgbClr>
                </a:outerShdw>
              </a:effectLst>
            </a:endParaRPr>
          </a:p>
          <a:p>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55" y="0"/>
            <a:ext cx="1095447" cy="1417638"/>
          </a:xfrm>
          <a:prstGeom prst="rect">
            <a:avLst/>
          </a:prstGeom>
        </p:spPr>
      </p:pic>
      <p:sp>
        <p:nvSpPr>
          <p:cNvPr id="5" name="Slide Number Placeholder 4"/>
          <p:cNvSpPr>
            <a:spLocks noGrp="1"/>
          </p:cNvSpPr>
          <p:nvPr>
            <p:ph type="sldNum" sz="quarter" idx="12"/>
          </p:nvPr>
        </p:nvSpPr>
        <p:spPr/>
        <p:txBody>
          <a:bodyPr/>
          <a:lstStyle/>
          <a:p>
            <a:fld id="{6ECF81E8-6DE5-4C92-89BE-5D6CD56A8BF1}" type="slidenum">
              <a:rPr lang="en-US" smtClean="0"/>
              <a:pPr/>
              <a:t>23</a:t>
            </a:fld>
            <a:endParaRPr lang="en-US" dirty="0"/>
          </a:p>
        </p:txBody>
      </p:sp>
    </p:spTree>
    <p:extLst>
      <p:ext uri="{BB962C8B-B14F-4D97-AF65-F5344CB8AC3E}">
        <p14:creationId xmlns:p14="http://schemas.microsoft.com/office/powerpoint/2010/main" val="29133293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r>
              <a:rPr lang="en-US" dirty="0" smtClean="0"/>
              <a:t>       </a:t>
            </a:r>
            <a:r>
              <a:rPr lang="en-US" b="1" dirty="0" smtClean="0">
                <a:solidFill>
                  <a:srgbClr val="385623"/>
                </a:solidFill>
                <a:effectLst>
                  <a:outerShdw blurRad="38100" dist="38100" dir="2700000" algn="tl">
                    <a:srgbClr val="000000">
                      <a:alpha val="43137"/>
                    </a:srgbClr>
                  </a:outerShdw>
                </a:effectLst>
              </a:rPr>
              <a:t>Personal exemptions/standard deductions</a:t>
            </a:r>
            <a:endParaRPr lang="en-US" b="1" dirty="0">
              <a:solidFill>
                <a:srgbClr val="38562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0" indent="0">
              <a:buNone/>
            </a:pPr>
            <a:endParaRPr lang="en-US" sz="3200" b="1" dirty="0">
              <a:solidFill>
                <a:srgbClr val="385623"/>
              </a:solidFill>
              <a:effectLst>
                <a:outerShdw blurRad="38100" dist="38100" dir="2700000" algn="tl">
                  <a:srgbClr val="000000">
                    <a:alpha val="43137"/>
                  </a:srgbClr>
                </a:outerShdw>
              </a:effectLst>
            </a:endParaRPr>
          </a:p>
          <a:p>
            <a:pPr marL="0" indent="0">
              <a:buNone/>
            </a:pPr>
            <a:endParaRPr lang="en-US" sz="3200" b="1" dirty="0" smtClean="0">
              <a:solidFill>
                <a:srgbClr val="385623"/>
              </a:solidFill>
              <a:effectLst>
                <a:outerShdw blurRad="38100" dist="38100" dir="2700000" algn="tl">
                  <a:srgbClr val="000000">
                    <a:alpha val="43137"/>
                  </a:srgbClr>
                </a:outerShdw>
              </a:effectLst>
            </a:endParaRPr>
          </a:p>
          <a:p>
            <a:endParaRPr lang="en-US" sz="3200" b="1" dirty="0" smtClean="0">
              <a:solidFill>
                <a:srgbClr val="385623"/>
              </a:solidFill>
              <a:effectLst>
                <a:outerShdw blurRad="38100" dist="38100" dir="2700000" algn="tl">
                  <a:srgbClr val="000000">
                    <a:alpha val="43137"/>
                  </a:srgbClr>
                </a:outerShdw>
              </a:effectLst>
            </a:endParaRPr>
          </a:p>
          <a:p>
            <a:endParaRPr lang="en-US" sz="3200" b="1" dirty="0" smtClean="0">
              <a:solidFill>
                <a:srgbClr val="385623"/>
              </a:solidFill>
              <a:effectLst>
                <a:outerShdw blurRad="38100" dist="38100" dir="2700000" algn="tl">
                  <a:srgbClr val="000000">
                    <a:alpha val="43137"/>
                  </a:srgbClr>
                </a:outerShdw>
              </a:effectLst>
            </a:endParaRPr>
          </a:p>
          <a:p>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55" y="0"/>
            <a:ext cx="1095447" cy="1417638"/>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4284578568"/>
              </p:ext>
            </p:extLst>
          </p:nvPr>
        </p:nvGraphicFramePr>
        <p:xfrm>
          <a:off x="304800" y="1417636"/>
          <a:ext cx="8382000" cy="4708526"/>
        </p:xfrm>
        <a:graphic>
          <a:graphicData uri="http://schemas.openxmlformats.org/drawingml/2006/table">
            <a:tbl>
              <a:tblPr firstRow="1" bandRow="1">
                <a:tableStyleId>{D7AC3CCA-C797-4891-BE02-D94E43425B78}</a:tableStyleId>
              </a:tblPr>
              <a:tblGrid>
                <a:gridCol w="5188856"/>
                <a:gridCol w="1516743"/>
                <a:gridCol w="1676401"/>
              </a:tblGrid>
              <a:tr h="974178">
                <a:tc>
                  <a:txBody>
                    <a:bodyPr/>
                    <a:lstStyle/>
                    <a:p>
                      <a:endParaRPr lang="en-US" dirty="0" smtClean="0"/>
                    </a:p>
                    <a:p>
                      <a:pPr algn="ctr"/>
                      <a:r>
                        <a:rPr lang="en-US" sz="2400" dirty="0" smtClean="0"/>
                        <a:t>Filing status</a:t>
                      </a:r>
                      <a:endParaRPr lang="en-US" sz="2400" dirty="0"/>
                    </a:p>
                  </a:txBody>
                  <a:tcPr/>
                </a:tc>
                <a:tc>
                  <a:txBody>
                    <a:bodyPr/>
                    <a:lstStyle/>
                    <a:p>
                      <a:endParaRPr lang="en-US" dirty="0" smtClean="0"/>
                    </a:p>
                    <a:p>
                      <a:pPr algn="ctr"/>
                      <a:r>
                        <a:rPr lang="en-US" sz="2400" dirty="0" smtClean="0"/>
                        <a:t>“Old”</a:t>
                      </a:r>
                      <a:endParaRPr lang="en-US" sz="2400" dirty="0"/>
                    </a:p>
                  </a:txBody>
                  <a:tcPr/>
                </a:tc>
                <a:tc>
                  <a:txBody>
                    <a:bodyPr/>
                    <a:lstStyle/>
                    <a:p>
                      <a:endParaRPr lang="en-US" dirty="0" smtClean="0"/>
                    </a:p>
                    <a:p>
                      <a:pPr algn="ctr"/>
                      <a:r>
                        <a:rPr lang="en-US" sz="2400" dirty="0" smtClean="0"/>
                        <a:t>“New”</a:t>
                      </a:r>
                      <a:endParaRPr lang="en-US" sz="2400" dirty="0"/>
                    </a:p>
                  </a:txBody>
                  <a:tcPr/>
                </a:tc>
              </a:tr>
              <a:tr h="933587">
                <a:tc>
                  <a:txBody>
                    <a:bodyPr/>
                    <a:lstStyle/>
                    <a:p>
                      <a:endParaRPr lang="en-US" sz="2000" b="1" dirty="0" smtClean="0"/>
                    </a:p>
                    <a:p>
                      <a:r>
                        <a:rPr lang="en-US" sz="2000" b="1" dirty="0" smtClean="0"/>
                        <a:t>Single</a:t>
                      </a:r>
                      <a:endParaRPr lang="en-US" sz="2000" b="1" dirty="0"/>
                    </a:p>
                  </a:txBody>
                  <a:tcPr/>
                </a:tc>
                <a:tc>
                  <a:txBody>
                    <a:bodyPr/>
                    <a:lstStyle/>
                    <a:p>
                      <a:endParaRPr lang="en-US" sz="2000" b="1" dirty="0" smtClean="0"/>
                    </a:p>
                    <a:p>
                      <a:r>
                        <a:rPr lang="en-US" sz="2000" b="1" dirty="0" smtClean="0"/>
                        <a:t>$6,350</a:t>
                      </a:r>
                      <a:endParaRPr lang="en-US" sz="2000" b="1" dirty="0"/>
                    </a:p>
                  </a:txBody>
                  <a:tcPr/>
                </a:tc>
                <a:tc>
                  <a:txBody>
                    <a:bodyPr/>
                    <a:lstStyle/>
                    <a:p>
                      <a:endParaRPr lang="en-US" sz="2000" b="1" dirty="0" smtClean="0"/>
                    </a:p>
                    <a:p>
                      <a:r>
                        <a:rPr lang="en-US" sz="2000" b="1" dirty="0" smtClean="0"/>
                        <a:t>$12,000</a:t>
                      </a:r>
                      <a:endParaRPr lang="en-US" sz="2000" b="1" dirty="0"/>
                    </a:p>
                  </a:txBody>
                  <a:tcPr/>
                </a:tc>
              </a:tr>
              <a:tr h="933587">
                <a:tc>
                  <a:txBody>
                    <a:bodyPr/>
                    <a:lstStyle/>
                    <a:p>
                      <a:endParaRPr lang="en-US" sz="2000" b="1" dirty="0" smtClean="0"/>
                    </a:p>
                    <a:p>
                      <a:r>
                        <a:rPr lang="en-US" sz="2000" b="1" dirty="0" smtClean="0"/>
                        <a:t>Married Filing Jointly/Qualifying Widow(er)</a:t>
                      </a:r>
                      <a:endParaRPr lang="en-US" sz="2000" b="1" dirty="0"/>
                    </a:p>
                  </a:txBody>
                  <a:tcPr/>
                </a:tc>
                <a:tc>
                  <a:txBody>
                    <a:bodyPr/>
                    <a:lstStyle/>
                    <a:p>
                      <a:endParaRPr lang="en-US" sz="2000" b="1" dirty="0" smtClean="0"/>
                    </a:p>
                    <a:p>
                      <a:r>
                        <a:rPr lang="en-US" sz="2000" b="1" dirty="0" smtClean="0"/>
                        <a:t>$12,700</a:t>
                      </a:r>
                      <a:endParaRPr lang="en-US" sz="2000" b="1" dirty="0"/>
                    </a:p>
                  </a:txBody>
                  <a:tcPr/>
                </a:tc>
                <a:tc>
                  <a:txBody>
                    <a:bodyPr/>
                    <a:lstStyle/>
                    <a:p>
                      <a:endParaRPr lang="en-US" sz="2000" b="1" dirty="0" smtClean="0"/>
                    </a:p>
                    <a:p>
                      <a:r>
                        <a:rPr lang="en-US" sz="2000" b="1" dirty="0" smtClean="0"/>
                        <a:t>$24,000</a:t>
                      </a:r>
                      <a:endParaRPr lang="en-US" sz="2000" b="1" dirty="0"/>
                    </a:p>
                  </a:txBody>
                  <a:tcPr/>
                </a:tc>
              </a:tr>
              <a:tr h="933587">
                <a:tc>
                  <a:txBody>
                    <a:bodyPr/>
                    <a:lstStyle/>
                    <a:p>
                      <a:endParaRPr lang="en-US" sz="2000" b="1" dirty="0" smtClean="0"/>
                    </a:p>
                    <a:p>
                      <a:r>
                        <a:rPr lang="en-US" sz="2000" b="1" dirty="0" smtClean="0"/>
                        <a:t>Married Filing Separately</a:t>
                      </a:r>
                      <a:endParaRPr lang="en-US" sz="2000" b="1" dirty="0"/>
                    </a:p>
                  </a:txBody>
                  <a:tcPr/>
                </a:tc>
                <a:tc>
                  <a:txBody>
                    <a:bodyPr/>
                    <a:lstStyle/>
                    <a:p>
                      <a:endParaRPr lang="en-US" sz="2000" b="1" dirty="0" smtClean="0"/>
                    </a:p>
                    <a:p>
                      <a:r>
                        <a:rPr lang="en-US" sz="2000" b="1" dirty="0" smtClean="0"/>
                        <a:t>$6,350</a:t>
                      </a:r>
                      <a:endParaRPr lang="en-US" sz="2000" b="1" dirty="0"/>
                    </a:p>
                  </a:txBody>
                  <a:tcPr/>
                </a:tc>
                <a:tc>
                  <a:txBody>
                    <a:bodyPr/>
                    <a:lstStyle/>
                    <a:p>
                      <a:endParaRPr lang="en-US" sz="2000" b="1" dirty="0" smtClean="0"/>
                    </a:p>
                    <a:p>
                      <a:r>
                        <a:rPr lang="en-US" sz="2000" b="1" dirty="0" smtClean="0"/>
                        <a:t>$12,000</a:t>
                      </a:r>
                      <a:endParaRPr lang="en-US" sz="2000" b="1" dirty="0"/>
                    </a:p>
                  </a:txBody>
                  <a:tcPr/>
                </a:tc>
              </a:tr>
              <a:tr h="933587">
                <a:tc>
                  <a:txBody>
                    <a:bodyPr/>
                    <a:lstStyle/>
                    <a:p>
                      <a:endParaRPr lang="en-US" sz="2000" b="1" dirty="0" smtClean="0"/>
                    </a:p>
                    <a:p>
                      <a:r>
                        <a:rPr lang="en-US" sz="2000" b="1" dirty="0" smtClean="0"/>
                        <a:t>Head of Household</a:t>
                      </a:r>
                      <a:endParaRPr lang="en-US" sz="2000" b="1" dirty="0"/>
                    </a:p>
                  </a:txBody>
                  <a:tcPr/>
                </a:tc>
                <a:tc>
                  <a:txBody>
                    <a:bodyPr/>
                    <a:lstStyle/>
                    <a:p>
                      <a:endParaRPr lang="en-US" sz="2000" b="1" dirty="0" smtClean="0"/>
                    </a:p>
                    <a:p>
                      <a:r>
                        <a:rPr lang="en-US" sz="2000" b="1" dirty="0" smtClean="0"/>
                        <a:t>$9,350</a:t>
                      </a:r>
                      <a:endParaRPr lang="en-US" sz="2000" b="1" dirty="0"/>
                    </a:p>
                  </a:txBody>
                  <a:tcPr/>
                </a:tc>
                <a:tc>
                  <a:txBody>
                    <a:bodyPr/>
                    <a:lstStyle/>
                    <a:p>
                      <a:endParaRPr lang="en-US" sz="2000" b="1" dirty="0" smtClean="0"/>
                    </a:p>
                    <a:p>
                      <a:r>
                        <a:rPr lang="en-US" sz="2000" b="1" dirty="0" smtClean="0"/>
                        <a:t>$18,000</a:t>
                      </a:r>
                      <a:endParaRPr lang="en-US" sz="2000" b="1" dirty="0"/>
                    </a:p>
                  </a:txBody>
                  <a:tcPr/>
                </a:tc>
              </a:tr>
            </a:tbl>
          </a:graphicData>
        </a:graphic>
      </p:graphicFrame>
    </p:spTree>
    <p:extLst>
      <p:ext uri="{BB962C8B-B14F-4D97-AF65-F5344CB8AC3E}">
        <p14:creationId xmlns:p14="http://schemas.microsoft.com/office/powerpoint/2010/main" val="24749548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sz="4800" b="1" dirty="0" smtClean="0">
                <a:solidFill>
                  <a:srgbClr val="385623"/>
                </a:solidFill>
                <a:effectLst>
                  <a:outerShdw blurRad="38100" dist="38100" dir="2700000" algn="tl">
                    <a:srgbClr val="000000">
                      <a:alpha val="43137"/>
                    </a:srgbClr>
                  </a:outerShdw>
                </a:effectLst>
              </a:rPr>
              <a:t>SALT deduction limitation</a:t>
            </a:r>
            <a:endParaRPr lang="en-US" sz="4800" b="1" dirty="0">
              <a:solidFill>
                <a:srgbClr val="38562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17638"/>
            <a:ext cx="8229600" cy="4525963"/>
          </a:xfrm>
        </p:spPr>
        <p:txBody>
          <a:bodyPr>
            <a:normAutofit fontScale="92500" lnSpcReduction="10000"/>
          </a:bodyPr>
          <a:lstStyle/>
          <a:p>
            <a:r>
              <a:rPr lang="en-US" sz="3200" b="1" dirty="0" smtClean="0">
                <a:solidFill>
                  <a:srgbClr val="385623"/>
                </a:solidFill>
                <a:effectLst>
                  <a:outerShdw blurRad="38100" dist="38100" dir="2700000" algn="tl">
                    <a:srgbClr val="000000">
                      <a:alpha val="43137"/>
                    </a:srgbClr>
                  </a:outerShdw>
                </a:effectLst>
              </a:rPr>
              <a:t>The new tax law limits the itemized deduction amount for </a:t>
            </a:r>
            <a:r>
              <a:rPr lang="en-US" sz="3200" b="1" u="sng" dirty="0" smtClean="0">
                <a:solidFill>
                  <a:srgbClr val="385623"/>
                </a:solidFill>
                <a:effectLst>
                  <a:outerShdw blurRad="38100" dist="38100" dir="2700000" algn="tl">
                    <a:srgbClr val="000000">
                      <a:alpha val="43137"/>
                    </a:srgbClr>
                  </a:outerShdw>
                </a:effectLst>
              </a:rPr>
              <a:t>S</a:t>
            </a:r>
            <a:r>
              <a:rPr lang="en-US" sz="3200" b="1" dirty="0" smtClean="0">
                <a:solidFill>
                  <a:srgbClr val="385623"/>
                </a:solidFill>
                <a:effectLst>
                  <a:outerShdw blurRad="38100" dist="38100" dir="2700000" algn="tl">
                    <a:srgbClr val="000000">
                      <a:alpha val="43137"/>
                    </a:srgbClr>
                  </a:outerShdw>
                </a:effectLst>
              </a:rPr>
              <a:t>tate income </a:t>
            </a:r>
            <a:r>
              <a:rPr lang="en-US" sz="3200" b="1" u="sng" dirty="0" smtClean="0">
                <a:solidFill>
                  <a:srgbClr val="385623"/>
                </a:solidFill>
                <a:effectLst>
                  <a:outerShdw blurRad="38100" dist="38100" dir="2700000" algn="tl">
                    <a:srgbClr val="000000">
                      <a:alpha val="43137"/>
                    </a:srgbClr>
                  </a:outerShdw>
                </a:effectLst>
              </a:rPr>
              <a:t>a</a:t>
            </a:r>
            <a:r>
              <a:rPr lang="en-US" sz="3200" b="1" dirty="0" smtClean="0">
                <a:solidFill>
                  <a:srgbClr val="385623"/>
                </a:solidFill>
                <a:effectLst>
                  <a:outerShdw blurRad="38100" dist="38100" dir="2700000" algn="tl">
                    <a:srgbClr val="000000">
                      <a:alpha val="43137"/>
                    </a:srgbClr>
                  </a:outerShdw>
                </a:effectLst>
              </a:rPr>
              <a:t>nd </a:t>
            </a:r>
            <a:r>
              <a:rPr lang="en-US" sz="3200" b="1" u="sng" dirty="0" smtClean="0">
                <a:solidFill>
                  <a:srgbClr val="385623"/>
                </a:solidFill>
                <a:effectLst>
                  <a:outerShdw blurRad="38100" dist="38100" dir="2700000" algn="tl">
                    <a:srgbClr val="000000">
                      <a:alpha val="43137"/>
                    </a:srgbClr>
                  </a:outerShdw>
                </a:effectLst>
              </a:rPr>
              <a:t>L</a:t>
            </a:r>
            <a:r>
              <a:rPr lang="en-US" sz="3200" b="1" dirty="0" smtClean="0">
                <a:solidFill>
                  <a:srgbClr val="385623"/>
                </a:solidFill>
                <a:effectLst>
                  <a:outerShdw blurRad="38100" dist="38100" dir="2700000" algn="tl">
                    <a:srgbClr val="000000">
                      <a:alpha val="43137"/>
                    </a:srgbClr>
                  </a:outerShdw>
                </a:effectLst>
              </a:rPr>
              <a:t>ocal </a:t>
            </a:r>
            <a:r>
              <a:rPr lang="en-US" sz="3200" b="1" u="sng" dirty="0" smtClean="0">
                <a:solidFill>
                  <a:srgbClr val="385623"/>
                </a:solidFill>
                <a:effectLst>
                  <a:outerShdw blurRad="38100" dist="38100" dir="2700000" algn="tl">
                    <a:srgbClr val="000000">
                      <a:alpha val="43137"/>
                    </a:srgbClr>
                  </a:outerShdw>
                </a:effectLst>
              </a:rPr>
              <a:t>T</a:t>
            </a:r>
            <a:r>
              <a:rPr lang="en-US" sz="3200" b="1" dirty="0" smtClean="0">
                <a:solidFill>
                  <a:srgbClr val="385623"/>
                </a:solidFill>
                <a:effectLst>
                  <a:outerShdw blurRad="38100" dist="38100" dir="2700000" algn="tl">
                    <a:srgbClr val="000000">
                      <a:alpha val="43137"/>
                    </a:srgbClr>
                  </a:outerShdw>
                </a:effectLst>
              </a:rPr>
              <a:t>axes (property taxes for personal residence) to $10,000</a:t>
            </a:r>
          </a:p>
          <a:p>
            <a:r>
              <a:rPr lang="en-US" sz="3200" b="1" dirty="0" smtClean="0">
                <a:solidFill>
                  <a:srgbClr val="385623"/>
                </a:solidFill>
                <a:effectLst>
                  <a:outerShdw blurRad="38100" dist="38100" dir="2700000" algn="tl">
                    <a:srgbClr val="000000">
                      <a:alpha val="43137"/>
                    </a:srgbClr>
                  </a:outerShdw>
                </a:effectLst>
              </a:rPr>
              <a:t>Significant impact on taxpayers in CA,NJ,NY,CT,MA (just to name a few) – average SALT deduction in these states ranges from $15K - $22K</a:t>
            </a:r>
          </a:p>
          <a:p>
            <a:r>
              <a:rPr lang="en-US" sz="3200" b="1" dirty="0" smtClean="0">
                <a:solidFill>
                  <a:srgbClr val="385623"/>
                </a:solidFill>
                <a:effectLst>
                  <a:outerShdw blurRad="38100" dist="38100" dir="2700000" algn="tl">
                    <a:srgbClr val="000000">
                      <a:alpha val="43137"/>
                    </a:srgbClr>
                  </a:outerShdw>
                </a:effectLst>
              </a:rPr>
              <a:t>May mitigate positive impact from reduction in tax rates</a:t>
            </a:r>
          </a:p>
          <a:p>
            <a:endParaRPr lang="en-US" sz="3200" b="1" dirty="0" smtClean="0">
              <a:solidFill>
                <a:srgbClr val="385623"/>
              </a:solidFill>
              <a:effectLst>
                <a:outerShdw blurRad="38100" dist="38100" dir="2700000" algn="tl">
                  <a:srgbClr val="000000">
                    <a:alpha val="43137"/>
                  </a:srgbClr>
                </a:outerShdw>
              </a:effectLst>
            </a:endParaRPr>
          </a:p>
          <a:p>
            <a:endParaRPr lang="en-US" sz="3200" b="1" dirty="0" smtClean="0">
              <a:solidFill>
                <a:srgbClr val="385623"/>
              </a:solidFill>
              <a:effectLst>
                <a:outerShdw blurRad="38100" dist="38100" dir="2700000" algn="tl">
                  <a:srgbClr val="000000">
                    <a:alpha val="43137"/>
                  </a:srgbClr>
                </a:outerShdw>
              </a:effectLst>
            </a:endParaRPr>
          </a:p>
          <a:p>
            <a:endParaRPr lang="en-US" sz="3200" b="1" dirty="0" smtClean="0">
              <a:solidFill>
                <a:srgbClr val="385623"/>
              </a:solidFill>
              <a:effectLst>
                <a:outerShdw blurRad="38100" dist="38100" dir="2700000" algn="tl">
                  <a:srgbClr val="000000">
                    <a:alpha val="43137"/>
                  </a:srgbClr>
                </a:outerShdw>
              </a:effectLst>
            </a:endParaRPr>
          </a:p>
          <a:p>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55" y="0"/>
            <a:ext cx="1095447" cy="1417638"/>
          </a:xfrm>
          <a:prstGeom prst="rect">
            <a:avLst/>
          </a:prstGeom>
        </p:spPr>
      </p:pic>
      <p:sp>
        <p:nvSpPr>
          <p:cNvPr id="5" name="Slide Number Placeholder 4"/>
          <p:cNvSpPr>
            <a:spLocks noGrp="1"/>
          </p:cNvSpPr>
          <p:nvPr>
            <p:ph type="sldNum" sz="quarter" idx="12"/>
          </p:nvPr>
        </p:nvSpPr>
        <p:spPr/>
        <p:txBody>
          <a:bodyPr/>
          <a:lstStyle/>
          <a:p>
            <a:fld id="{6ECF81E8-6DE5-4C92-89BE-5D6CD56A8BF1}" type="slidenum">
              <a:rPr lang="en-US" smtClean="0"/>
              <a:pPr/>
              <a:t>25</a:t>
            </a:fld>
            <a:endParaRPr lang="en-US" dirty="0"/>
          </a:p>
        </p:txBody>
      </p:sp>
    </p:spTree>
    <p:extLst>
      <p:ext uri="{BB962C8B-B14F-4D97-AF65-F5344CB8AC3E}">
        <p14:creationId xmlns:p14="http://schemas.microsoft.com/office/powerpoint/2010/main" val="23756129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0350"/>
            <a:ext cx="8229600" cy="1143000"/>
          </a:xfrm>
        </p:spPr>
        <p:txBody>
          <a:bodyPr>
            <a:normAutofit fontScale="90000"/>
          </a:bodyPr>
          <a:lstStyle/>
          <a:p>
            <a:r>
              <a:rPr lang="en-US" dirty="0" smtClean="0"/>
              <a:t>        </a:t>
            </a:r>
            <a:r>
              <a:rPr lang="en-US" sz="4800" b="1" dirty="0" smtClean="0">
                <a:solidFill>
                  <a:srgbClr val="385623"/>
                </a:solidFill>
                <a:effectLst>
                  <a:outerShdw blurRad="38100" dist="38100" dir="2700000" algn="tl">
                    <a:srgbClr val="000000">
                      <a:alpha val="43137"/>
                    </a:srgbClr>
                  </a:outerShdw>
                </a:effectLst>
              </a:rPr>
              <a:t>Itemizing will resemble an </a:t>
            </a:r>
            <a:br>
              <a:rPr lang="en-US" sz="4800" b="1" dirty="0" smtClean="0">
                <a:solidFill>
                  <a:srgbClr val="385623"/>
                </a:solidFill>
                <a:effectLst>
                  <a:outerShdw blurRad="38100" dist="38100" dir="2700000" algn="tl">
                    <a:srgbClr val="000000">
                      <a:alpha val="43137"/>
                    </a:srgbClr>
                  </a:outerShdw>
                </a:effectLst>
              </a:rPr>
            </a:br>
            <a:r>
              <a:rPr lang="en-US" sz="4800" b="1" dirty="0">
                <a:solidFill>
                  <a:srgbClr val="385623"/>
                </a:solidFill>
                <a:effectLst>
                  <a:outerShdw blurRad="38100" dist="38100" dir="2700000" algn="tl">
                    <a:srgbClr val="000000">
                      <a:alpha val="43137"/>
                    </a:srgbClr>
                  </a:outerShdw>
                </a:effectLst>
              </a:rPr>
              <a:t> </a:t>
            </a:r>
            <a:r>
              <a:rPr lang="en-US" sz="4800" b="1" dirty="0" smtClean="0">
                <a:solidFill>
                  <a:srgbClr val="385623"/>
                </a:solidFill>
                <a:effectLst>
                  <a:outerShdw blurRad="38100" dist="38100" dir="2700000" algn="tl">
                    <a:srgbClr val="000000">
                      <a:alpha val="43137"/>
                    </a:srgbClr>
                  </a:outerShdw>
                </a:effectLst>
              </a:rPr>
              <a:t>      American Ninja obstacle course</a:t>
            </a:r>
            <a:endParaRPr lang="en-US" sz="4800" b="1" dirty="0">
              <a:solidFill>
                <a:srgbClr val="38562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0" indent="0">
              <a:buNone/>
            </a:pPr>
            <a:endParaRPr lang="en-US" sz="3200" b="1" dirty="0" smtClean="0">
              <a:solidFill>
                <a:srgbClr val="385623"/>
              </a:solidFill>
              <a:effectLst>
                <a:outerShdw blurRad="38100" dist="38100" dir="2700000" algn="tl">
                  <a:srgbClr val="000000">
                    <a:alpha val="43137"/>
                  </a:srgbClr>
                </a:outerShdw>
              </a:effectLst>
            </a:endParaRPr>
          </a:p>
          <a:p>
            <a:endParaRPr lang="en-US" sz="3200" b="1" dirty="0" smtClean="0">
              <a:solidFill>
                <a:srgbClr val="385623"/>
              </a:solidFill>
              <a:effectLst>
                <a:outerShdw blurRad="38100" dist="38100" dir="2700000" algn="tl">
                  <a:srgbClr val="000000">
                    <a:alpha val="43137"/>
                  </a:srgbClr>
                </a:outerShdw>
              </a:effectLst>
            </a:endParaRPr>
          </a:p>
          <a:p>
            <a:endParaRPr lang="en-US" sz="3200" b="1" dirty="0" smtClean="0">
              <a:solidFill>
                <a:srgbClr val="385623"/>
              </a:solidFill>
              <a:effectLst>
                <a:outerShdw blurRad="38100" dist="38100" dir="2700000" algn="tl">
                  <a:srgbClr val="000000">
                    <a:alpha val="43137"/>
                  </a:srgbClr>
                </a:outerShdw>
              </a:effectLst>
            </a:endParaRPr>
          </a:p>
          <a:p>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55" y="0"/>
            <a:ext cx="1095447" cy="141763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1" y="2260472"/>
            <a:ext cx="3124200" cy="292576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6200" y="2253647"/>
            <a:ext cx="2895600" cy="2586715"/>
          </a:xfrm>
          <a:prstGeom prst="rect">
            <a:avLst/>
          </a:prstGeom>
        </p:spPr>
      </p:pic>
      <p:sp>
        <p:nvSpPr>
          <p:cNvPr id="7" name="TextBox 6"/>
          <p:cNvSpPr txBox="1"/>
          <p:nvPr/>
        </p:nvSpPr>
        <p:spPr>
          <a:xfrm>
            <a:off x="3301053" y="2930127"/>
            <a:ext cx="533399" cy="1200329"/>
          </a:xfrm>
          <a:prstGeom prst="rect">
            <a:avLst/>
          </a:prstGeom>
          <a:noFill/>
        </p:spPr>
        <p:txBody>
          <a:bodyPr wrap="square" rtlCol="0">
            <a:spAutoFit/>
          </a:bodyPr>
          <a:lstStyle/>
          <a:p>
            <a:pPr algn="ctr"/>
            <a:r>
              <a:rPr lang="en-US" sz="7200" b="1" dirty="0" smtClean="0">
                <a:effectLst>
                  <a:outerShdw blurRad="38100" dist="38100" dir="2700000" algn="tl">
                    <a:srgbClr val="000000">
                      <a:alpha val="43137"/>
                    </a:srgbClr>
                  </a:outerShdw>
                </a:effectLst>
              </a:rPr>
              <a:t>+</a:t>
            </a:r>
            <a:endParaRPr lang="en-US" sz="7200" b="1" dirty="0">
              <a:effectLst>
                <a:outerShdw blurRad="38100" dist="38100" dir="2700000" algn="tl">
                  <a:srgbClr val="000000">
                    <a:alpha val="43137"/>
                  </a:srgbClr>
                </a:outerShdw>
              </a:effectLst>
            </a:endParaRPr>
          </a:p>
        </p:txBody>
      </p:sp>
      <p:sp>
        <p:nvSpPr>
          <p:cNvPr id="8" name="TextBox 7"/>
          <p:cNvSpPr txBox="1"/>
          <p:nvPr/>
        </p:nvSpPr>
        <p:spPr>
          <a:xfrm>
            <a:off x="6863686" y="3162984"/>
            <a:ext cx="2280313" cy="707886"/>
          </a:xfrm>
          <a:prstGeom prst="rect">
            <a:avLst/>
          </a:prstGeom>
          <a:noFill/>
        </p:spPr>
        <p:txBody>
          <a:bodyPr wrap="square" rtlCol="0">
            <a:spAutoFit/>
          </a:bodyPr>
          <a:lstStyle/>
          <a:p>
            <a:r>
              <a:rPr lang="en-US" sz="4000" b="1" dirty="0" smtClean="0">
                <a:effectLst>
                  <a:outerShdw blurRad="38100" dist="38100" dir="2700000" algn="tl">
                    <a:srgbClr val="000000">
                      <a:alpha val="43137"/>
                    </a:srgbClr>
                  </a:outerShdw>
                </a:effectLst>
              </a:rPr>
              <a:t>&gt; $24,000</a:t>
            </a:r>
            <a:endParaRPr lang="en-US" sz="4000" b="1" dirty="0">
              <a:effectLst>
                <a:outerShdw blurRad="38100" dist="38100" dir="2700000" algn="tl">
                  <a:srgbClr val="000000">
                    <a:alpha val="43137"/>
                  </a:srgbClr>
                </a:outerShdw>
              </a:effectLst>
            </a:endParaRPr>
          </a:p>
        </p:txBody>
      </p:sp>
      <p:sp>
        <p:nvSpPr>
          <p:cNvPr id="9" name="TextBox 8"/>
          <p:cNvSpPr txBox="1"/>
          <p:nvPr/>
        </p:nvSpPr>
        <p:spPr>
          <a:xfrm>
            <a:off x="457200" y="1285542"/>
            <a:ext cx="8001000" cy="830997"/>
          </a:xfrm>
          <a:prstGeom prst="rect">
            <a:avLst/>
          </a:prstGeom>
          <a:noFill/>
        </p:spPr>
        <p:txBody>
          <a:bodyPr wrap="square" rtlCol="0">
            <a:spAutoFit/>
          </a:bodyPr>
          <a:lstStyle/>
          <a:p>
            <a:pPr algn="ctr"/>
            <a:r>
              <a:rPr lang="en-US" sz="2400" b="1" i="1" dirty="0" smtClean="0">
                <a:solidFill>
                  <a:srgbClr val="FF0000"/>
                </a:solidFill>
                <a:effectLst>
                  <a:outerShdw blurRad="38100" dist="38100" dir="2700000" algn="tl">
                    <a:srgbClr val="000000">
                      <a:alpha val="43137"/>
                    </a:srgbClr>
                  </a:outerShdw>
                </a:effectLst>
              </a:rPr>
              <a:t>For a married couple to benefit from itemized deductions, they will have to:</a:t>
            </a:r>
            <a:endParaRPr lang="en-US" sz="2400" b="1" i="1" dirty="0">
              <a:solidFill>
                <a:srgbClr val="FF0000"/>
              </a:solidFill>
              <a:effectLst>
                <a:outerShdw blurRad="38100" dist="38100" dir="2700000" algn="tl">
                  <a:srgbClr val="000000">
                    <a:alpha val="43137"/>
                  </a:srgbClr>
                </a:outerShdw>
              </a:effectLst>
            </a:endParaRPr>
          </a:p>
        </p:txBody>
      </p:sp>
      <p:sp>
        <p:nvSpPr>
          <p:cNvPr id="10" name="TextBox 9"/>
          <p:cNvSpPr txBox="1"/>
          <p:nvPr/>
        </p:nvSpPr>
        <p:spPr>
          <a:xfrm>
            <a:off x="216375" y="5186235"/>
            <a:ext cx="3124200" cy="1754326"/>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Get </a:t>
            </a:r>
            <a:r>
              <a:rPr lang="en-US" sz="3600" b="1" i="1" u="sng" dirty="0" smtClean="0">
                <a:effectLst>
                  <a:outerShdw blurRad="38100" dist="38100" dir="2700000" algn="tl">
                    <a:srgbClr val="000000">
                      <a:alpha val="43137"/>
                    </a:srgbClr>
                  </a:outerShdw>
                </a:effectLst>
              </a:rPr>
              <a:t>UNDER</a:t>
            </a:r>
            <a:r>
              <a:rPr lang="en-US" sz="3600" b="1" dirty="0" smtClean="0">
                <a:effectLst>
                  <a:outerShdw blurRad="38100" dist="38100" dir="2700000" algn="tl">
                    <a:srgbClr val="000000">
                      <a:alpha val="43137"/>
                    </a:srgbClr>
                  </a:outerShdw>
                </a:effectLst>
              </a:rPr>
              <a:t> the SALT limitation of $10K AND</a:t>
            </a:r>
            <a:endParaRPr lang="en-US" sz="3600" b="1" dirty="0">
              <a:effectLst>
                <a:outerShdw blurRad="38100" dist="38100" dir="2700000" algn="tl">
                  <a:srgbClr val="000000">
                    <a:alpha val="43137"/>
                  </a:srgbClr>
                </a:outerShdw>
              </a:effectLst>
            </a:endParaRPr>
          </a:p>
        </p:txBody>
      </p:sp>
      <p:sp>
        <p:nvSpPr>
          <p:cNvPr id="12" name="TextBox 11"/>
          <p:cNvSpPr txBox="1"/>
          <p:nvPr/>
        </p:nvSpPr>
        <p:spPr>
          <a:xfrm>
            <a:off x="3581400" y="5023877"/>
            <a:ext cx="4876800" cy="1815882"/>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Get </a:t>
            </a:r>
            <a:r>
              <a:rPr lang="en-US" sz="2800" b="1" i="1" u="sng" dirty="0" smtClean="0">
                <a:effectLst>
                  <a:outerShdw blurRad="38100" dist="38100" dir="2700000" algn="tl">
                    <a:srgbClr val="000000">
                      <a:alpha val="43137"/>
                    </a:srgbClr>
                  </a:outerShdw>
                </a:effectLst>
              </a:rPr>
              <a:t>OVER</a:t>
            </a:r>
            <a:r>
              <a:rPr lang="en-US" sz="2800" b="1" dirty="0" smtClean="0">
                <a:effectLst>
                  <a:outerShdw blurRad="38100" dist="38100" dir="2700000" algn="tl">
                    <a:srgbClr val="000000">
                      <a:alpha val="43137"/>
                    </a:srgbClr>
                  </a:outerShdw>
                </a:effectLst>
              </a:rPr>
              <a:t> $14K of all other deductions (mortgage interest, charitable deductions, medical expenses)</a:t>
            </a:r>
            <a:endParaRPr lang="en-US" sz="2800" b="1" dirty="0">
              <a:effectLst>
                <a:outerShdw blurRad="38100" dist="38100" dir="2700000" algn="tl">
                  <a:srgbClr val="000000">
                    <a:alpha val="43137"/>
                  </a:srgbClr>
                </a:outerShdw>
              </a:effectLst>
            </a:endParaRPr>
          </a:p>
        </p:txBody>
      </p:sp>
      <p:sp>
        <p:nvSpPr>
          <p:cNvPr id="11" name="Slide Number Placeholder 10"/>
          <p:cNvSpPr>
            <a:spLocks noGrp="1"/>
          </p:cNvSpPr>
          <p:nvPr>
            <p:ph type="sldNum" sz="quarter" idx="12"/>
          </p:nvPr>
        </p:nvSpPr>
        <p:spPr/>
        <p:txBody>
          <a:bodyPr/>
          <a:lstStyle/>
          <a:p>
            <a:fld id="{6ECF81E8-6DE5-4C92-89BE-5D6CD56A8BF1}" type="slidenum">
              <a:rPr lang="en-US" smtClean="0"/>
              <a:pPr/>
              <a:t>26</a:t>
            </a:fld>
            <a:endParaRPr lang="en-US" dirty="0"/>
          </a:p>
        </p:txBody>
      </p:sp>
    </p:spTree>
    <p:extLst>
      <p:ext uri="{BB962C8B-B14F-4D97-AF65-F5344CB8AC3E}">
        <p14:creationId xmlns:p14="http://schemas.microsoft.com/office/powerpoint/2010/main" val="5503801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sz="4800" b="1" dirty="0" smtClean="0">
                <a:solidFill>
                  <a:srgbClr val="385623"/>
                </a:solidFill>
                <a:effectLst>
                  <a:outerShdw blurRad="38100" dist="38100" dir="2700000" algn="tl">
                    <a:srgbClr val="000000">
                      <a:alpha val="43137"/>
                    </a:srgbClr>
                  </a:outerShdw>
                </a:effectLst>
              </a:rPr>
              <a:t>The impact…………</a:t>
            </a:r>
            <a:endParaRPr lang="en-US" sz="4800" b="1" dirty="0">
              <a:solidFill>
                <a:srgbClr val="38562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17638"/>
            <a:ext cx="8229600" cy="4525963"/>
          </a:xfrm>
        </p:spPr>
        <p:txBody>
          <a:bodyPr>
            <a:normAutofit/>
          </a:bodyPr>
          <a:lstStyle/>
          <a:p>
            <a:r>
              <a:rPr lang="en-US" sz="3200" b="1" dirty="0" smtClean="0">
                <a:solidFill>
                  <a:srgbClr val="385623"/>
                </a:solidFill>
                <a:effectLst>
                  <a:outerShdw blurRad="38100" dist="38100" dir="2700000" algn="tl">
                    <a:srgbClr val="000000">
                      <a:alpha val="43137"/>
                    </a:srgbClr>
                  </a:outerShdw>
                </a:effectLst>
              </a:rPr>
              <a:t>As a result of the SALT deduction limitation and higher standard deduction, the US Congress Joint Committee on Taxation estimates that the number of itemized filers will drop from 46.5 million in 2017 to 18 million in 2018 </a:t>
            </a:r>
          </a:p>
          <a:p>
            <a:r>
              <a:rPr lang="en-US" sz="3200" b="1" dirty="0" smtClean="0">
                <a:solidFill>
                  <a:srgbClr val="385623"/>
                </a:solidFill>
                <a:effectLst>
                  <a:outerShdw blurRad="38100" dist="38100" dir="2700000" algn="tl">
                    <a:srgbClr val="000000">
                      <a:alpha val="43137"/>
                    </a:srgbClr>
                  </a:outerShdw>
                </a:effectLst>
              </a:rPr>
              <a:t>This equates to approximately 88% of filers who will now utilize the standard deduction</a:t>
            </a:r>
          </a:p>
          <a:p>
            <a:endParaRPr lang="en-US" sz="3200" b="1" dirty="0" smtClean="0">
              <a:solidFill>
                <a:srgbClr val="385623"/>
              </a:solidFill>
              <a:effectLst>
                <a:outerShdw blurRad="38100" dist="38100" dir="2700000" algn="tl">
                  <a:srgbClr val="000000">
                    <a:alpha val="43137"/>
                  </a:srgbClr>
                </a:outerShdw>
              </a:effectLst>
            </a:endParaRPr>
          </a:p>
          <a:p>
            <a:endParaRPr lang="en-US" sz="3200" b="1" dirty="0" smtClean="0">
              <a:solidFill>
                <a:srgbClr val="385623"/>
              </a:solidFill>
              <a:effectLst>
                <a:outerShdw blurRad="38100" dist="38100" dir="2700000" algn="tl">
                  <a:srgbClr val="000000">
                    <a:alpha val="43137"/>
                  </a:srgbClr>
                </a:outerShdw>
              </a:effectLst>
            </a:endParaRPr>
          </a:p>
          <a:p>
            <a:endParaRPr lang="en-US" sz="3200" b="1" dirty="0" smtClean="0">
              <a:solidFill>
                <a:srgbClr val="385623"/>
              </a:solidFill>
              <a:effectLst>
                <a:outerShdw blurRad="38100" dist="38100" dir="2700000" algn="tl">
                  <a:srgbClr val="000000">
                    <a:alpha val="43137"/>
                  </a:srgbClr>
                </a:outerShdw>
              </a:effectLst>
            </a:endParaRPr>
          </a:p>
          <a:p>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55" y="0"/>
            <a:ext cx="1095447" cy="1417638"/>
          </a:xfrm>
          <a:prstGeom prst="rect">
            <a:avLst/>
          </a:prstGeom>
        </p:spPr>
      </p:pic>
      <p:sp>
        <p:nvSpPr>
          <p:cNvPr id="5" name="Slide Number Placeholder 4"/>
          <p:cNvSpPr>
            <a:spLocks noGrp="1"/>
          </p:cNvSpPr>
          <p:nvPr>
            <p:ph type="sldNum" sz="quarter" idx="12"/>
          </p:nvPr>
        </p:nvSpPr>
        <p:spPr/>
        <p:txBody>
          <a:bodyPr/>
          <a:lstStyle/>
          <a:p>
            <a:fld id="{6ECF81E8-6DE5-4C92-89BE-5D6CD56A8BF1}" type="slidenum">
              <a:rPr lang="en-US" smtClean="0"/>
              <a:pPr/>
              <a:t>27</a:t>
            </a:fld>
            <a:endParaRPr lang="en-US" dirty="0"/>
          </a:p>
        </p:txBody>
      </p:sp>
    </p:spTree>
    <p:extLst>
      <p:ext uri="{BB962C8B-B14F-4D97-AF65-F5344CB8AC3E}">
        <p14:creationId xmlns:p14="http://schemas.microsoft.com/office/powerpoint/2010/main" val="29271943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sz="4800" b="1" dirty="0" smtClean="0">
                <a:solidFill>
                  <a:srgbClr val="385623"/>
                </a:solidFill>
                <a:effectLst>
                  <a:outerShdw blurRad="38100" dist="38100" dir="2700000" algn="tl">
                    <a:srgbClr val="000000">
                      <a:alpha val="43137"/>
                    </a:srgbClr>
                  </a:outerShdw>
                </a:effectLst>
              </a:rPr>
              <a:t>……… and its consequence</a:t>
            </a:r>
            <a:endParaRPr lang="en-US" sz="4800" b="1" dirty="0">
              <a:solidFill>
                <a:srgbClr val="38562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17638"/>
            <a:ext cx="8229600" cy="4525963"/>
          </a:xfrm>
        </p:spPr>
        <p:txBody>
          <a:bodyPr>
            <a:normAutofit/>
          </a:bodyPr>
          <a:lstStyle/>
          <a:p>
            <a:r>
              <a:rPr lang="en-US" sz="3200" b="1" dirty="0" smtClean="0">
                <a:solidFill>
                  <a:srgbClr val="385623"/>
                </a:solidFill>
                <a:effectLst>
                  <a:outerShdw blurRad="38100" dist="38100" dir="2700000" algn="tl">
                    <a:srgbClr val="000000">
                      <a:alpha val="43137"/>
                    </a:srgbClr>
                  </a:outerShdw>
                </a:effectLst>
              </a:rPr>
              <a:t>Three research studies published in 2018 are predicting a decrease in individual charitable giving for 2018 since individuals will not see a tax benefit from their charitable donation</a:t>
            </a:r>
          </a:p>
          <a:p>
            <a:r>
              <a:rPr lang="en-US" sz="3200" b="1" dirty="0" smtClean="0">
                <a:solidFill>
                  <a:srgbClr val="385623"/>
                </a:solidFill>
                <a:effectLst>
                  <a:outerShdw blurRad="38100" dist="38100" dir="2700000" algn="tl">
                    <a:srgbClr val="000000">
                      <a:alpha val="43137"/>
                    </a:srgbClr>
                  </a:outerShdw>
                </a:effectLst>
              </a:rPr>
              <a:t>The most recent by the American Enterprise Institute (June 2018) predicts a decrease of approximately $17 billion which equates to 4% </a:t>
            </a:r>
          </a:p>
          <a:p>
            <a:endParaRPr lang="en-US" sz="3200" b="1" dirty="0" smtClean="0">
              <a:solidFill>
                <a:srgbClr val="385623"/>
              </a:solidFill>
              <a:effectLst>
                <a:outerShdw blurRad="38100" dist="38100" dir="2700000" algn="tl">
                  <a:srgbClr val="000000">
                    <a:alpha val="43137"/>
                  </a:srgbClr>
                </a:outerShdw>
              </a:effectLst>
            </a:endParaRPr>
          </a:p>
          <a:p>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55" y="0"/>
            <a:ext cx="1095447" cy="1417638"/>
          </a:xfrm>
          <a:prstGeom prst="rect">
            <a:avLst/>
          </a:prstGeom>
        </p:spPr>
      </p:pic>
      <p:sp>
        <p:nvSpPr>
          <p:cNvPr id="5" name="Slide Number Placeholder 4"/>
          <p:cNvSpPr>
            <a:spLocks noGrp="1"/>
          </p:cNvSpPr>
          <p:nvPr>
            <p:ph type="sldNum" sz="quarter" idx="12"/>
          </p:nvPr>
        </p:nvSpPr>
        <p:spPr/>
        <p:txBody>
          <a:bodyPr/>
          <a:lstStyle/>
          <a:p>
            <a:fld id="{6ECF81E8-6DE5-4C92-89BE-5D6CD56A8BF1}" type="slidenum">
              <a:rPr lang="en-US" smtClean="0"/>
              <a:pPr/>
              <a:t>28</a:t>
            </a:fld>
            <a:endParaRPr lang="en-US" dirty="0"/>
          </a:p>
        </p:txBody>
      </p:sp>
    </p:spTree>
    <p:extLst>
      <p:ext uri="{BB962C8B-B14F-4D97-AF65-F5344CB8AC3E}">
        <p14:creationId xmlns:p14="http://schemas.microsoft.com/office/powerpoint/2010/main" val="20306295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sz="4800" b="1" dirty="0" smtClean="0">
                <a:solidFill>
                  <a:srgbClr val="385623"/>
                </a:solidFill>
                <a:effectLst>
                  <a:outerShdw blurRad="38100" dist="38100" dir="2700000" algn="tl">
                    <a:srgbClr val="000000">
                      <a:alpha val="43137"/>
                    </a:srgbClr>
                  </a:outerShdw>
                </a:effectLst>
              </a:rPr>
              <a:t>BEWARE THE APRIL 15                 </a:t>
            </a:r>
            <a:br>
              <a:rPr lang="en-US" sz="4800" b="1" dirty="0" smtClean="0">
                <a:solidFill>
                  <a:srgbClr val="385623"/>
                </a:solidFill>
                <a:effectLst>
                  <a:outerShdw blurRad="38100" dist="38100" dir="2700000" algn="tl">
                    <a:srgbClr val="000000">
                      <a:alpha val="43137"/>
                    </a:srgbClr>
                  </a:outerShdw>
                </a:effectLst>
              </a:rPr>
            </a:br>
            <a:r>
              <a:rPr lang="en-US" sz="4800" b="1" dirty="0">
                <a:solidFill>
                  <a:srgbClr val="385623"/>
                </a:solidFill>
                <a:effectLst>
                  <a:outerShdw blurRad="38100" dist="38100" dir="2700000" algn="tl">
                    <a:srgbClr val="000000">
                      <a:alpha val="43137"/>
                    </a:srgbClr>
                  </a:outerShdw>
                </a:effectLst>
              </a:rPr>
              <a:t> </a:t>
            </a:r>
            <a:r>
              <a:rPr lang="en-US" sz="4800" b="1" dirty="0" smtClean="0">
                <a:solidFill>
                  <a:srgbClr val="385623"/>
                </a:solidFill>
                <a:effectLst>
                  <a:outerShdw blurRad="38100" dist="38100" dir="2700000" algn="tl">
                    <a:srgbClr val="000000">
                      <a:alpha val="43137"/>
                    </a:srgbClr>
                  </a:outerShdw>
                </a:effectLst>
              </a:rPr>
              <a:t>       “SURPRISE”</a:t>
            </a:r>
            <a:endParaRPr lang="en-US" sz="4800" b="1" dirty="0">
              <a:solidFill>
                <a:srgbClr val="38562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79112" y="4579938"/>
            <a:ext cx="8229600" cy="4525963"/>
          </a:xfrm>
        </p:spPr>
        <p:txBody>
          <a:bodyPr>
            <a:normAutofit/>
          </a:bodyPr>
          <a:lstStyle/>
          <a:p>
            <a:endParaRPr lang="en-US" sz="3200" b="1" dirty="0" smtClean="0">
              <a:solidFill>
                <a:srgbClr val="385623"/>
              </a:solidFill>
              <a:effectLst>
                <a:outerShdw blurRad="38100" dist="38100" dir="2700000" algn="tl">
                  <a:srgbClr val="000000">
                    <a:alpha val="43137"/>
                  </a:srgbClr>
                </a:outerShdw>
              </a:effectLst>
            </a:endParaRPr>
          </a:p>
          <a:p>
            <a:endParaRPr lang="en-US" sz="3200" b="1" dirty="0" smtClean="0">
              <a:solidFill>
                <a:srgbClr val="385623"/>
              </a:solidFill>
              <a:effectLst>
                <a:outerShdw blurRad="38100" dist="38100" dir="2700000" algn="tl">
                  <a:srgbClr val="000000">
                    <a:alpha val="43137"/>
                  </a:srgbClr>
                </a:outerShdw>
              </a:effectLst>
            </a:endParaRPr>
          </a:p>
          <a:p>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55" y="0"/>
            <a:ext cx="1095447" cy="1417638"/>
          </a:xfrm>
          <a:prstGeom prst="rect">
            <a:avLst/>
          </a:prstGeom>
        </p:spPr>
      </p:pic>
      <p:sp>
        <p:nvSpPr>
          <p:cNvPr id="5" name="Slide Number Placeholder 4"/>
          <p:cNvSpPr>
            <a:spLocks noGrp="1"/>
          </p:cNvSpPr>
          <p:nvPr>
            <p:ph type="sldNum" sz="quarter" idx="12"/>
          </p:nvPr>
        </p:nvSpPr>
        <p:spPr/>
        <p:txBody>
          <a:bodyPr/>
          <a:lstStyle/>
          <a:p>
            <a:fld id="{6ECF81E8-6DE5-4C92-89BE-5D6CD56A8BF1}" type="slidenum">
              <a:rPr lang="en-US" smtClean="0"/>
              <a:pPr/>
              <a:t>29</a:t>
            </a:fld>
            <a:endParaRPr lang="en-US" dirty="0"/>
          </a:p>
        </p:txBody>
      </p:sp>
      <p:pic>
        <p:nvPicPr>
          <p:cNvPr id="7" name="Picture 6"/>
          <p:cNvPicPr>
            <a:picLocks noChangeAspect="1"/>
          </p:cNvPicPr>
          <p:nvPr/>
        </p:nvPicPr>
        <p:blipFill>
          <a:blip r:embed="rId4"/>
          <a:stretch>
            <a:fillRect/>
          </a:stretch>
        </p:blipFill>
        <p:spPr>
          <a:xfrm>
            <a:off x="609600" y="1828800"/>
            <a:ext cx="6858000" cy="4527550"/>
          </a:xfrm>
          <a:prstGeom prst="rect">
            <a:avLst/>
          </a:prstGeom>
        </p:spPr>
      </p:pic>
    </p:spTree>
    <p:extLst>
      <p:ext uri="{BB962C8B-B14F-4D97-AF65-F5344CB8AC3E}">
        <p14:creationId xmlns:p14="http://schemas.microsoft.com/office/powerpoint/2010/main" val="15492562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       </a:t>
            </a:r>
            <a:r>
              <a:rPr lang="en-US" sz="4800" b="1" dirty="0" smtClean="0">
                <a:solidFill>
                  <a:srgbClr val="385623"/>
                </a:solidFill>
                <a:effectLst>
                  <a:outerShdw blurRad="38100" dist="38100" dir="2700000" algn="tl">
                    <a:srgbClr val="000000">
                      <a:alpha val="43137"/>
                    </a:srgbClr>
                  </a:outerShdw>
                </a:effectLst>
              </a:rPr>
              <a:t>Agenda</a:t>
            </a:r>
            <a:endParaRPr lang="en-US" sz="4800" b="1" dirty="0">
              <a:solidFill>
                <a:srgbClr val="38562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4000" b="1" dirty="0" smtClean="0">
                <a:solidFill>
                  <a:srgbClr val="385623"/>
                </a:solidFill>
                <a:effectLst>
                  <a:outerShdw blurRad="38100" dist="38100" dir="2700000" algn="tl">
                    <a:srgbClr val="000000">
                      <a:alpha val="43137"/>
                    </a:srgbClr>
                  </a:outerShdw>
                </a:effectLst>
              </a:rPr>
              <a:t>Review of some key provisions</a:t>
            </a:r>
          </a:p>
          <a:p>
            <a:r>
              <a:rPr lang="en-US" sz="4000" b="1" dirty="0" smtClean="0">
                <a:solidFill>
                  <a:srgbClr val="385623"/>
                </a:solidFill>
                <a:effectLst>
                  <a:outerShdw blurRad="38100" dist="38100" dir="2700000" algn="tl">
                    <a:srgbClr val="000000">
                      <a:alpha val="43137"/>
                    </a:srgbClr>
                  </a:outerShdw>
                </a:effectLst>
              </a:rPr>
              <a:t>Issues facing tax-exempt organizations</a:t>
            </a:r>
          </a:p>
          <a:p>
            <a:r>
              <a:rPr lang="en-US" sz="4000" b="1" dirty="0" smtClean="0">
                <a:solidFill>
                  <a:srgbClr val="385623"/>
                </a:solidFill>
                <a:effectLst>
                  <a:outerShdw blurRad="38100" dist="38100" dir="2700000" algn="tl">
                    <a:srgbClr val="000000">
                      <a:alpha val="43137"/>
                    </a:srgbClr>
                  </a:outerShdw>
                </a:effectLst>
              </a:rPr>
              <a:t>Issues facing individual taxpayers</a:t>
            </a:r>
          </a:p>
          <a:p>
            <a:r>
              <a:rPr lang="en-US" sz="4000" b="1" dirty="0" smtClean="0">
                <a:solidFill>
                  <a:srgbClr val="385623"/>
                </a:solidFill>
                <a:effectLst>
                  <a:outerShdw blurRad="38100" dist="38100" dir="2700000" algn="tl">
                    <a:srgbClr val="000000">
                      <a:alpha val="43137"/>
                    </a:srgbClr>
                  </a:outerShdw>
                </a:effectLst>
              </a:rPr>
              <a:t>Legal and legislative responses</a:t>
            </a:r>
          </a:p>
          <a:p>
            <a:r>
              <a:rPr lang="en-US" sz="4000" b="1" dirty="0" smtClean="0">
                <a:solidFill>
                  <a:srgbClr val="385623"/>
                </a:solidFill>
                <a:effectLst>
                  <a:outerShdw blurRad="38100" dist="38100" dir="2700000" algn="tl">
                    <a:srgbClr val="000000">
                      <a:alpha val="43137"/>
                    </a:srgbClr>
                  </a:outerShdw>
                </a:effectLst>
              </a:rPr>
              <a:t>Q &amp; A</a:t>
            </a:r>
          </a:p>
          <a:p>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55" y="0"/>
            <a:ext cx="1095447" cy="1417638"/>
          </a:xfrm>
          <a:prstGeom prst="rect">
            <a:avLst/>
          </a:prstGeom>
        </p:spPr>
      </p:pic>
      <p:sp>
        <p:nvSpPr>
          <p:cNvPr id="5" name="Slide Number Placeholder 4"/>
          <p:cNvSpPr>
            <a:spLocks noGrp="1"/>
          </p:cNvSpPr>
          <p:nvPr>
            <p:ph type="sldNum" sz="quarter" idx="12"/>
          </p:nvPr>
        </p:nvSpPr>
        <p:spPr/>
        <p:txBody>
          <a:bodyPr/>
          <a:lstStyle/>
          <a:p>
            <a:fld id="{6ECF81E8-6DE5-4C92-89BE-5D6CD56A8BF1}"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sz="4800" b="1" dirty="0" smtClean="0">
                <a:solidFill>
                  <a:srgbClr val="385623"/>
                </a:solidFill>
                <a:effectLst>
                  <a:outerShdw blurRad="38100" dist="38100" dir="2700000" algn="tl">
                    <a:srgbClr val="000000">
                      <a:alpha val="43137"/>
                    </a:srgbClr>
                  </a:outerShdw>
                </a:effectLst>
              </a:rPr>
              <a:t>Change in withholding tables</a:t>
            </a:r>
            <a:endParaRPr lang="en-US" sz="4800" b="1" dirty="0">
              <a:solidFill>
                <a:srgbClr val="38562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2887" y="1417638"/>
            <a:ext cx="8229600" cy="4525963"/>
          </a:xfrm>
        </p:spPr>
        <p:txBody>
          <a:bodyPr>
            <a:normAutofit fontScale="85000" lnSpcReduction="20000"/>
          </a:bodyPr>
          <a:lstStyle/>
          <a:p>
            <a:r>
              <a:rPr lang="en-US" sz="3600" b="1" dirty="0" smtClean="0">
                <a:solidFill>
                  <a:srgbClr val="385623"/>
                </a:solidFill>
                <a:effectLst>
                  <a:outerShdw blurRad="38100" dist="38100" dir="2700000" algn="tl">
                    <a:srgbClr val="000000">
                      <a:alpha val="43137"/>
                    </a:srgbClr>
                  </a:outerShdw>
                </a:effectLst>
              </a:rPr>
              <a:t>Withholding table amounts were lowered to reflect reduction in tax rates</a:t>
            </a:r>
          </a:p>
          <a:p>
            <a:r>
              <a:rPr lang="en-US" sz="3600" b="1" dirty="0" smtClean="0">
                <a:solidFill>
                  <a:srgbClr val="385623"/>
                </a:solidFill>
                <a:effectLst>
                  <a:outerShdw blurRad="38100" dist="38100" dir="2700000" algn="tl">
                    <a:srgbClr val="000000">
                      <a:alpha val="43137"/>
                    </a:srgbClr>
                  </a:outerShdw>
                </a:effectLst>
              </a:rPr>
              <a:t>While (most) everyone will have a lower tax rate, they may end up with a HIGHER taxable income due to:</a:t>
            </a:r>
          </a:p>
          <a:p>
            <a:pPr lvl="1"/>
            <a:r>
              <a:rPr lang="en-US" sz="3200" b="1" dirty="0" smtClean="0">
                <a:solidFill>
                  <a:srgbClr val="385623"/>
                </a:solidFill>
                <a:effectLst>
                  <a:outerShdw blurRad="38100" dist="38100" dir="2700000" algn="tl">
                    <a:srgbClr val="000000">
                      <a:alpha val="43137"/>
                    </a:srgbClr>
                  </a:outerShdw>
                </a:effectLst>
              </a:rPr>
              <a:t>Elimination of personal exemptions</a:t>
            </a:r>
          </a:p>
          <a:p>
            <a:pPr lvl="1"/>
            <a:r>
              <a:rPr lang="en-US" sz="3200" b="1" dirty="0" smtClean="0">
                <a:solidFill>
                  <a:srgbClr val="385623"/>
                </a:solidFill>
                <a:effectLst>
                  <a:outerShdw blurRad="38100" dist="38100" dir="2700000" algn="tl">
                    <a:srgbClr val="000000">
                      <a:alpha val="43137"/>
                    </a:srgbClr>
                  </a:outerShdw>
                </a:effectLst>
              </a:rPr>
              <a:t>SALT deduction limitation</a:t>
            </a:r>
          </a:p>
          <a:p>
            <a:r>
              <a:rPr lang="en-US" sz="3600" b="1" dirty="0" smtClean="0">
                <a:solidFill>
                  <a:srgbClr val="385623"/>
                </a:solidFill>
                <a:effectLst>
                  <a:outerShdw blurRad="38100" dist="38100" dir="2700000" algn="tl">
                    <a:srgbClr val="000000">
                      <a:alpha val="43137"/>
                    </a:srgbClr>
                  </a:outerShdw>
                </a:effectLst>
              </a:rPr>
              <a:t>When filing your 2018 tax return, you may not see a refund – or in fact </a:t>
            </a:r>
            <a:r>
              <a:rPr lang="en-US" sz="3600" b="1" i="1" u="sng" dirty="0" smtClean="0">
                <a:solidFill>
                  <a:srgbClr val="385623"/>
                </a:solidFill>
                <a:effectLst>
                  <a:outerShdw blurRad="38100" dist="38100" dir="2700000" algn="tl">
                    <a:srgbClr val="000000">
                      <a:alpha val="43137"/>
                    </a:srgbClr>
                  </a:outerShdw>
                </a:effectLst>
              </a:rPr>
              <a:t>OWE</a:t>
            </a:r>
            <a:r>
              <a:rPr lang="en-US" sz="3600" b="1" dirty="0" smtClean="0">
                <a:solidFill>
                  <a:srgbClr val="385623"/>
                </a:solidFill>
                <a:effectLst>
                  <a:outerShdw blurRad="38100" dist="38100" dir="2700000" algn="tl">
                    <a:srgbClr val="000000">
                      <a:alpha val="43137"/>
                    </a:srgbClr>
                  </a:outerShdw>
                </a:effectLst>
              </a:rPr>
              <a:t> money</a:t>
            </a:r>
          </a:p>
          <a:p>
            <a:r>
              <a:rPr lang="en-US" sz="3600" b="1" dirty="0" smtClean="0">
                <a:solidFill>
                  <a:srgbClr val="385623"/>
                </a:solidFill>
                <a:effectLst>
                  <a:outerShdw blurRad="38100" dist="38100" dir="2700000" algn="tl">
                    <a:srgbClr val="000000">
                      <a:alpha val="43137"/>
                    </a:srgbClr>
                  </a:outerShdw>
                </a:effectLst>
              </a:rPr>
              <a:t>“Withholding check-up”</a:t>
            </a:r>
          </a:p>
          <a:p>
            <a:endParaRPr lang="en-US" sz="3600" b="1" dirty="0" smtClean="0">
              <a:solidFill>
                <a:srgbClr val="385623"/>
              </a:solidFill>
              <a:effectLst>
                <a:outerShdw blurRad="38100" dist="38100" dir="2700000" algn="tl">
                  <a:srgbClr val="000000">
                    <a:alpha val="43137"/>
                  </a:srgbClr>
                </a:outerShdw>
              </a:effectLst>
            </a:endParaRPr>
          </a:p>
          <a:p>
            <a:endParaRPr lang="en-US" sz="3200" b="1" dirty="0" smtClean="0">
              <a:solidFill>
                <a:srgbClr val="385623"/>
              </a:solidFill>
              <a:effectLst>
                <a:outerShdw blurRad="38100" dist="38100" dir="2700000" algn="tl">
                  <a:srgbClr val="000000">
                    <a:alpha val="43137"/>
                  </a:srgbClr>
                </a:outerShdw>
              </a:effectLst>
            </a:endParaRPr>
          </a:p>
          <a:p>
            <a:endParaRPr lang="en-US" sz="3200" b="1" dirty="0" smtClean="0">
              <a:solidFill>
                <a:srgbClr val="385623"/>
              </a:solidFill>
              <a:effectLst>
                <a:outerShdw blurRad="38100" dist="38100" dir="2700000" algn="tl">
                  <a:srgbClr val="000000">
                    <a:alpha val="43137"/>
                  </a:srgbClr>
                </a:outerShdw>
              </a:effectLst>
            </a:endParaRPr>
          </a:p>
          <a:p>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55" y="0"/>
            <a:ext cx="1095447" cy="1417638"/>
          </a:xfrm>
          <a:prstGeom prst="rect">
            <a:avLst/>
          </a:prstGeom>
        </p:spPr>
      </p:pic>
      <p:sp>
        <p:nvSpPr>
          <p:cNvPr id="5" name="Slide Number Placeholder 4"/>
          <p:cNvSpPr>
            <a:spLocks noGrp="1"/>
          </p:cNvSpPr>
          <p:nvPr>
            <p:ph type="sldNum" sz="quarter" idx="12"/>
          </p:nvPr>
        </p:nvSpPr>
        <p:spPr/>
        <p:txBody>
          <a:bodyPr/>
          <a:lstStyle/>
          <a:p>
            <a:fld id="{6ECF81E8-6DE5-4C92-89BE-5D6CD56A8BF1}" type="slidenum">
              <a:rPr lang="en-US" smtClean="0"/>
              <a:pPr/>
              <a:t>30</a:t>
            </a:fld>
            <a:endParaRPr lang="en-US" dirty="0"/>
          </a:p>
        </p:txBody>
      </p:sp>
    </p:spTree>
    <p:extLst>
      <p:ext uri="{BB962C8B-B14F-4D97-AF65-F5344CB8AC3E}">
        <p14:creationId xmlns:p14="http://schemas.microsoft.com/office/powerpoint/2010/main" val="36451527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endParaRPr lang="en-US" sz="4800" b="1" dirty="0">
              <a:solidFill>
                <a:srgbClr val="38562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92276"/>
            <a:ext cx="8229600" cy="4525963"/>
          </a:xfrm>
        </p:spPr>
        <p:txBody>
          <a:bodyPr>
            <a:normAutofit/>
          </a:bodyPr>
          <a:lstStyle/>
          <a:p>
            <a:pPr marL="0" indent="0" algn="ctr">
              <a:buNone/>
            </a:pPr>
            <a:r>
              <a:rPr lang="en-US" sz="4400" b="1" dirty="0" smtClean="0">
                <a:solidFill>
                  <a:srgbClr val="385623"/>
                </a:solidFill>
                <a:effectLst>
                  <a:outerShdw blurRad="38100" dist="38100" dir="2700000" algn="tl">
                    <a:srgbClr val="000000">
                      <a:alpha val="43137"/>
                    </a:srgbClr>
                  </a:outerShdw>
                </a:effectLst>
              </a:rPr>
              <a:t>LEGAL AND LEGISLATIVE RESPONSES</a:t>
            </a:r>
          </a:p>
          <a:p>
            <a:pPr marL="0" indent="0" algn="ctr">
              <a:buNone/>
            </a:pPr>
            <a:endParaRPr lang="en-US" sz="4400" b="1" dirty="0">
              <a:solidFill>
                <a:srgbClr val="385623"/>
              </a:solidFill>
              <a:effectLst>
                <a:outerShdw blurRad="38100" dist="38100" dir="2700000" algn="tl">
                  <a:srgbClr val="000000">
                    <a:alpha val="43137"/>
                  </a:srgbClr>
                </a:outerShdw>
              </a:effectLst>
            </a:endParaRPr>
          </a:p>
          <a:p>
            <a:pPr marL="0" indent="0" algn="ctr">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55" y="0"/>
            <a:ext cx="1095447" cy="1417638"/>
          </a:xfrm>
          <a:prstGeom prst="rect">
            <a:avLst/>
          </a:prstGeom>
        </p:spPr>
      </p:pic>
      <p:sp>
        <p:nvSpPr>
          <p:cNvPr id="5" name="Slide Number Placeholder 4"/>
          <p:cNvSpPr>
            <a:spLocks noGrp="1"/>
          </p:cNvSpPr>
          <p:nvPr>
            <p:ph type="sldNum" sz="quarter" idx="12"/>
          </p:nvPr>
        </p:nvSpPr>
        <p:spPr/>
        <p:txBody>
          <a:bodyPr/>
          <a:lstStyle/>
          <a:p>
            <a:fld id="{6ECF81E8-6DE5-4C92-89BE-5D6CD56A8BF1}" type="slidenum">
              <a:rPr lang="en-US" smtClean="0"/>
              <a:pPr/>
              <a:t>31</a:t>
            </a:fld>
            <a:endParaRPr lang="en-US" dirty="0"/>
          </a:p>
        </p:txBody>
      </p:sp>
      <p:pic>
        <p:nvPicPr>
          <p:cNvPr id="6" name="Picture 5"/>
          <p:cNvPicPr>
            <a:picLocks noChangeAspect="1"/>
          </p:cNvPicPr>
          <p:nvPr/>
        </p:nvPicPr>
        <p:blipFill>
          <a:blip r:embed="rId4"/>
          <a:stretch>
            <a:fillRect/>
          </a:stretch>
        </p:blipFill>
        <p:spPr>
          <a:xfrm>
            <a:off x="2667000" y="3276599"/>
            <a:ext cx="3733799" cy="2941639"/>
          </a:xfrm>
          <a:prstGeom prst="rect">
            <a:avLst/>
          </a:prstGeom>
        </p:spPr>
      </p:pic>
    </p:spTree>
    <p:extLst>
      <p:ext uri="{BB962C8B-B14F-4D97-AF65-F5344CB8AC3E}">
        <p14:creationId xmlns:p14="http://schemas.microsoft.com/office/powerpoint/2010/main" val="25839958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sz="4800" b="1" dirty="0" smtClean="0">
                <a:solidFill>
                  <a:srgbClr val="385623"/>
                </a:solidFill>
                <a:effectLst>
                  <a:outerShdw blurRad="38100" dist="38100" dir="2700000" algn="tl">
                    <a:srgbClr val="000000">
                      <a:alpha val="43137"/>
                    </a:srgbClr>
                  </a:outerShdw>
                </a:effectLst>
              </a:rPr>
              <a:t>SALT actions and workarounds</a:t>
            </a:r>
            <a:endParaRPr lang="en-US" sz="4800" b="1" dirty="0">
              <a:solidFill>
                <a:srgbClr val="38562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92276"/>
            <a:ext cx="8229600" cy="4525963"/>
          </a:xfrm>
        </p:spPr>
        <p:txBody>
          <a:bodyPr>
            <a:normAutofit/>
          </a:bodyPr>
          <a:lstStyle/>
          <a:p>
            <a:r>
              <a:rPr lang="en-US" sz="4000" b="1" dirty="0" smtClean="0">
                <a:solidFill>
                  <a:srgbClr val="385623"/>
                </a:solidFill>
                <a:effectLst>
                  <a:outerShdw blurRad="38100" dist="38100" dir="2700000" algn="tl">
                    <a:srgbClr val="000000">
                      <a:alpha val="43137"/>
                    </a:srgbClr>
                  </a:outerShdw>
                </a:effectLst>
              </a:rPr>
              <a:t>Establishing new charitable 501 ( c ) 3 organizations</a:t>
            </a:r>
          </a:p>
          <a:p>
            <a:r>
              <a:rPr lang="en-US" sz="4000" b="1" dirty="0" smtClean="0">
                <a:solidFill>
                  <a:srgbClr val="385623"/>
                </a:solidFill>
                <a:effectLst>
                  <a:outerShdw blurRad="38100" dist="38100" dir="2700000" algn="tl">
                    <a:srgbClr val="000000">
                      <a:alpha val="43137"/>
                    </a:srgbClr>
                  </a:outerShdw>
                </a:effectLst>
              </a:rPr>
              <a:t>Lawsuits</a:t>
            </a:r>
          </a:p>
          <a:p>
            <a:pPr marL="0" indent="0">
              <a:buNone/>
            </a:pPr>
            <a:endParaRPr lang="en-US" sz="4400" b="1" dirty="0" smtClean="0">
              <a:solidFill>
                <a:srgbClr val="385623"/>
              </a:solidFill>
              <a:effectLst>
                <a:outerShdw blurRad="38100" dist="38100" dir="2700000" algn="tl">
                  <a:srgbClr val="000000">
                    <a:alpha val="43137"/>
                  </a:srgbClr>
                </a:outerShdw>
              </a:effectLst>
            </a:endParaRPr>
          </a:p>
          <a:p>
            <a:pPr marL="0" indent="0">
              <a:buNone/>
            </a:pPr>
            <a:endParaRPr lang="en-US" sz="3600" b="1" dirty="0" smtClean="0">
              <a:solidFill>
                <a:srgbClr val="385623"/>
              </a:solidFill>
              <a:effectLst>
                <a:outerShdw blurRad="38100" dist="38100" dir="2700000" algn="tl">
                  <a:srgbClr val="000000">
                    <a:alpha val="43137"/>
                  </a:srgbClr>
                </a:outerShdw>
              </a:effectLst>
            </a:endParaRPr>
          </a:p>
          <a:p>
            <a:endParaRPr lang="en-US" sz="3200" b="1" dirty="0" smtClean="0">
              <a:solidFill>
                <a:srgbClr val="385623"/>
              </a:solidFill>
              <a:effectLst>
                <a:outerShdw blurRad="38100" dist="38100" dir="2700000" algn="tl">
                  <a:srgbClr val="000000">
                    <a:alpha val="43137"/>
                  </a:srgbClr>
                </a:outerShdw>
              </a:effectLst>
            </a:endParaRPr>
          </a:p>
          <a:p>
            <a:endParaRPr lang="en-US" sz="3200" b="1" dirty="0" smtClean="0">
              <a:solidFill>
                <a:srgbClr val="385623"/>
              </a:solidFill>
              <a:effectLst>
                <a:outerShdw blurRad="38100" dist="38100" dir="2700000" algn="tl">
                  <a:srgbClr val="000000">
                    <a:alpha val="43137"/>
                  </a:srgbClr>
                </a:outerShdw>
              </a:effectLst>
            </a:endParaRPr>
          </a:p>
          <a:p>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55" y="0"/>
            <a:ext cx="1095447" cy="1417638"/>
          </a:xfrm>
          <a:prstGeom prst="rect">
            <a:avLst/>
          </a:prstGeom>
        </p:spPr>
      </p:pic>
      <p:sp>
        <p:nvSpPr>
          <p:cNvPr id="5" name="Slide Number Placeholder 4"/>
          <p:cNvSpPr>
            <a:spLocks noGrp="1"/>
          </p:cNvSpPr>
          <p:nvPr>
            <p:ph type="sldNum" sz="quarter" idx="12"/>
          </p:nvPr>
        </p:nvSpPr>
        <p:spPr/>
        <p:txBody>
          <a:bodyPr/>
          <a:lstStyle/>
          <a:p>
            <a:fld id="{6ECF81E8-6DE5-4C92-89BE-5D6CD56A8BF1}" type="slidenum">
              <a:rPr lang="en-US" smtClean="0"/>
              <a:pPr/>
              <a:t>32</a:t>
            </a:fld>
            <a:endParaRPr lang="en-US" dirty="0"/>
          </a:p>
        </p:txBody>
      </p:sp>
    </p:spTree>
    <p:extLst>
      <p:ext uri="{BB962C8B-B14F-4D97-AF65-F5344CB8AC3E}">
        <p14:creationId xmlns:p14="http://schemas.microsoft.com/office/powerpoint/2010/main" val="36796585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sz="4800" b="1" dirty="0" smtClean="0">
                <a:solidFill>
                  <a:srgbClr val="385623"/>
                </a:solidFill>
                <a:effectLst>
                  <a:outerShdw blurRad="38100" dist="38100" dir="2700000" algn="tl">
                    <a:srgbClr val="000000">
                      <a:alpha val="43137"/>
                    </a:srgbClr>
                  </a:outerShdw>
                </a:effectLst>
              </a:rPr>
              <a:t>New 501 ( c ) 3 state charities</a:t>
            </a:r>
            <a:endParaRPr lang="en-US" sz="4800" b="1" dirty="0">
              <a:solidFill>
                <a:srgbClr val="38562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92276"/>
            <a:ext cx="8229600" cy="4525963"/>
          </a:xfrm>
        </p:spPr>
        <p:txBody>
          <a:bodyPr>
            <a:normAutofit fontScale="92500" lnSpcReduction="10000"/>
          </a:bodyPr>
          <a:lstStyle/>
          <a:p>
            <a:r>
              <a:rPr lang="en-US" sz="3200" b="1" dirty="0" smtClean="0">
                <a:solidFill>
                  <a:srgbClr val="385623"/>
                </a:solidFill>
                <a:effectLst>
                  <a:outerShdw blurRad="38100" dist="38100" dir="2700000" algn="tl">
                    <a:srgbClr val="000000">
                      <a:alpha val="43137"/>
                    </a:srgbClr>
                  </a:outerShdw>
                </a:effectLst>
              </a:rPr>
              <a:t>A number of states (NY, NJ) have established new state charities</a:t>
            </a:r>
          </a:p>
          <a:p>
            <a:r>
              <a:rPr lang="en-US" sz="3200" b="1" dirty="0" smtClean="0">
                <a:solidFill>
                  <a:srgbClr val="385623"/>
                </a:solidFill>
                <a:effectLst>
                  <a:outerShdw blurRad="38100" dist="38100" dir="2700000" algn="tl">
                    <a:srgbClr val="000000">
                      <a:alpha val="43137"/>
                    </a:srgbClr>
                  </a:outerShdw>
                </a:effectLst>
              </a:rPr>
              <a:t>Taxpayers who contribute to these charities would receive a credit (85% - 95%) against their real estate tax bill</a:t>
            </a:r>
          </a:p>
          <a:p>
            <a:r>
              <a:rPr lang="en-US" sz="3200" b="1" dirty="0" smtClean="0">
                <a:solidFill>
                  <a:srgbClr val="385623"/>
                </a:solidFill>
                <a:effectLst>
                  <a:outerShdw blurRad="38100" dist="38100" dir="2700000" algn="tl">
                    <a:srgbClr val="000000">
                      <a:alpha val="43137"/>
                    </a:srgbClr>
                  </a:outerShdw>
                </a:effectLst>
              </a:rPr>
              <a:t>Goal was to “recharacterize” tax payments as charitable contributions, thereby circumventing the SALT limitation</a:t>
            </a:r>
          </a:p>
          <a:p>
            <a:r>
              <a:rPr lang="en-US" sz="3200" b="1" dirty="0" smtClean="0">
                <a:solidFill>
                  <a:srgbClr val="385623"/>
                </a:solidFill>
                <a:effectLst>
                  <a:outerShdw blurRad="38100" dist="38100" dir="2700000" algn="tl">
                    <a:srgbClr val="000000">
                      <a:alpha val="43137"/>
                    </a:srgbClr>
                  </a:outerShdw>
                </a:effectLst>
              </a:rPr>
              <a:t>Some precedent for state charities who offer private school vouchers (GA)</a:t>
            </a:r>
          </a:p>
          <a:p>
            <a:pPr marL="0" indent="0">
              <a:buNone/>
            </a:pPr>
            <a:endParaRPr lang="en-US" sz="4400" b="1" dirty="0" smtClean="0">
              <a:solidFill>
                <a:srgbClr val="385623"/>
              </a:solidFill>
              <a:effectLst>
                <a:outerShdw blurRad="38100" dist="38100" dir="2700000" algn="tl">
                  <a:srgbClr val="000000">
                    <a:alpha val="43137"/>
                  </a:srgbClr>
                </a:outerShdw>
              </a:effectLst>
            </a:endParaRPr>
          </a:p>
          <a:p>
            <a:pPr marL="0" indent="0">
              <a:buNone/>
            </a:pPr>
            <a:endParaRPr lang="en-US" sz="3600" b="1" dirty="0" smtClean="0">
              <a:solidFill>
                <a:srgbClr val="385623"/>
              </a:solidFill>
              <a:effectLst>
                <a:outerShdw blurRad="38100" dist="38100" dir="2700000" algn="tl">
                  <a:srgbClr val="000000">
                    <a:alpha val="43137"/>
                  </a:srgbClr>
                </a:outerShdw>
              </a:effectLst>
            </a:endParaRPr>
          </a:p>
          <a:p>
            <a:endParaRPr lang="en-US" sz="3200" b="1" dirty="0" smtClean="0">
              <a:solidFill>
                <a:srgbClr val="385623"/>
              </a:solidFill>
              <a:effectLst>
                <a:outerShdw blurRad="38100" dist="38100" dir="2700000" algn="tl">
                  <a:srgbClr val="000000">
                    <a:alpha val="43137"/>
                  </a:srgbClr>
                </a:outerShdw>
              </a:effectLst>
            </a:endParaRPr>
          </a:p>
          <a:p>
            <a:endParaRPr lang="en-US" sz="3200" b="1" dirty="0" smtClean="0">
              <a:solidFill>
                <a:srgbClr val="385623"/>
              </a:solidFill>
              <a:effectLst>
                <a:outerShdw blurRad="38100" dist="38100" dir="2700000" algn="tl">
                  <a:srgbClr val="000000">
                    <a:alpha val="43137"/>
                  </a:srgbClr>
                </a:outerShdw>
              </a:effectLst>
            </a:endParaRPr>
          </a:p>
          <a:p>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55" y="0"/>
            <a:ext cx="1095447" cy="1417638"/>
          </a:xfrm>
          <a:prstGeom prst="rect">
            <a:avLst/>
          </a:prstGeom>
        </p:spPr>
      </p:pic>
      <p:sp>
        <p:nvSpPr>
          <p:cNvPr id="5" name="Slide Number Placeholder 4"/>
          <p:cNvSpPr>
            <a:spLocks noGrp="1"/>
          </p:cNvSpPr>
          <p:nvPr>
            <p:ph type="sldNum" sz="quarter" idx="12"/>
          </p:nvPr>
        </p:nvSpPr>
        <p:spPr/>
        <p:txBody>
          <a:bodyPr/>
          <a:lstStyle/>
          <a:p>
            <a:fld id="{6ECF81E8-6DE5-4C92-89BE-5D6CD56A8BF1}" type="slidenum">
              <a:rPr lang="en-US" smtClean="0"/>
              <a:pPr/>
              <a:t>33</a:t>
            </a:fld>
            <a:endParaRPr lang="en-US" dirty="0"/>
          </a:p>
        </p:txBody>
      </p:sp>
    </p:spTree>
    <p:extLst>
      <p:ext uri="{BB962C8B-B14F-4D97-AF65-F5344CB8AC3E}">
        <p14:creationId xmlns:p14="http://schemas.microsoft.com/office/powerpoint/2010/main" val="41941687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sz="4800" b="1" dirty="0" smtClean="0">
                <a:solidFill>
                  <a:srgbClr val="385623"/>
                </a:solidFill>
                <a:effectLst>
                  <a:outerShdw blurRad="38100" dist="38100" dir="2700000" algn="tl">
                    <a:srgbClr val="000000">
                      <a:alpha val="43137"/>
                    </a:srgbClr>
                  </a:outerShdw>
                </a:effectLst>
              </a:rPr>
              <a:t>Guess what the IRS said…..</a:t>
            </a:r>
            <a:endParaRPr lang="en-US" sz="4800" b="1" dirty="0">
              <a:solidFill>
                <a:srgbClr val="38562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92276"/>
            <a:ext cx="8229600" cy="4525963"/>
          </a:xfrm>
        </p:spPr>
        <p:txBody>
          <a:bodyPr>
            <a:normAutofit lnSpcReduction="10000"/>
          </a:bodyPr>
          <a:lstStyle/>
          <a:p>
            <a:r>
              <a:rPr lang="en-US" sz="3600" b="1" dirty="0" smtClean="0">
                <a:solidFill>
                  <a:srgbClr val="385623"/>
                </a:solidFill>
                <a:effectLst>
                  <a:outerShdw blurRad="38100" dist="38100" dir="2700000" algn="tl">
                    <a:srgbClr val="000000">
                      <a:alpha val="43137"/>
                    </a:srgbClr>
                  </a:outerShdw>
                </a:effectLst>
              </a:rPr>
              <a:t>IRS issued proposed regulations August 23, 2018 (IR 2018-172)</a:t>
            </a:r>
          </a:p>
          <a:p>
            <a:r>
              <a:rPr lang="en-US" sz="3600" b="1" dirty="0" smtClean="0">
                <a:solidFill>
                  <a:srgbClr val="385623"/>
                </a:solidFill>
                <a:effectLst>
                  <a:outerShdw blurRad="38100" dist="38100" dir="2700000" algn="tl">
                    <a:srgbClr val="000000">
                      <a:alpha val="43137"/>
                    </a:srgbClr>
                  </a:outerShdw>
                </a:effectLst>
              </a:rPr>
              <a:t>Any state credits received must reduce the Federal deduction for the charitable contribution unless the credit is:</a:t>
            </a:r>
          </a:p>
          <a:p>
            <a:pPr lvl="1"/>
            <a:r>
              <a:rPr lang="en-US" sz="3200" b="1" dirty="0" smtClean="0">
                <a:solidFill>
                  <a:srgbClr val="385623"/>
                </a:solidFill>
                <a:effectLst>
                  <a:outerShdw blurRad="38100" dist="38100" dir="2700000" algn="tl">
                    <a:srgbClr val="000000">
                      <a:alpha val="43137"/>
                    </a:srgbClr>
                  </a:outerShdw>
                </a:effectLst>
              </a:rPr>
              <a:t>15% or less (de Minimis) </a:t>
            </a:r>
            <a:r>
              <a:rPr lang="en-US" sz="3200" b="1" i="1" u="sng" dirty="0" smtClean="0">
                <a:solidFill>
                  <a:srgbClr val="385623"/>
                </a:solidFill>
                <a:effectLst>
                  <a:outerShdw blurRad="38100" dist="38100" dir="2700000" algn="tl">
                    <a:srgbClr val="000000">
                      <a:alpha val="43137"/>
                    </a:srgbClr>
                  </a:outerShdw>
                </a:effectLst>
              </a:rPr>
              <a:t>or</a:t>
            </a:r>
          </a:p>
          <a:p>
            <a:pPr lvl="1"/>
            <a:r>
              <a:rPr lang="en-US" sz="3200" b="1" dirty="0" smtClean="0">
                <a:solidFill>
                  <a:srgbClr val="385623"/>
                </a:solidFill>
                <a:effectLst>
                  <a:outerShdw blurRad="38100" dist="38100" dir="2700000" algn="tl">
                    <a:srgbClr val="000000">
                      <a:alpha val="43137"/>
                    </a:srgbClr>
                  </a:outerShdw>
                </a:effectLst>
              </a:rPr>
              <a:t>100% dollar for dollar </a:t>
            </a:r>
            <a:r>
              <a:rPr lang="en-US" sz="3200" b="1" i="1" u="sng" dirty="0" smtClean="0">
                <a:solidFill>
                  <a:srgbClr val="385623"/>
                </a:solidFill>
                <a:effectLst>
                  <a:outerShdw blurRad="38100" dist="38100" dir="2700000" algn="tl">
                    <a:srgbClr val="000000">
                      <a:alpha val="43137"/>
                    </a:srgbClr>
                  </a:outerShdw>
                </a:effectLst>
              </a:rPr>
              <a:t>DEDUCTION</a:t>
            </a:r>
            <a:endParaRPr lang="en-US" sz="3200" b="1" dirty="0" smtClean="0">
              <a:solidFill>
                <a:srgbClr val="385623"/>
              </a:solidFill>
              <a:effectLst>
                <a:outerShdw blurRad="38100" dist="38100" dir="2700000" algn="tl">
                  <a:srgbClr val="000000">
                    <a:alpha val="43137"/>
                  </a:srgbClr>
                </a:outerShdw>
              </a:effectLst>
            </a:endParaRPr>
          </a:p>
          <a:p>
            <a:r>
              <a:rPr lang="en-US" sz="3200" b="1" dirty="0" smtClean="0">
                <a:solidFill>
                  <a:srgbClr val="385623"/>
                </a:solidFill>
                <a:effectLst>
                  <a:outerShdw blurRad="38100" dist="38100" dir="2700000" algn="tl">
                    <a:srgbClr val="000000">
                      <a:alpha val="43137"/>
                    </a:srgbClr>
                  </a:outerShdw>
                </a:effectLst>
              </a:rPr>
              <a:t>IRS uses “quid pro quo” guidance</a:t>
            </a:r>
          </a:p>
          <a:p>
            <a:pPr marL="0" indent="0">
              <a:buNone/>
            </a:pPr>
            <a:endParaRPr lang="en-US" sz="3200" b="1" dirty="0" smtClean="0">
              <a:solidFill>
                <a:srgbClr val="385623"/>
              </a:solidFill>
              <a:effectLst>
                <a:outerShdw blurRad="38100" dist="38100" dir="2700000" algn="tl">
                  <a:srgbClr val="000000">
                    <a:alpha val="43137"/>
                  </a:srgbClr>
                </a:outerShdw>
              </a:effectLst>
            </a:endParaRPr>
          </a:p>
          <a:p>
            <a:pPr marL="0" indent="0">
              <a:buNone/>
            </a:pPr>
            <a:endParaRPr lang="en-US" sz="4400" b="1" dirty="0" smtClean="0">
              <a:solidFill>
                <a:srgbClr val="385623"/>
              </a:solidFill>
              <a:effectLst>
                <a:outerShdw blurRad="38100" dist="38100" dir="2700000" algn="tl">
                  <a:srgbClr val="000000">
                    <a:alpha val="43137"/>
                  </a:srgbClr>
                </a:outerShdw>
              </a:effectLst>
            </a:endParaRPr>
          </a:p>
          <a:p>
            <a:pPr marL="0" indent="0">
              <a:buNone/>
            </a:pPr>
            <a:endParaRPr lang="en-US" sz="3600" b="1" dirty="0" smtClean="0">
              <a:solidFill>
                <a:srgbClr val="385623"/>
              </a:solidFill>
              <a:effectLst>
                <a:outerShdw blurRad="38100" dist="38100" dir="2700000" algn="tl">
                  <a:srgbClr val="000000">
                    <a:alpha val="43137"/>
                  </a:srgbClr>
                </a:outerShdw>
              </a:effectLst>
            </a:endParaRPr>
          </a:p>
          <a:p>
            <a:endParaRPr lang="en-US" sz="3200" b="1" dirty="0" smtClean="0">
              <a:solidFill>
                <a:srgbClr val="385623"/>
              </a:solidFill>
              <a:effectLst>
                <a:outerShdw blurRad="38100" dist="38100" dir="2700000" algn="tl">
                  <a:srgbClr val="000000">
                    <a:alpha val="43137"/>
                  </a:srgbClr>
                </a:outerShdw>
              </a:effectLst>
            </a:endParaRPr>
          </a:p>
          <a:p>
            <a:endParaRPr lang="en-US" sz="3200" b="1" dirty="0" smtClean="0">
              <a:solidFill>
                <a:srgbClr val="385623"/>
              </a:solidFill>
              <a:effectLst>
                <a:outerShdw blurRad="38100" dist="38100" dir="2700000" algn="tl">
                  <a:srgbClr val="000000">
                    <a:alpha val="43137"/>
                  </a:srgbClr>
                </a:outerShdw>
              </a:effectLst>
            </a:endParaRPr>
          </a:p>
          <a:p>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55" y="0"/>
            <a:ext cx="1095447" cy="1417638"/>
          </a:xfrm>
          <a:prstGeom prst="rect">
            <a:avLst/>
          </a:prstGeom>
        </p:spPr>
      </p:pic>
      <p:sp>
        <p:nvSpPr>
          <p:cNvPr id="5" name="Slide Number Placeholder 4"/>
          <p:cNvSpPr>
            <a:spLocks noGrp="1"/>
          </p:cNvSpPr>
          <p:nvPr>
            <p:ph type="sldNum" sz="quarter" idx="12"/>
          </p:nvPr>
        </p:nvSpPr>
        <p:spPr/>
        <p:txBody>
          <a:bodyPr/>
          <a:lstStyle/>
          <a:p>
            <a:fld id="{6ECF81E8-6DE5-4C92-89BE-5D6CD56A8BF1}" type="slidenum">
              <a:rPr lang="en-US" smtClean="0"/>
              <a:pPr/>
              <a:t>34</a:t>
            </a:fld>
            <a:endParaRPr lang="en-US" dirty="0"/>
          </a:p>
        </p:txBody>
      </p:sp>
    </p:spTree>
    <p:extLst>
      <p:ext uri="{BB962C8B-B14F-4D97-AF65-F5344CB8AC3E}">
        <p14:creationId xmlns:p14="http://schemas.microsoft.com/office/powerpoint/2010/main" val="33226589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sz="4800" b="1" dirty="0" smtClean="0">
                <a:solidFill>
                  <a:srgbClr val="385623"/>
                </a:solidFill>
                <a:effectLst>
                  <a:outerShdw blurRad="38100" dist="38100" dir="2700000" algn="tl">
                    <a:srgbClr val="000000">
                      <a:alpha val="43137"/>
                    </a:srgbClr>
                  </a:outerShdw>
                </a:effectLst>
              </a:rPr>
              <a:t>Lawsuit</a:t>
            </a:r>
            <a:endParaRPr lang="en-US" sz="4800" b="1" dirty="0">
              <a:solidFill>
                <a:srgbClr val="38562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92276"/>
            <a:ext cx="8229600" cy="4525963"/>
          </a:xfrm>
        </p:spPr>
        <p:txBody>
          <a:bodyPr>
            <a:normAutofit lnSpcReduction="10000"/>
          </a:bodyPr>
          <a:lstStyle/>
          <a:p>
            <a:r>
              <a:rPr lang="en-US" sz="3200" b="1" dirty="0" smtClean="0">
                <a:solidFill>
                  <a:srgbClr val="385623"/>
                </a:solidFill>
                <a:effectLst>
                  <a:outerShdw blurRad="38100" dist="38100" dir="2700000" algn="tl">
                    <a:srgbClr val="000000">
                      <a:alpha val="43137"/>
                    </a:srgbClr>
                  </a:outerShdw>
                </a:effectLst>
              </a:rPr>
              <a:t>NY, CT, MD and NJ filed a lawsuit July 2018</a:t>
            </a:r>
          </a:p>
          <a:p>
            <a:r>
              <a:rPr lang="en-US" sz="3200" b="1" dirty="0" smtClean="0">
                <a:solidFill>
                  <a:srgbClr val="385623"/>
                </a:solidFill>
                <a:effectLst>
                  <a:outerShdw blurRad="38100" dist="38100" dir="2700000" algn="tl">
                    <a:srgbClr val="000000">
                      <a:alpha val="43137"/>
                    </a:srgbClr>
                  </a:outerShdw>
                </a:effectLst>
              </a:rPr>
              <a:t>States seeking injunction against imposing the SALT cap</a:t>
            </a:r>
          </a:p>
          <a:p>
            <a:r>
              <a:rPr lang="en-US" sz="3200" b="1" dirty="0" smtClean="0">
                <a:solidFill>
                  <a:srgbClr val="385623"/>
                </a:solidFill>
                <a:effectLst>
                  <a:outerShdw blurRad="38100" dist="38100" dir="2700000" algn="tl">
                    <a:srgbClr val="000000">
                      <a:alpha val="43137"/>
                    </a:srgbClr>
                  </a:outerShdw>
                </a:effectLst>
              </a:rPr>
              <a:t>Basis for lawsuit – the SALT limit is unconstitutional as it violates the 16</a:t>
            </a:r>
            <a:r>
              <a:rPr lang="en-US" sz="3200" b="1" baseline="30000" dirty="0" smtClean="0">
                <a:solidFill>
                  <a:srgbClr val="385623"/>
                </a:solidFill>
                <a:effectLst>
                  <a:outerShdw blurRad="38100" dist="38100" dir="2700000" algn="tl">
                    <a:srgbClr val="000000">
                      <a:alpha val="43137"/>
                    </a:srgbClr>
                  </a:outerShdw>
                </a:effectLst>
              </a:rPr>
              <a:t>th</a:t>
            </a:r>
            <a:r>
              <a:rPr lang="en-US" sz="3200" b="1" dirty="0" smtClean="0">
                <a:solidFill>
                  <a:srgbClr val="385623"/>
                </a:solidFill>
                <a:effectLst>
                  <a:outerShdw blurRad="38100" dist="38100" dir="2700000" algn="tl">
                    <a:srgbClr val="000000">
                      <a:alpha val="43137"/>
                    </a:srgbClr>
                  </a:outerShdw>
                </a:effectLst>
              </a:rPr>
              <a:t> amendment – interference with states sovereign authority</a:t>
            </a:r>
          </a:p>
          <a:p>
            <a:r>
              <a:rPr lang="en-US" sz="3200" b="1" dirty="0" smtClean="0">
                <a:solidFill>
                  <a:srgbClr val="385623"/>
                </a:solidFill>
                <a:effectLst>
                  <a:outerShdw blurRad="38100" dist="38100" dir="2700000" algn="tl">
                    <a:srgbClr val="000000">
                      <a:alpha val="43137"/>
                    </a:srgbClr>
                  </a:outerShdw>
                </a:effectLst>
              </a:rPr>
              <a:t>Federal government filed motion to dismiss on November 2, 2018</a:t>
            </a:r>
            <a:endParaRPr lang="en-US" sz="2800" b="1" dirty="0" smtClean="0">
              <a:solidFill>
                <a:srgbClr val="385623"/>
              </a:solidFill>
              <a:effectLst>
                <a:outerShdw blurRad="38100" dist="38100" dir="2700000" algn="tl">
                  <a:srgbClr val="000000">
                    <a:alpha val="43137"/>
                  </a:srgbClr>
                </a:outerShdw>
              </a:effectLst>
            </a:endParaRPr>
          </a:p>
          <a:p>
            <a:pPr marL="0" indent="0">
              <a:buNone/>
            </a:pPr>
            <a:endParaRPr lang="en-US" sz="3600" b="1" dirty="0" smtClean="0">
              <a:solidFill>
                <a:srgbClr val="385623"/>
              </a:solidFill>
              <a:effectLst>
                <a:outerShdw blurRad="38100" dist="38100" dir="2700000" algn="tl">
                  <a:srgbClr val="000000">
                    <a:alpha val="43137"/>
                  </a:srgbClr>
                </a:outerShdw>
              </a:effectLst>
            </a:endParaRPr>
          </a:p>
          <a:p>
            <a:endParaRPr lang="en-US" sz="3200" b="1" dirty="0" smtClean="0">
              <a:solidFill>
                <a:srgbClr val="385623"/>
              </a:solidFill>
              <a:effectLst>
                <a:outerShdw blurRad="38100" dist="38100" dir="2700000" algn="tl">
                  <a:srgbClr val="000000">
                    <a:alpha val="43137"/>
                  </a:srgbClr>
                </a:outerShdw>
              </a:effectLst>
            </a:endParaRPr>
          </a:p>
          <a:p>
            <a:endParaRPr lang="en-US" sz="3200" b="1" dirty="0" smtClean="0">
              <a:solidFill>
                <a:srgbClr val="385623"/>
              </a:solidFill>
              <a:effectLst>
                <a:outerShdw blurRad="38100" dist="38100" dir="2700000" algn="tl">
                  <a:srgbClr val="000000">
                    <a:alpha val="43137"/>
                  </a:srgbClr>
                </a:outerShdw>
              </a:effectLst>
            </a:endParaRPr>
          </a:p>
          <a:p>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55" y="0"/>
            <a:ext cx="1095447" cy="1417638"/>
          </a:xfrm>
          <a:prstGeom prst="rect">
            <a:avLst/>
          </a:prstGeom>
        </p:spPr>
      </p:pic>
      <p:sp>
        <p:nvSpPr>
          <p:cNvPr id="5" name="Slide Number Placeholder 4"/>
          <p:cNvSpPr>
            <a:spLocks noGrp="1"/>
          </p:cNvSpPr>
          <p:nvPr>
            <p:ph type="sldNum" sz="quarter" idx="12"/>
          </p:nvPr>
        </p:nvSpPr>
        <p:spPr/>
        <p:txBody>
          <a:bodyPr/>
          <a:lstStyle/>
          <a:p>
            <a:fld id="{6ECF81E8-6DE5-4C92-89BE-5D6CD56A8BF1}" type="slidenum">
              <a:rPr lang="en-US" smtClean="0"/>
              <a:pPr/>
              <a:t>35</a:t>
            </a:fld>
            <a:endParaRPr lang="en-US" dirty="0"/>
          </a:p>
        </p:txBody>
      </p:sp>
    </p:spTree>
    <p:extLst>
      <p:ext uri="{BB962C8B-B14F-4D97-AF65-F5344CB8AC3E}">
        <p14:creationId xmlns:p14="http://schemas.microsoft.com/office/powerpoint/2010/main" val="28046960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sz="4800" b="1" dirty="0" smtClean="0">
                <a:solidFill>
                  <a:srgbClr val="385623"/>
                </a:solidFill>
                <a:effectLst>
                  <a:outerShdw blurRad="38100" dist="38100" dir="2700000" algn="tl">
                    <a:srgbClr val="000000">
                      <a:alpha val="43137"/>
                    </a:srgbClr>
                  </a:outerShdw>
                </a:effectLst>
              </a:rPr>
              <a:t>Legislation</a:t>
            </a:r>
            <a:endParaRPr lang="en-US" sz="4800" b="1" dirty="0">
              <a:solidFill>
                <a:srgbClr val="38562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92276"/>
            <a:ext cx="8229600" cy="4525963"/>
          </a:xfrm>
        </p:spPr>
        <p:txBody>
          <a:bodyPr>
            <a:normAutofit fontScale="92500"/>
          </a:bodyPr>
          <a:lstStyle/>
          <a:p>
            <a:r>
              <a:rPr lang="en-US" sz="3200" b="1" dirty="0" smtClean="0">
                <a:solidFill>
                  <a:srgbClr val="385623"/>
                </a:solidFill>
                <a:effectLst>
                  <a:outerShdw blurRad="38100" dist="38100" dir="2700000" algn="tl">
                    <a:srgbClr val="000000">
                      <a:alpha val="43137"/>
                    </a:srgbClr>
                  </a:outerShdw>
                </a:effectLst>
              </a:rPr>
              <a:t>Newly elected House member Eliot Engle (D) from NY introduced legislation to repeal the SALT limitation – cosponsored by 15 members</a:t>
            </a:r>
          </a:p>
          <a:p>
            <a:r>
              <a:rPr lang="en-US" sz="3200" b="1" dirty="0" smtClean="0">
                <a:solidFill>
                  <a:srgbClr val="385623"/>
                </a:solidFill>
                <a:effectLst>
                  <a:outerShdw blurRad="38100" dist="38100" dir="2700000" algn="tl">
                    <a:srgbClr val="000000">
                      <a:alpha val="43137"/>
                    </a:srgbClr>
                  </a:outerShdw>
                </a:effectLst>
              </a:rPr>
              <a:t>Similar legislation submitted by bipartisan duo of Nita Lowey (D) and Peter King (R) also of NY</a:t>
            </a:r>
          </a:p>
          <a:p>
            <a:r>
              <a:rPr lang="en-US" sz="3200" b="1" dirty="0" smtClean="0">
                <a:solidFill>
                  <a:srgbClr val="385623"/>
                </a:solidFill>
                <a:effectLst>
                  <a:outerShdw blurRad="38100" dist="38100" dir="2700000" algn="tl">
                    <a:srgbClr val="000000">
                      <a:alpha val="43137"/>
                    </a:srgbClr>
                  </a:outerShdw>
                </a:effectLst>
              </a:rPr>
              <a:t>HR 88 passed in the house which would repeal including nondeductible fringe benefits as UBI</a:t>
            </a:r>
          </a:p>
          <a:p>
            <a:r>
              <a:rPr lang="en-US" sz="3200" b="1" dirty="0" smtClean="0">
                <a:solidFill>
                  <a:srgbClr val="385623"/>
                </a:solidFill>
                <a:effectLst>
                  <a:outerShdw blurRad="38100" dist="38100" dir="2700000" algn="tl">
                    <a:srgbClr val="000000">
                      <a:alpha val="43137"/>
                    </a:srgbClr>
                  </a:outerShdw>
                </a:effectLst>
              </a:rPr>
              <a:t>General consensus is that bills will not make it through Senate</a:t>
            </a:r>
            <a:endParaRPr lang="en-US" sz="2800" b="1" dirty="0" smtClean="0">
              <a:solidFill>
                <a:srgbClr val="385623"/>
              </a:solidFill>
              <a:effectLst>
                <a:outerShdw blurRad="38100" dist="38100" dir="2700000" algn="tl">
                  <a:srgbClr val="000000">
                    <a:alpha val="43137"/>
                  </a:srgbClr>
                </a:outerShdw>
              </a:effectLst>
            </a:endParaRPr>
          </a:p>
          <a:p>
            <a:pPr marL="0" indent="0">
              <a:buNone/>
            </a:pPr>
            <a:endParaRPr lang="en-US" sz="3600" b="1" dirty="0" smtClean="0">
              <a:solidFill>
                <a:srgbClr val="385623"/>
              </a:solidFill>
              <a:effectLst>
                <a:outerShdw blurRad="38100" dist="38100" dir="2700000" algn="tl">
                  <a:srgbClr val="000000">
                    <a:alpha val="43137"/>
                  </a:srgbClr>
                </a:outerShdw>
              </a:effectLst>
            </a:endParaRPr>
          </a:p>
          <a:p>
            <a:endParaRPr lang="en-US" sz="3200" b="1" dirty="0" smtClean="0">
              <a:solidFill>
                <a:srgbClr val="385623"/>
              </a:solidFill>
              <a:effectLst>
                <a:outerShdw blurRad="38100" dist="38100" dir="2700000" algn="tl">
                  <a:srgbClr val="000000">
                    <a:alpha val="43137"/>
                  </a:srgbClr>
                </a:outerShdw>
              </a:effectLst>
            </a:endParaRPr>
          </a:p>
          <a:p>
            <a:endParaRPr lang="en-US" sz="3200" b="1" dirty="0" smtClean="0">
              <a:solidFill>
                <a:srgbClr val="385623"/>
              </a:solidFill>
              <a:effectLst>
                <a:outerShdw blurRad="38100" dist="38100" dir="2700000" algn="tl">
                  <a:srgbClr val="000000">
                    <a:alpha val="43137"/>
                  </a:srgbClr>
                </a:outerShdw>
              </a:effectLst>
            </a:endParaRPr>
          </a:p>
          <a:p>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55" y="0"/>
            <a:ext cx="1095447" cy="1417638"/>
          </a:xfrm>
          <a:prstGeom prst="rect">
            <a:avLst/>
          </a:prstGeom>
        </p:spPr>
      </p:pic>
      <p:sp>
        <p:nvSpPr>
          <p:cNvPr id="5" name="Slide Number Placeholder 4"/>
          <p:cNvSpPr>
            <a:spLocks noGrp="1"/>
          </p:cNvSpPr>
          <p:nvPr>
            <p:ph type="sldNum" sz="quarter" idx="12"/>
          </p:nvPr>
        </p:nvSpPr>
        <p:spPr/>
        <p:txBody>
          <a:bodyPr/>
          <a:lstStyle/>
          <a:p>
            <a:fld id="{6ECF81E8-6DE5-4C92-89BE-5D6CD56A8BF1}" type="slidenum">
              <a:rPr lang="en-US" smtClean="0"/>
              <a:pPr/>
              <a:t>36</a:t>
            </a:fld>
            <a:endParaRPr lang="en-US" dirty="0"/>
          </a:p>
        </p:txBody>
      </p:sp>
    </p:spTree>
    <p:extLst>
      <p:ext uri="{BB962C8B-B14F-4D97-AF65-F5344CB8AC3E}">
        <p14:creationId xmlns:p14="http://schemas.microsoft.com/office/powerpoint/2010/main" val="5675722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sz="4800" b="1" dirty="0" smtClean="0">
                <a:solidFill>
                  <a:srgbClr val="385623"/>
                </a:solidFill>
                <a:effectLst>
                  <a:outerShdw blurRad="38100" dist="38100" dir="2700000" algn="tl">
                    <a:srgbClr val="000000">
                      <a:alpha val="43137"/>
                    </a:srgbClr>
                  </a:outerShdw>
                </a:effectLst>
              </a:rPr>
              <a:t>Could the tax law be amended?</a:t>
            </a:r>
            <a:endParaRPr lang="en-US" sz="4800" b="1" dirty="0">
              <a:solidFill>
                <a:srgbClr val="38562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92276"/>
            <a:ext cx="8229600" cy="4525963"/>
          </a:xfrm>
        </p:spPr>
        <p:txBody>
          <a:bodyPr>
            <a:normAutofit/>
          </a:bodyPr>
          <a:lstStyle/>
          <a:p>
            <a:r>
              <a:rPr lang="en-US" sz="3200" b="1" dirty="0" smtClean="0">
                <a:solidFill>
                  <a:srgbClr val="385623"/>
                </a:solidFill>
                <a:effectLst>
                  <a:outerShdw blurRad="38100" dist="38100" dir="2700000" algn="tl">
                    <a:srgbClr val="000000">
                      <a:alpha val="43137"/>
                    </a:srgbClr>
                  </a:outerShdw>
                </a:effectLst>
              </a:rPr>
              <a:t>Both houses must pass any laws amending the Tax Cuts and Job Act</a:t>
            </a:r>
          </a:p>
          <a:p>
            <a:r>
              <a:rPr lang="en-US" sz="3200" b="1" dirty="0" smtClean="0">
                <a:solidFill>
                  <a:srgbClr val="385623"/>
                </a:solidFill>
                <a:effectLst>
                  <a:outerShdw blurRad="38100" dist="38100" dir="2700000" algn="tl">
                    <a:srgbClr val="000000">
                      <a:alpha val="43137"/>
                    </a:srgbClr>
                  </a:outerShdw>
                </a:effectLst>
              </a:rPr>
              <a:t>If they do, the President will likely (?) veto the amendments</a:t>
            </a:r>
          </a:p>
          <a:p>
            <a:r>
              <a:rPr lang="en-US" sz="3200" b="1" dirty="0" smtClean="0">
                <a:solidFill>
                  <a:srgbClr val="385623"/>
                </a:solidFill>
                <a:effectLst>
                  <a:outerShdw blurRad="38100" dist="38100" dir="2700000" algn="tl">
                    <a:srgbClr val="000000">
                      <a:alpha val="43137"/>
                    </a:srgbClr>
                  </a:outerShdw>
                </a:effectLst>
              </a:rPr>
              <a:t>In order to override the veto, both houses must garner at least 2/3 support:</a:t>
            </a:r>
          </a:p>
          <a:p>
            <a:pPr lvl="1"/>
            <a:r>
              <a:rPr lang="en-US" sz="2800" b="1" dirty="0" smtClean="0">
                <a:solidFill>
                  <a:srgbClr val="385623"/>
                </a:solidFill>
                <a:effectLst>
                  <a:outerShdw blurRad="38100" dist="38100" dir="2700000" algn="tl">
                    <a:srgbClr val="000000">
                      <a:alpha val="43137"/>
                    </a:srgbClr>
                  </a:outerShdw>
                </a:effectLst>
              </a:rPr>
              <a:t>House – 290 votes</a:t>
            </a:r>
          </a:p>
          <a:p>
            <a:pPr lvl="1"/>
            <a:r>
              <a:rPr lang="en-US" sz="2800" b="1" dirty="0" smtClean="0">
                <a:solidFill>
                  <a:srgbClr val="385623"/>
                </a:solidFill>
                <a:effectLst>
                  <a:outerShdw blurRad="38100" dist="38100" dir="2700000" algn="tl">
                    <a:srgbClr val="000000">
                      <a:alpha val="43137"/>
                    </a:srgbClr>
                  </a:outerShdw>
                </a:effectLst>
              </a:rPr>
              <a:t>Senate – 67 votes</a:t>
            </a:r>
          </a:p>
          <a:p>
            <a:pPr lvl="1"/>
            <a:endParaRPr lang="en-US" b="1" dirty="0" smtClean="0">
              <a:solidFill>
                <a:srgbClr val="385623"/>
              </a:solidFill>
              <a:effectLst>
                <a:outerShdw blurRad="38100" dist="38100" dir="2700000" algn="tl">
                  <a:srgbClr val="000000">
                    <a:alpha val="43137"/>
                  </a:srgbClr>
                </a:outerShdw>
              </a:effectLst>
            </a:endParaRPr>
          </a:p>
          <a:p>
            <a:pPr lvl="1"/>
            <a:endParaRPr lang="en-US" sz="2800" b="1" dirty="0" smtClean="0">
              <a:solidFill>
                <a:srgbClr val="385623"/>
              </a:solidFill>
              <a:effectLst>
                <a:outerShdw blurRad="38100" dist="38100" dir="2700000" algn="tl">
                  <a:srgbClr val="000000">
                    <a:alpha val="43137"/>
                  </a:srgbClr>
                </a:outerShdw>
              </a:effectLst>
            </a:endParaRPr>
          </a:p>
          <a:p>
            <a:pPr marL="457200" lvl="1" indent="0">
              <a:buNone/>
            </a:pPr>
            <a:endParaRPr lang="en-US" sz="2800" b="1" dirty="0" smtClean="0">
              <a:solidFill>
                <a:srgbClr val="385623"/>
              </a:solidFill>
              <a:effectLst>
                <a:outerShdw blurRad="38100" dist="38100" dir="2700000" algn="tl">
                  <a:srgbClr val="000000">
                    <a:alpha val="43137"/>
                  </a:srgbClr>
                </a:outerShdw>
              </a:effectLst>
            </a:endParaRPr>
          </a:p>
          <a:p>
            <a:endParaRPr lang="en-US" sz="3200" b="1" dirty="0" smtClean="0">
              <a:solidFill>
                <a:srgbClr val="385623"/>
              </a:solidFill>
              <a:effectLst>
                <a:outerShdw blurRad="38100" dist="38100" dir="2700000" algn="tl">
                  <a:srgbClr val="000000">
                    <a:alpha val="43137"/>
                  </a:srgbClr>
                </a:outerShdw>
              </a:effectLst>
            </a:endParaRPr>
          </a:p>
          <a:p>
            <a:endParaRPr lang="en-US" sz="2800" b="1" dirty="0" smtClean="0">
              <a:solidFill>
                <a:srgbClr val="385623"/>
              </a:solidFill>
              <a:effectLst>
                <a:outerShdw blurRad="38100" dist="38100" dir="2700000" algn="tl">
                  <a:srgbClr val="000000">
                    <a:alpha val="43137"/>
                  </a:srgbClr>
                </a:outerShdw>
              </a:effectLst>
            </a:endParaRPr>
          </a:p>
          <a:p>
            <a:pPr marL="0" indent="0">
              <a:buNone/>
            </a:pPr>
            <a:endParaRPr lang="en-US" sz="3600" b="1" dirty="0" smtClean="0">
              <a:solidFill>
                <a:srgbClr val="385623"/>
              </a:solidFill>
              <a:effectLst>
                <a:outerShdw blurRad="38100" dist="38100" dir="2700000" algn="tl">
                  <a:srgbClr val="000000">
                    <a:alpha val="43137"/>
                  </a:srgbClr>
                </a:outerShdw>
              </a:effectLst>
            </a:endParaRPr>
          </a:p>
          <a:p>
            <a:endParaRPr lang="en-US" sz="3200" b="1" dirty="0" smtClean="0">
              <a:solidFill>
                <a:srgbClr val="385623"/>
              </a:solidFill>
              <a:effectLst>
                <a:outerShdw blurRad="38100" dist="38100" dir="2700000" algn="tl">
                  <a:srgbClr val="000000">
                    <a:alpha val="43137"/>
                  </a:srgbClr>
                </a:outerShdw>
              </a:effectLst>
            </a:endParaRPr>
          </a:p>
          <a:p>
            <a:endParaRPr lang="en-US" sz="3200" b="1" dirty="0" smtClean="0">
              <a:solidFill>
                <a:srgbClr val="385623"/>
              </a:solidFill>
              <a:effectLst>
                <a:outerShdw blurRad="38100" dist="38100" dir="2700000" algn="tl">
                  <a:srgbClr val="000000">
                    <a:alpha val="43137"/>
                  </a:srgbClr>
                </a:outerShdw>
              </a:effectLst>
            </a:endParaRPr>
          </a:p>
          <a:p>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55" y="0"/>
            <a:ext cx="1095447" cy="1417638"/>
          </a:xfrm>
          <a:prstGeom prst="rect">
            <a:avLst/>
          </a:prstGeom>
        </p:spPr>
      </p:pic>
      <p:sp>
        <p:nvSpPr>
          <p:cNvPr id="5" name="Slide Number Placeholder 4"/>
          <p:cNvSpPr>
            <a:spLocks noGrp="1"/>
          </p:cNvSpPr>
          <p:nvPr>
            <p:ph type="sldNum" sz="quarter" idx="12"/>
          </p:nvPr>
        </p:nvSpPr>
        <p:spPr/>
        <p:txBody>
          <a:bodyPr/>
          <a:lstStyle/>
          <a:p>
            <a:fld id="{6ECF81E8-6DE5-4C92-89BE-5D6CD56A8BF1}" type="slidenum">
              <a:rPr lang="en-US" smtClean="0"/>
              <a:pPr/>
              <a:t>37</a:t>
            </a:fld>
            <a:endParaRPr lang="en-US" dirty="0"/>
          </a:p>
        </p:txBody>
      </p:sp>
    </p:spTree>
    <p:extLst>
      <p:ext uri="{BB962C8B-B14F-4D97-AF65-F5344CB8AC3E}">
        <p14:creationId xmlns:p14="http://schemas.microsoft.com/office/powerpoint/2010/main" val="13254970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sz="4800" b="1" dirty="0" smtClean="0">
                <a:solidFill>
                  <a:srgbClr val="385623"/>
                </a:solidFill>
                <a:effectLst>
                  <a:outerShdw blurRad="38100" dist="38100" dir="2700000" algn="tl">
                    <a:srgbClr val="000000">
                      <a:alpha val="43137"/>
                    </a:srgbClr>
                  </a:outerShdw>
                </a:effectLst>
              </a:rPr>
              <a:t>A glimpse in to the year 2020</a:t>
            </a:r>
            <a:endParaRPr lang="en-US" sz="4800" b="1" dirty="0">
              <a:solidFill>
                <a:srgbClr val="38562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92276"/>
            <a:ext cx="8229600" cy="4525963"/>
          </a:xfrm>
        </p:spPr>
        <p:txBody>
          <a:bodyPr>
            <a:normAutofit/>
          </a:bodyPr>
          <a:lstStyle/>
          <a:p>
            <a:r>
              <a:rPr lang="en-US" sz="3600" b="1" dirty="0" smtClean="0">
                <a:solidFill>
                  <a:srgbClr val="385623"/>
                </a:solidFill>
                <a:effectLst>
                  <a:outerShdw blurRad="38100" dist="38100" dir="2700000" algn="tl">
                    <a:srgbClr val="000000">
                      <a:alpha val="43137"/>
                    </a:srgbClr>
                  </a:outerShdw>
                </a:effectLst>
              </a:rPr>
              <a:t>Current composition of Congress:</a:t>
            </a:r>
          </a:p>
          <a:p>
            <a:pPr lvl="1"/>
            <a:r>
              <a:rPr lang="en-US" sz="2800" b="1" dirty="0" smtClean="0">
                <a:solidFill>
                  <a:srgbClr val="385623"/>
                </a:solidFill>
                <a:effectLst>
                  <a:outerShdw blurRad="38100" dist="38100" dir="2700000" algn="tl">
                    <a:srgbClr val="000000">
                      <a:alpha val="43137"/>
                    </a:srgbClr>
                  </a:outerShdw>
                </a:effectLst>
              </a:rPr>
              <a:t>House – 235 to 199 Democrat controlled (1 vacancy)</a:t>
            </a:r>
          </a:p>
          <a:p>
            <a:pPr lvl="1"/>
            <a:r>
              <a:rPr lang="en-US" sz="2800" b="1" dirty="0" smtClean="0">
                <a:solidFill>
                  <a:srgbClr val="385623"/>
                </a:solidFill>
                <a:effectLst>
                  <a:outerShdw blurRad="38100" dist="38100" dir="2700000" algn="tl">
                    <a:srgbClr val="000000">
                      <a:alpha val="43137"/>
                    </a:srgbClr>
                  </a:outerShdw>
                </a:effectLst>
              </a:rPr>
              <a:t>Senate – 53 to 47 Republican controlled</a:t>
            </a:r>
          </a:p>
          <a:p>
            <a:r>
              <a:rPr lang="en-US" sz="3200" b="1" dirty="0" smtClean="0">
                <a:solidFill>
                  <a:srgbClr val="385623"/>
                </a:solidFill>
                <a:effectLst>
                  <a:outerShdw blurRad="38100" dist="38100" dir="2700000" algn="tl">
                    <a:srgbClr val="000000">
                      <a:alpha val="43137"/>
                    </a:srgbClr>
                  </a:outerShdw>
                </a:effectLst>
              </a:rPr>
              <a:t>34 senate seats up for election in 2020 (includes late Senator McCain’s seat)</a:t>
            </a:r>
          </a:p>
          <a:p>
            <a:r>
              <a:rPr lang="en-US" sz="3200" b="1" dirty="0" smtClean="0">
                <a:solidFill>
                  <a:srgbClr val="385623"/>
                </a:solidFill>
                <a:effectLst>
                  <a:outerShdw blurRad="38100" dist="38100" dir="2700000" algn="tl">
                    <a:srgbClr val="000000">
                      <a:alpha val="43137"/>
                    </a:srgbClr>
                  </a:outerShdw>
                </a:effectLst>
              </a:rPr>
              <a:t>Of the 34 up for reelection, 22 are currently held by Republicans</a:t>
            </a:r>
          </a:p>
          <a:p>
            <a:pPr lvl="1"/>
            <a:endParaRPr lang="en-US" b="1" dirty="0" smtClean="0">
              <a:solidFill>
                <a:srgbClr val="385623"/>
              </a:solidFill>
              <a:effectLst>
                <a:outerShdw blurRad="38100" dist="38100" dir="2700000" algn="tl">
                  <a:srgbClr val="000000">
                    <a:alpha val="43137"/>
                  </a:srgbClr>
                </a:outerShdw>
              </a:effectLst>
            </a:endParaRPr>
          </a:p>
          <a:p>
            <a:pPr lvl="1"/>
            <a:endParaRPr lang="en-US" sz="2800" b="1" dirty="0" smtClean="0">
              <a:solidFill>
                <a:srgbClr val="385623"/>
              </a:solidFill>
              <a:effectLst>
                <a:outerShdw blurRad="38100" dist="38100" dir="2700000" algn="tl">
                  <a:srgbClr val="000000">
                    <a:alpha val="43137"/>
                  </a:srgbClr>
                </a:outerShdw>
              </a:effectLst>
            </a:endParaRPr>
          </a:p>
          <a:p>
            <a:pPr marL="457200" lvl="1" indent="0">
              <a:buNone/>
            </a:pPr>
            <a:endParaRPr lang="en-US" sz="2800" b="1" dirty="0" smtClean="0">
              <a:solidFill>
                <a:srgbClr val="385623"/>
              </a:solidFill>
              <a:effectLst>
                <a:outerShdw blurRad="38100" dist="38100" dir="2700000" algn="tl">
                  <a:srgbClr val="000000">
                    <a:alpha val="43137"/>
                  </a:srgbClr>
                </a:outerShdw>
              </a:effectLst>
            </a:endParaRPr>
          </a:p>
          <a:p>
            <a:endParaRPr lang="en-US" sz="3200" b="1" dirty="0" smtClean="0">
              <a:solidFill>
                <a:srgbClr val="385623"/>
              </a:solidFill>
              <a:effectLst>
                <a:outerShdw blurRad="38100" dist="38100" dir="2700000" algn="tl">
                  <a:srgbClr val="000000">
                    <a:alpha val="43137"/>
                  </a:srgbClr>
                </a:outerShdw>
              </a:effectLst>
            </a:endParaRPr>
          </a:p>
          <a:p>
            <a:endParaRPr lang="en-US" sz="2800" b="1" dirty="0" smtClean="0">
              <a:solidFill>
                <a:srgbClr val="385623"/>
              </a:solidFill>
              <a:effectLst>
                <a:outerShdw blurRad="38100" dist="38100" dir="2700000" algn="tl">
                  <a:srgbClr val="000000">
                    <a:alpha val="43137"/>
                  </a:srgbClr>
                </a:outerShdw>
              </a:effectLst>
            </a:endParaRPr>
          </a:p>
          <a:p>
            <a:pPr marL="0" indent="0">
              <a:buNone/>
            </a:pPr>
            <a:endParaRPr lang="en-US" sz="3600" b="1" dirty="0" smtClean="0">
              <a:solidFill>
                <a:srgbClr val="385623"/>
              </a:solidFill>
              <a:effectLst>
                <a:outerShdw blurRad="38100" dist="38100" dir="2700000" algn="tl">
                  <a:srgbClr val="000000">
                    <a:alpha val="43137"/>
                  </a:srgbClr>
                </a:outerShdw>
              </a:effectLst>
            </a:endParaRPr>
          </a:p>
          <a:p>
            <a:endParaRPr lang="en-US" sz="3200" b="1" dirty="0" smtClean="0">
              <a:solidFill>
                <a:srgbClr val="385623"/>
              </a:solidFill>
              <a:effectLst>
                <a:outerShdw blurRad="38100" dist="38100" dir="2700000" algn="tl">
                  <a:srgbClr val="000000">
                    <a:alpha val="43137"/>
                  </a:srgbClr>
                </a:outerShdw>
              </a:effectLst>
            </a:endParaRPr>
          </a:p>
          <a:p>
            <a:endParaRPr lang="en-US" sz="3200" b="1" dirty="0" smtClean="0">
              <a:solidFill>
                <a:srgbClr val="385623"/>
              </a:solidFill>
              <a:effectLst>
                <a:outerShdw blurRad="38100" dist="38100" dir="2700000" algn="tl">
                  <a:srgbClr val="000000">
                    <a:alpha val="43137"/>
                  </a:srgbClr>
                </a:outerShdw>
              </a:effectLst>
            </a:endParaRPr>
          </a:p>
          <a:p>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55" y="0"/>
            <a:ext cx="1095447" cy="1417638"/>
          </a:xfrm>
          <a:prstGeom prst="rect">
            <a:avLst/>
          </a:prstGeom>
        </p:spPr>
      </p:pic>
      <p:sp>
        <p:nvSpPr>
          <p:cNvPr id="5" name="Slide Number Placeholder 4"/>
          <p:cNvSpPr>
            <a:spLocks noGrp="1"/>
          </p:cNvSpPr>
          <p:nvPr>
            <p:ph type="sldNum" sz="quarter" idx="12"/>
          </p:nvPr>
        </p:nvSpPr>
        <p:spPr/>
        <p:txBody>
          <a:bodyPr/>
          <a:lstStyle/>
          <a:p>
            <a:fld id="{6ECF81E8-6DE5-4C92-89BE-5D6CD56A8BF1}" type="slidenum">
              <a:rPr lang="en-US" smtClean="0"/>
              <a:pPr/>
              <a:t>38</a:t>
            </a:fld>
            <a:endParaRPr lang="en-US" dirty="0"/>
          </a:p>
        </p:txBody>
      </p:sp>
    </p:spTree>
    <p:extLst>
      <p:ext uri="{BB962C8B-B14F-4D97-AF65-F5344CB8AC3E}">
        <p14:creationId xmlns:p14="http://schemas.microsoft.com/office/powerpoint/2010/main" val="16277674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sz="4800" b="1" dirty="0" smtClean="0">
                <a:solidFill>
                  <a:srgbClr val="385623"/>
                </a:solidFill>
                <a:effectLst>
                  <a:outerShdw blurRad="38100" dist="38100" dir="2700000" algn="tl">
                    <a:srgbClr val="000000">
                      <a:alpha val="43137"/>
                    </a:srgbClr>
                  </a:outerShdw>
                </a:effectLst>
              </a:rPr>
              <a:t>Takeaways</a:t>
            </a:r>
            <a:endParaRPr lang="en-US" sz="4800" b="1" dirty="0">
              <a:solidFill>
                <a:srgbClr val="38562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92276"/>
            <a:ext cx="8229600" cy="4525963"/>
          </a:xfrm>
        </p:spPr>
        <p:txBody>
          <a:bodyPr>
            <a:normAutofit fontScale="92500" lnSpcReduction="10000"/>
          </a:bodyPr>
          <a:lstStyle/>
          <a:p>
            <a:r>
              <a:rPr lang="en-US" sz="3200" b="1" dirty="0" smtClean="0">
                <a:solidFill>
                  <a:srgbClr val="385623"/>
                </a:solidFill>
                <a:effectLst>
                  <a:outerShdw blurRad="38100" dist="38100" dir="2700000" algn="tl">
                    <a:srgbClr val="000000">
                      <a:alpha val="43137"/>
                    </a:srgbClr>
                  </a:outerShdw>
                </a:effectLst>
              </a:rPr>
              <a:t>Review your not-for-profit organization for potential UBI</a:t>
            </a:r>
          </a:p>
          <a:p>
            <a:r>
              <a:rPr lang="en-US" sz="3200" b="1" dirty="0" smtClean="0">
                <a:solidFill>
                  <a:srgbClr val="385623"/>
                </a:solidFill>
                <a:effectLst>
                  <a:outerShdw blurRad="38100" dist="38100" dir="2700000" algn="tl">
                    <a:srgbClr val="000000">
                      <a:alpha val="43137"/>
                    </a:srgbClr>
                  </a:outerShdw>
                </a:effectLst>
              </a:rPr>
              <a:t>Watch out for new UBI where you did not have it before (cost of employer provided transportation and parking)</a:t>
            </a:r>
          </a:p>
          <a:p>
            <a:r>
              <a:rPr lang="en-US" sz="3200" b="1" dirty="0" smtClean="0">
                <a:solidFill>
                  <a:srgbClr val="385623"/>
                </a:solidFill>
                <a:effectLst>
                  <a:outerShdw blurRad="38100" dist="38100" dir="2700000" algn="tl">
                    <a:srgbClr val="000000">
                      <a:alpha val="43137"/>
                    </a:srgbClr>
                  </a:outerShdw>
                </a:effectLst>
              </a:rPr>
              <a:t>Review your data collection and cost allocations around UBI to comply with new “silo” requirements</a:t>
            </a:r>
          </a:p>
          <a:p>
            <a:r>
              <a:rPr lang="en-US" sz="3200" b="1" dirty="0" smtClean="0">
                <a:solidFill>
                  <a:srgbClr val="385623"/>
                </a:solidFill>
                <a:effectLst>
                  <a:outerShdw blurRad="38100" dist="38100" dir="2700000" algn="tl">
                    <a:srgbClr val="000000">
                      <a:alpha val="43137"/>
                    </a:srgbClr>
                  </a:outerShdw>
                </a:effectLst>
              </a:rPr>
              <a:t>Watch your withholding – and prepare for  updated W4 from employees</a:t>
            </a:r>
          </a:p>
          <a:p>
            <a:endParaRPr lang="en-US" sz="2800" b="1" dirty="0" smtClean="0">
              <a:solidFill>
                <a:srgbClr val="385623"/>
              </a:solidFill>
              <a:effectLst>
                <a:outerShdw blurRad="38100" dist="38100" dir="2700000" algn="tl">
                  <a:srgbClr val="000000">
                    <a:alpha val="43137"/>
                  </a:srgbClr>
                </a:outerShdw>
              </a:effectLst>
            </a:endParaRPr>
          </a:p>
          <a:p>
            <a:pPr lvl="1"/>
            <a:endParaRPr lang="en-US" b="1" dirty="0" smtClean="0">
              <a:solidFill>
                <a:srgbClr val="385623"/>
              </a:solidFill>
              <a:effectLst>
                <a:outerShdw blurRad="38100" dist="38100" dir="2700000" algn="tl">
                  <a:srgbClr val="000000">
                    <a:alpha val="43137"/>
                  </a:srgbClr>
                </a:outerShdw>
              </a:effectLst>
            </a:endParaRPr>
          </a:p>
          <a:p>
            <a:pPr lvl="1"/>
            <a:endParaRPr lang="en-US" sz="2800" b="1" dirty="0" smtClean="0">
              <a:solidFill>
                <a:srgbClr val="385623"/>
              </a:solidFill>
              <a:effectLst>
                <a:outerShdw blurRad="38100" dist="38100" dir="2700000" algn="tl">
                  <a:srgbClr val="000000">
                    <a:alpha val="43137"/>
                  </a:srgbClr>
                </a:outerShdw>
              </a:effectLst>
            </a:endParaRPr>
          </a:p>
          <a:p>
            <a:pPr marL="457200" lvl="1" indent="0">
              <a:buNone/>
            </a:pPr>
            <a:endParaRPr lang="en-US" sz="2800" b="1" dirty="0" smtClean="0">
              <a:solidFill>
                <a:srgbClr val="385623"/>
              </a:solidFill>
              <a:effectLst>
                <a:outerShdw blurRad="38100" dist="38100" dir="2700000" algn="tl">
                  <a:srgbClr val="000000">
                    <a:alpha val="43137"/>
                  </a:srgbClr>
                </a:outerShdw>
              </a:effectLst>
            </a:endParaRPr>
          </a:p>
          <a:p>
            <a:endParaRPr lang="en-US" sz="3200" b="1" dirty="0" smtClean="0">
              <a:solidFill>
                <a:srgbClr val="385623"/>
              </a:solidFill>
              <a:effectLst>
                <a:outerShdw blurRad="38100" dist="38100" dir="2700000" algn="tl">
                  <a:srgbClr val="000000">
                    <a:alpha val="43137"/>
                  </a:srgbClr>
                </a:outerShdw>
              </a:effectLst>
            </a:endParaRPr>
          </a:p>
          <a:p>
            <a:endParaRPr lang="en-US" sz="2800" b="1" dirty="0" smtClean="0">
              <a:solidFill>
                <a:srgbClr val="385623"/>
              </a:solidFill>
              <a:effectLst>
                <a:outerShdw blurRad="38100" dist="38100" dir="2700000" algn="tl">
                  <a:srgbClr val="000000">
                    <a:alpha val="43137"/>
                  </a:srgbClr>
                </a:outerShdw>
              </a:effectLst>
            </a:endParaRPr>
          </a:p>
          <a:p>
            <a:pPr marL="0" indent="0">
              <a:buNone/>
            </a:pPr>
            <a:endParaRPr lang="en-US" sz="3600" b="1" dirty="0" smtClean="0">
              <a:solidFill>
                <a:srgbClr val="385623"/>
              </a:solidFill>
              <a:effectLst>
                <a:outerShdw blurRad="38100" dist="38100" dir="2700000" algn="tl">
                  <a:srgbClr val="000000">
                    <a:alpha val="43137"/>
                  </a:srgbClr>
                </a:outerShdw>
              </a:effectLst>
            </a:endParaRPr>
          </a:p>
          <a:p>
            <a:endParaRPr lang="en-US" sz="3200" b="1" dirty="0" smtClean="0">
              <a:solidFill>
                <a:srgbClr val="385623"/>
              </a:solidFill>
              <a:effectLst>
                <a:outerShdw blurRad="38100" dist="38100" dir="2700000" algn="tl">
                  <a:srgbClr val="000000">
                    <a:alpha val="43137"/>
                  </a:srgbClr>
                </a:outerShdw>
              </a:effectLst>
            </a:endParaRPr>
          </a:p>
          <a:p>
            <a:endParaRPr lang="en-US" sz="3200" b="1" dirty="0" smtClean="0">
              <a:solidFill>
                <a:srgbClr val="385623"/>
              </a:solidFill>
              <a:effectLst>
                <a:outerShdw blurRad="38100" dist="38100" dir="2700000" algn="tl">
                  <a:srgbClr val="000000">
                    <a:alpha val="43137"/>
                  </a:srgbClr>
                </a:outerShdw>
              </a:effectLst>
            </a:endParaRPr>
          </a:p>
          <a:p>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55" y="0"/>
            <a:ext cx="1095447" cy="1417638"/>
          </a:xfrm>
          <a:prstGeom prst="rect">
            <a:avLst/>
          </a:prstGeom>
        </p:spPr>
      </p:pic>
      <p:sp>
        <p:nvSpPr>
          <p:cNvPr id="5" name="Slide Number Placeholder 4"/>
          <p:cNvSpPr>
            <a:spLocks noGrp="1"/>
          </p:cNvSpPr>
          <p:nvPr>
            <p:ph type="sldNum" sz="quarter" idx="12"/>
          </p:nvPr>
        </p:nvSpPr>
        <p:spPr/>
        <p:txBody>
          <a:bodyPr/>
          <a:lstStyle/>
          <a:p>
            <a:fld id="{6ECF81E8-6DE5-4C92-89BE-5D6CD56A8BF1}" type="slidenum">
              <a:rPr lang="en-US" smtClean="0"/>
              <a:pPr/>
              <a:t>39</a:t>
            </a:fld>
            <a:endParaRPr lang="en-US" dirty="0"/>
          </a:p>
        </p:txBody>
      </p:sp>
    </p:spTree>
    <p:extLst>
      <p:ext uri="{BB962C8B-B14F-4D97-AF65-F5344CB8AC3E}">
        <p14:creationId xmlns:p14="http://schemas.microsoft.com/office/powerpoint/2010/main" val="515004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r>
              <a:rPr lang="en-US" dirty="0" smtClean="0"/>
              <a:t>       </a:t>
            </a:r>
            <a:r>
              <a:rPr lang="en-US" b="1" dirty="0" smtClean="0">
                <a:solidFill>
                  <a:srgbClr val="385623"/>
                </a:solidFill>
                <a:effectLst>
                  <a:outerShdw blurRad="38100" dist="38100" dir="2700000" algn="tl">
                    <a:srgbClr val="000000">
                      <a:alpha val="43137"/>
                    </a:srgbClr>
                  </a:outerShdw>
                </a:effectLst>
              </a:rPr>
              <a:t>BUT FIRST…A WORD FROM OUR                    </a:t>
            </a:r>
            <a:br>
              <a:rPr lang="en-US" b="1" dirty="0" smtClean="0">
                <a:solidFill>
                  <a:srgbClr val="385623"/>
                </a:solidFill>
                <a:effectLst>
                  <a:outerShdw blurRad="38100" dist="38100" dir="2700000" algn="tl">
                    <a:srgbClr val="000000">
                      <a:alpha val="43137"/>
                    </a:srgbClr>
                  </a:outerShdw>
                </a:effectLst>
              </a:rPr>
            </a:br>
            <a:r>
              <a:rPr lang="en-US" b="1" dirty="0">
                <a:solidFill>
                  <a:srgbClr val="385623"/>
                </a:solidFill>
                <a:effectLst>
                  <a:outerShdw blurRad="38100" dist="38100" dir="2700000" algn="tl">
                    <a:srgbClr val="000000">
                      <a:alpha val="43137"/>
                    </a:srgbClr>
                  </a:outerShdw>
                </a:effectLst>
              </a:rPr>
              <a:t> </a:t>
            </a:r>
            <a:r>
              <a:rPr lang="en-US" b="1" dirty="0" smtClean="0">
                <a:solidFill>
                  <a:srgbClr val="385623"/>
                </a:solidFill>
                <a:effectLst>
                  <a:outerShdw blurRad="38100" dist="38100" dir="2700000" algn="tl">
                    <a:srgbClr val="000000">
                      <a:alpha val="43137"/>
                    </a:srgbClr>
                  </a:outerShdw>
                </a:effectLst>
              </a:rPr>
              <a:t>         ATTORNEYS</a:t>
            </a:r>
            <a:endParaRPr lang="en-US" sz="4800" b="1" dirty="0">
              <a:solidFill>
                <a:srgbClr val="38562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sz="4000" b="1" i="1" dirty="0" smtClean="0">
                <a:solidFill>
                  <a:schemeClr val="accent2">
                    <a:lumMod val="50000"/>
                  </a:schemeClr>
                </a:solidFill>
                <a:effectLst>
                  <a:outerShdw blurRad="38100" dist="38100" dir="2700000" algn="tl">
                    <a:srgbClr val="000000">
                      <a:alpha val="43137"/>
                    </a:srgbClr>
                  </a:outerShdw>
                </a:effectLst>
              </a:rPr>
              <a:t>This </a:t>
            </a:r>
            <a:r>
              <a:rPr lang="en-US" sz="4000" b="1" i="1" dirty="0">
                <a:solidFill>
                  <a:schemeClr val="accent2">
                    <a:lumMod val="50000"/>
                  </a:schemeClr>
                </a:solidFill>
                <a:effectLst>
                  <a:outerShdw blurRad="38100" dist="38100" dir="2700000" algn="tl">
                    <a:srgbClr val="000000">
                      <a:alpha val="43137"/>
                    </a:srgbClr>
                  </a:outerShdw>
                </a:effectLst>
              </a:rPr>
              <a:t>material has been prepared for </a:t>
            </a:r>
            <a:r>
              <a:rPr lang="en-US" sz="4000" b="1" i="1" dirty="0" smtClean="0">
                <a:solidFill>
                  <a:schemeClr val="accent2">
                    <a:lumMod val="50000"/>
                  </a:schemeClr>
                </a:solidFill>
                <a:effectLst>
                  <a:outerShdw blurRad="38100" dist="38100" dir="2700000" algn="tl">
                    <a:srgbClr val="000000">
                      <a:alpha val="43137"/>
                    </a:srgbClr>
                  </a:outerShdw>
                </a:effectLst>
              </a:rPr>
              <a:t>educational and informational </a:t>
            </a:r>
            <a:r>
              <a:rPr lang="en-US" sz="4000" b="1" i="1" dirty="0">
                <a:solidFill>
                  <a:schemeClr val="accent2">
                    <a:lumMod val="50000"/>
                  </a:schemeClr>
                </a:solidFill>
                <a:effectLst>
                  <a:outerShdw blurRad="38100" dist="38100" dir="2700000" algn="tl">
                    <a:srgbClr val="000000">
                      <a:alpha val="43137"/>
                    </a:srgbClr>
                  </a:outerShdw>
                </a:effectLst>
              </a:rPr>
              <a:t>purposes only, and is not intended to provide, and should not be relied on </a:t>
            </a:r>
            <a:r>
              <a:rPr lang="en-US" sz="4000" b="1" i="1" dirty="0" smtClean="0">
                <a:solidFill>
                  <a:schemeClr val="accent2">
                    <a:lumMod val="50000"/>
                  </a:schemeClr>
                </a:solidFill>
                <a:effectLst>
                  <a:outerShdw blurRad="38100" dist="38100" dir="2700000" algn="tl">
                    <a:srgbClr val="000000">
                      <a:alpha val="43137"/>
                    </a:srgbClr>
                  </a:outerShdw>
                </a:effectLst>
              </a:rPr>
              <a:t>for </a:t>
            </a:r>
            <a:r>
              <a:rPr lang="en-US" sz="4000" b="1" i="1" dirty="0">
                <a:solidFill>
                  <a:schemeClr val="accent2">
                    <a:lumMod val="50000"/>
                  </a:schemeClr>
                </a:solidFill>
                <a:effectLst>
                  <a:outerShdw blurRad="38100" dist="38100" dir="2700000" algn="tl">
                    <a:srgbClr val="000000">
                      <a:alpha val="43137"/>
                    </a:srgbClr>
                  </a:outerShdw>
                </a:effectLst>
              </a:rPr>
              <a:t>tax, legal or accounting advice. You should consult your own tax, legal and accounting advisors </a:t>
            </a:r>
            <a:r>
              <a:rPr lang="en-US" sz="4000" b="1" i="1" dirty="0" smtClean="0">
                <a:solidFill>
                  <a:schemeClr val="accent2">
                    <a:lumMod val="50000"/>
                  </a:schemeClr>
                </a:solidFill>
                <a:effectLst>
                  <a:outerShdw blurRad="38100" dist="38100" dir="2700000" algn="tl">
                    <a:srgbClr val="000000">
                      <a:alpha val="43137"/>
                    </a:srgbClr>
                  </a:outerShdw>
                </a:effectLst>
              </a:rPr>
              <a:t>on how the law may specifically impact your unique tax and financial situation.</a:t>
            </a:r>
          </a:p>
          <a:p>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625"/>
            <a:ext cx="1095447" cy="1417638"/>
          </a:xfrm>
          <a:prstGeom prst="rect">
            <a:avLst/>
          </a:prstGeom>
        </p:spPr>
      </p:pic>
      <p:sp>
        <p:nvSpPr>
          <p:cNvPr id="5" name="Slide Number Placeholder 4"/>
          <p:cNvSpPr>
            <a:spLocks noGrp="1"/>
          </p:cNvSpPr>
          <p:nvPr>
            <p:ph type="sldNum" sz="quarter" idx="12"/>
          </p:nvPr>
        </p:nvSpPr>
        <p:spPr/>
        <p:txBody>
          <a:bodyPr/>
          <a:lstStyle/>
          <a:p>
            <a:fld id="{6ECF81E8-6DE5-4C92-89BE-5D6CD56A8BF1}" type="slidenum">
              <a:rPr lang="en-US" smtClean="0"/>
              <a:pPr/>
              <a:t>4</a:t>
            </a:fld>
            <a:endParaRPr lang="en-US" dirty="0"/>
          </a:p>
        </p:txBody>
      </p:sp>
    </p:spTree>
    <p:extLst>
      <p:ext uri="{BB962C8B-B14F-4D97-AF65-F5344CB8AC3E}">
        <p14:creationId xmlns:p14="http://schemas.microsoft.com/office/powerpoint/2010/main" val="34082611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sz="4800" b="1" dirty="0" smtClean="0">
                <a:solidFill>
                  <a:srgbClr val="385623"/>
                </a:solidFill>
                <a:effectLst>
                  <a:outerShdw blurRad="38100" dist="38100" dir="2700000" algn="tl">
                    <a:srgbClr val="000000">
                      <a:alpha val="43137"/>
                    </a:srgbClr>
                  </a:outerShdw>
                </a:effectLst>
              </a:rPr>
              <a:t>Questions???????</a:t>
            </a:r>
            <a:endParaRPr lang="en-US" sz="4800" b="1" dirty="0">
              <a:solidFill>
                <a:srgbClr val="38562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92276"/>
            <a:ext cx="8229600" cy="4525963"/>
          </a:xfrm>
        </p:spPr>
        <p:txBody>
          <a:bodyPr>
            <a:normAutofit/>
          </a:bodyPr>
          <a:lstStyle/>
          <a:p>
            <a:pPr marL="0" indent="0">
              <a:buNone/>
            </a:pPr>
            <a:endParaRPr lang="en-US" sz="2800" b="1" dirty="0" smtClean="0">
              <a:solidFill>
                <a:srgbClr val="385623"/>
              </a:solidFill>
              <a:effectLst>
                <a:outerShdw blurRad="38100" dist="38100" dir="2700000" algn="tl">
                  <a:srgbClr val="000000">
                    <a:alpha val="43137"/>
                  </a:srgbClr>
                </a:outerShdw>
              </a:effectLst>
            </a:endParaRPr>
          </a:p>
          <a:p>
            <a:endParaRPr lang="en-US" sz="3200" b="1" dirty="0" smtClean="0">
              <a:solidFill>
                <a:srgbClr val="385623"/>
              </a:solidFill>
              <a:effectLst>
                <a:outerShdw blurRad="38100" dist="38100" dir="2700000" algn="tl">
                  <a:srgbClr val="000000">
                    <a:alpha val="43137"/>
                  </a:srgbClr>
                </a:outerShdw>
              </a:effectLst>
            </a:endParaRPr>
          </a:p>
          <a:p>
            <a:endParaRPr lang="en-US" sz="2800" b="1" dirty="0" smtClean="0">
              <a:solidFill>
                <a:srgbClr val="385623"/>
              </a:solidFill>
              <a:effectLst>
                <a:outerShdw blurRad="38100" dist="38100" dir="2700000" algn="tl">
                  <a:srgbClr val="000000">
                    <a:alpha val="43137"/>
                  </a:srgbClr>
                </a:outerShdw>
              </a:effectLst>
            </a:endParaRPr>
          </a:p>
          <a:p>
            <a:pPr lvl="1"/>
            <a:endParaRPr lang="en-US" sz="2800" b="1" dirty="0" smtClean="0">
              <a:solidFill>
                <a:srgbClr val="385623"/>
              </a:solidFill>
              <a:effectLst>
                <a:outerShdw blurRad="38100" dist="38100" dir="2700000" algn="tl">
                  <a:srgbClr val="000000">
                    <a:alpha val="43137"/>
                  </a:srgbClr>
                </a:outerShdw>
              </a:effectLst>
            </a:endParaRPr>
          </a:p>
          <a:p>
            <a:endParaRPr lang="en-US" sz="2800" b="1" dirty="0" smtClean="0">
              <a:solidFill>
                <a:srgbClr val="385623"/>
              </a:solidFill>
              <a:effectLst>
                <a:outerShdw blurRad="38100" dist="38100" dir="2700000" algn="tl">
                  <a:srgbClr val="000000">
                    <a:alpha val="43137"/>
                  </a:srgbClr>
                </a:outerShdw>
              </a:effectLst>
            </a:endParaRPr>
          </a:p>
          <a:p>
            <a:endParaRPr lang="en-US" sz="3200" b="1" dirty="0" smtClean="0">
              <a:solidFill>
                <a:srgbClr val="385623"/>
              </a:solidFill>
              <a:effectLst>
                <a:outerShdw blurRad="38100" dist="38100" dir="2700000" algn="tl">
                  <a:srgbClr val="000000">
                    <a:alpha val="43137"/>
                  </a:srgbClr>
                </a:outerShdw>
              </a:effectLst>
            </a:endParaRPr>
          </a:p>
          <a:p>
            <a:endParaRPr lang="en-US" sz="2800" b="1" dirty="0" smtClean="0">
              <a:solidFill>
                <a:srgbClr val="385623"/>
              </a:solidFill>
              <a:effectLst>
                <a:outerShdw blurRad="38100" dist="38100" dir="2700000" algn="tl">
                  <a:srgbClr val="000000">
                    <a:alpha val="43137"/>
                  </a:srgbClr>
                </a:outerShdw>
              </a:effectLst>
            </a:endParaRPr>
          </a:p>
          <a:p>
            <a:pPr marL="0" indent="0">
              <a:buNone/>
            </a:pPr>
            <a:endParaRPr lang="en-US" sz="3600" b="1" dirty="0" smtClean="0">
              <a:solidFill>
                <a:srgbClr val="385623"/>
              </a:solidFill>
              <a:effectLst>
                <a:outerShdw blurRad="38100" dist="38100" dir="2700000" algn="tl">
                  <a:srgbClr val="000000">
                    <a:alpha val="43137"/>
                  </a:srgbClr>
                </a:outerShdw>
              </a:effectLst>
            </a:endParaRPr>
          </a:p>
          <a:p>
            <a:endParaRPr lang="en-US" sz="3200" b="1" dirty="0" smtClean="0">
              <a:solidFill>
                <a:srgbClr val="385623"/>
              </a:solidFill>
              <a:effectLst>
                <a:outerShdw blurRad="38100" dist="38100" dir="2700000" algn="tl">
                  <a:srgbClr val="000000">
                    <a:alpha val="43137"/>
                  </a:srgbClr>
                </a:outerShdw>
              </a:effectLst>
            </a:endParaRPr>
          </a:p>
          <a:p>
            <a:endParaRPr lang="en-US" sz="3200" b="1" dirty="0" smtClean="0">
              <a:solidFill>
                <a:srgbClr val="385623"/>
              </a:solidFill>
              <a:effectLst>
                <a:outerShdw blurRad="38100" dist="38100" dir="2700000" algn="tl">
                  <a:srgbClr val="000000">
                    <a:alpha val="43137"/>
                  </a:srgbClr>
                </a:outerShdw>
              </a:effectLst>
            </a:endParaRPr>
          </a:p>
          <a:p>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55" y="0"/>
            <a:ext cx="1095447" cy="141763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1219200"/>
            <a:ext cx="6850702" cy="4729162"/>
          </a:xfrm>
          <a:prstGeom prst="rect">
            <a:avLst/>
          </a:prstGeom>
        </p:spPr>
      </p:pic>
    </p:spTree>
    <p:extLst>
      <p:ext uri="{BB962C8B-B14F-4D97-AF65-F5344CB8AC3E}">
        <p14:creationId xmlns:p14="http://schemas.microsoft.com/office/powerpoint/2010/main" val="3942693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       </a:t>
            </a:r>
            <a:r>
              <a:rPr lang="en-US" sz="4800" b="1" dirty="0" smtClean="0">
                <a:solidFill>
                  <a:srgbClr val="385623"/>
                </a:solidFill>
                <a:effectLst>
                  <a:outerShdw blurRad="38100" dist="38100" dir="2700000" algn="tl">
                    <a:srgbClr val="000000">
                      <a:alpha val="43137"/>
                    </a:srgbClr>
                  </a:outerShdw>
                </a:effectLst>
              </a:rPr>
              <a:t>Race to the finish line </a:t>
            </a:r>
            <a:endParaRPr lang="en-US" sz="4800" b="1" dirty="0">
              <a:solidFill>
                <a:srgbClr val="38562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417638"/>
            <a:ext cx="8229600" cy="4525963"/>
          </a:xfrm>
        </p:spPr>
        <p:txBody>
          <a:bodyPr>
            <a:normAutofit fontScale="92500" lnSpcReduction="10000"/>
          </a:bodyPr>
          <a:lstStyle/>
          <a:p>
            <a:r>
              <a:rPr lang="en-US" sz="3500" b="1" dirty="0" smtClean="0">
                <a:solidFill>
                  <a:srgbClr val="385623"/>
                </a:solidFill>
                <a:effectLst>
                  <a:outerShdw blurRad="38100" dist="38100" dir="2700000" algn="tl">
                    <a:srgbClr val="000000">
                      <a:alpha val="43137"/>
                    </a:srgbClr>
                  </a:outerShdw>
                </a:effectLst>
              </a:rPr>
              <a:t>Introduced in the House November 2, 2017 - passed November 16, 2017</a:t>
            </a:r>
          </a:p>
          <a:p>
            <a:r>
              <a:rPr lang="en-US" sz="3500" b="1" dirty="0" smtClean="0">
                <a:solidFill>
                  <a:srgbClr val="385623"/>
                </a:solidFill>
                <a:effectLst>
                  <a:outerShdw blurRad="38100" dist="38100" dir="2700000" algn="tl">
                    <a:srgbClr val="000000">
                      <a:alpha val="43137"/>
                    </a:srgbClr>
                  </a:outerShdw>
                </a:effectLst>
              </a:rPr>
              <a:t>Passed in the Senate December 2, 2017</a:t>
            </a:r>
          </a:p>
          <a:p>
            <a:r>
              <a:rPr lang="en-US" sz="3500" b="1" dirty="0" smtClean="0">
                <a:solidFill>
                  <a:srgbClr val="385623"/>
                </a:solidFill>
                <a:effectLst>
                  <a:outerShdw blurRad="38100" dist="38100" dir="2700000" algn="tl">
                    <a:srgbClr val="000000">
                      <a:alpha val="43137"/>
                    </a:srgbClr>
                  </a:outerShdw>
                </a:effectLst>
              </a:rPr>
              <a:t>Signed in to law December 22, 2017</a:t>
            </a:r>
          </a:p>
          <a:p>
            <a:r>
              <a:rPr lang="en-US" sz="3500" b="1" dirty="0" smtClean="0">
                <a:solidFill>
                  <a:srgbClr val="385623"/>
                </a:solidFill>
                <a:effectLst>
                  <a:outerShdw blurRad="38100" dist="38100" dir="2700000" algn="tl">
                    <a:srgbClr val="000000">
                      <a:alpha val="43137"/>
                    </a:srgbClr>
                  </a:outerShdw>
                </a:effectLst>
              </a:rPr>
              <a:t>51 days start to finish</a:t>
            </a:r>
          </a:p>
          <a:p>
            <a:r>
              <a:rPr lang="en-US" sz="3500" b="1" dirty="0" smtClean="0">
                <a:solidFill>
                  <a:srgbClr val="385623"/>
                </a:solidFill>
                <a:effectLst>
                  <a:outerShdw blurRad="38100" dist="38100" dir="2700000" algn="tl">
                    <a:srgbClr val="000000">
                      <a:alpha val="43137"/>
                    </a:srgbClr>
                  </a:outerShdw>
                </a:effectLst>
              </a:rPr>
              <a:t>Most wide sweeping</a:t>
            </a:r>
          </a:p>
          <a:p>
            <a:pPr marL="0" indent="0">
              <a:buNone/>
            </a:pPr>
            <a:r>
              <a:rPr lang="en-US" sz="3500" b="1" dirty="0" smtClean="0">
                <a:solidFill>
                  <a:srgbClr val="385623"/>
                </a:solidFill>
                <a:effectLst>
                  <a:outerShdw blurRad="38100" dist="38100" dir="2700000" algn="tl">
                    <a:srgbClr val="000000">
                      <a:alpha val="43137"/>
                    </a:srgbClr>
                  </a:outerShdw>
                </a:effectLst>
              </a:rPr>
              <a:t>    changes since 1986 </a:t>
            </a:r>
          </a:p>
          <a:p>
            <a:pPr marL="0" indent="0">
              <a:buNone/>
            </a:pPr>
            <a:r>
              <a:rPr lang="en-US" sz="3500" b="1" dirty="0">
                <a:solidFill>
                  <a:srgbClr val="385623"/>
                </a:solidFill>
                <a:effectLst>
                  <a:outerShdw blurRad="38100" dist="38100" dir="2700000" algn="tl">
                    <a:srgbClr val="000000">
                      <a:alpha val="43137"/>
                    </a:srgbClr>
                  </a:outerShdw>
                </a:effectLst>
              </a:rPr>
              <a:t> </a:t>
            </a:r>
            <a:r>
              <a:rPr lang="en-US" sz="3500" b="1" dirty="0" smtClean="0">
                <a:solidFill>
                  <a:srgbClr val="385623"/>
                </a:solidFill>
                <a:effectLst>
                  <a:outerShdw blurRad="38100" dist="38100" dir="2700000" algn="tl">
                    <a:srgbClr val="000000">
                      <a:alpha val="43137"/>
                    </a:srgbClr>
                  </a:outerShdw>
                </a:effectLst>
              </a:rPr>
              <a:t>   tax law</a:t>
            </a:r>
            <a:endParaRPr lang="en-US" sz="3000"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55" y="0"/>
            <a:ext cx="1095447" cy="141763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1" y="3429000"/>
            <a:ext cx="4724400" cy="3429000"/>
          </a:xfrm>
          <a:prstGeom prst="rect">
            <a:avLst/>
          </a:prstGeom>
        </p:spPr>
      </p:pic>
      <p:sp>
        <p:nvSpPr>
          <p:cNvPr id="6" name="Slide Number Placeholder 5"/>
          <p:cNvSpPr>
            <a:spLocks noGrp="1"/>
          </p:cNvSpPr>
          <p:nvPr>
            <p:ph type="sldNum" sz="quarter" idx="12"/>
          </p:nvPr>
        </p:nvSpPr>
        <p:spPr/>
        <p:txBody>
          <a:bodyPr/>
          <a:lstStyle/>
          <a:p>
            <a:fld id="{6ECF81E8-6DE5-4C92-89BE-5D6CD56A8BF1}" type="slidenum">
              <a:rPr lang="en-US" smtClean="0"/>
              <a:pPr/>
              <a:t>5</a:t>
            </a:fld>
            <a:endParaRPr lang="en-US" dirty="0"/>
          </a:p>
        </p:txBody>
      </p:sp>
    </p:spTree>
    <p:extLst>
      <p:ext uri="{BB962C8B-B14F-4D97-AF65-F5344CB8AC3E}">
        <p14:creationId xmlns:p14="http://schemas.microsoft.com/office/powerpoint/2010/main" val="956133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       </a:t>
            </a:r>
            <a:r>
              <a:rPr lang="en-US" sz="4800" b="1" dirty="0" smtClean="0">
                <a:solidFill>
                  <a:srgbClr val="385623"/>
                </a:solidFill>
                <a:effectLst>
                  <a:outerShdw blurRad="38100" dist="38100" dir="2700000" algn="tl">
                    <a:srgbClr val="000000">
                      <a:alpha val="43137"/>
                    </a:srgbClr>
                  </a:outerShdw>
                </a:effectLst>
              </a:rPr>
              <a:t>The price of speed…….</a:t>
            </a:r>
            <a:endParaRPr lang="en-US" sz="4800" b="1" dirty="0">
              <a:solidFill>
                <a:srgbClr val="38562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3600" b="1" dirty="0" smtClean="0">
                <a:solidFill>
                  <a:srgbClr val="385623"/>
                </a:solidFill>
                <a:effectLst>
                  <a:outerShdw blurRad="38100" dist="38100" dir="2700000" algn="tl">
                    <a:srgbClr val="000000">
                      <a:alpha val="43137"/>
                    </a:srgbClr>
                  </a:outerShdw>
                </a:effectLst>
              </a:rPr>
              <a:t>More than a few “holes” between the law as written and their application</a:t>
            </a:r>
          </a:p>
          <a:p>
            <a:r>
              <a:rPr lang="en-US" sz="3600" b="1" dirty="0" smtClean="0">
                <a:solidFill>
                  <a:srgbClr val="385623"/>
                </a:solidFill>
                <a:effectLst>
                  <a:outerShdw blurRad="38100" dist="38100" dir="2700000" algn="tl">
                    <a:srgbClr val="000000">
                      <a:alpha val="43137"/>
                    </a:srgbClr>
                  </a:outerShdw>
                </a:effectLst>
              </a:rPr>
              <a:t>IRS has issued numerous notices in 2018 and 2019 to provide their administrative interpretation and guidance and application of the law</a:t>
            </a:r>
          </a:p>
          <a:p>
            <a:pPr marL="0" indent="0">
              <a:buNone/>
            </a:pPr>
            <a:endParaRPr lang="en-US" sz="3200" b="1" dirty="0" smtClean="0">
              <a:solidFill>
                <a:srgbClr val="385623"/>
              </a:solidFill>
              <a:effectLst>
                <a:outerShdw blurRad="38100" dist="38100" dir="2700000" algn="tl">
                  <a:srgbClr val="000000">
                    <a:alpha val="43137"/>
                  </a:srgbClr>
                </a:outerShdw>
              </a:effectLst>
            </a:endParaRPr>
          </a:p>
          <a:p>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55" y="0"/>
            <a:ext cx="1095447" cy="1417638"/>
          </a:xfrm>
          <a:prstGeom prst="rect">
            <a:avLst/>
          </a:prstGeom>
        </p:spPr>
      </p:pic>
      <p:sp>
        <p:nvSpPr>
          <p:cNvPr id="5" name="Slide Number Placeholder 4"/>
          <p:cNvSpPr>
            <a:spLocks noGrp="1"/>
          </p:cNvSpPr>
          <p:nvPr>
            <p:ph type="sldNum" sz="quarter" idx="12"/>
          </p:nvPr>
        </p:nvSpPr>
        <p:spPr/>
        <p:txBody>
          <a:bodyPr/>
          <a:lstStyle/>
          <a:p>
            <a:fld id="{6ECF81E8-6DE5-4C92-89BE-5D6CD56A8BF1}" type="slidenum">
              <a:rPr lang="en-US" smtClean="0"/>
              <a:pPr/>
              <a:t>6</a:t>
            </a:fld>
            <a:endParaRPr lang="en-US" dirty="0"/>
          </a:p>
        </p:txBody>
      </p:sp>
    </p:spTree>
    <p:extLst>
      <p:ext uri="{BB962C8B-B14F-4D97-AF65-F5344CB8AC3E}">
        <p14:creationId xmlns:p14="http://schemas.microsoft.com/office/powerpoint/2010/main" val="4437001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r>
              <a:rPr lang="en-US" dirty="0" smtClean="0"/>
              <a:t>       </a:t>
            </a:r>
            <a:r>
              <a:rPr lang="en-US" sz="4000" b="1" dirty="0" smtClean="0">
                <a:solidFill>
                  <a:srgbClr val="385623"/>
                </a:solidFill>
                <a:effectLst>
                  <a:outerShdw blurRad="38100" dist="38100" dir="2700000" algn="tl">
                    <a:srgbClr val="000000">
                      <a:alpha val="43137"/>
                    </a:srgbClr>
                  </a:outerShdw>
                </a:effectLst>
              </a:rPr>
              <a:t> A laundry list of provisions (not </a:t>
            </a:r>
            <a:br>
              <a:rPr lang="en-US" sz="4000" b="1" dirty="0" smtClean="0">
                <a:solidFill>
                  <a:srgbClr val="385623"/>
                </a:solidFill>
                <a:effectLst>
                  <a:outerShdw blurRad="38100" dist="38100" dir="2700000" algn="tl">
                    <a:srgbClr val="000000">
                      <a:alpha val="43137"/>
                    </a:srgbClr>
                  </a:outerShdw>
                </a:effectLst>
              </a:rPr>
            </a:br>
            <a:r>
              <a:rPr lang="en-US" sz="4000" b="1" dirty="0">
                <a:solidFill>
                  <a:srgbClr val="385623"/>
                </a:solidFill>
                <a:effectLst>
                  <a:outerShdw blurRad="38100" dist="38100" dir="2700000" algn="tl">
                    <a:srgbClr val="000000">
                      <a:alpha val="43137"/>
                    </a:srgbClr>
                  </a:outerShdw>
                </a:effectLst>
              </a:rPr>
              <a:t> </a:t>
            </a:r>
            <a:r>
              <a:rPr lang="en-US" sz="4000" b="1" dirty="0" smtClean="0">
                <a:solidFill>
                  <a:srgbClr val="385623"/>
                </a:solidFill>
                <a:effectLst>
                  <a:outerShdw blurRad="38100" dist="38100" dir="2700000" algn="tl">
                    <a:srgbClr val="000000">
                      <a:alpha val="43137"/>
                    </a:srgbClr>
                  </a:outerShdw>
                </a:effectLst>
              </a:rPr>
              <a:t>         all inclusive)</a:t>
            </a:r>
            <a:endParaRPr lang="en-US" sz="5300" b="1" i="1" dirty="0">
              <a:solidFill>
                <a:srgbClr val="38562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3600" b="1" dirty="0" smtClean="0">
                <a:solidFill>
                  <a:srgbClr val="385623"/>
                </a:solidFill>
                <a:effectLst>
                  <a:outerShdw blurRad="38100" dist="38100" dir="2700000" algn="tl">
                    <a:srgbClr val="000000">
                      <a:alpha val="43137"/>
                    </a:srgbClr>
                  </a:outerShdw>
                </a:effectLst>
              </a:rPr>
              <a:t>Individual tax rates</a:t>
            </a:r>
          </a:p>
          <a:p>
            <a:r>
              <a:rPr lang="en-US" sz="3600" b="1" dirty="0" smtClean="0">
                <a:solidFill>
                  <a:srgbClr val="385623"/>
                </a:solidFill>
                <a:effectLst>
                  <a:outerShdw blurRad="38100" dist="38100" dir="2700000" algn="tl">
                    <a:srgbClr val="000000">
                      <a:alpha val="43137"/>
                    </a:srgbClr>
                  </a:outerShdw>
                </a:effectLst>
              </a:rPr>
              <a:t>Personal exemptions/standard deductions</a:t>
            </a:r>
          </a:p>
          <a:p>
            <a:r>
              <a:rPr lang="en-US" sz="3600" b="1" i="1" u="sng" dirty="0" smtClean="0">
                <a:solidFill>
                  <a:srgbClr val="385623"/>
                </a:solidFill>
                <a:effectLst>
                  <a:outerShdw blurRad="38100" dist="38100" dir="2700000" algn="tl">
                    <a:srgbClr val="000000">
                      <a:alpha val="43137"/>
                    </a:srgbClr>
                  </a:outerShdw>
                </a:effectLst>
              </a:rPr>
              <a:t>S</a:t>
            </a:r>
            <a:r>
              <a:rPr lang="en-US" sz="3600" b="1" dirty="0" smtClean="0">
                <a:solidFill>
                  <a:srgbClr val="385623"/>
                </a:solidFill>
                <a:effectLst>
                  <a:outerShdw blurRad="38100" dist="38100" dir="2700000" algn="tl">
                    <a:srgbClr val="000000">
                      <a:alpha val="43137"/>
                    </a:srgbClr>
                  </a:outerShdw>
                </a:effectLst>
              </a:rPr>
              <a:t>tate </a:t>
            </a:r>
            <a:r>
              <a:rPr lang="en-US" sz="3600" b="1" i="1" u="sng" dirty="0" smtClean="0">
                <a:solidFill>
                  <a:srgbClr val="385623"/>
                </a:solidFill>
                <a:effectLst>
                  <a:outerShdw blurRad="38100" dist="38100" dir="2700000" algn="tl">
                    <a:srgbClr val="000000">
                      <a:alpha val="43137"/>
                    </a:srgbClr>
                  </a:outerShdw>
                </a:effectLst>
              </a:rPr>
              <a:t>a</a:t>
            </a:r>
            <a:r>
              <a:rPr lang="en-US" sz="3600" b="1" dirty="0" smtClean="0">
                <a:solidFill>
                  <a:srgbClr val="385623"/>
                </a:solidFill>
                <a:effectLst>
                  <a:outerShdw blurRad="38100" dist="38100" dir="2700000" algn="tl">
                    <a:srgbClr val="000000">
                      <a:alpha val="43137"/>
                    </a:srgbClr>
                  </a:outerShdw>
                </a:effectLst>
              </a:rPr>
              <a:t>nd </a:t>
            </a:r>
            <a:r>
              <a:rPr lang="en-US" sz="3600" b="1" i="1" u="sng" dirty="0" smtClean="0">
                <a:solidFill>
                  <a:srgbClr val="385623"/>
                </a:solidFill>
                <a:effectLst>
                  <a:outerShdw blurRad="38100" dist="38100" dir="2700000" algn="tl">
                    <a:srgbClr val="000000">
                      <a:alpha val="43137"/>
                    </a:srgbClr>
                  </a:outerShdw>
                </a:effectLst>
              </a:rPr>
              <a:t>L</a:t>
            </a:r>
            <a:r>
              <a:rPr lang="en-US" sz="3600" b="1" dirty="0" smtClean="0">
                <a:solidFill>
                  <a:srgbClr val="385623"/>
                </a:solidFill>
                <a:effectLst>
                  <a:outerShdw blurRad="38100" dist="38100" dir="2700000" algn="tl">
                    <a:srgbClr val="000000">
                      <a:alpha val="43137"/>
                    </a:srgbClr>
                  </a:outerShdw>
                </a:effectLst>
              </a:rPr>
              <a:t>ocal </a:t>
            </a:r>
            <a:r>
              <a:rPr lang="en-US" sz="3600" b="1" i="1" u="sng" dirty="0" smtClean="0">
                <a:solidFill>
                  <a:srgbClr val="385623"/>
                </a:solidFill>
                <a:effectLst>
                  <a:outerShdw blurRad="38100" dist="38100" dir="2700000" algn="tl">
                    <a:srgbClr val="000000">
                      <a:alpha val="43137"/>
                    </a:srgbClr>
                  </a:outerShdw>
                </a:effectLst>
              </a:rPr>
              <a:t>T</a:t>
            </a:r>
            <a:r>
              <a:rPr lang="en-US" sz="3600" b="1" dirty="0" smtClean="0">
                <a:solidFill>
                  <a:srgbClr val="385623"/>
                </a:solidFill>
                <a:effectLst>
                  <a:outerShdw blurRad="38100" dist="38100" dir="2700000" algn="tl">
                    <a:srgbClr val="000000">
                      <a:alpha val="43137"/>
                    </a:srgbClr>
                  </a:outerShdw>
                </a:effectLst>
              </a:rPr>
              <a:t>axes (SALT) and mortgage interest deduction limitations</a:t>
            </a:r>
          </a:p>
          <a:p>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55" y="0"/>
            <a:ext cx="1095447" cy="1417638"/>
          </a:xfrm>
          <a:prstGeom prst="rect">
            <a:avLst/>
          </a:prstGeom>
        </p:spPr>
      </p:pic>
      <p:sp>
        <p:nvSpPr>
          <p:cNvPr id="5" name="Slide Number Placeholder 4"/>
          <p:cNvSpPr>
            <a:spLocks noGrp="1"/>
          </p:cNvSpPr>
          <p:nvPr>
            <p:ph type="sldNum" sz="quarter" idx="12"/>
          </p:nvPr>
        </p:nvSpPr>
        <p:spPr/>
        <p:txBody>
          <a:bodyPr/>
          <a:lstStyle/>
          <a:p>
            <a:fld id="{6ECF81E8-6DE5-4C92-89BE-5D6CD56A8BF1}" type="slidenum">
              <a:rPr lang="en-US" smtClean="0"/>
              <a:pPr/>
              <a:t>7</a:t>
            </a:fld>
            <a:endParaRPr lang="en-US" dirty="0"/>
          </a:p>
        </p:txBody>
      </p:sp>
    </p:spTree>
    <p:extLst>
      <p:ext uri="{BB962C8B-B14F-4D97-AF65-F5344CB8AC3E}">
        <p14:creationId xmlns:p14="http://schemas.microsoft.com/office/powerpoint/2010/main" val="3547729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r>
              <a:rPr lang="en-US" dirty="0" smtClean="0"/>
              <a:t>       </a:t>
            </a:r>
            <a:r>
              <a:rPr lang="en-US" sz="4000" b="1" dirty="0" smtClean="0">
                <a:solidFill>
                  <a:srgbClr val="385623"/>
                </a:solidFill>
                <a:effectLst>
                  <a:outerShdw blurRad="38100" dist="38100" dir="2700000" algn="tl">
                    <a:srgbClr val="000000">
                      <a:alpha val="43137"/>
                    </a:srgbClr>
                  </a:outerShdw>
                </a:effectLst>
              </a:rPr>
              <a:t> A laundry list of provisions (not </a:t>
            </a:r>
            <a:br>
              <a:rPr lang="en-US" sz="4000" b="1" dirty="0" smtClean="0">
                <a:solidFill>
                  <a:srgbClr val="385623"/>
                </a:solidFill>
                <a:effectLst>
                  <a:outerShdw blurRad="38100" dist="38100" dir="2700000" algn="tl">
                    <a:srgbClr val="000000">
                      <a:alpha val="43137"/>
                    </a:srgbClr>
                  </a:outerShdw>
                </a:effectLst>
              </a:rPr>
            </a:br>
            <a:r>
              <a:rPr lang="en-US" sz="4000" b="1" dirty="0">
                <a:solidFill>
                  <a:srgbClr val="385623"/>
                </a:solidFill>
                <a:effectLst>
                  <a:outerShdw blurRad="38100" dist="38100" dir="2700000" algn="tl">
                    <a:srgbClr val="000000">
                      <a:alpha val="43137"/>
                    </a:srgbClr>
                  </a:outerShdw>
                </a:effectLst>
              </a:rPr>
              <a:t> </a:t>
            </a:r>
            <a:r>
              <a:rPr lang="en-US" sz="4000" b="1" dirty="0" smtClean="0">
                <a:solidFill>
                  <a:srgbClr val="385623"/>
                </a:solidFill>
                <a:effectLst>
                  <a:outerShdw blurRad="38100" dist="38100" dir="2700000" algn="tl">
                    <a:srgbClr val="000000">
                      <a:alpha val="43137"/>
                    </a:srgbClr>
                  </a:outerShdw>
                </a:effectLst>
              </a:rPr>
              <a:t>         all inclusive)</a:t>
            </a:r>
            <a:endParaRPr lang="en-US" sz="5300" b="1" i="1" dirty="0">
              <a:solidFill>
                <a:srgbClr val="38562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3600" b="1" dirty="0" smtClean="0">
                <a:solidFill>
                  <a:srgbClr val="385623"/>
                </a:solidFill>
                <a:effectLst>
                  <a:outerShdw blurRad="38100" dist="38100" dir="2700000" algn="tl">
                    <a:srgbClr val="000000">
                      <a:alpha val="43137"/>
                    </a:srgbClr>
                  </a:outerShdw>
                </a:effectLst>
              </a:rPr>
              <a:t>Excise tax on excess compensation (including “parachute payments”)</a:t>
            </a:r>
          </a:p>
          <a:p>
            <a:r>
              <a:rPr lang="en-US" sz="3600" b="1" dirty="0" smtClean="0">
                <a:solidFill>
                  <a:srgbClr val="385623"/>
                </a:solidFill>
                <a:effectLst>
                  <a:outerShdw blurRad="38100" dist="38100" dir="2700000" algn="tl">
                    <a:srgbClr val="000000">
                      <a:alpha val="43137"/>
                    </a:srgbClr>
                  </a:outerShdw>
                </a:effectLst>
              </a:rPr>
              <a:t>UBIT (Unrelated Business Income Tax)</a:t>
            </a:r>
          </a:p>
          <a:p>
            <a:r>
              <a:rPr lang="en-US" sz="3600" b="1" dirty="0" smtClean="0">
                <a:solidFill>
                  <a:srgbClr val="385623"/>
                </a:solidFill>
                <a:effectLst>
                  <a:outerShdw blurRad="38100" dist="38100" dir="2700000" algn="tl">
                    <a:srgbClr val="000000">
                      <a:alpha val="43137"/>
                    </a:srgbClr>
                  </a:outerShdw>
                </a:effectLst>
              </a:rPr>
              <a:t>Taxability of certain employer provided fringe benefits</a:t>
            </a:r>
          </a:p>
          <a:p>
            <a:r>
              <a:rPr lang="en-US" sz="3600" b="1" dirty="0" smtClean="0">
                <a:solidFill>
                  <a:srgbClr val="385623"/>
                </a:solidFill>
                <a:effectLst>
                  <a:outerShdw blurRad="38100" dist="38100" dir="2700000" algn="tl">
                    <a:srgbClr val="000000">
                      <a:alpha val="43137"/>
                    </a:srgbClr>
                  </a:outerShdw>
                </a:effectLst>
              </a:rPr>
              <a:t>Taxation on endowments for certain colleges and universities</a:t>
            </a:r>
          </a:p>
          <a:p>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55" y="0"/>
            <a:ext cx="1095447" cy="1417638"/>
          </a:xfrm>
          <a:prstGeom prst="rect">
            <a:avLst/>
          </a:prstGeom>
        </p:spPr>
      </p:pic>
      <p:sp>
        <p:nvSpPr>
          <p:cNvPr id="5" name="Slide Number Placeholder 4"/>
          <p:cNvSpPr>
            <a:spLocks noGrp="1"/>
          </p:cNvSpPr>
          <p:nvPr>
            <p:ph type="sldNum" sz="quarter" idx="12"/>
          </p:nvPr>
        </p:nvSpPr>
        <p:spPr/>
        <p:txBody>
          <a:bodyPr/>
          <a:lstStyle/>
          <a:p>
            <a:fld id="{6ECF81E8-6DE5-4C92-89BE-5D6CD56A8BF1}" type="slidenum">
              <a:rPr lang="en-US" smtClean="0"/>
              <a:pPr/>
              <a:t>8</a:t>
            </a:fld>
            <a:endParaRPr lang="en-US" dirty="0"/>
          </a:p>
        </p:txBody>
      </p:sp>
    </p:spTree>
    <p:extLst>
      <p:ext uri="{BB962C8B-B14F-4D97-AF65-F5344CB8AC3E}">
        <p14:creationId xmlns:p14="http://schemas.microsoft.com/office/powerpoint/2010/main" val="20112363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dirty="0" smtClean="0"/>
              <a:t>       </a:t>
            </a:r>
            <a:r>
              <a:rPr lang="en-US" sz="4000" b="1" dirty="0" smtClean="0">
                <a:solidFill>
                  <a:srgbClr val="385623"/>
                </a:solidFill>
                <a:effectLst>
                  <a:outerShdw blurRad="38100" dist="38100" dir="2700000" algn="tl">
                    <a:srgbClr val="000000">
                      <a:alpha val="43137"/>
                    </a:srgbClr>
                  </a:outerShdw>
                </a:effectLst>
              </a:rPr>
              <a:t> </a:t>
            </a:r>
            <a:endParaRPr lang="en-US" sz="5300" b="1" i="1" dirty="0">
              <a:solidFill>
                <a:srgbClr val="38562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43000"/>
            <a:ext cx="8229600" cy="4525963"/>
          </a:xfrm>
        </p:spPr>
        <p:txBody>
          <a:bodyPr>
            <a:normAutofit/>
          </a:bodyPr>
          <a:lstStyle/>
          <a:p>
            <a:pPr marL="0" indent="0" algn="ctr">
              <a:buNone/>
            </a:pPr>
            <a:r>
              <a:rPr lang="en-US" sz="7200" b="1" dirty="0" smtClean="0">
                <a:solidFill>
                  <a:srgbClr val="385623"/>
                </a:solidFill>
                <a:effectLst>
                  <a:outerShdw blurRad="38100" dist="38100" dir="2700000" algn="tl">
                    <a:srgbClr val="000000">
                      <a:alpha val="43137"/>
                    </a:srgbClr>
                  </a:outerShdw>
                </a:effectLst>
              </a:rPr>
              <a:t>ISSUES IMPACTING NOT-FOR-PROFITS</a:t>
            </a:r>
          </a:p>
          <a:p>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55" y="0"/>
            <a:ext cx="1095447" cy="1417638"/>
          </a:xfrm>
          <a:prstGeom prst="rect">
            <a:avLst/>
          </a:prstGeom>
        </p:spPr>
      </p:pic>
      <p:sp>
        <p:nvSpPr>
          <p:cNvPr id="5" name="Slide Number Placeholder 4"/>
          <p:cNvSpPr>
            <a:spLocks noGrp="1"/>
          </p:cNvSpPr>
          <p:nvPr>
            <p:ph type="sldNum" sz="quarter" idx="12"/>
          </p:nvPr>
        </p:nvSpPr>
        <p:spPr/>
        <p:txBody>
          <a:bodyPr/>
          <a:lstStyle/>
          <a:p>
            <a:fld id="{6ECF81E8-6DE5-4C92-89BE-5D6CD56A8BF1}" type="slidenum">
              <a:rPr lang="en-US" smtClean="0"/>
              <a:pPr/>
              <a:t>9</a:t>
            </a:fld>
            <a:endParaRPr lang="en-US" dirty="0"/>
          </a:p>
        </p:txBody>
      </p:sp>
      <p:pic>
        <p:nvPicPr>
          <p:cNvPr id="6" name="Picture 5"/>
          <p:cNvPicPr>
            <a:picLocks noChangeAspect="1"/>
          </p:cNvPicPr>
          <p:nvPr/>
        </p:nvPicPr>
        <p:blipFill>
          <a:blip r:embed="rId4"/>
          <a:stretch>
            <a:fillRect/>
          </a:stretch>
        </p:blipFill>
        <p:spPr>
          <a:xfrm>
            <a:off x="2514600" y="3661174"/>
            <a:ext cx="4267200" cy="3060301"/>
          </a:xfrm>
          <a:prstGeom prst="rect">
            <a:avLst/>
          </a:prstGeom>
        </p:spPr>
      </p:pic>
    </p:spTree>
    <p:extLst>
      <p:ext uri="{BB962C8B-B14F-4D97-AF65-F5344CB8AC3E}">
        <p14:creationId xmlns:p14="http://schemas.microsoft.com/office/powerpoint/2010/main" val="3619665461"/>
      </p:ext>
    </p:extLst>
  </p:cSld>
  <p:clrMapOvr>
    <a:masterClrMapping/>
  </p:clrMapOvr>
  <p:timing>
    <p:tnLst>
      <p:par>
        <p:cTn id="1" dur="indefinite" restart="never" nodeType="tmRoot"/>
      </p:par>
    </p:tnLst>
  </p:timing>
</p:sld>
</file>

<file path=ppt/theme/theme1.xml><?xml version="1.0" encoding="utf-8"?>
<a:theme xmlns:a="http://schemas.openxmlformats.org/drawingml/2006/main" name="Business plan presentatio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23AB631-2C77-48E2-965F-5E9DD09909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presentation (Green Wave design)</Template>
  <TotalTime>6527</TotalTime>
  <Words>2132</Words>
  <Application>Microsoft Office PowerPoint</Application>
  <PresentationFormat>On-screen Show (4:3)</PresentationFormat>
  <Paragraphs>417</Paragraphs>
  <Slides>40</Slides>
  <Notes>39</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40</vt:i4>
      </vt:variant>
    </vt:vector>
  </HeadingPairs>
  <TitlesOfParts>
    <vt:vector size="44" baseType="lpstr">
      <vt:lpstr>Arial</vt:lpstr>
      <vt:lpstr>Calibri</vt:lpstr>
      <vt:lpstr>Business plan presentation</vt:lpstr>
      <vt:lpstr>Custom Design</vt:lpstr>
      <vt:lpstr>PowerPoint Presentation</vt:lpstr>
      <vt:lpstr> HAPPY ANNIVERSARY -  THE TAX CUTS AND JOBS ACT ONE YEAR LATER</vt:lpstr>
      <vt:lpstr>        Agenda</vt:lpstr>
      <vt:lpstr>        BUT FIRST…A WORD FROM OUR                               ATTORNEYS</vt:lpstr>
      <vt:lpstr>        Race to the finish line </vt:lpstr>
      <vt:lpstr>        The price of speed…….</vt:lpstr>
      <vt:lpstr>         A laundry list of provisions (not            all inclusive)</vt:lpstr>
      <vt:lpstr>         A laundry list of provisions (not            all inclusive)</vt:lpstr>
      <vt:lpstr>         </vt:lpstr>
      <vt:lpstr>         Excise tax on compensation over $1M</vt:lpstr>
      <vt:lpstr>         Excise tax on “excess” parachute                        payments</vt:lpstr>
      <vt:lpstr>         Unrelated business income defined</vt:lpstr>
      <vt:lpstr>         From aggregation to aggravation</vt:lpstr>
      <vt:lpstr>         The result of the “silo” effect</vt:lpstr>
      <vt:lpstr>         Do I have more than one unrelated            business activity?</vt:lpstr>
      <vt:lpstr>         Watch those cost allocations</vt:lpstr>
      <vt:lpstr>         “New” UBI</vt:lpstr>
      <vt:lpstr>         IRS Notice 2018-99</vt:lpstr>
      <vt:lpstr>         UBI generated from </vt:lpstr>
      <vt:lpstr>         The disadvantage to not-for-profits</vt:lpstr>
      <vt:lpstr>         New endowment tax on colleges             and universities</vt:lpstr>
      <vt:lpstr>         </vt:lpstr>
      <vt:lpstr>        Individual changes</vt:lpstr>
      <vt:lpstr>        Personal exemptions/standard deductions</vt:lpstr>
      <vt:lpstr>        SALT deduction limitation</vt:lpstr>
      <vt:lpstr>        Itemizing will resemble an         American Ninja obstacle course</vt:lpstr>
      <vt:lpstr>        The impact…………</vt:lpstr>
      <vt:lpstr>        ……… and its consequence</vt:lpstr>
      <vt:lpstr>        BEWARE THE APRIL 15                          “SURPRISE”</vt:lpstr>
      <vt:lpstr>        Change in withholding tables</vt:lpstr>
      <vt:lpstr>       </vt:lpstr>
      <vt:lpstr>       SALT actions and workarounds</vt:lpstr>
      <vt:lpstr>       New 501 ( c ) 3 state charities</vt:lpstr>
      <vt:lpstr>       Guess what the IRS said…..</vt:lpstr>
      <vt:lpstr>       Lawsuit</vt:lpstr>
      <vt:lpstr>       Legislation</vt:lpstr>
      <vt:lpstr>       Could the tax law be amended?</vt:lpstr>
      <vt:lpstr>       A glimpse in to the year 2020</vt:lpstr>
      <vt:lpstr>       Takeaways</vt:lpstr>
      <vt:lpstr>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Communication]</dc:title>
  <dc:creator>George</dc:creator>
  <cp:keywords/>
  <cp:lastModifiedBy>George</cp:lastModifiedBy>
  <cp:revision>368</cp:revision>
  <cp:lastPrinted>2019-01-22T03:57:05Z</cp:lastPrinted>
  <dcterms:created xsi:type="dcterms:W3CDTF">2016-02-20T23:46:39Z</dcterms:created>
  <dcterms:modified xsi:type="dcterms:W3CDTF">2019-01-22T14:32:34Z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TC103853799990</vt:lpwstr>
  </property>
</Properties>
</file>