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42"/>
  </p:notesMasterIdLst>
  <p:sldIdLst>
    <p:sldId id="301" r:id="rId4"/>
    <p:sldId id="302" r:id="rId5"/>
    <p:sldId id="268" r:id="rId6"/>
    <p:sldId id="258" r:id="rId7"/>
    <p:sldId id="281" r:id="rId8"/>
    <p:sldId id="293" r:id="rId9"/>
    <p:sldId id="307" r:id="rId10"/>
    <p:sldId id="257" r:id="rId11"/>
    <p:sldId id="259" r:id="rId12"/>
    <p:sldId id="260" r:id="rId13"/>
    <p:sldId id="270" r:id="rId14"/>
    <p:sldId id="291" r:id="rId15"/>
    <p:sldId id="296" r:id="rId16"/>
    <p:sldId id="289" r:id="rId17"/>
    <p:sldId id="290" r:id="rId18"/>
    <p:sldId id="295" r:id="rId19"/>
    <p:sldId id="297" r:id="rId20"/>
    <p:sldId id="271" r:id="rId21"/>
    <p:sldId id="298" r:id="rId22"/>
    <p:sldId id="299" r:id="rId23"/>
    <p:sldId id="300" r:id="rId24"/>
    <p:sldId id="283" r:id="rId25"/>
    <p:sldId id="287" r:id="rId26"/>
    <p:sldId id="264" r:id="rId27"/>
    <p:sldId id="256" r:id="rId28"/>
    <p:sldId id="303" r:id="rId29"/>
    <p:sldId id="304" r:id="rId30"/>
    <p:sldId id="305" r:id="rId31"/>
    <p:sldId id="306" r:id="rId32"/>
    <p:sldId id="308" r:id="rId33"/>
    <p:sldId id="309" r:id="rId34"/>
    <p:sldId id="310" r:id="rId35"/>
    <p:sldId id="311" r:id="rId36"/>
    <p:sldId id="312" r:id="rId37"/>
    <p:sldId id="261" r:id="rId38"/>
    <p:sldId id="262" r:id="rId39"/>
    <p:sldId id="263" r:id="rId40"/>
    <p:sldId id="31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3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6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178C1-D863-9446-BC45-E4FD54CAE59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D0DE7-2E03-FF4E-BCFE-A660D0E9E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12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</a:t>
            </a:r>
            <a:r>
              <a:rPr lang="en-US" baseline="0" dirty="0"/>
              <a:t> to Mike D: these locations are the results of alignment with information from the market leaders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8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29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944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67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comments.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53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4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40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44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7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D0DE7-2E03-FF4E-BCFE-A660D0E9EC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98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29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MCG background/context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8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looking at data as an asset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Sharing information 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our organization, across program areas that informs program development as well as investment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Knowing what is happening and what matters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Learning what we don’t know</a:t>
            </a:r>
          </a:p>
        </p:txBody>
      </p:sp>
    </p:spTree>
    <p:extLst>
      <p:ext uri="{BB962C8B-B14F-4D97-AF65-F5344CB8AC3E}">
        <p14:creationId xmlns:p14="http://schemas.microsoft.com/office/powerpoint/2010/main" val="3909159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are we gathering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Challenges of developing universal tools that don’t have to be interpreted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Values- driven metrics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0514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390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2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2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874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15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992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832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C4F3B-272D-C945-97EB-E4FB561160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9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4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5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65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39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07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2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82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1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1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0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19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6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8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0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6366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5359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345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889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0101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778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43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505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78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4145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337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2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3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1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4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FD08-EA89-9D4F-9544-604978ADD9CC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0FA6-E6B5-B44A-B5F3-3486462EA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6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729704F-12B9-44B4-B075-E018807DBDA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65776A5B-6F92-411D-BB87-5C914D4B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81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187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BDB2-465A-4825-864E-7133682C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/>
              <a:t>Evaluation Doesn’t Have to be Evil!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3BF59-018C-4161-8BC8-3885E860A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Mike Devlin</a:t>
            </a:r>
            <a:r>
              <a:rPr lang="en-US" dirty="0"/>
              <a:t>,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dirty="0"/>
              <a:t>Catherine Sands</a:t>
            </a:r>
            <a:r>
              <a:rPr lang="en-US" dirty="0"/>
              <a:t>,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dirty="0"/>
              <a:t>Francey Slater</a:t>
            </a:r>
            <a:r>
              <a:rPr lang="en-US" dirty="0"/>
              <a:t>,                         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dirty="0"/>
              <a:t>Janet’ O’Brien</a:t>
            </a:r>
            <a:r>
              <a:rPr lang="en-US" dirty="0"/>
              <a:t>,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03F54-8D38-4C78-A46E-6C487AEA4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44" y="4014222"/>
            <a:ext cx="2363319" cy="93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4DB3ED-D398-4865-A2D6-5FF811984F8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135" y="2344196"/>
            <a:ext cx="2023084" cy="1084804"/>
          </a:xfrm>
          <a:prstGeom prst="rect">
            <a:avLst/>
          </a:prstGeom>
        </p:spPr>
      </p:pic>
      <p:pic>
        <p:nvPicPr>
          <p:cNvPr id="7" name="Picture 6" descr="DAISA-Logo-Color-Screen-H-TransparentBG-500px[1].png">
            <a:extLst>
              <a:ext uri="{FF2B5EF4-FFF2-40B4-BE49-F238E27FC236}">
                <a16:creationId xmlns:a16="http://schemas.microsoft.com/office/drawing/2014/main" id="{E914F30D-2FEF-4678-A511-01593CB08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55" y="2631498"/>
            <a:ext cx="2300611" cy="768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A6167-A2E2-4E98-9FCA-5A4D581B1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819" y="5432642"/>
            <a:ext cx="2636748" cy="1150720"/>
          </a:xfrm>
          <a:prstGeom prst="rect">
            <a:avLst/>
          </a:prstGeom>
        </p:spPr>
      </p:pic>
      <p:pic>
        <p:nvPicPr>
          <p:cNvPr id="13" name="Picture 12" descr="H:\foundation\Logo\logo\HPHCF Logo.JPG">
            <a:extLst>
              <a:ext uri="{FF2B5EF4-FFF2-40B4-BE49-F238E27FC236}">
                <a16:creationId xmlns:a16="http://schemas.microsoft.com/office/drawing/2014/main" id="{F83EFC13-B76D-4C06-BC08-393A7A36790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1" y="1600199"/>
            <a:ext cx="3176970" cy="561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96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49205" y="5890886"/>
            <a:ext cx="1572769" cy="45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2499392" y="5890886"/>
            <a:ext cx="1572769" cy="45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4150673" y="5887928"/>
            <a:ext cx="1572769" cy="45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5797646" y="5878854"/>
            <a:ext cx="1572769" cy="45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7457861" y="5879830"/>
            <a:ext cx="1572769" cy="4526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/>
          <p:nvPr/>
        </p:nvSpPr>
        <p:spPr>
          <a:xfrm rot="5400000">
            <a:off x="929715" y="2741772"/>
            <a:ext cx="4721072" cy="1572768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 rot="5400000">
            <a:off x="-723098" y="2740411"/>
            <a:ext cx="4722265" cy="1572768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/>
          <p:nvPr/>
        </p:nvSpPr>
        <p:spPr>
          <a:xfrm rot="5400000">
            <a:off x="5874561" y="2740411"/>
            <a:ext cx="4722269" cy="1572768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 rot="5400000">
            <a:off x="2576974" y="2740409"/>
            <a:ext cx="4722268" cy="157276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Shape 187" descr="fruit stand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318" y="1851510"/>
            <a:ext cx="773760" cy="11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7445107" y="3086743"/>
            <a:ext cx="157276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</a:t>
            </a: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Shape 189" descr="partners.png"/>
          <p:cNvPicPr preferRelativeResize="0"/>
          <p:nvPr/>
        </p:nvPicPr>
        <p:blipFill rotWithShape="1">
          <a:blip r:embed="rId4">
            <a:alphaModFix/>
          </a:blip>
          <a:srcRect l="17966" t="18107" r="14757" b="25436"/>
          <a:stretch/>
        </p:blipFill>
        <p:spPr>
          <a:xfrm>
            <a:off x="7662289" y="1643930"/>
            <a:ext cx="1158636" cy="133816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/>
          <p:nvPr/>
        </p:nvSpPr>
        <p:spPr>
          <a:xfrm>
            <a:off x="7623619" y="4305944"/>
            <a:ext cx="1188720" cy="1582001"/>
          </a:xfrm>
          <a:prstGeom prst="upArrow">
            <a:avLst>
              <a:gd name="adj1" fmla="val 45682"/>
              <a:gd name="adj2" fmla="val 51536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Shape 191" descr="bell pepper.p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473" y="1851510"/>
            <a:ext cx="925486" cy="110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2503868" y="1167619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959,581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Shape 193" descr="grocery shopping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337" y="1801524"/>
            <a:ext cx="925060" cy="123975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846455" y="3086743"/>
            <a:ext cx="157276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($)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851653" y="1174523"/>
            <a:ext cx="157032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$771,605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2673109" y="4312309"/>
            <a:ext cx="1188720" cy="1575636"/>
          </a:xfrm>
          <a:prstGeom prst="upArrow">
            <a:avLst>
              <a:gd name="adj1" fmla="val 45682"/>
              <a:gd name="adj2" fmla="val 51536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1005879" y="4325964"/>
            <a:ext cx="1188720" cy="1562729"/>
          </a:xfrm>
          <a:prstGeom prst="upArrow">
            <a:avLst>
              <a:gd name="adj1" fmla="val 45682"/>
              <a:gd name="adj2" fmla="val 51536"/>
            </a:avLst>
          </a:prstGeom>
          <a:solidFill>
            <a:srgbClr val="FFC6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4313203" y="4329928"/>
            <a:ext cx="1188720" cy="1548925"/>
          </a:xfrm>
          <a:prstGeom prst="upArrow">
            <a:avLst>
              <a:gd name="adj1" fmla="val 45682"/>
              <a:gd name="adj2" fmla="val 51536"/>
            </a:avLst>
          </a:prstGeom>
          <a:solidFill>
            <a:srgbClr val="53B0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7445107" y="1161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461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2504713" y="3086743"/>
            <a:ext cx="157276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Distributed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(lbs)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4151725" y="1161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1,187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449312" y="5522167"/>
            <a:ext cx="1572768" cy="365760"/>
          </a:xfrm>
          <a:prstGeom prst="triangle">
            <a:avLst>
              <a:gd name="adj" fmla="val 500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869914" y="6355048"/>
            <a:ext cx="8147961" cy="39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"/>
              <a:buFont typeface="Arial"/>
              <a:buNone/>
            </a:pPr>
            <a:r>
              <a:rPr lang="en-US" sz="12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*Points of Sale &amp; Points of Distribution. **Participants in food education programs and classes. </a:t>
            </a:r>
            <a:endParaRPr sz="1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200" b="0" i="1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1588966" y="2522021"/>
            <a:ext cx="312900" cy="295200"/>
          </a:xfrm>
          <a:prstGeom prst="ellipse">
            <a:avLst/>
          </a:prstGeom>
          <a:solidFill>
            <a:srgbClr val="FDEADA"/>
          </a:soli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601496" y="2434297"/>
            <a:ext cx="312902" cy="40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00"/>
              <a:buFont typeface="Arial"/>
              <a:buNone/>
            </a:pPr>
            <a:r>
              <a:rPr lang="en-US" sz="16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4151725" y="3086743"/>
            <a:ext cx="157276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 Points</a:t>
            </a:r>
            <a:r>
              <a:rPr lang="en-US" sz="18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0" y="5522168"/>
            <a:ext cx="851652" cy="83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2015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-1" y="1161448"/>
            <a:ext cx="837483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 rot="5400000">
            <a:off x="4221415" y="2741888"/>
            <a:ext cx="4725227" cy="1572768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971433" y="4305944"/>
            <a:ext cx="1188720" cy="1582001"/>
          </a:xfrm>
          <a:prstGeom prst="upArrow">
            <a:avLst>
              <a:gd name="adj1" fmla="val 45682"/>
              <a:gd name="adj2" fmla="val 51536"/>
            </a:avLst>
          </a:prstGeom>
          <a:solidFill>
            <a:srgbClr val="C2D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Shape 211" descr="people gardening.pn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62"/>
          <a:stretch/>
        </p:blipFill>
        <p:spPr>
          <a:xfrm>
            <a:off x="5947282" y="1623733"/>
            <a:ext cx="1305282" cy="135835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5764404" y="3086743"/>
            <a:ext cx="1601794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5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Skill-Building Participants</a:t>
            </a:r>
            <a:r>
              <a:rPr lang="en-US" sz="18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</a:t>
            </a:r>
            <a:endParaRPr sz="1800" b="1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5793430" y="1161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6,090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Shape 214"/>
          <p:cNvCxnSpPr/>
          <p:nvPr/>
        </p:nvCxnSpPr>
        <p:spPr>
          <a:xfrm rot="10800000">
            <a:off x="401042" y="2023058"/>
            <a:ext cx="7309" cy="3915549"/>
          </a:xfrm>
          <a:prstGeom prst="straightConnector1">
            <a:avLst/>
          </a:prstGeom>
          <a:noFill/>
          <a:ln w="25400" cap="flat" cmpd="sng">
            <a:solidFill>
              <a:srgbClr val="073763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15" name="Shape 215"/>
          <p:cNvCxnSpPr/>
          <p:nvPr/>
        </p:nvCxnSpPr>
        <p:spPr>
          <a:xfrm>
            <a:off x="2502196" y="1830815"/>
            <a:ext cx="1572768" cy="0"/>
          </a:xfrm>
          <a:prstGeom prst="straightConnector1">
            <a:avLst/>
          </a:prstGeom>
          <a:noFill/>
          <a:ln w="28575" cap="flat" cmpd="sng">
            <a:solidFill>
              <a:srgbClr val="78181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6" name="Shape 216"/>
          <p:cNvCxnSpPr/>
          <p:nvPr/>
        </p:nvCxnSpPr>
        <p:spPr>
          <a:xfrm>
            <a:off x="4154139" y="1830801"/>
            <a:ext cx="1572768" cy="0"/>
          </a:xfrm>
          <a:prstGeom prst="straightConnector1">
            <a:avLst/>
          </a:prstGeom>
          <a:noFill/>
          <a:ln w="28575" cap="flat" cmpd="sng">
            <a:solidFill>
              <a:srgbClr val="276C8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7" name="Shape 217"/>
          <p:cNvCxnSpPr/>
          <p:nvPr/>
        </p:nvCxnSpPr>
        <p:spPr>
          <a:xfrm>
            <a:off x="851652" y="1830815"/>
            <a:ext cx="1572768" cy="0"/>
          </a:xfrm>
          <a:prstGeom prst="straightConnector1">
            <a:avLst/>
          </a:prstGeom>
          <a:noFill/>
          <a:ln w="2857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8" name="Shape 218"/>
          <p:cNvCxnSpPr/>
          <p:nvPr/>
        </p:nvCxnSpPr>
        <p:spPr>
          <a:xfrm>
            <a:off x="5797645" y="1830815"/>
            <a:ext cx="1572768" cy="0"/>
          </a:xfrm>
          <a:prstGeom prst="straightConnector1">
            <a:avLst/>
          </a:prstGeom>
          <a:noFill/>
          <a:ln w="28575" cap="flat" cmpd="sng">
            <a:solidFill>
              <a:srgbClr val="76923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9" name="Shape 219"/>
          <p:cNvCxnSpPr/>
          <p:nvPr/>
        </p:nvCxnSpPr>
        <p:spPr>
          <a:xfrm>
            <a:off x="7449312" y="1830815"/>
            <a:ext cx="1572768" cy="0"/>
          </a:xfrm>
          <a:prstGeom prst="straightConnector1">
            <a:avLst/>
          </a:prstGeom>
          <a:noFill/>
          <a:ln w="28575" cap="flat" cmpd="sng">
            <a:solidFill>
              <a:srgbClr val="A75B5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0" name="Shape 220"/>
          <p:cNvSpPr txBox="1"/>
          <p:nvPr/>
        </p:nvSpPr>
        <p:spPr>
          <a:xfrm>
            <a:off x="5452257" y="4705093"/>
            <a:ext cx="195435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None/>
            </a:pPr>
            <a:r>
              <a:rPr lang="en-US" sz="5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161%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7445107" y="4705093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None/>
            </a:pPr>
            <a:r>
              <a:rPr lang="en-US" sz="4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3840488" y="4705093"/>
            <a:ext cx="192391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None/>
            </a:pPr>
            <a:r>
              <a:rPr lang="en-US" sz="5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341%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2194586" y="4705093"/>
            <a:ext cx="186811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None/>
            </a:pPr>
            <a:r>
              <a:rPr lang="en-US" sz="5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116%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548685" y="4705093"/>
            <a:ext cx="184708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None/>
            </a:pPr>
            <a:r>
              <a:rPr lang="en-US" sz="5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189%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5797646" y="5528201"/>
            <a:ext cx="1572768" cy="365760"/>
          </a:xfrm>
          <a:prstGeom prst="triangle">
            <a:avLst>
              <a:gd name="adj" fmla="val 500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4151725" y="5522167"/>
            <a:ext cx="1572768" cy="365760"/>
          </a:xfrm>
          <a:prstGeom prst="triangle">
            <a:avLst>
              <a:gd name="adj" fmla="val 500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2502196" y="5525125"/>
            <a:ext cx="1572768" cy="365760"/>
          </a:xfrm>
          <a:prstGeom prst="triangle">
            <a:avLst>
              <a:gd name="adj" fmla="val 5009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848120" y="5525125"/>
            <a:ext cx="1572768" cy="365760"/>
          </a:xfrm>
          <a:prstGeom prst="triangle">
            <a:avLst>
              <a:gd name="adj" fmla="val 482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2499391" y="5745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5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442,993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4154139" y="5745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5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269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5813539" y="5745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5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2,333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7445107" y="5745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5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308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837483" y="5745448"/>
            <a:ext cx="15727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5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$267,097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-91389" y="6701000"/>
            <a:ext cx="9326778" cy="182880"/>
          </a:xfrm>
          <a:prstGeom prst="rect">
            <a:avLst/>
          </a:prstGeom>
          <a:solidFill>
            <a:srgbClr val="04264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-91389" y="-18233"/>
            <a:ext cx="9326778" cy="1219200"/>
          </a:xfrm>
          <a:prstGeom prst="rect">
            <a:avLst/>
          </a:prstGeom>
          <a:solidFill>
            <a:srgbClr val="276C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76C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-1" y="15276"/>
            <a:ext cx="9139251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Healthy Food Fund (Base to Year 2) </a:t>
            </a: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96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Evaluation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9078"/>
            <a:ext cx="9143999" cy="471892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/>
              <a:t>Grantee in person &amp; frequent video meetings (technical assistance &amp; communities of practice)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/>
              <a:t>Data gathering in reports</a:t>
            </a:r>
          </a:p>
          <a:p>
            <a:pPr marL="0" indent="0">
              <a:buNone/>
            </a:pPr>
            <a:r>
              <a:rPr lang="en-US" dirty="0"/>
              <a:t>For HFF board and grantees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/>
              <a:t>Select grantee site visits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/>
              <a:t>Ongoing evaluation </a:t>
            </a:r>
            <a:br>
              <a:rPr lang="en-US" dirty="0"/>
            </a:br>
            <a:r>
              <a:rPr lang="en-US" dirty="0"/>
              <a:t>assistance, materials/tool and discussion </a:t>
            </a:r>
            <a:r>
              <a:rPr lang="en-US" dirty="0" err="1"/>
              <a:t>listserve</a:t>
            </a:r>
            <a:endParaRPr lang="en-US" dirty="0"/>
          </a:p>
          <a:p>
            <a:pPr marL="3657600" lvl="8" indent="0">
              <a:buNone/>
            </a:pPr>
            <a:r>
              <a:rPr lang="en-US" dirty="0"/>
              <a:t>		</a:t>
            </a:r>
          </a:p>
          <a:p>
            <a:pPr marL="3657600" lvl="8" indent="0">
              <a:buNone/>
            </a:pPr>
            <a:r>
              <a:rPr lang="en-US" dirty="0"/>
              <a:t>		</a:t>
            </a:r>
            <a:r>
              <a:rPr lang="en-US" sz="1700" dirty="0"/>
              <a:t>Photo: Regional Environmental Council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16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200" y="3246941"/>
            <a:ext cx="4470399" cy="2633159"/>
          </a:xfrm>
          <a:prstGeom prst="rect">
            <a:avLst/>
          </a:prstGeom>
          <a:ln w="25400">
            <a:solidFill>
              <a:srgbClr val="8DA9D2"/>
            </a:solidFill>
          </a:ln>
        </p:spPr>
      </p:pic>
    </p:spTree>
    <p:extLst>
      <p:ext uri="{BB962C8B-B14F-4D97-AF65-F5344CB8AC3E}">
        <p14:creationId xmlns:p14="http://schemas.microsoft.com/office/powerpoint/2010/main" val="96881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Else We Are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8945"/>
            <a:ext cx="8916549" cy="4525963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en-US" sz="2400" dirty="0"/>
              <a:t>What works -- marketing, education, partnerships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Evidence of increased demand &amp; repeat sales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Evidence of participant skill or attitude changes about healthy food/eating</a:t>
            </a:r>
          </a:p>
          <a:p>
            <a:pPr lvl="1">
              <a:buFont typeface="Wingdings" charset="2"/>
              <a:buChar char="§"/>
            </a:pPr>
            <a:r>
              <a:rPr lang="en-US" sz="2400" dirty="0"/>
              <a:t>How organizations focus on increasing racial equity within their organizations and externally</a:t>
            </a:r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UMEEX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2" b="21854"/>
          <a:stretch/>
        </p:blipFill>
        <p:spPr>
          <a:xfrm>
            <a:off x="1" y="4278156"/>
            <a:ext cx="9177418" cy="2209948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92182" y="6488668"/>
            <a:ext cx="56518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			Photo credit: University of Maine Cooperative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31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890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Community of Practice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Video conferencing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</a:rPr>
            </a:b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Screen Shot 2018-09-27 at 4.32.07 PM[4]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193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/>
        </p:nvSpPr>
        <p:spPr>
          <a:xfrm>
            <a:off x="-95780" y="1280824"/>
            <a:ext cx="9326880" cy="182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91489" y="1844058"/>
            <a:ext cx="1276350" cy="10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6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1080065" y="1698797"/>
            <a:ext cx="7772314" cy="156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How to measure, assess, share out the impact of 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skill building strategies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1097319" y="3263544"/>
            <a:ext cx="7772314" cy="127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istribution tracking technologies 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Excel, </a:t>
            </a: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oogle </a:t>
            </a:r>
            <a:r>
              <a:rPr lang="en-US" sz="2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heets,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SquareSpace</a:t>
            </a:r>
            <a:endParaRPr lang="en-US" sz="24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Shape 461"/>
          <p:cNvSpPr txBox="1"/>
          <p:nvPr/>
        </p:nvSpPr>
        <p:spPr>
          <a:xfrm>
            <a:off x="91489" y="3357535"/>
            <a:ext cx="1276350" cy="10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6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462"/>
          <p:cNvSpPr txBox="1"/>
          <p:nvPr/>
        </p:nvSpPr>
        <p:spPr>
          <a:xfrm>
            <a:off x="91489" y="4405515"/>
            <a:ext cx="1276350" cy="99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6000" b="1" i="0" u="none" strike="noStrike" cap="none" dirty="0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-78088" y="6720804"/>
            <a:ext cx="9326880" cy="182880"/>
          </a:xfrm>
          <a:prstGeom prst="rect">
            <a:avLst/>
          </a:prstGeom>
          <a:solidFill>
            <a:srgbClr val="276C8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080065" y="4535286"/>
            <a:ext cx="7772313" cy="134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Volunteer management strategies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ea typeface="Arial"/>
                <a:cs typeface="Calibri"/>
                <a:sym typeface="Arial"/>
              </a:rPr>
              <a:t>Time tracking tools; Gleaning management</a:t>
            </a:r>
            <a:endParaRPr sz="1600" b="0" i="0" u="none" strike="noStrike" cap="none" dirty="0">
              <a:solidFill>
                <a:schemeClr val="tx2">
                  <a:lumMod val="75000"/>
                </a:schemeClr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-95780" y="378080"/>
            <a:ext cx="9477897" cy="85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Sample grantee strategy sharing topics</a:t>
            </a:r>
            <a:endParaRPr sz="4400" b="1" i="0" u="none" strike="noStrike" cap="none" dirty="0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150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47125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7375E"/>
                </a:solidFill>
              </a:rPr>
              <a:t>Assessing Change: Seacoast Eat Local</a:t>
            </a:r>
          </a:p>
        </p:txBody>
      </p:sp>
      <p:pic>
        <p:nvPicPr>
          <p:cNvPr id="11" name="Content Placeholder 10" descr="Screen Shot 2018-09-27 at 1.04.05 PM.pn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30" b="-15130"/>
          <a:stretch>
            <a:fillRect/>
          </a:stretch>
        </p:blipFill>
        <p:spPr>
          <a:xfrm>
            <a:off x="4624388" y="2071688"/>
            <a:ext cx="4519612" cy="4419600"/>
          </a:xfrm>
        </p:spPr>
      </p:pic>
      <p:pic>
        <p:nvPicPr>
          <p:cNvPr id="12" name="Content Placeholder 11" descr="Screen Shot 2018-09-27 at 1.03.51 PM.png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07" b="-15907"/>
          <a:stretch>
            <a:fillRect/>
          </a:stretch>
        </p:blipFill>
        <p:spPr>
          <a:xfrm>
            <a:off x="0" y="2071688"/>
            <a:ext cx="4521200" cy="4419600"/>
          </a:xfrm>
        </p:spPr>
      </p:pic>
      <p:sp>
        <p:nvSpPr>
          <p:cNvPr id="4" name="Rectangle 3"/>
          <p:cNvSpPr/>
          <p:nvPr/>
        </p:nvSpPr>
        <p:spPr>
          <a:xfrm>
            <a:off x="-317500" y="1595953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7375E"/>
                </a:solidFill>
              </a:rPr>
              <a:t>Tracking youth participation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b="1" dirty="0">
                <a:solidFill>
                  <a:srgbClr val="17375E"/>
                </a:solidFill>
              </a:rPr>
              <a:t>Green Village Initiative </a:t>
            </a:r>
            <a:br>
              <a:rPr lang="en-US" b="1" dirty="0">
                <a:solidFill>
                  <a:srgbClr val="17375E"/>
                </a:solidFill>
              </a:rPr>
            </a:br>
            <a:endParaRPr lang="en-US" b="1" dirty="0">
              <a:solidFill>
                <a:srgbClr val="17375E"/>
              </a:solidFill>
            </a:endParaRPr>
          </a:p>
        </p:txBody>
      </p:sp>
      <p:pic>
        <p:nvPicPr>
          <p:cNvPr id="6" name="Content Placeholder 5" descr="Screen Shot 2018-09-27 at 3.22.13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 b="8397"/>
          <a:stretch>
            <a:fillRect/>
          </a:stretch>
        </p:blipFill>
        <p:spPr>
          <a:xfrm>
            <a:off x="0" y="1685667"/>
            <a:ext cx="8916988" cy="4525963"/>
          </a:xfrm>
        </p:spPr>
      </p:pic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1013" y="6427148"/>
            <a:ext cx="26735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Photo: Green Village Initiative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24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7375E"/>
                </a:solidFill>
              </a:rPr>
              <a:t>Youth self assessment 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b="1" dirty="0">
                <a:solidFill>
                  <a:srgbClr val="17375E"/>
                </a:solidFill>
              </a:rPr>
              <a:t>Green Village Initiative</a:t>
            </a:r>
            <a:br>
              <a:rPr lang="en-US" b="1" dirty="0">
                <a:solidFill>
                  <a:srgbClr val="17375E"/>
                </a:solidFill>
              </a:rPr>
            </a:br>
            <a:endParaRPr lang="en-US" b="1" dirty="0">
              <a:solidFill>
                <a:srgbClr val="17375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Screen Shot 2018-09-27 at 4.29.48 PM[5]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990"/>
          <a:stretch>
            <a:fillRect/>
          </a:stretch>
        </p:blipFill>
        <p:spPr>
          <a:xfrm>
            <a:off x="457200" y="207964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70202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7375E"/>
                </a:solidFill>
              </a:rPr>
              <a:t>Boston Area Gleaners</a:t>
            </a:r>
            <a:br>
              <a:rPr lang="en-US" b="1" dirty="0">
                <a:solidFill>
                  <a:srgbClr val="17375E"/>
                </a:solidFill>
              </a:rPr>
            </a:br>
            <a:r>
              <a:rPr lang="en-US" b="1" dirty="0">
                <a:solidFill>
                  <a:srgbClr val="17375E"/>
                </a:solidFill>
              </a:rPr>
              <a:t>Tracking Gleaning on </a:t>
            </a:r>
            <a:r>
              <a:rPr lang="en-US" b="1" dirty="0" err="1">
                <a:solidFill>
                  <a:srgbClr val="17375E"/>
                </a:solidFill>
              </a:rPr>
              <a:t>GleanWeb</a:t>
            </a:r>
            <a:r>
              <a:rPr lang="en-US" b="1" dirty="0">
                <a:solidFill>
                  <a:srgbClr val="17375E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BAG-Upswing2017-3802[3]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33" b="11933"/>
          <a:stretch>
            <a:fillRect/>
          </a:stretch>
        </p:blipFill>
        <p:spPr>
          <a:xfrm>
            <a:off x="0" y="1698625"/>
            <a:ext cx="8916988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8283" y="6440106"/>
            <a:ext cx="2591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Photo: Boston Area Gleaners</a:t>
            </a:r>
          </a:p>
        </p:txBody>
      </p:sp>
    </p:spTree>
    <p:extLst>
      <p:ext uri="{BB962C8B-B14F-4D97-AF65-F5344CB8AC3E}">
        <p14:creationId xmlns:p14="http://schemas.microsoft.com/office/powerpoint/2010/main" val="444002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Volunteer Management </a:t>
            </a:r>
            <a:br>
              <a:rPr lang="en-US" b="1" dirty="0"/>
            </a:br>
            <a:r>
              <a:rPr lang="en-US" b="1" dirty="0"/>
              <a:t>Growing Places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Screen Shot 2018-09-27 at 4.29.05 PM[5]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9398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EE9A15-9D52-4A3D-B6CC-4CBE4F5AA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09" y="281667"/>
            <a:ext cx="6485182" cy="62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5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7375E"/>
                </a:solidFill>
              </a:rPr>
              <a:t>Toolbox Samples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Rapid Market Dot Survey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Story Spine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en-US" dirty="0"/>
              <a:t>Once upon a time there was a…</a:t>
            </a:r>
          </a:p>
          <a:p>
            <a:pPr lvl="0"/>
            <a:r>
              <a:rPr lang="en-US" dirty="0"/>
              <a:t>And every day…</a:t>
            </a:r>
          </a:p>
          <a:p>
            <a:pPr lvl="0"/>
            <a:r>
              <a:rPr lang="en-US" dirty="0"/>
              <a:t>Until one day…</a:t>
            </a:r>
          </a:p>
          <a:p>
            <a:pPr lvl="0"/>
            <a:r>
              <a:rPr lang="en-US" dirty="0"/>
              <a:t>And because of that…</a:t>
            </a:r>
          </a:p>
          <a:p>
            <a:pPr lvl="0"/>
            <a:r>
              <a:rPr lang="en-US" dirty="0"/>
              <a:t>And because of that…</a:t>
            </a:r>
          </a:p>
          <a:p>
            <a:pPr lvl="0"/>
            <a:r>
              <a:rPr lang="en-US" dirty="0"/>
              <a:t>And because of that…</a:t>
            </a:r>
          </a:p>
          <a:p>
            <a:pPr lvl="0"/>
            <a:r>
              <a:rPr lang="en-US" dirty="0"/>
              <a:t>Until finally…</a:t>
            </a:r>
          </a:p>
          <a:p>
            <a:pPr lvl="0"/>
            <a:r>
              <a:rPr lang="en-US" dirty="0"/>
              <a:t>And ever since that day..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15" b="1341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57199" y="6375316"/>
            <a:ext cx="6527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Photo: Fertile Ground/Nuestras Raíces </a:t>
            </a:r>
          </a:p>
        </p:txBody>
      </p:sp>
    </p:spTree>
    <p:extLst>
      <p:ext uri="{BB962C8B-B14F-4D97-AF65-F5344CB8AC3E}">
        <p14:creationId xmlns:p14="http://schemas.microsoft.com/office/powerpoint/2010/main" val="350983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7375E"/>
                </a:solidFill>
              </a:rPr>
              <a:t>Additional Toolbox Samples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Rapid Market Dot Survey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4" descr="Screen Shot 2018-09-26 at 8.43.04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8" r="868"/>
          <a:stretch>
            <a:fillRect/>
          </a:stretch>
        </p:blipFill>
        <p:spPr>
          <a:xfrm>
            <a:off x="314654" y="1826676"/>
            <a:ext cx="4038600" cy="4525963"/>
          </a:xfrm>
          <a:prstGeom prst="rect">
            <a:avLst/>
          </a:prstGeom>
        </p:spPr>
      </p:pic>
      <p:pic>
        <p:nvPicPr>
          <p:cNvPr id="12" name="Content Placeholder 5" descr="Screen Shot 2018-09-26 at 8.42.16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76" b="6676"/>
          <a:stretch>
            <a:fillRect/>
          </a:stretch>
        </p:blipFill>
        <p:spPr>
          <a:xfrm>
            <a:off x="4645025" y="1826676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2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274638"/>
            <a:ext cx="8969375" cy="1143000"/>
          </a:xfrm>
        </p:spPr>
        <p:txBody>
          <a:bodyPr>
            <a:normAutofit fontScale="90000"/>
          </a:bodyPr>
          <a:lstStyle/>
          <a:p>
            <a:pPr lvl="0" algn="l"/>
            <a:b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900" b="1" dirty="0">
                <a:solidFill>
                  <a:srgbClr val="17375E"/>
                </a:solidFill>
              </a:rPr>
              <a:t>Good Food Tracker</a:t>
            </a:r>
            <a:br>
              <a:rPr lang="en-US" sz="4900" b="1" dirty="0">
                <a:solidFill>
                  <a:srgbClr val="17375E"/>
                </a:solidFill>
              </a:rPr>
            </a:br>
            <a:r>
              <a:rPr lang="en" sz="3100" b="1" u="sng" dirty="0">
                <a:solidFill>
                  <a:schemeClr val="accent1"/>
                </a:solidFill>
                <a:latin typeface="Calibri"/>
                <a:ea typeface="Arial"/>
                <a:cs typeface="Calibri"/>
                <a:sym typeface="Arial"/>
              </a:rPr>
              <a:t>goodfoodtracker.com</a:t>
            </a:r>
            <a:r>
              <a:rPr lang="en" sz="3100" b="1" dirty="0">
                <a:solidFill>
                  <a:schemeClr val="accent1"/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br>
              <a:rPr lang="en" sz="3600" b="1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rPr>
            </a:br>
            <a:endParaRPr lang="en-US" b="1" dirty="0"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hape 2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120" y="1663700"/>
            <a:ext cx="7263438" cy="5194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 descr="DAISA-Logo-Color-Screen-H-TransparentBG-500px[1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67" y="274638"/>
            <a:ext cx="3023533" cy="10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73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" b="1" dirty="0">
                <a:ea typeface="Calibri"/>
                <a:cs typeface="Calibri"/>
                <a:sym typeface="Calibri"/>
              </a:rPr>
              <a:t> </a:t>
            </a:r>
            <a:r>
              <a:rPr lang="en-US" b="1" dirty="0">
                <a:ea typeface="Calibri"/>
                <a:cs typeface="Calibri"/>
                <a:sym typeface="Calibri"/>
              </a:rPr>
              <a:t>C</a:t>
            </a:r>
            <a:r>
              <a:rPr lang="en" b="1" dirty="0">
                <a:ea typeface="Calibri"/>
                <a:cs typeface="Calibri"/>
                <a:sym typeface="Calibri"/>
              </a:rPr>
              <a:t>reate an infographic report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hape 25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167"/>
          <a:stretch/>
        </p:blipFill>
        <p:spPr>
          <a:xfrm>
            <a:off x="243600" y="1849900"/>
            <a:ext cx="4048174" cy="437546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Shape 25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646"/>
          <a:stretch/>
        </p:blipFill>
        <p:spPr>
          <a:xfrm>
            <a:off x="4529751" y="2475549"/>
            <a:ext cx="4254923" cy="4216363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374715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-47774" y="6281022"/>
            <a:ext cx="9239548" cy="208262"/>
          </a:xfrm>
          <a:prstGeom prst="rect">
            <a:avLst/>
          </a:prstGeom>
          <a:gradFill>
            <a:gsLst>
              <a:gs pos="0">
                <a:srgbClr val="014CFF"/>
              </a:gs>
              <a:gs pos="100000">
                <a:srgbClr val="E6EEFF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-9246" y="380216"/>
            <a:ext cx="9162492" cy="753744"/>
          </a:xfrm>
          <a:prstGeom prst="rect">
            <a:avLst/>
          </a:prstGeom>
          <a:solidFill>
            <a:srgbClr val="D2D1D3">
              <a:alpha val="5899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 dirty="0"/>
              <a:t>Thank you</a:t>
            </a:r>
            <a:endParaRPr sz="4400" dirty="0"/>
          </a:p>
        </p:txBody>
      </p:sp>
      <p:pic>
        <p:nvPicPr>
          <p:cNvPr id="143" name="fertileground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27" y="5882018"/>
            <a:ext cx="1901310" cy="8970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832100" y="593090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chsands@fertilegroundschools.org</a:t>
            </a:r>
            <a:endParaRPr lang="en-US" dirty="0"/>
          </a:p>
        </p:txBody>
      </p:sp>
      <p:pic>
        <p:nvPicPr>
          <p:cNvPr id="3" name="Picture 2" descr="DAISA-Logo-Color-Screen-H-TransparentBG-500px[1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24" y="5993206"/>
            <a:ext cx="2275876" cy="760143"/>
          </a:xfrm>
          <a:prstGeom prst="rect">
            <a:avLst/>
          </a:prstGeom>
        </p:spPr>
      </p:pic>
      <p:pic>
        <p:nvPicPr>
          <p:cNvPr id="13" name="image13.jpeg" descr="DSCN0171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275467"/>
            <a:ext cx="8229600" cy="4525965"/>
          </a:xfrm>
          <a:prstGeom prst="rect">
            <a:avLst/>
          </a:prstGeom>
          <a:ln w="25400">
            <a:solidFill>
              <a:srgbClr val="8DA9D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01035" y="6476350"/>
            <a:ext cx="6899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Photocredit</a:t>
            </a:r>
            <a:r>
              <a:rPr lang="en-US" sz="1200" dirty="0"/>
              <a:t>: Nuestras </a:t>
            </a:r>
            <a:r>
              <a:rPr lang="en-US" sz="1200" dirty="0" err="1"/>
              <a:t>Raices</a:t>
            </a:r>
            <a:r>
              <a:rPr lang="en-US" sz="1200" dirty="0"/>
              <a:t>/Fertile Ground </a:t>
            </a:r>
            <a:r>
              <a:rPr lang="en-US" sz="1200" dirty="0" err="1"/>
              <a:t>photovoice</a:t>
            </a:r>
            <a:r>
              <a:rPr lang="en-US" sz="1200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2883875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3539-1561-4091-89CA-319702D1E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0" y="1435099"/>
            <a:ext cx="4000912" cy="340237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Franchise" panose="00000009000000000000" pitchFamily="49" charset="0"/>
                <a:ea typeface="Franchise" panose="00000009000000000000" pitchFamily="49" charset="0"/>
              </a:rPr>
              <a:t>EVALUATION DOESN’T HAVE </a:t>
            </a:r>
            <a:br>
              <a:rPr lang="en-US" sz="6000" dirty="0">
                <a:latin typeface="Franchise" panose="00000009000000000000" pitchFamily="49" charset="0"/>
                <a:ea typeface="Franchise" panose="00000009000000000000" pitchFamily="49" charset="0"/>
              </a:rPr>
            </a:br>
            <a:r>
              <a:rPr lang="en-US" sz="6000" dirty="0">
                <a:latin typeface="Franchise" panose="00000009000000000000" pitchFamily="49" charset="0"/>
                <a:ea typeface="Franchise" panose="00000009000000000000" pitchFamily="49" charset="0"/>
              </a:rPr>
              <a:t>TO BE EVIL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22B5C-DC61-4DF2-BFD6-568EA57FD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862" y="4733234"/>
            <a:ext cx="3106169" cy="1234440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 newbie’s perspective for newbies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51ADDECD-7705-4457-A653-2252AEA1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9402" y="857250"/>
            <a:ext cx="505459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AB35666B-7B9E-4E3C-AB2F-BDB71F33B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8001"/>
            <a:ext cx="4089402" cy="18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64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14E11D-57CA-4D3C-BA24-82D554EED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994" y="857250"/>
            <a:ext cx="3477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14E2F-BB58-40F8-8D5C-9D300FF5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909" y="1231900"/>
            <a:ext cx="2551176" cy="1440180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KNOW YOUR PURPOSE, </a:t>
            </a:r>
            <a:br>
              <a:rPr lang="en-US" sz="360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</a:br>
            <a:r>
              <a:rPr lang="en-US" sz="360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KNOW YOUR PEOPLE</a:t>
            </a:r>
          </a:p>
        </p:txBody>
      </p:sp>
      <p:pic>
        <p:nvPicPr>
          <p:cNvPr id="6" name="Picture Placeholder 5" descr="A picture containing person, outdoor, young, woman&#10;&#10;Description generated with high confidence">
            <a:extLst>
              <a:ext uri="{FF2B5EF4-FFF2-40B4-BE49-F238E27FC236}">
                <a16:creationId xmlns:a16="http://schemas.microsoft.com/office/drawing/2014/main" id="{9730EA98-450E-4EAC-B173-0AA8E45386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-2" b="31623"/>
          <a:stretch/>
        </p:blipFill>
        <p:spPr>
          <a:xfrm>
            <a:off x="475500" y="1337310"/>
            <a:ext cx="4708897" cy="419107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D63A-8F8D-4D59-935F-BB2B61A16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9909" y="2672080"/>
            <a:ext cx="2551176" cy="2518569"/>
          </a:xfr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85000"/>
              </a:lnSpc>
              <a:buFont typeface="Arial" pitchFamily="34" charset="0"/>
              <a:buChar char=" "/>
            </a:pPr>
            <a:r>
              <a:rPr lang="en-US" sz="1800" dirty="0">
                <a:solidFill>
                  <a:schemeClr val="bg1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PLANNING PHASE</a:t>
            </a:r>
          </a:p>
          <a:p>
            <a:pPr marL="257175" indent="-257175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FFFFFF"/>
                </a:solidFill>
                <a:latin typeface="Garamond" panose="02020404030301010803" pitchFamily="18" charset="0"/>
              </a:rPr>
              <a:t>Prioritize: What MUST you measure?</a:t>
            </a:r>
          </a:p>
          <a:p>
            <a:pPr marL="257175" indent="-257175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FFFFFF"/>
                </a:solidFill>
                <a:latin typeface="Garamond" panose="02020404030301010803" pitchFamily="18" charset="0"/>
              </a:rPr>
              <a:t>Account for bias: Kids are a great litmus test!</a:t>
            </a:r>
          </a:p>
          <a:p>
            <a:pPr marL="257175" indent="-257175">
              <a:lnSpc>
                <a:spcPct val="85000"/>
              </a:lnSpc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FFFFFF"/>
                </a:solidFill>
                <a:latin typeface="Garamond" panose="02020404030301010803" pitchFamily="18" charset="0"/>
              </a:rPr>
              <a:t>Innovate: Have fun with your methods! Survey fatigue is real.</a:t>
            </a: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FDB423A0-F35D-42C7-84A2-504B2A066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580" y="5271211"/>
            <a:ext cx="111210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9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5D776D-A24F-4913-B4A6-91C8764D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7233" y="1231900"/>
            <a:ext cx="2780071" cy="1243649"/>
          </a:xfrm>
        </p:spPr>
        <p:txBody>
          <a:bodyPr>
            <a:normAutofit/>
          </a:bodyPr>
          <a:lstStyle/>
          <a:p>
            <a:r>
              <a:rPr lang="en-US" sz="3300">
                <a:latin typeface="Franchise" panose="00000009000000000000" pitchFamily="49" charset="0"/>
                <a:ea typeface="Franchise" panose="00000009000000000000" pitchFamily="49" charset="0"/>
              </a:rPr>
              <a:t>FIND YOUR (INNER) GEEK</a:t>
            </a:r>
          </a:p>
        </p:txBody>
      </p:sp>
      <p:pic>
        <p:nvPicPr>
          <p:cNvPr id="8" name="Picture 7" descr="A picture containing sky, LEGO&#10;&#10;Description generated with high confidence">
            <a:extLst>
              <a:ext uri="{FF2B5EF4-FFF2-40B4-BE49-F238E27FC236}">
                <a16:creationId xmlns:a16="http://schemas.microsoft.com/office/drawing/2014/main" id="{8DB3045E-FA05-4112-BA69-C8647A21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0" y="1702634"/>
            <a:ext cx="5184163" cy="346042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AC887-9ADA-49A2-AED1-23D131FCB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233" y="2366010"/>
            <a:ext cx="2780071" cy="289854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Franchise" panose="00000009000000000000" pitchFamily="49" charset="0"/>
                <a:ea typeface="Franchise" panose="00000009000000000000" pitchFamily="49" charset="0"/>
              </a:rPr>
              <a:t>IMPLEMENTATION PHASE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/>
                </a:solidFill>
                <a:latin typeface="Garamond" panose="02020404030301010803" pitchFamily="18" charset="0"/>
              </a:rPr>
              <a:t> Evaluation champion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/>
                </a:solidFill>
                <a:latin typeface="Garamond" panose="02020404030301010803" pitchFamily="18" charset="0"/>
              </a:rPr>
              <a:t> Flexible dissemination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chemeClr val="tx1"/>
                </a:solidFill>
                <a:latin typeface="Garamond" panose="02020404030301010803" pitchFamily="18" charset="0"/>
              </a:rPr>
              <a:t> Volunteer opportunities</a:t>
            </a: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CC7CD2C0-4352-44F9-9AB1-E7F6DE2F5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66" y="5163062"/>
            <a:ext cx="111210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3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5E6B9985-BD83-4778-9E94-DC1ABC3D4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r="9091" b="9596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2F162B-44DE-46FA-A2FD-D42A3E407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6085903" cy="51435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3F729-4681-45EA-904D-E9E84301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19" y="1231900"/>
            <a:ext cx="5410925" cy="1243649"/>
          </a:xfrm>
        </p:spPr>
        <p:txBody>
          <a:bodyPr>
            <a:normAutofit fontScale="90000"/>
          </a:bodyPr>
          <a:lstStyle/>
          <a:p>
            <a:r>
              <a:rPr lang="en-US" sz="495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CRUNCH, CRUNCH, CRUNCH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3DC71-13D4-4D0B-8F3B-8E3210B96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3" y="2475548"/>
            <a:ext cx="4978907" cy="2789011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DATA COMPILATION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 What can be automated?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FFFFF"/>
                </a:solidFill>
                <a:latin typeface="Garamond" panose="02020404030301010803" pitchFamily="18" charset="0"/>
              </a:rPr>
              <a:t> What can’t?</a:t>
            </a:r>
          </a:p>
        </p:txBody>
      </p: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DD6AB0B2-3852-4F9A-89A3-CD2E9193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66" y="5163062"/>
            <a:ext cx="1112108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16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9EDB42-93F2-477F-BC50-73A615276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994" y="857250"/>
            <a:ext cx="3477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FD71E-1DBC-4A9B-B853-89AEBF74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909" y="1231900"/>
            <a:ext cx="2551176" cy="1440180"/>
          </a:xfrm>
        </p:spPr>
        <p:txBody>
          <a:bodyPr anchor="b">
            <a:normAutofit fontScale="90000"/>
          </a:bodyPr>
          <a:lstStyle/>
          <a:p>
            <a:r>
              <a:rPr lang="en-US" sz="450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REDUCE, REUSE, RECYCLE</a:t>
            </a:r>
          </a:p>
        </p:txBody>
      </p:sp>
      <p:pic>
        <p:nvPicPr>
          <p:cNvPr id="7" name="Picture 6" descr="A screenshot of a newspaper&#10;&#10;Description generated with very high confidence">
            <a:extLst>
              <a:ext uri="{FF2B5EF4-FFF2-40B4-BE49-F238E27FC236}">
                <a16:creationId xmlns:a16="http://schemas.microsoft.com/office/drawing/2014/main" id="{00420870-65A9-4E8B-AB74-03B509C48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67" y="1337310"/>
            <a:ext cx="3258561" cy="41910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B58F-1B1A-4A9D-9EE3-28510E6D4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909" y="2672080"/>
            <a:ext cx="2551176" cy="2518569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Franchise" panose="00000009000000000000" pitchFamily="49" charset="0"/>
                <a:ea typeface="Franchise" panose="00000009000000000000" pitchFamily="49" charset="0"/>
              </a:rPr>
              <a:t>COMMUNICATION PHASE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FFFFFF"/>
                </a:solidFill>
                <a:latin typeface="Garamond" panose="02020404030301010803" pitchFamily="18" charset="0"/>
              </a:rPr>
              <a:t> Internal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500" dirty="0">
                <a:solidFill>
                  <a:srgbClr val="FFFFFF"/>
                </a:solidFill>
                <a:latin typeface="Garamond" panose="02020404030301010803" pitchFamily="18" charset="0"/>
              </a:rPr>
              <a:t> External</a:t>
            </a:r>
          </a:p>
          <a:p>
            <a:pPr lvl="1"/>
            <a:r>
              <a:rPr lang="en-US" sz="1500" dirty="0">
                <a:solidFill>
                  <a:srgbClr val="FFFFFF"/>
                </a:solidFill>
                <a:latin typeface="Garamond" panose="02020404030301010803" pitchFamily="18" charset="0"/>
              </a:rPr>
              <a:t>Information vs. Relationship-building</a:t>
            </a:r>
          </a:p>
        </p:txBody>
      </p:sp>
    </p:spTree>
    <p:extLst>
      <p:ext uri="{BB962C8B-B14F-4D97-AF65-F5344CB8AC3E}">
        <p14:creationId xmlns:p14="http://schemas.microsoft.com/office/powerpoint/2010/main" val="320408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Healthy Food Fund Grantee Locations 2015-2018</a:t>
            </a:r>
          </a:p>
        </p:txBody>
      </p:sp>
      <p:pic>
        <p:nvPicPr>
          <p:cNvPr id="3" name="Picture 2" descr="Screen Shot 2016-05-03 at 9.04.0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69" y="1826548"/>
            <a:ext cx="7729792" cy="4897756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911528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050" y="1455789"/>
            <a:ext cx="4561328" cy="3946427"/>
          </a:xfrm>
          <a:prstGeom prst="rect">
            <a:avLst/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-2110925" y="3705250"/>
            <a:ext cx="8520600" cy="1022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>
                <a:solidFill>
                  <a:srgbClr val="E69138"/>
                </a:solidFill>
              </a:rPr>
              <a:t>💚’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marL="0" indent="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Evaluation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01" y="2327075"/>
            <a:ext cx="3246001" cy="124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348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9BD7B-E257-A64B-B55B-DD25F4FC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98" y="996150"/>
            <a:ext cx="8520600" cy="5359078"/>
          </a:xfrm>
        </p:spPr>
        <p:txBody>
          <a:bodyPr/>
          <a:lstStyle/>
          <a:p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Founded in 2011/12, Mill City Grows is growing a healthy community through urban food production, food access, and education in Lowell. 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Annually we help 15,000 people across Lowell connect with ~45,000lbs of local food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en-US" sz="20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 descr="BabyBeets.jpg">
            <a:extLst>
              <a:ext uri="{FF2B5EF4-FFF2-40B4-BE49-F238E27FC236}">
                <a16:creationId xmlns:a16="http://schemas.microsoft.com/office/drawing/2014/main" id="{43A22F56-F396-6A46-B153-4A74DED62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186" y="1850319"/>
            <a:ext cx="2688155" cy="3334146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pic>
        <p:nvPicPr>
          <p:cNvPr id="5" name="Picture 4" descr="_F5T6486.jpg">
            <a:extLst>
              <a:ext uri="{FF2B5EF4-FFF2-40B4-BE49-F238E27FC236}">
                <a16:creationId xmlns:a16="http://schemas.microsoft.com/office/drawing/2014/main" id="{BD0A8761-05DB-364D-AB51-F19781E91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300" y="1802447"/>
            <a:ext cx="2675068" cy="1645910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  <p:pic>
        <p:nvPicPr>
          <p:cNvPr id="6" name="Picture 5" descr="megpix-062715-073_lowres_logo.jpg">
            <a:extLst>
              <a:ext uri="{FF2B5EF4-FFF2-40B4-BE49-F238E27FC236}">
                <a16:creationId xmlns:a16="http://schemas.microsoft.com/office/drawing/2014/main" id="{19C7A356-E00A-2845-AF49-E1CBA7739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300" y="3517392"/>
            <a:ext cx="2675068" cy="178245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</p:spTree>
    <p:extLst>
      <p:ext uri="{BB962C8B-B14F-4D97-AF65-F5344CB8AC3E}">
        <p14:creationId xmlns:p14="http://schemas.microsoft.com/office/powerpoint/2010/main" val="3816015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86526" y="1012387"/>
            <a:ext cx="3457247" cy="7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3600" dirty="0">
                <a:solidFill>
                  <a:schemeClr val="accent4"/>
                </a:solidFill>
              </a:rPr>
              <a:t>Why Evaluate?</a:t>
            </a:r>
            <a:endParaRPr sz="3600" dirty="0">
              <a:solidFill>
                <a:schemeClr val="accent4"/>
              </a:solidFill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186525" y="1876425"/>
            <a:ext cx="5306400" cy="3753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200000"/>
              </a:lnSpc>
              <a:buClr>
                <a:srgbClr val="6AA84F"/>
              </a:buClr>
              <a:buSzPts val="1800"/>
              <a:buChar char="●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Heavy Lifting</a:t>
            </a:r>
          </a:p>
          <a:p>
            <a:pPr algn="l">
              <a:lnSpc>
                <a:spcPct val="200000"/>
              </a:lnSpc>
              <a:buClr>
                <a:srgbClr val="6AA84F"/>
              </a:buClr>
              <a:buSzPts val="1800"/>
              <a:buChar char="●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Stakeholder Sharing</a:t>
            </a:r>
          </a:p>
          <a:p>
            <a:pPr algn="l">
              <a:lnSpc>
                <a:spcPct val="200000"/>
              </a:lnSpc>
              <a:buClr>
                <a:srgbClr val="6AA84F"/>
              </a:buClr>
              <a:buSzPts val="1800"/>
              <a:buChar char="●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Investor Encouraging</a:t>
            </a:r>
          </a:p>
          <a:p>
            <a:pPr algn="l">
              <a:lnSpc>
                <a:spcPct val="200000"/>
              </a:lnSpc>
              <a:buClr>
                <a:srgbClr val="6AA84F"/>
              </a:buClr>
              <a:buSzPts val="1800"/>
              <a:buChar char="●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Community Engaging</a:t>
            </a:r>
          </a:p>
          <a:p>
            <a:pPr algn="l">
              <a:lnSpc>
                <a:spcPct val="200000"/>
              </a:lnSpc>
              <a:buClr>
                <a:srgbClr val="6AA84F"/>
              </a:buClr>
              <a:buSzPts val="1800"/>
              <a:buChar char="●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Program Refining</a:t>
            </a:r>
          </a:p>
          <a:p>
            <a:pPr algn="l">
              <a:lnSpc>
                <a:spcPct val="200000"/>
              </a:lnSpc>
              <a:buClr>
                <a:srgbClr val="6AA84F"/>
              </a:buClr>
              <a:buSzPts val="1800"/>
              <a:buChar char="●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Milestone Celebrating</a:t>
            </a:r>
            <a:endParaRPr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/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CD82C5-003E-194B-8AE5-33BA4BE77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616" y="3753198"/>
            <a:ext cx="3260617" cy="2445463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E68EF-80AD-E04B-AAD5-D2F2C32E0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617" y="822525"/>
            <a:ext cx="3260617" cy="3176404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sp>
        <p:nvSpPr>
          <p:cNvPr id="7" name="Shape 61">
            <a:extLst>
              <a:ext uri="{FF2B5EF4-FFF2-40B4-BE49-F238E27FC236}">
                <a16:creationId xmlns:a16="http://schemas.microsoft.com/office/drawing/2014/main" id="{3FE12E98-DAB8-244C-A81A-5A32EF319C08}"/>
              </a:ext>
            </a:extLst>
          </p:cNvPr>
          <p:cNvSpPr txBox="1">
            <a:spLocks/>
          </p:cNvSpPr>
          <p:nvPr/>
        </p:nvSpPr>
        <p:spPr>
          <a:xfrm>
            <a:off x="7361498" y="5275521"/>
            <a:ext cx="2830285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buClr>
                <a:srgbClr val="000000"/>
              </a:buClr>
            </a:pPr>
            <a:r>
              <a:rPr lang="en-US" sz="3600" kern="0" dirty="0">
                <a:solidFill>
                  <a:srgbClr val="FFAB40"/>
                </a:solidFill>
              </a:rPr>
              <a:t>Who </a:t>
            </a:r>
          </a:p>
          <a:p>
            <a:pPr algn="l" defTabSz="914400">
              <a:buClr>
                <a:srgbClr val="000000"/>
              </a:buClr>
            </a:pPr>
            <a:r>
              <a:rPr lang="en-US" sz="3600" kern="0" dirty="0">
                <a:solidFill>
                  <a:srgbClr val="FFAB40"/>
                </a:solidFill>
              </a:rPr>
              <a:t>Cares?</a:t>
            </a:r>
          </a:p>
        </p:txBody>
      </p:sp>
    </p:spTree>
    <p:extLst>
      <p:ext uri="{BB962C8B-B14F-4D97-AF65-F5344CB8AC3E}">
        <p14:creationId xmlns:p14="http://schemas.microsoft.com/office/powerpoint/2010/main" val="4280991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D37FF-4C78-3249-963B-92DD25CA7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2514">
            <a:off x="16549" y="1612585"/>
            <a:ext cx="7506934" cy="3795981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50A2D0-58E4-6D47-9161-61B59FBED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4593">
            <a:off x="1059639" y="1688108"/>
            <a:ext cx="2328987" cy="1899754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3B5F71-B71D-A944-BB70-D98474C83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674">
            <a:off x="4736466" y="2400561"/>
            <a:ext cx="4223161" cy="3192181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222B2D-1C54-0B4A-9E69-ADC1CA8EB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067" y="3670400"/>
            <a:ext cx="4328931" cy="2277174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0" y="848989"/>
            <a:ext cx="9144000" cy="7089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600" dirty="0">
                <a:solidFill>
                  <a:schemeClr val="accent4"/>
                </a:solidFill>
              </a:rPr>
              <a:t>What can we capture?</a:t>
            </a:r>
            <a:endParaRPr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1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ctrTitle"/>
          </p:nvPr>
        </p:nvSpPr>
        <p:spPr>
          <a:xfrm>
            <a:off x="1207350" y="1167525"/>
            <a:ext cx="6729300" cy="7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600" dirty="0">
                <a:solidFill>
                  <a:schemeClr val="accent4"/>
                </a:solidFill>
              </a:rPr>
              <a:t>What do we have to gain?</a:t>
            </a:r>
            <a:endParaRPr sz="3600" dirty="0">
              <a:solidFill>
                <a:schemeClr val="accent4"/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383300" y="2020625"/>
            <a:ext cx="8520600" cy="13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D3F44-7DFD-9445-8870-4669EB25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7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8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3DA8-1328-7245-A6D9-73607826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831FD-409D-3448-98FF-0F5EDC20F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70" y="226427"/>
            <a:ext cx="8293261" cy="6219946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</p:spTree>
    <p:extLst>
      <p:ext uri="{BB962C8B-B14F-4D97-AF65-F5344CB8AC3E}">
        <p14:creationId xmlns:p14="http://schemas.microsoft.com/office/powerpoint/2010/main" val="3603765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54E0B-1352-7F4C-A5BE-EF7695C4B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6"/>
          <a:stretch/>
        </p:blipFill>
        <p:spPr>
          <a:xfrm rot="5400000">
            <a:off x="-234487" y="1832523"/>
            <a:ext cx="4421528" cy="3582163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6A495-060D-0D44-ACE3-D30A8B5FC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5" t="19924" r="6998"/>
          <a:stretch/>
        </p:blipFill>
        <p:spPr>
          <a:xfrm rot="5400000">
            <a:off x="7167646" y="4004796"/>
            <a:ext cx="1908470" cy="1713052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63119-09FF-B249-BFE1-3376EF7B7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47989" y="1007722"/>
            <a:ext cx="3206186" cy="3206186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</p:pic>
    </p:spTree>
    <p:extLst>
      <p:ext uri="{BB962C8B-B14F-4D97-AF65-F5344CB8AC3E}">
        <p14:creationId xmlns:p14="http://schemas.microsoft.com/office/powerpoint/2010/main" val="4091162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0E85-E6CC-FB45-BB30-A7F113EE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0CCBF-D210-7F4D-902E-767A5357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3" y="278516"/>
            <a:ext cx="8067554" cy="6050666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</p:pic>
    </p:spTree>
    <p:extLst>
      <p:ext uri="{BB962C8B-B14F-4D97-AF65-F5344CB8AC3E}">
        <p14:creationId xmlns:p14="http://schemas.microsoft.com/office/powerpoint/2010/main" val="1706081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63BB-549A-784E-8859-A5C19D9D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585" y="1153287"/>
            <a:ext cx="2766350" cy="841800"/>
          </a:xfrm>
        </p:spPr>
        <p:txBody>
          <a:bodyPr/>
          <a:lstStyle/>
          <a:p>
            <a:r>
              <a:rPr lang="en" dirty="0">
                <a:solidFill>
                  <a:schemeClr val="accent4"/>
                </a:solidFill>
              </a:rPr>
              <a:t>Next Steps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DF9EC-7647-DA40-97C9-58534B04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8" y="1132590"/>
            <a:ext cx="3590821" cy="4551228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</p:pic>
      <p:sp>
        <p:nvSpPr>
          <p:cNvPr id="5" name="Shape 68">
            <a:extLst>
              <a:ext uri="{FF2B5EF4-FFF2-40B4-BE49-F238E27FC236}">
                <a16:creationId xmlns:a16="http://schemas.microsoft.com/office/drawing/2014/main" id="{FD777F3E-719D-8B43-971E-ABEA723EACF8}"/>
              </a:ext>
            </a:extLst>
          </p:cNvPr>
          <p:cNvSpPr txBox="1">
            <a:spLocks/>
          </p:cNvSpPr>
          <p:nvPr/>
        </p:nvSpPr>
        <p:spPr>
          <a:xfrm>
            <a:off x="4143737" y="2350989"/>
            <a:ext cx="4641449" cy="3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 defTabSz="914400">
              <a:lnSpc>
                <a:spcPct val="115000"/>
              </a:lnSpc>
              <a:buClr>
                <a:srgbClr val="F6B26B"/>
              </a:buClr>
              <a:buSzPts val="1800"/>
            </a:pPr>
            <a:r>
              <a:rPr lang="en-US" sz="2400" kern="0" dirty="0">
                <a:solidFill>
                  <a:srgbClr val="EEFF41">
                    <a:lumMod val="50000"/>
                  </a:srgbClr>
                </a:solidFill>
              </a:rPr>
              <a:t>&gt;&gt; Universal Impact Metrics</a:t>
            </a:r>
          </a:p>
          <a:p>
            <a:pPr marL="114300" algn="ctr" defTabSz="914400">
              <a:lnSpc>
                <a:spcPct val="200000"/>
              </a:lnSpc>
              <a:buClr>
                <a:srgbClr val="F6B26B"/>
              </a:buClr>
              <a:buSzPts val="1800"/>
            </a:pPr>
            <a:r>
              <a:rPr lang="en-US" sz="2400" kern="0" dirty="0">
                <a:solidFill>
                  <a:srgbClr val="EEFF41">
                    <a:lumMod val="50000"/>
                  </a:srgbClr>
                </a:solidFill>
              </a:rPr>
              <a:t>&gt;&gt; Comprehensive </a:t>
            </a:r>
            <a:r>
              <a:rPr lang="en-US" sz="2400" kern="0" dirty="0" err="1">
                <a:solidFill>
                  <a:srgbClr val="EEFF41">
                    <a:lumMod val="50000"/>
                  </a:srgbClr>
                </a:solidFill>
              </a:rPr>
              <a:t>Eval</a:t>
            </a:r>
            <a:r>
              <a:rPr lang="en-US" sz="2400" kern="0" dirty="0">
                <a:solidFill>
                  <a:srgbClr val="EEFF41">
                    <a:lumMod val="50000"/>
                  </a:srgbClr>
                </a:solidFill>
              </a:rPr>
              <a:t> Tools</a:t>
            </a:r>
          </a:p>
          <a:p>
            <a:pPr marL="114300" algn="ctr" defTabSz="914400">
              <a:lnSpc>
                <a:spcPct val="200000"/>
              </a:lnSpc>
              <a:buClr>
                <a:srgbClr val="F6B26B"/>
              </a:buClr>
              <a:buSzPts val="1800"/>
            </a:pPr>
            <a:r>
              <a:rPr lang="en-US" sz="2400" kern="0" dirty="0">
                <a:solidFill>
                  <a:srgbClr val="EEFF41">
                    <a:lumMod val="50000"/>
                  </a:srgbClr>
                </a:solidFill>
              </a:rPr>
              <a:t>&gt;&gt; Internal/External Reporting</a:t>
            </a:r>
          </a:p>
          <a:p>
            <a:pPr marL="114300" algn="ctr" defTabSz="914400">
              <a:lnSpc>
                <a:spcPct val="200000"/>
              </a:lnSpc>
              <a:buClr>
                <a:srgbClr val="F6B26B"/>
              </a:buClr>
              <a:buSzPts val="1800"/>
            </a:pPr>
            <a:r>
              <a:rPr lang="en-US" sz="2400" kern="0" dirty="0">
                <a:solidFill>
                  <a:srgbClr val="EEFF41">
                    <a:lumMod val="50000"/>
                  </a:srgbClr>
                </a:solidFill>
              </a:rPr>
              <a:t>&gt;&gt; Program Iterations</a:t>
            </a:r>
          </a:p>
          <a:p>
            <a:pPr marL="114300" algn="ctr" defTabSz="914400">
              <a:lnSpc>
                <a:spcPct val="200000"/>
              </a:lnSpc>
              <a:buClr>
                <a:srgbClr val="F6B26B"/>
              </a:buClr>
              <a:buSzPts val="1800"/>
            </a:pPr>
            <a:r>
              <a:rPr lang="en-US" sz="2400" kern="0" dirty="0">
                <a:solidFill>
                  <a:srgbClr val="EEFF41">
                    <a:lumMod val="50000"/>
                  </a:srgbClr>
                </a:solidFill>
              </a:rPr>
              <a:t>&gt;&gt; Sharing for Amplification</a:t>
            </a:r>
          </a:p>
          <a:p>
            <a:pPr marL="114300" algn="r" defTabSz="914400">
              <a:lnSpc>
                <a:spcPct val="115000"/>
              </a:lnSpc>
              <a:buClr>
                <a:srgbClr val="F6B26B"/>
              </a:buClr>
              <a:buSzPts val="1800"/>
            </a:pPr>
            <a:endParaRPr lang="en-US" sz="2400" kern="0" dirty="0">
              <a:solidFill>
                <a:srgbClr val="EEFF4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92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7040853" y="1478301"/>
            <a:ext cx="1866010" cy="4632960"/>
          </a:xfrm>
          <a:prstGeom prst="rect">
            <a:avLst/>
          </a:prstGeom>
          <a:solidFill>
            <a:srgbClr val="E8F1DF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-17350" y="-18233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25 Healthy Food Fund Grantees </a:t>
            </a:r>
            <a:endParaRPr sz="44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-91414" y="6706560"/>
            <a:ext cx="9326803" cy="182880"/>
          </a:xfrm>
          <a:prstGeom prst="rect">
            <a:avLst/>
          </a:prstGeom>
          <a:solidFill>
            <a:srgbClr val="276C8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109606" y="6113152"/>
            <a:ext cx="8888696" cy="5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en-US" sz="12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*Gleaning refers to the act of collecting excess fresh food from farms, gardens, farmers markets or any other source in order to provide it to those in need (USDA).</a:t>
            </a:r>
            <a:endParaRPr sz="1200" b="0" i="1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l="24110" t="27362" r="63117" b="59990"/>
          <a:stretch/>
        </p:blipFill>
        <p:spPr>
          <a:xfrm rot="-202388">
            <a:off x="7806042" y="2703677"/>
            <a:ext cx="1155116" cy="161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l="63188" t="41707" r="24037" b="44445"/>
          <a:stretch/>
        </p:blipFill>
        <p:spPr>
          <a:xfrm>
            <a:off x="7926461" y="4840495"/>
            <a:ext cx="896600" cy="127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261861" y="3157303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l="50869" t="27751" r="37818" b="59599"/>
          <a:stretch/>
        </p:blipFill>
        <p:spPr>
          <a:xfrm>
            <a:off x="7850268" y="3812803"/>
            <a:ext cx="896605" cy="131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7261861" y="5267819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l="74963" r="11454" b="90744"/>
          <a:stretch/>
        </p:blipFill>
        <p:spPr>
          <a:xfrm>
            <a:off x="7842649" y="2040520"/>
            <a:ext cx="1064214" cy="949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7261861" y="2315952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CT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7261861" y="3998685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8111211" y="2209813"/>
            <a:ext cx="635661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8111211" y="3120619"/>
            <a:ext cx="4809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8111211" y="4095119"/>
            <a:ext cx="4809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8111211" y="5285119"/>
            <a:ext cx="4809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040853" y="1480242"/>
            <a:ext cx="1866010" cy="56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By State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20269" y="1478301"/>
            <a:ext cx="5029144" cy="4731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Shape 130"/>
          <p:cNvCxnSpPr/>
          <p:nvPr/>
        </p:nvCxnSpPr>
        <p:spPr>
          <a:xfrm flipH="1">
            <a:off x="1737392" y="2976602"/>
            <a:ext cx="581499" cy="1030937"/>
          </a:xfrm>
          <a:prstGeom prst="straightConnector1">
            <a:avLst/>
          </a:prstGeom>
          <a:noFill/>
          <a:ln w="9525" cap="flat" cmpd="sng">
            <a:solidFill>
              <a:srgbClr val="276C8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Shape 131"/>
          <p:cNvSpPr txBox="1"/>
          <p:nvPr/>
        </p:nvSpPr>
        <p:spPr>
          <a:xfrm>
            <a:off x="5303513" y="3287787"/>
            <a:ext cx="1371585" cy="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Sales/Free Distribution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5669268" y="3910661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3769261" y="1611013"/>
            <a:ext cx="711300" cy="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3931927" y="2220607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2318889" y="2220607"/>
            <a:ext cx="1795917" cy="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Free 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Distribution Only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2924232" y="2830200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2593205" y="3753305"/>
            <a:ext cx="152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Mobile Markets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078755" y="4415143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-78088" y="1097280"/>
            <a:ext cx="9326880" cy="182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0" y="1489095"/>
            <a:ext cx="221526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 Strategy</a:t>
            </a:r>
            <a:endParaRPr sz="20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109605" y="2391418"/>
            <a:ext cx="1627785" cy="124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6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Includes farmers markets/stands, CSAs </a:t>
            </a:r>
            <a:endParaRPr sz="16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109607" y="3987358"/>
            <a:ext cx="2176419" cy="189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6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Includes gleaning*, food banks, community gardens, community meals, youth agriculture programs  </a:t>
            </a:r>
            <a:endParaRPr sz="16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" name="Shape 143"/>
          <p:cNvCxnSpPr/>
          <p:nvPr/>
        </p:nvCxnSpPr>
        <p:spPr>
          <a:xfrm flipH="1">
            <a:off x="1280196" y="1732932"/>
            <a:ext cx="2570364" cy="791272"/>
          </a:xfrm>
          <a:prstGeom prst="straightConnector1">
            <a:avLst/>
          </a:prstGeom>
          <a:noFill/>
          <a:ln w="9525" cap="flat" cmpd="sng">
            <a:solidFill>
              <a:srgbClr val="276C8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995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68300" y="1646237"/>
            <a:ext cx="9982200" cy="35083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"/>
            <a:ext cx="8229600" cy="5770563"/>
          </a:xfrm>
        </p:spPr>
        <p:txBody>
          <a:bodyPr anchor="ctr"/>
          <a:lstStyle/>
          <a:p>
            <a:pPr algn="ctr">
              <a:buNone/>
            </a:pPr>
            <a:r>
              <a:rPr lang="en-US" b="1" dirty="0">
                <a:solidFill>
                  <a:srgbClr val="FFFFFF"/>
                </a:solidFill>
              </a:rPr>
              <a:t>Harvard Pilgrim Health Care Foundation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Healthy Food Fund – Evaluation</a:t>
            </a:r>
          </a:p>
          <a:p>
            <a:pPr algn="ctr">
              <a:buNone/>
            </a:pPr>
            <a:r>
              <a:rPr lang="en-US" dirty="0">
                <a:solidFill>
                  <a:srgbClr val="FFFFFF"/>
                </a:solidFill>
              </a:rPr>
              <a:t>2015-2018</a:t>
            </a:r>
          </a:p>
          <a:p>
            <a:pPr algn="ctr">
              <a:buNone/>
            </a:pPr>
            <a:r>
              <a:rPr lang="en-US" dirty="0">
                <a:solidFill>
                  <a:srgbClr val="FFFFFF"/>
                </a:solidFill>
              </a:rPr>
              <a:t>Massachusetts Nonprofit Network Conference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Catherine Sands, Fertile Ground and UMASS Amherst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00" y="5651500"/>
            <a:ext cx="1930400" cy="939800"/>
          </a:xfrm>
          <a:prstGeom prst="rect">
            <a:avLst/>
          </a:prstGeom>
        </p:spPr>
      </p:pic>
      <p:pic>
        <p:nvPicPr>
          <p:cNvPr id="2" name="Picture 1" descr="DAISA-Logo-Color-Screen-H-TransparentBG-500px[1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65" y="5651500"/>
            <a:ext cx="2799135" cy="934911"/>
          </a:xfrm>
          <a:prstGeom prst="rect">
            <a:avLst/>
          </a:prstGeom>
        </p:spPr>
      </p:pic>
      <p:pic>
        <p:nvPicPr>
          <p:cNvPr id="9" name="Picture 8" descr="H:\foundation\Logo\logo\HPHCF Logo.JPG">
            <a:extLst>
              <a:ext uri="{FF2B5EF4-FFF2-40B4-BE49-F238E27FC236}">
                <a16:creationId xmlns:a16="http://schemas.microsoft.com/office/drawing/2014/main" id="{EA06BA23-8E7C-4CF3-ABEE-65FD61A7220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10" y="835741"/>
            <a:ext cx="3185650" cy="580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18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7500" y="1570037"/>
            <a:ext cx="9982200" cy="93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Team and approach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Team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Catherine Sands of Fertile Ground,  Christa Drew and Daniel Ross of DAISA Enterprises</a:t>
            </a:r>
          </a:p>
          <a:p>
            <a:r>
              <a:rPr lang="en-US" b="1" dirty="0">
                <a:solidFill>
                  <a:srgbClr val="17375E"/>
                </a:solidFill>
              </a:rPr>
              <a:t>Build evidence</a:t>
            </a:r>
            <a:r>
              <a:rPr lang="en-US" dirty="0">
                <a:solidFill>
                  <a:srgbClr val="17375E"/>
                </a:solidFill>
              </a:rPr>
              <a:t>: mixed methods (capture quantitative and qualitative data)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Participatory design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- Grantee input on indicators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Create community of practice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 share data collection methods and strategies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Iterative process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Evaluations cycle back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into grantee communities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2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7040853" y="1478301"/>
            <a:ext cx="1866010" cy="4632960"/>
          </a:xfrm>
          <a:prstGeom prst="rect">
            <a:avLst/>
          </a:prstGeom>
          <a:solidFill>
            <a:srgbClr val="E8F1DF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-17350" y="-18233"/>
            <a:ext cx="9144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25 Healthy Food Fund Grantees </a:t>
            </a:r>
            <a:endParaRPr sz="44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-91414" y="6706560"/>
            <a:ext cx="9326803" cy="182880"/>
          </a:xfrm>
          <a:prstGeom prst="rect">
            <a:avLst/>
          </a:prstGeom>
          <a:solidFill>
            <a:srgbClr val="276C8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109606" y="6113152"/>
            <a:ext cx="8888696" cy="5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en-US" sz="1200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*Gleaning refers to the act of collecting excess fresh food from farms, gardens, farmers markets or any other source in order to provide it to those in need (USDA).</a:t>
            </a:r>
            <a:endParaRPr sz="1200" b="0" i="1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 l="24110" t="27362" r="63117" b="59990"/>
          <a:stretch/>
        </p:blipFill>
        <p:spPr>
          <a:xfrm rot="-202388">
            <a:off x="7806042" y="2703677"/>
            <a:ext cx="1155116" cy="161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l="63188" t="41707" r="24037" b="44445"/>
          <a:stretch/>
        </p:blipFill>
        <p:spPr>
          <a:xfrm>
            <a:off x="7926461" y="4840495"/>
            <a:ext cx="896600" cy="127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7261861" y="3157303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l="50869" t="27751" r="37818" b="59599"/>
          <a:stretch/>
        </p:blipFill>
        <p:spPr>
          <a:xfrm>
            <a:off x="7850268" y="3812803"/>
            <a:ext cx="896605" cy="131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7261861" y="5267819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l="74963" r="11454" b="90744"/>
          <a:stretch/>
        </p:blipFill>
        <p:spPr>
          <a:xfrm>
            <a:off x="7842649" y="2040520"/>
            <a:ext cx="1064214" cy="949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7261861" y="2315952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CT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7261861" y="3998685"/>
            <a:ext cx="5925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8111211" y="2209813"/>
            <a:ext cx="635661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8111211" y="3120619"/>
            <a:ext cx="4809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8111211" y="4095119"/>
            <a:ext cx="4809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8111211" y="5285119"/>
            <a:ext cx="4809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/>
          <p:nvPr/>
        </p:nvSpPr>
        <p:spPr>
          <a:xfrm>
            <a:off x="7040853" y="1480242"/>
            <a:ext cx="1866010" cy="562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By State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20269" y="1478301"/>
            <a:ext cx="5029144" cy="4731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Shape 130"/>
          <p:cNvCxnSpPr/>
          <p:nvPr/>
        </p:nvCxnSpPr>
        <p:spPr>
          <a:xfrm flipH="1">
            <a:off x="1737392" y="2976602"/>
            <a:ext cx="581499" cy="1030937"/>
          </a:xfrm>
          <a:prstGeom prst="straightConnector1">
            <a:avLst/>
          </a:prstGeom>
          <a:noFill/>
          <a:ln w="9525" cap="flat" cmpd="sng">
            <a:solidFill>
              <a:srgbClr val="276C8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Shape 131"/>
          <p:cNvSpPr txBox="1"/>
          <p:nvPr/>
        </p:nvSpPr>
        <p:spPr>
          <a:xfrm>
            <a:off x="5303513" y="3287787"/>
            <a:ext cx="1371585" cy="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Sales/Free Distribution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5669268" y="3910661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3769261" y="1611013"/>
            <a:ext cx="711300" cy="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3931927" y="2220607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2318889" y="2220607"/>
            <a:ext cx="1795917" cy="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Free 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Distribution Only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2924232" y="2830200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2593205" y="3753305"/>
            <a:ext cx="152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Mobile Markets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078755" y="4415143"/>
            <a:ext cx="5505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-78088" y="1097280"/>
            <a:ext cx="9326880" cy="182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0" y="1489095"/>
            <a:ext cx="221526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 Strategy</a:t>
            </a:r>
            <a:endParaRPr sz="20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109605" y="2391418"/>
            <a:ext cx="1627785" cy="124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6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Includes farmers markets/stands, CSAs </a:t>
            </a:r>
            <a:endParaRPr sz="16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109607" y="3987358"/>
            <a:ext cx="2176419" cy="189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16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Includes gleaning*, food banks, community gardens, community meals, youth agriculture programs  </a:t>
            </a:r>
            <a:endParaRPr sz="16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" name="Shape 143"/>
          <p:cNvCxnSpPr/>
          <p:nvPr/>
        </p:nvCxnSpPr>
        <p:spPr>
          <a:xfrm flipH="1">
            <a:off x="1280196" y="1732932"/>
            <a:ext cx="2570364" cy="791272"/>
          </a:xfrm>
          <a:prstGeom prst="straightConnector1">
            <a:avLst/>
          </a:prstGeom>
          <a:noFill/>
          <a:ln w="9525" cap="flat" cmpd="sng">
            <a:solidFill>
              <a:srgbClr val="276C8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49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-4750" y="-18235"/>
            <a:ext cx="914875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44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Healthy Food Fund Goals</a:t>
            </a:r>
            <a:endParaRPr sz="44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-78088" y="1097280"/>
            <a:ext cx="9326880" cy="182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365856" y="1685855"/>
            <a:ext cx="8778144" cy="49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Noto Sans Symbols"/>
              <a:buChar char="❑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Measurable impact on community food environment</a:t>
            </a:r>
            <a:b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Noto Sans Symbols"/>
              <a:buChar char="❑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Increase distribution of healthy local food in target communities</a:t>
            </a:r>
            <a:b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Noto Sans Symbols"/>
              <a:buChar char="❑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Capture and share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learnings</a:t>
            </a:r>
            <a:b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Noto Sans Symbols"/>
              <a:buChar char="❑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Increase visibility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									</a:t>
            </a: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Mill City Grows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-78088" y="6675120"/>
            <a:ext cx="9326880" cy="182880"/>
          </a:xfrm>
          <a:prstGeom prst="rect">
            <a:avLst/>
          </a:prstGeom>
          <a:solidFill>
            <a:srgbClr val="276C8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</a:pP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D12139B023 copy_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184" y="3200400"/>
            <a:ext cx="3955816" cy="30172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94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 descr="grocery shoppin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534" y="1948232"/>
            <a:ext cx="1628815" cy="22902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-91387" y="-2486"/>
            <a:ext cx="9326880" cy="1550033"/>
          </a:xfrm>
          <a:prstGeom prst="rect">
            <a:avLst/>
          </a:prstGeom>
          <a:solidFill>
            <a:srgbClr val="276C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302390" y="4238453"/>
            <a:ext cx="163616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Food Sales 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($)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2254036" y="4238453"/>
            <a:ext cx="2300646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Food Distributed**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(lbs)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302391" y="6040915"/>
            <a:ext cx="3636335" cy="77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**distributed food valued @ $2.10/lb,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200" b="1" i="1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USDA/retail value estimate</a:t>
            </a:r>
            <a:endParaRPr sz="1400" b="1" i="0" u="none" strike="noStrike" cap="none">
              <a:solidFill>
                <a:srgbClr val="276C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388" y="6715845"/>
            <a:ext cx="9326880" cy="18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2103147" y="2689145"/>
            <a:ext cx="597502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2679688" y="5106147"/>
            <a:ext cx="1572768" cy="45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1600" b="0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Year 1 + Year 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4708748" y="1626557"/>
            <a:ext cx="4309126" cy="3479591"/>
          </a:xfrm>
          <a:prstGeom prst="rect">
            <a:avLst/>
          </a:prstGeom>
          <a:solidFill>
            <a:srgbClr val="E8F1E0"/>
          </a:solidFill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4572000" y="1715975"/>
            <a:ext cx="4445874" cy="53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HFF Year 1+2 Investment = $2.8M</a:t>
            </a:r>
            <a:endParaRPr sz="20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5120634" y="2331732"/>
            <a:ext cx="2286000" cy="217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$4.9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6857975" y="2575570"/>
            <a:ext cx="2036442" cy="127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MILLION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value produced </a:t>
            </a:r>
            <a:endParaRPr sz="20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4779662" y="2771220"/>
            <a:ext cx="457170" cy="82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3400" b="1" i="0" u="none" strike="noStrike" cap="none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708749" y="3767189"/>
            <a:ext cx="4160885" cy="276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$ VALUE OF HEALTHY FOOD REACHING HOUSEHOLDS IN TARGET HPHCF COMMUNITIES</a:t>
            </a:r>
            <a:b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1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endParaRPr sz="2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IMPACT ON GRANTEES &amp; PEOPLE IN TARGET HPHCF COMMUNITIES</a:t>
            </a:r>
            <a:endParaRPr sz="1400" b="1" i="0" u="none" strike="noStrike" cap="none">
              <a:solidFill>
                <a:srgbClr val="276C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0" y="149173"/>
            <a:ext cx="9139250" cy="111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Healthy Food Fund: </a:t>
            </a:r>
            <a:b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 View of Foundation’s Impact (ROI)</a:t>
            </a: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Shape 165" descr="bell pepper.p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970" y="2315825"/>
            <a:ext cx="1451127" cy="175451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908196" y="8178443"/>
            <a:ext cx="2286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1211657" y="3358162"/>
            <a:ext cx="384079" cy="386348"/>
          </a:xfrm>
          <a:prstGeom prst="ellipse">
            <a:avLst/>
          </a:prstGeom>
          <a:solidFill>
            <a:srgbClr val="FAC9A0"/>
          </a:solidFill>
          <a:ln w="9525" cap="flat" cmpd="sng">
            <a:solidFill>
              <a:srgbClr val="FABF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1257017" y="3300617"/>
            <a:ext cx="362589" cy="5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00"/>
              <a:buFont typeface="Arial"/>
              <a:buNone/>
            </a:pPr>
            <a:r>
              <a:rPr lang="en-US" sz="1600" b="1" i="0" u="none" strike="noStrike" cap="non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endParaRPr sz="1600" b="0" i="0" u="none" strike="noStrike" cap="none">
              <a:solidFill>
                <a:srgbClr val="F79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50" y="2697488"/>
            <a:ext cx="219453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$1,206,394</a:t>
            </a:r>
            <a:endParaRPr sz="3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2468878" y="2697488"/>
            <a:ext cx="2286000" cy="118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-US"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1,786,087</a:t>
            </a: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lbs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265226" y="5106147"/>
            <a:ext cx="1572768" cy="45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Arial"/>
              <a:buNone/>
            </a:pPr>
            <a:r>
              <a:rPr lang="en-US" sz="1600" b="0" i="0" u="none" strike="noStrike" cap="none">
                <a:solidFill>
                  <a:srgbClr val="276C85"/>
                </a:solidFill>
                <a:latin typeface="Calibri"/>
                <a:ea typeface="Calibri"/>
                <a:cs typeface="Calibri"/>
                <a:sym typeface="Calibri"/>
              </a:rPr>
              <a:t>Year 1 + Year 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8675649" y="6407722"/>
            <a:ext cx="342224" cy="417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10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43B33"/>
      </a:dk2>
      <a:lt2>
        <a:srgbClr val="BFD4C6"/>
      </a:lt2>
      <a:accent1>
        <a:srgbClr val="549E39"/>
      </a:accent1>
      <a:accent2>
        <a:srgbClr val="C7D157"/>
      </a:accent2>
      <a:accent3>
        <a:srgbClr val="F08F1C"/>
      </a:accent3>
      <a:accent4>
        <a:srgbClr val="D05745"/>
      </a:accent4>
      <a:accent5>
        <a:srgbClr val="558569"/>
      </a:accent5>
      <a:accent6>
        <a:srgbClr val="5E99A4"/>
      </a:accent6>
      <a:hlink>
        <a:srgbClr val="00AAD8"/>
      </a:hlink>
      <a:folHlink>
        <a:srgbClr val="6B6B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5118000A-40C1-40FE-8820-365222333493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3898</TotalTime>
  <Words>841</Words>
  <Application>Microsoft Office PowerPoint</Application>
  <PresentationFormat>On-screen Show (4:3)</PresentationFormat>
  <Paragraphs>248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Franchise</vt:lpstr>
      <vt:lpstr>Garamond</vt:lpstr>
      <vt:lpstr>Noto Sans Symbols</vt:lpstr>
      <vt:lpstr>Wingdings</vt:lpstr>
      <vt:lpstr>Office Theme</vt:lpstr>
      <vt:lpstr>Metropolitan</vt:lpstr>
      <vt:lpstr>Simple Light</vt:lpstr>
      <vt:lpstr>Evaluation Doesn’t Have to be Evil!</vt:lpstr>
      <vt:lpstr>PowerPoint Presentation</vt:lpstr>
      <vt:lpstr>Healthy Food Fund Grantee Locations 2015-2018</vt:lpstr>
      <vt:lpstr>25 Healthy Food Fund Grantees </vt:lpstr>
      <vt:lpstr>PowerPoint Presentation</vt:lpstr>
      <vt:lpstr>Team and approach</vt:lpstr>
      <vt:lpstr>25 Healthy Food Fund Grantees </vt:lpstr>
      <vt:lpstr>Healthy Food Fund Goals</vt:lpstr>
      <vt:lpstr>Healthy Food Fund:  One View of Foundation’s Impact (ROI)</vt:lpstr>
      <vt:lpstr>Healthy Food Fund (Base to Year 2) </vt:lpstr>
      <vt:lpstr>Evaluation Activities</vt:lpstr>
      <vt:lpstr>What Else We Are Tracking</vt:lpstr>
      <vt:lpstr>Community of Practice  Video conferencing </vt:lpstr>
      <vt:lpstr>PowerPoint Presentation</vt:lpstr>
      <vt:lpstr>Assessing Change: Seacoast Eat Local</vt:lpstr>
      <vt:lpstr>Tracking youth participation Green Village Initiative  </vt:lpstr>
      <vt:lpstr>Youth self assessment  Green Village Initiative </vt:lpstr>
      <vt:lpstr>Boston Area Gleaners Tracking Gleaning on GleanWeb </vt:lpstr>
      <vt:lpstr>Volunteer Management  Growing Places</vt:lpstr>
      <vt:lpstr>Toolbox Samples</vt:lpstr>
      <vt:lpstr>Additional Toolbox Samples</vt:lpstr>
      <vt:lpstr> Good Food Tracker goodfoodtracker.com  </vt:lpstr>
      <vt:lpstr> Create an infographic report</vt:lpstr>
      <vt:lpstr>Thank you</vt:lpstr>
      <vt:lpstr>EVALUATION DOESN’T HAVE  TO BE EVIL</vt:lpstr>
      <vt:lpstr>KNOW YOUR PURPOSE,  KNOW YOUR PEOPLE</vt:lpstr>
      <vt:lpstr>FIND YOUR (INNER) GEEK</vt:lpstr>
      <vt:lpstr>CRUNCH, CRUNCH, CRUNCH</vt:lpstr>
      <vt:lpstr>REDUCE, REUSE, RECYCLE</vt:lpstr>
      <vt:lpstr>PowerPoint Presentation</vt:lpstr>
      <vt:lpstr> Founded in 2011/12, Mill City Grows is growing a healthy community through urban food production, food access, and education in Lowell.              Annually we help 15,000 people across Lowell connect with ~45,000lbs of local food  </vt:lpstr>
      <vt:lpstr>Why Evaluate?</vt:lpstr>
      <vt:lpstr>What can we capture?</vt:lpstr>
      <vt:lpstr>What do we have to gain?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</dc:creator>
  <cp:lastModifiedBy>Devlin, Michael</cp:lastModifiedBy>
  <cp:revision>36</cp:revision>
  <cp:lastPrinted>2018-09-28T22:03:30Z</cp:lastPrinted>
  <dcterms:created xsi:type="dcterms:W3CDTF">2018-09-26T12:21:14Z</dcterms:created>
  <dcterms:modified xsi:type="dcterms:W3CDTF">2018-10-04T15:34:53Z</dcterms:modified>
</cp:coreProperties>
</file>