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09" r:id="rId2"/>
    <p:sldId id="337" r:id="rId3"/>
    <p:sldId id="361" r:id="rId4"/>
    <p:sldId id="307" r:id="rId5"/>
    <p:sldId id="342" r:id="rId6"/>
    <p:sldId id="311" r:id="rId7"/>
    <p:sldId id="352" r:id="rId8"/>
    <p:sldId id="377" r:id="rId9"/>
    <p:sldId id="376" r:id="rId10"/>
    <p:sldId id="265" r:id="rId11"/>
    <p:sldId id="355" r:id="rId12"/>
    <p:sldId id="362" r:id="rId13"/>
    <p:sldId id="363" r:id="rId14"/>
    <p:sldId id="343" r:id="rId15"/>
    <p:sldId id="313" r:id="rId16"/>
    <p:sldId id="364" r:id="rId17"/>
    <p:sldId id="315" r:id="rId18"/>
    <p:sldId id="365" r:id="rId19"/>
    <p:sldId id="316" r:id="rId20"/>
    <p:sldId id="367" r:id="rId21"/>
    <p:sldId id="317" r:id="rId22"/>
    <p:sldId id="368" r:id="rId23"/>
    <p:sldId id="369" r:id="rId24"/>
    <p:sldId id="370" r:id="rId25"/>
    <p:sldId id="374" r:id="rId26"/>
    <p:sldId id="372" r:id="rId27"/>
    <p:sldId id="324" r:id="rId28"/>
    <p:sldId id="327" r:id="rId29"/>
    <p:sldId id="345" r:id="rId30"/>
    <p:sldId id="344" r:id="rId31"/>
    <p:sldId id="351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7E2A20-B7BB-4033-BDEC-BEBAC87B8BA8}">
          <p14:sldIdLst>
            <p14:sldId id="309"/>
            <p14:sldId id="337"/>
            <p14:sldId id="361"/>
            <p14:sldId id="307"/>
            <p14:sldId id="342"/>
            <p14:sldId id="311"/>
            <p14:sldId id="352"/>
            <p14:sldId id="377"/>
          </p14:sldIdLst>
        </p14:section>
        <p14:section name="Untitled Section" id="{3AA9818D-C4E1-41B6-81FD-CA734C536DE8}">
          <p14:sldIdLst>
            <p14:sldId id="376"/>
            <p14:sldId id="265"/>
            <p14:sldId id="355"/>
            <p14:sldId id="362"/>
            <p14:sldId id="363"/>
            <p14:sldId id="343"/>
            <p14:sldId id="313"/>
            <p14:sldId id="364"/>
            <p14:sldId id="315"/>
            <p14:sldId id="365"/>
            <p14:sldId id="316"/>
            <p14:sldId id="367"/>
            <p14:sldId id="317"/>
            <p14:sldId id="368"/>
            <p14:sldId id="369"/>
            <p14:sldId id="370"/>
            <p14:sldId id="374"/>
            <p14:sldId id="372"/>
            <p14:sldId id="324"/>
            <p14:sldId id="327"/>
            <p14:sldId id="345"/>
            <p14:sldId id="344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fferts, Jason W. (CCA)" initials="LJW(" lastIdx="5" clrIdx="0">
    <p:extLst/>
  </p:cmAuthor>
  <p:cmAuthor id="2" name="Brice, Emily (CCA)" initials="BE(" lastIdx="28" clrIdx="1">
    <p:extLst/>
  </p:cmAuthor>
  <p:cmAuthor id="3" name="Emily Brice" initials="" lastIdx="1" clrIdx="2"/>
  <p:cmAuthor id="4" name="Cloran, Heather M. (CCA)" initials="CHM(" lastIdx="2" clrIdx="3">
    <p:extLst>
      <p:ext uri="{19B8F6BF-5375-455C-9EA6-DF929625EA0E}">
        <p15:presenceInfo xmlns:p15="http://schemas.microsoft.com/office/powerpoint/2012/main" userId="S-1-5-21-1078081533-706699826-839522115-44174" providerId="AD"/>
      </p:ext>
    </p:extLst>
  </p:cmAuthor>
  <p:cmAuthor id="5" name="Finney, Maggie (CCA)" initials="FM(" lastIdx="9" clrIdx="4">
    <p:extLst>
      <p:ext uri="{19B8F6BF-5375-455C-9EA6-DF929625EA0E}">
        <p15:presenceInfo xmlns:p15="http://schemas.microsoft.com/office/powerpoint/2012/main" userId="S-1-5-21-1078081533-706699826-839522115-69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56724"/>
    <a:srgbClr val="006494"/>
    <a:srgbClr val="6D6E71"/>
    <a:srgbClr val="D6701C"/>
    <a:srgbClr val="002864"/>
    <a:srgbClr val="113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7" autoAdjust="0"/>
    <p:restoredTop sz="84899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 snapToGrid="0">
      <p:cViewPr varScale="1">
        <p:scale>
          <a:sx n="96" d="100"/>
          <a:sy n="96" d="100"/>
        </p:scale>
        <p:origin x="35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02T09:56:47.615" idx="18">
    <p:pos x="10" y="10"/>
    <p:text>I might call these "savings options" rather than "benefits"</p:text>
    <p:extLst>
      <p:ext uri="{C676402C-5697-4E1C-873F-D02D1690AC5C}">
        <p15:threadingInfo xmlns:p15="http://schemas.microsoft.com/office/powerpoint/2012/main" timeZoneBias="240"/>
      </p:ext>
    </p:extLst>
  </p:cm>
  <p:cm authorId="2" dt="2018-10-03T18:39:41.550" idx="25">
    <p:pos x="10" y="106"/>
    <p:text>Audrey agreed with "Exclusive Savings Opportunities"</p:text>
    <p:extLst>
      <p:ext uri="{C676402C-5697-4E1C-873F-D02D1690AC5C}">
        <p15:threadingInfo xmlns:p15="http://schemas.microsoft.com/office/powerpoint/2012/main" timeZoneBias="240">
          <p15:parentCm authorId="2" idx="18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0-02T09:22:30.620" idx="15">
    <p:pos x="2218" y="298"/>
    <p:text>Since this is in the "benefits of the Health Connector" section, may make sense to revise slide title to be catchier/more attractive, as in "Flexible Enrollment" or something like that.</p:text>
    <p:extLst>
      <p:ext uri="{C676402C-5697-4E1C-873F-D02D1690AC5C}">
        <p15:threadingInfo xmlns:p15="http://schemas.microsoft.com/office/powerpoint/2012/main" timeZoneBias="240"/>
      </p:ext>
    </p:extLst>
  </p:cm>
  <p:cm authorId="2" dt="2018-10-03T18:36:51.408" idx="23">
    <p:pos x="2218" y="394"/>
    <p:text>Audrey agreed with this comment, and also suggested moving this slide after the new "Coverage You Can Trust" slide.</p:text>
    <p:extLst>
      <p:ext uri="{C676402C-5697-4E1C-873F-D02D1690AC5C}">
        <p15:threadingInfo xmlns:p15="http://schemas.microsoft.com/office/powerpoint/2012/main" timeZoneBias="240">
          <p15:parentCm authorId="2" idx="15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9A155-7FD4-45D3-88CE-EE1D932486C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</dgm:pt>
    <dgm:pt modelId="{71E98D59-427C-4324-8AE8-48D88F742FE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  <a:latin typeface="Rockwell" panose="02060603020205020403" pitchFamily="18" charset="0"/>
            </a:rPr>
            <a:t>Introduction</a:t>
          </a:r>
        </a:p>
      </dgm:t>
    </dgm:pt>
    <dgm:pt modelId="{325086BB-8ABF-4BCE-91C0-E32566DB7318}" type="parTrans" cxnId="{1D60A3CE-39B1-4B3B-9828-6BC69406DE3E}">
      <dgm:prSet/>
      <dgm:spPr/>
      <dgm:t>
        <a:bodyPr/>
        <a:lstStyle/>
        <a:p>
          <a:endParaRPr lang="en-US"/>
        </a:p>
      </dgm:t>
    </dgm:pt>
    <dgm:pt modelId="{ED4AD6A2-40AA-4E89-B4E6-4F16783D7B0F}" type="sibTrans" cxnId="{1D60A3CE-39B1-4B3B-9828-6BC69406DE3E}">
      <dgm:prSet/>
      <dgm:spPr/>
      <dgm:t>
        <a:bodyPr/>
        <a:lstStyle/>
        <a:p>
          <a:endParaRPr lang="en-US"/>
        </a:p>
      </dgm:t>
    </dgm:pt>
    <dgm:pt modelId="{8912EB1E-09AE-4BD4-A710-7F76DEA989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Q &amp; A</a:t>
          </a:r>
        </a:p>
      </dgm:t>
    </dgm:pt>
    <dgm:pt modelId="{80B13246-2A44-4108-85E6-693B10B734BA}" type="parTrans" cxnId="{D1E0EAD9-3C60-49CA-8BCA-7C461FA4D284}">
      <dgm:prSet/>
      <dgm:spPr/>
      <dgm:t>
        <a:bodyPr/>
        <a:lstStyle/>
        <a:p>
          <a:endParaRPr lang="en-US"/>
        </a:p>
      </dgm:t>
    </dgm:pt>
    <dgm:pt modelId="{A5E30098-0C60-407D-AA06-7E901803DF84}" type="sibTrans" cxnId="{D1E0EAD9-3C60-49CA-8BCA-7C461FA4D284}">
      <dgm:prSet/>
      <dgm:spPr/>
      <dgm:t>
        <a:bodyPr/>
        <a:lstStyle/>
        <a:p>
          <a:endParaRPr lang="en-US"/>
        </a:p>
      </dgm:t>
    </dgm:pt>
    <dgm:pt modelId="{8A97058C-2C02-40FB-B771-0C9031DC7A3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Benefits</a:t>
          </a:r>
        </a:p>
      </dgm:t>
    </dgm:pt>
    <dgm:pt modelId="{B01B3EA0-D94D-46A9-96B5-8EF4B57D198D}" type="parTrans" cxnId="{DBBA341C-ECBD-4453-8405-A435DAB0C36C}">
      <dgm:prSet/>
      <dgm:spPr/>
      <dgm:t>
        <a:bodyPr/>
        <a:lstStyle/>
        <a:p>
          <a:endParaRPr lang="en-US"/>
        </a:p>
      </dgm:t>
    </dgm:pt>
    <dgm:pt modelId="{0A30D9EF-3B17-4567-9656-81607331AFEB}" type="sibTrans" cxnId="{DBBA341C-ECBD-4453-8405-A435DAB0C36C}">
      <dgm:prSet/>
      <dgm:spPr/>
      <dgm:t>
        <a:bodyPr/>
        <a:lstStyle/>
        <a:p>
          <a:endParaRPr lang="en-US"/>
        </a:p>
      </dgm:t>
    </dgm:pt>
    <dgm:pt modelId="{DD09F242-7F11-47DC-A03C-A4F5679E0C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How it Works</a:t>
          </a:r>
        </a:p>
      </dgm:t>
    </dgm:pt>
    <dgm:pt modelId="{3270FB6D-2280-4ADD-AC9F-506B46FD16F9}" type="parTrans" cxnId="{7BF4D7DB-AB34-4DC6-B140-037E3995C1A4}">
      <dgm:prSet/>
      <dgm:spPr/>
      <dgm:t>
        <a:bodyPr/>
        <a:lstStyle/>
        <a:p>
          <a:endParaRPr lang="en-US"/>
        </a:p>
      </dgm:t>
    </dgm:pt>
    <dgm:pt modelId="{7487A20D-88A9-403C-A44D-EE764D252840}" type="sibTrans" cxnId="{7BF4D7DB-AB34-4DC6-B140-037E3995C1A4}">
      <dgm:prSet/>
      <dgm:spPr/>
      <dgm:t>
        <a:bodyPr/>
        <a:lstStyle/>
        <a:p>
          <a:endParaRPr lang="en-US"/>
        </a:p>
      </dgm:t>
    </dgm:pt>
    <dgm:pt modelId="{E3396B3D-DA66-42B1-8C3D-74157E195A59}" type="pres">
      <dgm:prSet presAssocID="{8CD9A155-7FD4-45D3-88CE-EE1D932486C9}" presName="linear" presStyleCnt="0">
        <dgm:presLayoutVars>
          <dgm:animLvl val="lvl"/>
          <dgm:resizeHandles val="exact"/>
        </dgm:presLayoutVars>
      </dgm:prSet>
      <dgm:spPr/>
    </dgm:pt>
    <dgm:pt modelId="{80D2230B-9EFD-4491-B68A-6958CF6EC4BF}" type="pres">
      <dgm:prSet presAssocID="{71E98D59-427C-4324-8AE8-48D88F742FEB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02E9F4-BBD5-439A-9163-C6B10C8C43A2}" type="pres">
      <dgm:prSet presAssocID="{ED4AD6A2-40AA-4E89-B4E6-4F16783D7B0F}" presName="spacer" presStyleCnt="0"/>
      <dgm:spPr/>
    </dgm:pt>
    <dgm:pt modelId="{24096EDE-79E1-4805-983D-DC0967FB031D}" type="pres">
      <dgm:prSet presAssocID="{8A97058C-2C02-40FB-B771-0C9031DC7A3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4C8C49-9E14-42DA-8AF4-7A64B38799A4}" type="pres">
      <dgm:prSet presAssocID="{0A30D9EF-3B17-4567-9656-81607331AFEB}" presName="spacer" presStyleCnt="0"/>
      <dgm:spPr/>
    </dgm:pt>
    <dgm:pt modelId="{C80C19BE-1EF9-4A49-A9BE-5867119FEE36}" type="pres">
      <dgm:prSet presAssocID="{DD09F242-7F11-47DC-A03C-A4F5679E0C9B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194EB6-23A4-4843-ABA3-590867C12AB6}" type="pres">
      <dgm:prSet presAssocID="{7487A20D-88A9-403C-A44D-EE764D252840}" presName="spacer" presStyleCnt="0"/>
      <dgm:spPr/>
    </dgm:pt>
    <dgm:pt modelId="{FF3BB00E-ACFF-4C62-854C-8D583D2B5A4E}" type="pres">
      <dgm:prSet presAssocID="{8912EB1E-09AE-4BD4-A710-7F76DEA989B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1E0EAD9-3C60-49CA-8BCA-7C461FA4D284}" srcId="{8CD9A155-7FD4-45D3-88CE-EE1D932486C9}" destId="{8912EB1E-09AE-4BD4-A710-7F76DEA989B7}" srcOrd="3" destOrd="0" parTransId="{80B13246-2A44-4108-85E6-693B10B734BA}" sibTransId="{A5E30098-0C60-407D-AA06-7E901803DF84}"/>
    <dgm:cxn modelId="{25A359AE-4459-4211-B2B0-D93CEFD0A0CF}" type="presOf" srcId="{71E98D59-427C-4324-8AE8-48D88F742FEB}" destId="{80D2230B-9EFD-4491-B68A-6958CF6EC4BF}" srcOrd="0" destOrd="0" presId="urn:microsoft.com/office/officeart/2005/8/layout/vList2"/>
    <dgm:cxn modelId="{395F6B2B-4459-455A-820D-5C12385A5A14}" type="presOf" srcId="{8A97058C-2C02-40FB-B771-0C9031DC7A34}" destId="{24096EDE-79E1-4805-983D-DC0967FB031D}" srcOrd="0" destOrd="0" presId="urn:microsoft.com/office/officeart/2005/8/layout/vList2"/>
    <dgm:cxn modelId="{9D351CAC-04A0-4767-8A70-8586887C412C}" type="presOf" srcId="{DD09F242-7F11-47DC-A03C-A4F5679E0C9B}" destId="{C80C19BE-1EF9-4A49-A9BE-5867119FEE36}" srcOrd="0" destOrd="0" presId="urn:microsoft.com/office/officeart/2005/8/layout/vList2"/>
    <dgm:cxn modelId="{CF7A12F2-C52D-4ADA-B206-37AC649168EC}" type="presOf" srcId="{8CD9A155-7FD4-45D3-88CE-EE1D932486C9}" destId="{E3396B3D-DA66-42B1-8C3D-74157E195A59}" srcOrd="0" destOrd="0" presId="urn:microsoft.com/office/officeart/2005/8/layout/vList2"/>
    <dgm:cxn modelId="{622CE139-D17E-41A7-A8AF-70D7492B3C8E}" type="presOf" srcId="{8912EB1E-09AE-4BD4-A710-7F76DEA989B7}" destId="{FF3BB00E-ACFF-4C62-854C-8D583D2B5A4E}" srcOrd="0" destOrd="0" presId="urn:microsoft.com/office/officeart/2005/8/layout/vList2"/>
    <dgm:cxn modelId="{1D60A3CE-39B1-4B3B-9828-6BC69406DE3E}" srcId="{8CD9A155-7FD4-45D3-88CE-EE1D932486C9}" destId="{71E98D59-427C-4324-8AE8-48D88F742FEB}" srcOrd="0" destOrd="0" parTransId="{325086BB-8ABF-4BCE-91C0-E32566DB7318}" sibTransId="{ED4AD6A2-40AA-4E89-B4E6-4F16783D7B0F}"/>
    <dgm:cxn modelId="{DBBA341C-ECBD-4453-8405-A435DAB0C36C}" srcId="{8CD9A155-7FD4-45D3-88CE-EE1D932486C9}" destId="{8A97058C-2C02-40FB-B771-0C9031DC7A34}" srcOrd="1" destOrd="0" parTransId="{B01B3EA0-D94D-46A9-96B5-8EF4B57D198D}" sibTransId="{0A30D9EF-3B17-4567-9656-81607331AFEB}"/>
    <dgm:cxn modelId="{7BF4D7DB-AB34-4DC6-B140-037E3995C1A4}" srcId="{8CD9A155-7FD4-45D3-88CE-EE1D932486C9}" destId="{DD09F242-7F11-47DC-A03C-A4F5679E0C9B}" srcOrd="2" destOrd="0" parTransId="{3270FB6D-2280-4ADD-AC9F-506B46FD16F9}" sibTransId="{7487A20D-88A9-403C-A44D-EE764D252840}"/>
    <dgm:cxn modelId="{3B35610E-B00C-4C0F-8AFA-7C9A3CCC57E0}" type="presParOf" srcId="{E3396B3D-DA66-42B1-8C3D-74157E195A59}" destId="{80D2230B-9EFD-4491-B68A-6958CF6EC4BF}" srcOrd="0" destOrd="0" presId="urn:microsoft.com/office/officeart/2005/8/layout/vList2"/>
    <dgm:cxn modelId="{3EF96349-7D8B-463A-A8A0-C65997061293}" type="presParOf" srcId="{E3396B3D-DA66-42B1-8C3D-74157E195A59}" destId="{E102E9F4-BBD5-439A-9163-C6B10C8C43A2}" srcOrd="1" destOrd="0" presId="urn:microsoft.com/office/officeart/2005/8/layout/vList2"/>
    <dgm:cxn modelId="{161E11B2-A74E-408C-A597-E1D1BCA4A976}" type="presParOf" srcId="{E3396B3D-DA66-42B1-8C3D-74157E195A59}" destId="{24096EDE-79E1-4805-983D-DC0967FB031D}" srcOrd="2" destOrd="0" presId="urn:microsoft.com/office/officeart/2005/8/layout/vList2"/>
    <dgm:cxn modelId="{DE99076C-37DA-4BCB-95CA-EA1B5923929D}" type="presParOf" srcId="{E3396B3D-DA66-42B1-8C3D-74157E195A59}" destId="{C74C8C49-9E14-42DA-8AF4-7A64B38799A4}" srcOrd="3" destOrd="0" presId="urn:microsoft.com/office/officeart/2005/8/layout/vList2"/>
    <dgm:cxn modelId="{2C059A93-A12D-402A-8938-B0F464F83717}" type="presParOf" srcId="{E3396B3D-DA66-42B1-8C3D-74157E195A59}" destId="{C80C19BE-1EF9-4A49-A9BE-5867119FEE36}" srcOrd="4" destOrd="0" presId="urn:microsoft.com/office/officeart/2005/8/layout/vList2"/>
    <dgm:cxn modelId="{C1E9A721-4FB1-4618-9426-2405F3B5FB6B}" type="presParOf" srcId="{E3396B3D-DA66-42B1-8C3D-74157E195A59}" destId="{2F194EB6-23A4-4843-ABA3-590867C12AB6}" srcOrd="5" destOrd="0" presId="urn:microsoft.com/office/officeart/2005/8/layout/vList2"/>
    <dgm:cxn modelId="{1D79EBC7-F1D7-43CC-8423-35896BFEB6EE}" type="presParOf" srcId="{E3396B3D-DA66-42B1-8C3D-74157E195A59}" destId="{FF3BB00E-ACFF-4C62-854C-8D583D2B5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9A155-7FD4-45D3-88CE-EE1D932486C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</dgm:pt>
    <dgm:pt modelId="{71E98D59-427C-4324-8AE8-48D88F742FE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Introduction</a:t>
          </a:r>
        </a:p>
      </dgm:t>
    </dgm:pt>
    <dgm:pt modelId="{325086BB-8ABF-4BCE-91C0-E32566DB7318}" type="parTrans" cxnId="{1D60A3CE-39B1-4B3B-9828-6BC69406DE3E}">
      <dgm:prSet/>
      <dgm:spPr/>
      <dgm:t>
        <a:bodyPr/>
        <a:lstStyle/>
        <a:p>
          <a:endParaRPr lang="en-US"/>
        </a:p>
      </dgm:t>
    </dgm:pt>
    <dgm:pt modelId="{ED4AD6A2-40AA-4E89-B4E6-4F16783D7B0F}" type="sibTrans" cxnId="{1D60A3CE-39B1-4B3B-9828-6BC69406DE3E}">
      <dgm:prSet/>
      <dgm:spPr/>
      <dgm:t>
        <a:bodyPr/>
        <a:lstStyle/>
        <a:p>
          <a:endParaRPr lang="en-US"/>
        </a:p>
      </dgm:t>
    </dgm:pt>
    <dgm:pt modelId="{8912EB1E-09AE-4BD4-A710-7F76DEA989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Q &amp; A</a:t>
          </a:r>
        </a:p>
      </dgm:t>
    </dgm:pt>
    <dgm:pt modelId="{80B13246-2A44-4108-85E6-693B10B734BA}" type="parTrans" cxnId="{D1E0EAD9-3C60-49CA-8BCA-7C461FA4D284}">
      <dgm:prSet/>
      <dgm:spPr/>
      <dgm:t>
        <a:bodyPr/>
        <a:lstStyle/>
        <a:p>
          <a:endParaRPr lang="en-US"/>
        </a:p>
      </dgm:t>
    </dgm:pt>
    <dgm:pt modelId="{A5E30098-0C60-407D-AA06-7E901803DF84}" type="sibTrans" cxnId="{D1E0EAD9-3C60-49CA-8BCA-7C461FA4D284}">
      <dgm:prSet/>
      <dgm:spPr/>
      <dgm:t>
        <a:bodyPr/>
        <a:lstStyle/>
        <a:p>
          <a:endParaRPr lang="en-US"/>
        </a:p>
      </dgm:t>
    </dgm:pt>
    <dgm:pt modelId="{8A97058C-2C02-40FB-B771-0C9031DC7A3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tx1"/>
              </a:solidFill>
              <a:latin typeface="Rockwell" panose="02060603020205020403" pitchFamily="18" charset="0"/>
            </a:rPr>
            <a:t>Benefits</a:t>
          </a:r>
        </a:p>
      </dgm:t>
    </dgm:pt>
    <dgm:pt modelId="{B01B3EA0-D94D-46A9-96B5-8EF4B57D198D}" type="parTrans" cxnId="{DBBA341C-ECBD-4453-8405-A435DAB0C36C}">
      <dgm:prSet/>
      <dgm:spPr/>
      <dgm:t>
        <a:bodyPr/>
        <a:lstStyle/>
        <a:p>
          <a:endParaRPr lang="en-US"/>
        </a:p>
      </dgm:t>
    </dgm:pt>
    <dgm:pt modelId="{0A30D9EF-3B17-4567-9656-81607331AFEB}" type="sibTrans" cxnId="{DBBA341C-ECBD-4453-8405-A435DAB0C36C}">
      <dgm:prSet/>
      <dgm:spPr/>
      <dgm:t>
        <a:bodyPr/>
        <a:lstStyle/>
        <a:p>
          <a:endParaRPr lang="en-US"/>
        </a:p>
      </dgm:t>
    </dgm:pt>
    <dgm:pt modelId="{DD09F242-7F11-47DC-A03C-A4F5679E0C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solidFill>
                <a:schemeClr val="bg2"/>
              </a:solidFill>
              <a:latin typeface="Rockwell" panose="02060603020205020403" pitchFamily="18" charset="0"/>
            </a:rPr>
            <a:t>How it Works</a:t>
          </a:r>
        </a:p>
      </dgm:t>
    </dgm:pt>
    <dgm:pt modelId="{3270FB6D-2280-4ADD-AC9F-506B46FD16F9}" type="parTrans" cxnId="{7BF4D7DB-AB34-4DC6-B140-037E3995C1A4}">
      <dgm:prSet/>
      <dgm:spPr/>
      <dgm:t>
        <a:bodyPr/>
        <a:lstStyle/>
        <a:p>
          <a:endParaRPr lang="en-US"/>
        </a:p>
      </dgm:t>
    </dgm:pt>
    <dgm:pt modelId="{7487A20D-88A9-403C-A44D-EE764D252840}" type="sibTrans" cxnId="{7BF4D7DB-AB34-4DC6-B140-037E3995C1A4}">
      <dgm:prSet/>
      <dgm:spPr/>
      <dgm:t>
        <a:bodyPr/>
        <a:lstStyle/>
        <a:p>
          <a:endParaRPr lang="en-US"/>
        </a:p>
      </dgm:t>
    </dgm:pt>
    <dgm:pt modelId="{E3396B3D-DA66-42B1-8C3D-74157E195A59}" type="pres">
      <dgm:prSet presAssocID="{8CD9A155-7FD4-45D3-88CE-EE1D932486C9}" presName="linear" presStyleCnt="0">
        <dgm:presLayoutVars>
          <dgm:animLvl val="lvl"/>
          <dgm:resizeHandles val="exact"/>
        </dgm:presLayoutVars>
      </dgm:prSet>
      <dgm:spPr/>
    </dgm:pt>
    <dgm:pt modelId="{80D2230B-9EFD-4491-B68A-6958CF6EC4BF}" type="pres">
      <dgm:prSet presAssocID="{71E98D59-427C-4324-8AE8-48D88F742FEB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02E9F4-BBD5-439A-9163-C6B10C8C43A2}" type="pres">
      <dgm:prSet presAssocID="{ED4AD6A2-40AA-4E89-B4E6-4F16783D7B0F}" presName="spacer" presStyleCnt="0"/>
      <dgm:spPr/>
    </dgm:pt>
    <dgm:pt modelId="{24096EDE-79E1-4805-983D-DC0967FB031D}" type="pres">
      <dgm:prSet presAssocID="{8A97058C-2C02-40FB-B771-0C9031DC7A3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4C8C49-9E14-42DA-8AF4-7A64B38799A4}" type="pres">
      <dgm:prSet presAssocID="{0A30D9EF-3B17-4567-9656-81607331AFEB}" presName="spacer" presStyleCnt="0"/>
      <dgm:spPr/>
    </dgm:pt>
    <dgm:pt modelId="{C80C19BE-1EF9-4A49-A9BE-5867119FEE36}" type="pres">
      <dgm:prSet presAssocID="{DD09F242-7F11-47DC-A03C-A4F5679E0C9B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194EB6-23A4-4843-ABA3-590867C12AB6}" type="pres">
      <dgm:prSet presAssocID="{7487A20D-88A9-403C-A44D-EE764D252840}" presName="spacer" presStyleCnt="0"/>
      <dgm:spPr/>
    </dgm:pt>
    <dgm:pt modelId="{FF3BB00E-ACFF-4C62-854C-8D583D2B5A4E}" type="pres">
      <dgm:prSet presAssocID="{8912EB1E-09AE-4BD4-A710-7F76DEA989B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8F528AB-993D-42E9-B42F-EB9D7258618C}" type="presOf" srcId="{8A97058C-2C02-40FB-B771-0C9031DC7A34}" destId="{24096EDE-79E1-4805-983D-DC0967FB031D}" srcOrd="0" destOrd="0" presId="urn:microsoft.com/office/officeart/2005/8/layout/vList2"/>
    <dgm:cxn modelId="{6F651E8A-6A79-49A4-9D65-EB9419CD46CA}" type="presOf" srcId="{DD09F242-7F11-47DC-A03C-A4F5679E0C9B}" destId="{C80C19BE-1EF9-4A49-A9BE-5867119FEE36}" srcOrd="0" destOrd="0" presId="urn:microsoft.com/office/officeart/2005/8/layout/vList2"/>
    <dgm:cxn modelId="{DBBA341C-ECBD-4453-8405-A435DAB0C36C}" srcId="{8CD9A155-7FD4-45D3-88CE-EE1D932486C9}" destId="{8A97058C-2C02-40FB-B771-0C9031DC7A34}" srcOrd="1" destOrd="0" parTransId="{B01B3EA0-D94D-46A9-96B5-8EF4B57D198D}" sibTransId="{0A30D9EF-3B17-4567-9656-81607331AFEB}"/>
    <dgm:cxn modelId="{D1E0EAD9-3C60-49CA-8BCA-7C461FA4D284}" srcId="{8CD9A155-7FD4-45D3-88CE-EE1D932486C9}" destId="{8912EB1E-09AE-4BD4-A710-7F76DEA989B7}" srcOrd="3" destOrd="0" parTransId="{80B13246-2A44-4108-85E6-693B10B734BA}" sibTransId="{A5E30098-0C60-407D-AA06-7E901803DF84}"/>
    <dgm:cxn modelId="{5B553DE6-A86F-4870-A104-42B9A7449A81}" type="presOf" srcId="{71E98D59-427C-4324-8AE8-48D88F742FEB}" destId="{80D2230B-9EFD-4491-B68A-6958CF6EC4BF}" srcOrd="0" destOrd="0" presId="urn:microsoft.com/office/officeart/2005/8/layout/vList2"/>
    <dgm:cxn modelId="{D431C781-8B11-4093-A0B0-97C5B450B5C7}" type="presOf" srcId="{8912EB1E-09AE-4BD4-A710-7F76DEA989B7}" destId="{FF3BB00E-ACFF-4C62-854C-8D583D2B5A4E}" srcOrd="0" destOrd="0" presId="urn:microsoft.com/office/officeart/2005/8/layout/vList2"/>
    <dgm:cxn modelId="{7BF4D7DB-AB34-4DC6-B140-037E3995C1A4}" srcId="{8CD9A155-7FD4-45D3-88CE-EE1D932486C9}" destId="{DD09F242-7F11-47DC-A03C-A4F5679E0C9B}" srcOrd="2" destOrd="0" parTransId="{3270FB6D-2280-4ADD-AC9F-506B46FD16F9}" sibTransId="{7487A20D-88A9-403C-A44D-EE764D252840}"/>
    <dgm:cxn modelId="{1D60A3CE-39B1-4B3B-9828-6BC69406DE3E}" srcId="{8CD9A155-7FD4-45D3-88CE-EE1D932486C9}" destId="{71E98D59-427C-4324-8AE8-48D88F742FEB}" srcOrd="0" destOrd="0" parTransId="{325086BB-8ABF-4BCE-91C0-E32566DB7318}" sibTransId="{ED4AD6A2-40AA-4E89-B4E6-4F16783D7B0F}"/>
    <dgm:cxn modelId="{C367D5F2-E5EF-4391-87BF-945266CC658A}" type="presOf" srcId="{8CD9A155-7FD4-45D3-88CE-EE1D932486C9}" destId="{E3396B3D-DA66-42B1-8C3D-74157E195A59}" srcOrd="0" destOrd="0" presId="urn:microsoft.com/office/officeart/2005/8/layout/vList2"/>
    <dgm:cxn modelId="{345315C6-6E68-4149-B623-41A6FF17E2AB}" type="presParOf" srcId="{E3396B3D-DA66-42B1-8C3D-74157E195A59}" destId="{80D2230B-9EFD-4491-B68A-6958CF6EC4BF}" srcOrd="0" destOrd="0" presId="urn:microsoft.com/office/officeart/2005/8/layout/vList2"/>
    <dgm:cxn modelId="{C727DE01-E319-4F48-BA6F-2BC0693F0C4D}" type="presParOf" srcId="{E3396B3D-DA66-42B1-8C3D-74157E195A59}" destId="{E102E9F4-BBD5-439A-9163-C6B10C8C43A2}" srcOrd="1" destOrd="0" presId="urn:microsoft.com/office/officeart/2005/8/layout/vList2"/>
    <dgm:cxn modelId="{D6A6CF48-CAA1-4DE8-862A-395FC1084938}" type="presParOf" srcId="{E3396B3D-DA66-42B1-8C3D-74157E195A59}" destId="{24096EDE-79E1-4805-983D-DC0967FB031D}" srcOrd="2" destOrd="0" presId="urn:microsoft.com/office/officeart/2005/8/layout/vList2"/>
    <dgm:cxn modelId="{B9604825-EE2D-469E-90C1-D131AB85618F}" type="presParOf" srcId="{E3396B3D-DA66-42B1-8C3D-74157E195A59}" destId="{C74C8C49-9E14-42DA-8AF4-7A64B38799A4}" srcOrd="3" destOrd="0" presId="urn:microsoft.com/office/officeart/2005/8/layout/vList2"/>
    <dgm:cxn modelId="{DC0ED727-3948-4357-A036-895A2837167E}" type="presParOf" srcId="{E3396B3D-DA66-42B1-8C3D-74157E195A59}" destId="{C80C19BE-1EF9-4A49-A9BE-5867119FEE36}" srcOrd="4" destOrd="0" presId="urn:microsoft.com/office/officeart/2005/8/layout/vList2"/>
    <dgm:cxn modelId="{22E724BA-F6B7-4249-8768-6E96FE007ACE}" type="presParOf" srcId="{E3396B3D-DA66-42B1-8C3D-74157E195A59}" destId="{2F194EB6-23A4-4843-ABA3-590867C12AB6}" srcOrd="5" destOrd="0" presId="urn:microsoft.com/office/officeart/2005/8/layout/vList2"/>
    <dgm:cxn modelId="{2B6FDACD-6C27-4D01-A58C-8A4A1E2E6A55}" type="presParOf" srcId="{E3396B3D-DA66-42B1-8C3D-74157E195A59}" destId="{FF3BB00E-ACFF-4C62-854C-8D583D2B5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E11A5-A0A7-420E-B763-BAEE6C9901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4BFB4-525C-4F2F-8D51-B835C8BFDB57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1. Employee Choice Models</a:t>
          </a:r>
        </a:p>
      </dgm:t>
    </dgm:pt>
    <dgm:pt modelId="{869AC509-C739-4AFA-85AD-ADC4F7B9F096}" type="parTrans" cxnId="{6F2D8926-BA51-49E8-B6F1-1139B4601067}">
      <dgm:prSet/>
      <dgm:spPr/>
      <dgm:t>
        <a:bodyPr/>
        <a:lstStyle/>
        <a:p>
          <a:endParaRPr lang="en-US"/>
        </a:p>
      </dgm:t>
    </dgm:pt>
    <dgm:pt modelId="{143EFA28-2A4F-418D-992D-CC901FED64B8}" type="sibTrans" cxnId="{6F2D8926-BA51-49E8-B6F1-1139B4601067}">
      <dgm:prSet/>
      <dgm:spPr/>
      <dgm:t>
        <a:bodyPr/>
        <a:lstStyle/>
        <a:p>
          <a:endParaRPr lang="en-US"/>
        </a:p>
      </dgm:t>
    </dgm:pt>
    <dgm:pt modelId="{257D5EAB-2BB3-4698-8518-4116CF54BD87}">
      <dgm:prSet phldrT="[Text]"/>
      <dgm:spPr/>
      <dgm:t>
        <a:bodyPr/>
        <a:lstStyle/>
        <a:p>
          <a:r>
            <a:rPr lang="en-US" dirty="0">
              <a:latin typeface="Rockwell" panose="02060603020205020403" pitchFamily="18" charset="0"/>
            </a:rPr>
            <a:t>2. Wellness Track Rebate</a:t>
          </a:r>
        </a:p>
      </dgm:t>
    </dgm:pt>
    <dgm:pt modelId="{5675C770-FED7-4062-88CF-1693E6DEEC4D}" type="parTrans" cxnId="{096B751C-860C-45B9-B241-D6AE6B64A75A}">
      <dgm:prSet/>
      <dgm:spPr/>
      <dgm:t>
        <a:bodyPr/>
        <a:lstStyle/>
        <a:p>
          <a:endParaRPr lang="en-US"/>
        </a:p>
      </dgm:t>
    </dgm:pt>
    <dgm:pt modelId="{2411070F-EDD1-4CFE-8DA6-4A3AE9C38DCE}" type="sibTrans" cxnId="{096B751C-860C-45B9-B241-D6AE6B64A75A}">
      <dgm:prSet/>
      <dgm:spPr/>
      <dgm:t>
        <a:bodyPr/>
        <a:lstStyle/>
        <a:p>
          <a:endParaRPr lang="en-US"/>
        </a:p>
      </dgm:t>
    </dgm:pt>
    <dgm:pt modelId="{D778995F-2BD6-4302-842F-032647F185B3}" type="pres">
      <dgm:prSet presAssocID="{489E11A5-A0A7-420E-B763-BAEE6C9901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BE9484-7BEA-4FEC-B509-49CD0B437CD3}" type="pres">
      <dgm:prSet presAssocID="{50D4BFB4-525C-4F2F-8D51-B835C8BFDB57}" presName="parentLin" presStyleCnt="0"/>
      <dgm:spPr/>
    </dgm:pt>
    <dgm:pt modelId="{20166E60-36FF-42E9-91BA-2980EA29C470}" type="pres">
      <dgm:prSet presAssocID="{50D4BFB4-525C-4F2F-8D51-B835C8BFDB5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5D5CD6B-948E-4A55-A7DC-9030AA84F4A8}" type="pres">
      <dgm:prSet presAssocID="{50D4BFB4-525C-4F2F-8D51-B835C8BFDB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42E7A-3B7C-45B3-BFFF-A4E9E16423C5}" type="pres">
      <dgm:prSet presAssocID="{50D4BFB4-525C-4F2F-8D51-B835C8BFDB57}" presName="negativeSpace" presStyleCnt="0"/>
      <dgm:spPr/>
    </dgm:pt>
    <dgm:pt modelId="{6D866F3C-A118-47DE-8D74-588AE4E802DF}" type="pres">
      <dgm:prSet presAssocID="{50D4BFB4-525C-4F2F-8D51-B835C8BFDB57}" presName="childText" presStyleLbl="conFgAcc1" presStyleIdx="0" presStyleCnt="2">
        <dgm:presLayoutVars>
          <dgm:bulletEnabled val="1"/>
        </dgm:presLayoutVars>
      </dgm:prSet>
      <dgm:spPr/>
    </dgm:pt>
    <dgm:pt modelId="{4D2B5E76-0A36-4E7B-9409-1A9A307EDC85}" type="pres">
      <dgm:prSet presAssocID="{143EFA28-2A4F-418D-992D-CC901FED64B8}" presName="spaceBetweenRectangles" presStyleCnt="0"/>
      <dgm:spPr/>
    </dgm:pt>
    <dgm:pt modelId="{33F0832C-55B9-48DD-AA9E-B7473D387658}" type="pres">
      <dgm:prSet presAssocID="{257D5EAB-2BB3-4698-8518-4116CF54BD87}" presName="parentLin" presStyleCnt="0"/>
      <dgm:spPr/>
    </dgm:pt>
    <dgm:pt modelId="{DA3CAFE5-D649-4E18-AD8A-C9EC02AFC89C}" type="pres">
      <dgm:prSet presAssocID="{257D5EAB-2BB3-4698-8518-4116CF54BD8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C4F481A-5214-4508-B3AB-DB2B27AF8818}" type="pres">
      <dgm:prSet presAssocID="{257D5EAB-2BB3-4698-8518-4116CF54BD8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D3ADB-4C59-4AF1-B9A4-349B7FBDE6AB}" type="pres">
      <dgm:prSet presAssocID="{257D5EAB-2BB3-4698-8518-4116CF54BD87}" presName="negativeSpace" presStyleCnt="0"/>
      <dgm:spPr/>
    </dgm:pt>
    <dgm:pt modelId="{A5B8CF41-569C-402E-AB7F-325133C95503}" type="pres">
      <dgm:prSet presAssocID="{257D5EAB-2BB3-4698-8518-4116CF54BD8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F2D8926-BA51-49E8-B6F1-1139B4601067}" srcId="{489E11A5-A0A7-420E-B763-BAEE6C99015D}" destId="{50D4BFB4-525C-4F2F-8D51-B835C8BFDB57}" srcOrd="0" destOrd="0" parTransId="{869AC509-C739-4AFA-85AD-ADC4F7B9F096}" sibTransId="{143EFA28-2A4F-418D-992D-CC901FED64B8}"/>
    <dgm:cxn modelId="{3B2FCA33-3633-4C9C-A57C-09C49E0422C5}" type="presOf" srcId="{50D4BFB4-525C-4F2F-8D51-B835C8BFDB57}" destId="{20166E60-36FF-42E9-91BA-2980EA29C470}" srcOrd="0" destOrd="0" presId="urn:microsoft.com/office/officeart/2005/8/layout/list1"/>
    <dgm:cxn modelId="{096B751C-860C-45B9-B241-D6AE6B64A75A}" srcId="{489E11A5-A0A7-420E-B763-BAEE6C99015D}" destId="{257D5EAB-2BB3-4698-8518-4116CF54BD87}" srcOrd="1" destOrd="0" parTransId="{5675C770-FED7-4062-88CF-1693E6DEEC4D}" sibTransId="{2411070F-EDD1-4CFE-8DA6-4A3AE9C38DCE}"/>
    <dgm:cxn modelId="{C30D75C4-65CE-496B-8400-291E23979542}" type="presOf" srcId="{489E11A5-A0A7-420E-B763-BAEE6C99015D}" destId="{D778995F-2BD6-4302-842F-032647F185B3}" srcOrd="0" destOrd="0" presId="urn:microsoft.com/office/officeart/2005/8/layout/list1"/>
    <dgm:cxn modelId="{596DD63C-CBF8-4E5F-970F-D043E70A6593}" type="presOf" srcId="{257D5EAB-2BB3-4698-8518-4116CF54BD87}" destId="{2C4F481A-5214-4508-B3AB-DB2B27AF8818}" srcOrd="1" destOrd="0" presId="urn:microsoft.com/office/officeart/2005/8/layout/list1"/>
    <dgm:cxn modelId="{C00E51B2-D266-4F53-9C28-8B956C7EB6E3}" type="presOf" srcId="{257D5EAB-2BB3-4698-8518-4116CF54BD87}" destId="{DA3CAFE5-D649-4E18-AD8A-C9EC02AFC89C}" srcOrd="0" destOrd="0" presId="urn:microsoft.com/office/officeart/2005/8/layout/list1"/>
    <dgm:cxn modelId="{EC89FFE8-18D7-4F25-8E2C-E45BAB164084}" type="presOf" srcId="{50D4BFB4-525C-4F2F-8D51-B835C8BFDB57}" destId="{A5D5CD6B-948E-4A55-A7DC-9030AA84F4A8}" srcOrd="1" destOrd="0" presId="urn:microsoft.com/office/officeart/2005/8/layout/list1"/>
    <dgm:cxn modelId="{A9D3B140-84E6-4A57-BAAD-68B7BC2D1C2A}" type="presParOf" srcId="{D778995F-2BD6-4302-842F-032647F185B3}" destId="{98BE9484-7BEA-4FEC-B509-49CD0B437CD3}" srcOrd="0" destOrd="0" presId="urn:microsoft.com/office/officeart/2005/8/layout/list1"/>
    <dgm:cxn modelId="{C818F0F7-FA81-4AE7-A2D2-ECE4AA49F118}" type="presParOf" srcId="{98BE9484-7BEA-4FEC-B509-49CD0B437CD3}" destId="{20166E60-36FF-42E9-91BA-2980EA29C470}" srcOrd="0" destOrd="0" presId="urn:microsoft.com/office/officeart/2005/8/layout/list1"/>
    <dgm:cxn modelId="{E4711491-7F39-46A1-B64F-EC347149F3F4}" type="presParOf" srcId="{98BE9484-7BEA-4FEC-B509-49CD0B437CD3}" destId="{A5D5CD6B-948E-4A55-A7DC-9030AA84F4A8}" srcOrd="1" destOrd="0" presId="urn:microsoft.com/office/officeart/2005/8/layout/list1"/>
    <dgm:cxn modelId="{34FE4D6E-C955-4697-8ACF-3DF2E8CA03D9}" type="presParOf" srcId="{D778995F-2BD6-4302-842F-032647F185B3}" destId="{8DF42E7A-3B7C-45B3-BFFF-A4E9E16423C5}" srcOrd="1" destOrd="0" presId="urn:microsoft.com/office/officeart/2005/8/layout/list1"/>
    <dgm:cxn modelId="{16F8BE6A-A3B5-492A-AC6F-D731BB512C67}" type="presParOf" srcId="{D778995F-2BD6-4302-842F-032647F185B3}" destId="{6D866F3C-A118-47DE-8D74-588AE4E802DF}" srcOrd="2" destOrd="0" presId="urn:microsoft.com/office/officeart/2005/8/layout/list1"/>
    <dgm:cxn modelId="{14AC849D-2DEA-411A-8CDD-0EBFEAF0FC8D}" type="presParOf" srcId="{D778995F-2BD6-4302-842F-032647F185B3}" destId="{4D2B5E76-0A36-4E7B-9409-1A9A307EDC85}" srcOrd="3" destOrd="0" presId="urn:microsoft.com/office/officeart/2005/8/layout/list1"/>
    <dgm:cxn modelId="{11EB928B-FD8E-4EF2-A482-98CF13F59159}" type="presParOf" srcId="{D778995F-2BD6-4302-842F-032647F185B3}" destId="{33F0832C-55B9-48DD-AA9E-B7473D387658}" srcOrd="4" destOrd="0" presId="urn:microsoft.com/office/officeart/2005/8/layout/list1"/>
    <dgm:cxn modelId="{525E3CC0-CE6F-4EE2-AC94-FF749D4B0BD8}" type="presParOf" srcId="{33F0832C-55B9-48DD-AA9E-B7473D387658}" destId="{DA3CAFE5-D649-4E18-AD8A-C9EC02AFC89C}" srcOrd="0" destOrd="0" presId="urn:microsoft.com/office/officeart/2005/8/layout/list1"/>
    <dgm:cxn modelId="{EBF0BDEB-ECCE-46D5-B274-10861DE93612}" type="presParOf" srcId="{33F0832C-55B9-48DD-AA9E-B7473D387658}" destId="{2C4F481A-5214-4508-B3AB-DB2B27AF8818}" srcOrd="1" destOrd="0" presId="urn:microsoft.com/office/officeart/2005/8/layout/list1"/>
    <dgm:cxn modelId="{018F7C49-A9E9-42F0-8D4C-586C63EFBF39}" type="presParOf" srcId="{D778995F-2BD6-4302-842F-032647F185B3}" destId="{71AD3ADB-4C59-4AF1-B9A4-349B7FBDE6AB}" srcOrd="5" destOrd="0" presId="urn:microsoft.com/office/officeart/2005/8/layout/list1"/>
    <dgm:cxn modelId="{BDA9D6C5-C5B5-4D06-ABFC-2D1A3C64FE3E}" type="presParOf" srcId="{D778995F-2BD6-4302-842F-032647F185B3}" destId="{A5B8CF41-569C-402E-AB7F-325133C955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9A155-7FD4-45D3-88CE-EE1D932486C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</dgm:pt>
    <dgm:pt modelId="{71E98D59-427C-4324-8AE8-48D88F742FE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Introduction</a:t>
          </a:r>
        </a:p>
      </dgm:t>
    </dgm:pt>
    <dgm:pt modelId="{325086BB-8ABF-4BCE-91C0-E32566DB7318}" type="parTrans" cxnId="{1D60A3CE-39B1-4B3B-9828-6BC69406DE3E}">
      <dgm:prSet/>
      <dgm:spPr/>
      <dgm:t>
        <a:bodyPr/>
        <a:lstStyle/>
        <a:p>
          <a:endParaRPr lang="en-US"/>
        </a:p>
      </dgm:t>
    </dgm:pt>
    <dgm:pt modelId="{ED4AD6A2-40AA-4E89-B4E6-4F16783D7B0F}" type="sibTrans" cxnId="{1D60A3CE-39B1-4B3B-9828-6BC69406DE3E}">
      <dgm:prSet/>
      <dgm:spPr/>
      <dgm:t>
        <a:bodyPr/>
        <a:lstStyle/>
        <a:p>
          <a:endParaRPr lang="en-US"/>
        </a:p>
      </dgm:t>
    </dgm:pt>
    <dgm:pt modelId="{8912EB1E-09AE-4BD4-A710-7F76DEA989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Q &amp; A</a:t>
          </a:r>
        </a:p>
      </dgm:t>
    </dgm:pt>
    <dgm:pt modelId="{80B13246-2A44-4108-85E6-693B10B734BA}" type="parTrans" cxnId="{D1E0EAD9-3C60-49CA-8BCA-7C461FA4D284}">
      <dgm:prSet/>
      <dgm:spPr/>
      <dgm:t>
        <a:bodyPr/>
        <a:lstStyle/>
        <a:p>
          <a:endParaRPr lang="en-US"/>
        </a:p>
      </dgm:t>
    </dgm:pt>
    <dgm:pt modelId="{A5E30098-0C60-407D-AA06-7E901803DF84}" type="sibTrans" cxnId="{D1E0EAD9-3C60-49CA-8BCA-7C461FA4D284}">
      <dgm:prSet/>
      <dgm:spPr/>
      <dgm:t>
        <a:bodyPr/>
        <a:lstStyle/>
        <a:p>
          <a:endParaRPr lang="en-US"/>
        </a:p>
      </dgm:t>
    </dgm:pt>
    <dgm:pt modelId="{8A97058C-2C02-40FB-B771-0C9031DC7A3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Benefits</a:t>
          </a:r>
        </a:p>
      </dgm:t>
    </dgm:pt>
    <dgm:pt modelId="{B01B3EA0-D94D-46A9-96B5-8EF4B57D198D}" type="parTrans" cxnId="{DBBA341C-ECBD-4453-8405-A435DAB0C36C}">
      <dgm:prSet/>
      <dgm:spPr/>
      <dgm:t>
        <a:bodyPr/>
        <a:lstStyle/>
        <a:p>
          <a:endParaRPr lang="en-US"/>
        </a:p>
      </dgm:t>
    </dgm:pt>
    <dgm:pt modelId="{0A30D9EF-3B17-4567-9656-81607331AFEB}" type="sibTrans" cxnId="{DBBA341C-ECBD-4453-8405-A435DAB0C36C}">
      <dgm:prSet/>
      <dgm:spPr/>
      <dgm:t>
        <a:bodyPr/>
        <a:lstStyle/>
        <a:p>
          <a:endParaRPr lang="en-US"/>
        </a:p>
      </dgm:t>
    </dgm:pt>
    <dgm:pt modelId="{DD09F242-7F11-47DC-A03C-A4F5679E0C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tx1"/>
              </a:solidFill>
              <a:latin typeface="Rockwell" panose="02060603020205020403" pitchFamily="18" charset="0"/>
            </a:rPr>
            <a:t>How it Works</a:t>
          </a:r>
        </a:p>
      </dgm:t>
    </dgm:pt>
    <dgm:pt modelId="{3270FB6D-2280-4ADD-AC9F-506B46FD16F9}" type="parTrans" cxnId="{7BF4D7DB-AB34-4DC6-B140-037E3995C1A4}">
      <dgm:prSet/>
      <dgm:spPr/>
      <dgm:t>
        <a:bodyPr/>
        <a:lstStyle/>
        <a:p>
          <a:endParaRPr lang="en-US"/>
        </a:p>
      </dgm:t>
    </dgm:pt>
    <dgm:pt modelId="{7487A20D-88A9-403C-A44D-EE764D252840}" type="sibTrans" cxnId="{7BF4D7DB-AB34-4DC6-B140-037E3995C1A4}">
      <dgm:prSet/>
      <dgm:spPr/>
      <dgm:t>
        <a:bodyPr/>
        <a:lstStyle/>
        <a:p>
          <a:endParaRPr lang="en-US"/>
        </a:p>
      </dgm:t>
    </dgm:pt>
    <dgm:pt modelId="{E3396B3D-DA66-42B1-8C3D-74157E195A59}" type="pres">
      <dgm:prSet presAssocID="{8CD9A155-7FD4-45D3-88CE-EE1D932486C9}" presName="linear" presStyleCnt="0">
        <dgm:presLayoutVars>
          <dgm:animLvl val="lvl"/>
          <dgm:resizeHandles val="exact"/>
        </dgm:presLayoutVars>
      </dgm:prSet>
      <dgm:spPr/>
    </dgm:pt>
    <dgm:pt modelId="{80D2230B-9EFD-4491-B68A-6958CF6EC4BF}" type="pres">
      <dgm:prSet presAssocID="{71E98D59-427C-4324-8AE8-48D88F742FEB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02E9F4-BBD5-439A-9163-C6B10C8C43A2}" type="pres">
      <dgm:prSet presAssocID="{ED4AD6A2-40AA-4E89-B4E6-4F16783D7B0F}" presName="spacer" presStyleCnt="0"/>
      <dgm:spPr/>
    </dgm:pt>
    <dgm:pt modelId="{24096EDE-79E1-4805-983D-DC0967FB031D}" type="pres">
      <dgm:prSet presAssocID="{8A97058C-2C02-40FB-B771-0C9031DC7A3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4C8C49-9E14-42DA-8AF4-7A64B38799A4}" type="pres">
      <dgm:prSet presAssocID="{0A30D9EF-3B17-4567-9656-81607331AFEB}" presName="spacer" presStyleCnt="0"/>
      <dgm:spPr/>
    </dgm:pt>
    <dgm:pt modelId="{C80C19BE-1EF9-4A49-A9BE-5867119FEE36}" type="pres">
      <dgm:prSet presAssocID="{DD09F242-7F11-47DC-A03C-A4F5679E0C9B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194EB6-23A4-4843-ABA3-590867C12AB6}" type="pres">
      <dgm:prSet presAssocID="{7487A20D-88A9-403C-A44D-EE764D252840}" presName="spacer" presStyleCnt="0"/>
      <dgm:spPr/>
    </dgm:pt>
    <dgm:pt modelId="{FF3BB00E-ACFF-4C62-854C-8D583D2B5A4E}" type="pres">
      <dgm:prSet presAssocID="{8912EB1E-09AE-4BD4-A710-7F76DEA989B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5351904-43E8-4BEA-8254-00B21618301B}" type="presOf" srcId="{8CD9A155-7FD4-45D3-88CE-EE1D932486C9}" destId="{E3396B3D-DA66-42B1-8C3D-74157E195A59}" srcOrd="0" destOrd="0" presId="urn:microsoft.com/office/officeart/2005/8/layout/vList2"/>
    <dgm:cxn modelId="{2B807583-A65E-4715-8C03-1CAE36065932}" type="presOf" srcId="{71E98D59-427C-4324-8AE8-48D88F742FEB}" destId="{80D2230B-9EFD-4491-B68A-6958CF6EC4BF}" srcOrd="0" destOrd="0" presId="urn:microsoft.com/office/officeart/2005/8/layout/vList2"/>
    <dgm:cxn modelId="{DBBA341C-ECBD-4453-8405-A435DAB0C36C}" srcId="{8CD9A155-7FD4-45D3-88CE-EE1D932486C9}" destId="{8A97058C-2C02-40FB-B771-0C9031DC7A34}" srcOrd="1" destOrd="0" parTransId="{B01B3EA0-D94D-46A9-96B5-8EF4B57D198D}" sibTransId="{0A30D9EF-3B17-4567-9656-81607331AFEB}"/>
    <dgm:cxn modelId="{D1E0EAD9-3C60-49CA-8BCA-7C461FA4D284}" srcId="{8CD9A155-7FD4-45D3-88CE-EE1D932486C9}" destId="{8912EB1E-09AE-4BD4-A710-7F76DEA989B7}" srcOrd="3" destOrd="0" parTransId="{80B13246-2A44-4108-85E6-693B10B734BA}" sibTransId="{A5E30098-0C60-407D-AA06-7E901803DF84}"/>
    <dgm:cxn modelId="{7BF4D7DB-AB34-4DC6-B140-037E3995C1A4}" srcId="{8CD9A155-7FD4-45D3-88CE-EE1D932486C9}" destId="{DD09F242-7F11-47DC-A03C-A4F5679E0C9B}" srcOrd="2" destOrd="0" parTransId="{3270FB6D-2280-4ADD-AC9F-506B46FD16F9}" sibTransId="{7487A20D-88A9-403C-A44D-EE764D252840}"/>
    <dgm:cxn modelId="{87224336-B427-46C3-85DF-0DDBE0083288}" type="presOf" srcId="{8A97058C-2C02-40FB-B771-0C9031DC7A34}" destId="{24096EDE-79E1-4805-983D-DC0967FB031D}" srcOrd="0" destOrd="0" presId="urn:microsoft.com/office/officeart/2005/8/layout/vList2"/>
    <dgm:cxn modelId="{CB5FA7FA-F8A3-4C39-9639-37B96B31E864}" type="presOf" srcId="{8912EB1E-09AE-4BD4-A710-7F76DEA989B7}" destId="{FF3BB00E-ACFF-4C62-854C-8D583D2B5A4E}" srcOrd="0" destOrd="0" presId="urn:microsoft.com/office/officeart/2005/8/layout/vList2"/>
    <dgm:cxn modelId="{9D6E29FC-4CD4-402B-BDB4-1AC58FB77EE6}" type="presOf" srcId="{DD09F242-7F11-47DC-A03C-A4F5679E0C9B}" destId="{C80C19BE-1EF9-4A49-A9BE-5867119FEE36}" srcOrd="0" destOrd="0" presId="urn:microsoft.com/office/officeart/2005/8/layout/vList2"/>
    <dgm:cxn modelId="{1D60A3CE-39B1-4B3B-9828-6BC69406DE3E}" srcId="{8CD9A155-7FD4-45D3-88CE-EE1D932486C9}" destId="{71E98D59-427C-4324-8AE8-48D88F742FEB}" srcOrd="0" destOrd="0" parTransId="{325086BB-8ABF-4BCE-91C0-E32566DB7318}" sibTransId="{ED4AD6A2-40AA-4E89-B4E6-4F16783D7B0F}"/>
    <dgm:cxn modelId="{CAD55AB4-20DA-4EF4-9EB7-E8E9B5301796}" type="presParOf" srcId="{E3396B3D-DA66-42B1-8C3D-74157E195A59}" destId="{80D2230B-9EFD-4491-B68A-6958CF6EC4BF}" srcOrd="0" destOrd="0" presId="urn:microsoft.com/office/officeart/2005/8/layout/vList2"/>
    <dgm:cxn modelId="{41232A34-B4FC-408E-BF91-4F4EFC445030}" type="presParOf" srcId="{E3396B3D-DA66-42B1-8C3D-74157E195A59}" destId="{E102E9F4-BBD5-439A-9163-C6B10C8C43A2}" srcOrd="1" destOrd="0" presId="urn:microsoft.com/office/officeart/2005/8/layout/vList2"/>
    <dgm:cxn modelId="{979E8704-721A-43CF-A492-A9513FE5EB44}" type="presParOf" srcId="{E3396B3D-DA66-42B1-8C3D-74157E195A59}" destId="{24096EDE-79E1-4805-983D-DC0967FB031D}" srcOrd="2" destOrd="0" presId="urn:microsoft.com/office/officeart/2005/8/layout/vList2"/>
    <dgm:cxn modelId="{A452A66D-4D2E-4A2B-AF08-04CD03359D31}" type="presParOf" srcId="{E3396B3D-DA66-42B1-8C3D-74157E195A59}" destId="{C74C8C49-9E14-42DA-8AF4-7A64B38799A4}" srcOrd="3" destOrd="0" presId="urn:microsoft.com/office/officeart/2005/8/layout/vList2"/>
    <dgm:cxn modelId="{C8E64CF5-0493-4567-B129-BA36DAC688BF}" type="presParOf" srcId="{E3396B3D-DA66-42B1-8C3D-74157E195A59}" destId="{C80C19BE-1EF9-4A49-A9BE-5867119FEE36}" srcOrd="4" destOrd="0" presId="urn:microsoft.com/office/officeart/2005/8/layout/vList2"/>
    <dgm:cxn modelId="{32913857-D443-434C-AC18-D570280ACC02}" type="presParOf" srcId="{E3396B3D-DA66-42B1-8C3D-74157E195A59}" destId="{2F194EB6-23A4-4843-ABA3-590867C12AB6}" srcOrd="5" destOrd="0" presId="urn:microsoft.com/office/officeart/2005/8/layout/vList2"/>
    <dgm:cxn modelId="{8D451402-39A8-4911-9653-8B5B6F2ED31A}" type="presParOf" srcId="{E3396B3D-DA66-42B1-8C3D-74157E195A59}" destId="{FF3BB00E-ACFF-4C62-854C-8D583D2B5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52B8F2-898F-4E07-A0A4-0D603B452A5C}" type="doc">
      <dgm:prSet loTypeId="urn:microsoft.com/office/officeart/2005/8/layout/lProcess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190F2D5-0C79-4C11-959E-6534DFC388AB}">
      <dgm:prSet phldrT="[Text]"/>
      <dgm:spPr>
        <a:solidFill>
          <a:schemeClr val="accent1">
            <a:lumMod val="20000"/>
            <a:lumOff val="80000"/>
          </a:schemeClr>
        </a:solidFill>
        <a:ln w="28575">
          <a:solidFill>
            <a:srgbClr val="006494"/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  <a:latin typeface="Franklin Gothic Book" panose="020B0503020102020204" pitchFamily="34" charset="0"/>
            </a:rPr>
            <a:t>One Plan</a:t>
          </a:r>
        </a:p>
      </dgm:t>
    </dgm:pt>
    <dgm:pt modelId="{D391BF88-E1BB-4795-8977-323A4D4F141E}" type="parTrans" cxnId="{C614F738-F6E7-4079-85BC-478C8172A5BE}">
      <dgm:prSet/>
      <dgm:spPr/>
      <dgm:t>
        <a:bodyPr/>
        <a:lstStyle/>
        <a:p>
          <a:endParaRPr lang="en-US"/>
        </a:p>
      </dgm:t>
    </dgm:pt>
    <dgm:pt modelId="{1834A1CC-86CB-4AED-B0E2-E6DBACB4FFA1}" type="sibTrans" cxnId="{C614F738-F6E7-4079-85BC-478C8172A5BE}">
      <dgm:prSet/>
      <dgm:spPr/>
      <dgm:t>
        <a:bodyPr/>
        <a:lstStyle/>
        <a:p>
          <a:endParaRPr lang="en-US"/>
        </a:p>
      </dgm:t>
    </dgm:pt>
    <dgm:pt modelId="{7A0F1B15-AD03-48C3-B825-60E939B7D51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The employee is enrolled in the selected plan</a:t>
          </a:r>
        </a:p>
      </dgm:t>
    </dgm:pt>
    <dgm:pt modelId="{8192FCA8-5486-4DE1-8AA3-C4499F7E538F}" type="parTrans" cxnId="{2B9DA30B-A7C3-4CCA-AAE4-C6604DF0366E}">
      <dgm:prSet/>
      <dgm:spPr/>
      <dgm:t>
        <a:bodyPr/>
        <a:lstStyle/>
        <a:p>
          <a:endParaRPr lang="en-US"/>
        </a:p>
      </dgm:t>
    </dgm:pt>
    <dgm:pt modelId="{0AF70B7E-328D-45AC-A081-10D8F6F25084}" type="sibTrans" cxnId="{2B9DA30B-A7C3-4CCA-AAE4-C6604DF0366E}">
      <dgm:prSet/>
      <dgm:spPr/>
      <dgm:t>
        <a:bodyPr/>
        <a:lstStyle/>
        <a:p>
          <a:endParaRPr lang="en-US"/>
        </a:p>
      </dgm:t>
    </dgm:pt>
    <dgm:pt modelId="{D9C500F3-71EB-485A-9363-417AEF83037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Composite billing method</a:t>
          </a:r>
        </a:p>
      </dgm:t>
    </dgm:pt>
    <dgm:pt modelId="{04B94218-73F4-413F-B887-139842D3F23A}" type="parTrans" cxnId="{4DCB632D-0E9E-499D-B1E1-E4BE909A9473}">
      <dgm:prSet/>
      <dgm:spPr/>
      <dgm:t>
        <a:bodyPr/>
        <a:lstStyle/>
        <a:p>
          <a:endParaRPr lang="en-US"/>
        </a:p>
      </dgm:t>
    </dgm:pt>
    <dgm:pt modelId="{C8F04BBF-64CC-41CA-91AB-99A4751EDCAE}" type="sibTrans" cxnId="{4DCB632D-0E9E-499D-B1E1-E4BE909A9473}">
      <dgm:prSet/>
      <dgm:spPr/>
      <dgm:t>
        <a:bodyPr/>
        <a:lstStyle/>
        <a:p>
          <a:endParaRPr lang="en-US"/>
        </a:p>
      </dgm:t>
    </dgm:pt>
    <dgm:pt modelId="{3A3CAD78-0980-4FFE-A14D-2C69B9F33B0E}">
      <dgm:prSet phldrT="[Text]"/>
      <dgm:spPr>
        <a:solidFill>
          <a:schemeClr val="accent1">
            <a:lumMod val="20000"/>
            <a:lumOff val="80000"/>
          </a:schemeClr>
        </a:solidFill>
        <a:ln w="28575">
          <a:solidFill>
            <a:srgbClr val="006494"/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  <a:latin typeface="Franklin Gothic Book" panose="020B0503020102020204" pitchFamily="34" charset="0"/>
            </a:rPr>
            <a:t>One Carrier</a:t>
          </a:r>
          <a:endParaRPr lang="en-US" i="1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04028AB3-9DFC-44C0-A674-E00A71ED6DAE}" type="parTrans" cxnId="{76A301D1-9CBA-408A-9366-46ED666A769A}">
      <dgm:prSet/>
      <dgm:spPr/>
      <dgm:t>
        <a:bodyPr/>
        <a:lstStyle/>
        <a:p>
          <a:endParaRPr lang="en-US"/>
        </a:p>
      </dgm:t>
    </dgm:pt>
    <dgm:pt modelId="{F0B51009-7550-44F7-BC85-B73C213B21CD}" type="sibTrans" cxnId="{76A301D1-9CBA-408A-9366-46ED666A769A}">
      <dgm:prSet/>
      <dgm:spPr/>
      <dgm:t>
        <a:bodyPr/>
        <a:lstStyle/>
        <a:p>
          <a:endParaRPr lang="en-US"/>
        </a:p>
      </dgm:t>
    </dgm:pt>
    <dgm:pt modelId="{AE193A97-56E1-4021-B4A0-857704971F2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The employee can choose any plan within the selected carrier</a:t>
          </a:r>
        </a:p>
      </dgm:t>
    </dgm:pt>
    <dgm:pt modelId="{AD59A44C-8118-42A0-9765-893480EDED66}" type="parTrans" cxnId="{55239D15-A264-4F77-9088-F65DB8D9640E}">
      <dgm:prSet/>
      <dgm:spPr/>
      <dgm:t>
        <a:bodyPr/>
        <a:lstStyle/>
        <a:p>
          <a:endParaRPr lang="en-US"/>
        </a:p>
      </dgm:t>
    </dgm:pt>
    <dgm:pt modelId="{FE84C3DB-950D-4A72-8842-6D309B2F0567}" type="sibTrans" cxnId="{55239D15-A264-4F77-9088-F65DB8D9640E}">
      <dgm:prSet/>
      <dgm:spPr/>
      <dgm:t>
        <a:bodyPr/>
        <a:lstStyle/>
        <a:p>
          <a:endParaRPr lang="en-US"/>
        </a:p>
      </dgm:t>
    </dgm:pt>
    <dgm:pt modelId="{3D79C05E-699E-48ED-A269-762E9906975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List billing method</a:t>
          </a:r>
        </a:p>
      </dgm:t>
    </dgm:pt>
    <dgm:pt modelId="{772E2B5B-29FE-4856-8A62-44D41C1A6376}" type="parTrans" cxnId="{E1F074BD-EEF1-45E7-A8C8-69F31399C361}">
      <dgm:prSet/>
      <dgm:spPr/>
      <dgm:t>
        <a:bodyPr/>
        <a:lstStyle/>
        <a:p>
          <a:endParaRPr lang="en-US"/>
        </a:p>
      </dgm:t>
    </dgm:pt>
    <dgm:pt modelId="{13FFFAA9-E525-43BC-91B3-66FECCAE8377}" type="sibTrans" cxnId="{E1F074BD-EEF1-45E7-A8C8-69F31399C361}">
      <dgm:prSet/>
      <dgm:spPr/>
      <dgm:t>
        <a:bodyPr/>
        <a:lstStyle/>
        <a:p>
          <a:endParaRPr lang="en-US"/>
        </a:p>
      </dgm:t>
    </dgm:pt>
    <dgm:pt modelId="{37081FD6-6AC2-4618-BFB6-7AFFCD7719FE}">
      <dgm:prSet phldrT="[Text]"/>
      <dgm:spPr>
        <a:solidFill>
          <a:schemeClr val="accent1">
            <a:lumMod val="20000"/>
            <a:lumOff val="80000"/>
          </a:schemeClr>
        </a:solidFill>
        <a:ln w="28575">
          <a:solidFill>
            <a:srgbClr val="006494"/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  <a:latin typeface="Franklin Gothic Book" panose="020B0503020102020204" pitchFamily="34" charset="0"/>
            </a:rPr>
            <a:t>One Level</a:t>
          </a:r>
        </a:p>
      </dgm:t>
    </dgm:pt>
    <dgm:pt modelId="{4AB5AE3E-F247-4778-9FB4-C071ECB385A7}" type="parTrans" cxnId="{AC865BA6-20E5-4664-B210-49F49946F6B2}">
      <dgm:prSet/>
      <dgm:spPr/>
      <dgm:t>
        <a:bodyPr/>
        <a:lstStyle/>
        <a:p>
          <a:endParaRPr lang="en-US"/>
        </a:p>
      </dgm:t>
    </dgm:pt>
    <dgm:pt modelId="{B71381B4-0988-4141-9971-DAC605EEAA47}" type="sibTrans" cxnId="{AC865BA6-20E5-4664-B210-49F49946F6B2}">
      <dgm:prSet/>
      <dgm:spPr/>
      <dgm:t>
        <a:bodyPr/>
        <a:lstStyle/>
        <a:p>
          <a:endParaRPr lang="en-US"/>
        </a:p>
      </dgm:t>
    </dgm:pt>
    <dgm:pt modelId="{D5D06DCD-E7F2-4AC1-9F76-217E8E486BB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Employer selects a reference plan from a Metallic Tier</a:t>
          </a:r>
        </a:p>
      </dgm:t>
    </dgm:pt>
    <dgm:pt modelId="{CA6F2AAD-2A31-4153-9E9C-7B7C47098035}" type="parTrans" cxnId="{6683908F-8FF4-4EC0-9E1D-83D24F194A5E}">
      <dgm:prSet/>
      <dgm:spPr/>
      <dgm:t>
        <a:bodyPr/>
        <a:lstStyle/>
        <a:p>
          <a:endParaRPr lang="en-US"/>
        </a:p>
      </dgm:t>
    </dgm:pt>
    <dgm:pt modelId="{1679EF28-B086-40E6-9457-C0CD75862467}" type="sibTrans" cxnId="{6683908F-8FF4-4EC0-9E1D-83D24F194A5E}">
      <dgm:prSet/>
      <dgm:spPr/>
      <dgm:t>
        <a:bodyPr/>
        <a:lstStyle/>
        <a:p>
          <a:endParaRPr lang="en-US"/>
        </a:p>
      </dgm:t>
    </dgm:pt>
    <dgm:pt modelId="{EA17A36B-73DA-46D9-8FD9-058AC7BCD2A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List billing method</a:t>
          </a:r>
        </a:p>
      </dgm:t>
    </dgm:pt>
    <dgm:pt modelId="{FBEF0F3B-0B61-4F1C-ADDD-B8781AEE66EA}" type="parTrans" cxnId="{8E78603C-1C04-4A5A-92CD-A269807FB8D2}">
      <dgm:prSet/>
      <dgm:spPr/>
      <dgm:t>
        <a:bodyPr/>
        <a:lstStyle/>
        <a:p>
          <a:endParaRPr lang="en-US"/>
        </a:p>
      </dgm:t>
    </dgm:pt>
    <dgm:pt modelId="{40787876-9446-4B5D-BC06-0C0D8C99C887}" type="sibTrans" cxnId="{8E78603C-1C04-4A5A-92CD-A269807FB8D2}">
      <dgm:prSet/>
      <dgm:spPr/>
      <dgm:t>
        <a:bodyPr/>
        <a:lstStyle/>
        <a:p>
          <a:endParaRPr lang="en-US"/>
        </a:p>
      </dgm:t>
    </dgm:pt>
    <dgm:pt modelId="{268B6C87-510D-4DB7-85F7-563A64F1D9A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b="0" dirty="0">
              <a:latin typeface="Franklin Gothic Book" panose="020B0503020102020204" pitchFamily="34" charset="0"/>
            </a:rPr>
            <a:t>Employer selects one health plan</a:t>
          </a:r>
        </a:p>
      </dgm:t>
    </dgm:pt>
    <dgm:pt modelId="{DC9CAAC1-C031-4013-A0C7-A4DE29A6A0B4}" type="parTrans" cxnId="{533D7B79-22F6-47DF-B0DF-A955A678A94C}">
      <dgm:prSet/>
      <dgm:spPr/>
      <dgm:t>
        <a:bodyPr/>
        <a:lstStyle/>
        <a:p>
          <a:endParaRPr lang="en-US"/>
        </a:p>
      </dgm:t>
    </dgm:pt>
    <dgm:pt modelId="{694DED33-45A0-4B16-96A0-53C7A99F2CBB}" type="sibTrans" cxnId="{533D7B79-22F6-47DF-B0DF-A955A678A94C}">
      <dgm:prSet/>
      <dgm:spPr/>
      <dgm:t>
        <a:bodyPr/>
        <a:lstStyle/>
        <a:p>
          <a:endParaRPr lang="en-US"/>
        </a:p>
      </dgm:t>
    </dgm:pt>
    <dgm:pt modelId="{BE654973-F9EB-4801-B41A-4CE91005D50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Employer selects one carrier </a:t>
          </a:r>
        </a:p>
      </dgm:t>
    </dgm:pt>
    <dgm:pt modelId="{767A65C0-5F91-4D11-BF95-069554B333D8}" type="parTrans" cxnId="{F10C9475-71D8-40CA-8F82-40C295DC8914}">
      <dgm:prSet/>
      <dgm:spPr/>
      <dgm:t>
        <a:bodyPr/>
        <a:lstStyle/>
        <a:p>
          <a:endParaRPr lang="en-US"/>
        </a:p>
      </dgm:t>
    </dgm:pt>
    <dgm:pt modelId="{112DD76E-7785-4D00-9951-7EA7ACB2E452}" type="sibTrans" cxnId="{F10C9475-71D8-40CA-8F82-40C295DC8914}">
      <dgm:prSet/>
      <dgm:spPr/>
      <dgm:t>
        <a:bodyPr/>
        <a:lstStyle/>
        <a:p>
          <a:endParaRPr lang="en-US"/>
        </a:p>
      </dgm:t>
    </dgm:pt>
    <dgm:pt modelId="{563A046F-DA34-485F-800B-662978C1DEA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 w="28575">
          <a:noFill/>
        </a:ln>
      </dgm:spPr>
      <dgm:t>
        <a:bodyPr/>
        <a:lstStyle/>
        <a:p>
          <a:r>
            <a:rPr lang="en-US" dirty="0">
              <a:latin typeface="Franklin Gothic Book" panose="020B0503020102020204" pitchFamily="34" charset="0"/>
            </a:rPr>
            <a:t>The employee chooses any health plan within the selected tier</a:t>
          </a:r>
        </a:p>
      </dgm:t>
    </dgm:pt>
    <dgm:pt modelId="{AAED0704-5AFA-4AB7-81C3-39E7F3BE49B6}" type="parTrans" cxnId="{4BEA8CAE-C9A0-4FA9-BC55-3208DD2F3C17}">
      <dgm:prSet/>
      <dgm:spPr/>
      <dgm:t>
        <a:bodyPr/>
        <a:lstStyle/>
        <a:p>
          <a:endParaRPr lang="en-US"/>
        </a:p>
      </dgm:t>
    </dgm:pt>
    <dgm:pt modelId="{37491145-AAD8-4901-9F30-B4B898F6032A}" type="sibTrans" cxnId="{4BEA8CAE-C9A0-4FA9-BC55-3208DD2F3C17}">
      <dgm:prSet/>
      <dgm:spPr/>
      <dgm:t>
        <a:bodyPr/>
        <a:lstStyle/>
        <a:p>
          <a:endParaRPr lang="en-US"/>
        </a:p>
      </dgm:t>
    </dgm:pt>
    <dgm:pt modelId="{742A3741-D711-4DD8-AC3E-CA93851D92A7}" type="pres">
      <dgm:prSet presAssocID="{8652B8F2-898F-4E07-A0A4-0D603B452A5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8D72F-59A5-4443-A7A6-379119A19AF5}" type="pres">
      <dgm:prSet presAssocID="{7190F2D5-0C79-4C11-959E-6534DFC388AB}" presName="compNode" presStyleCnt="0"/>
      <dgm:spPr/>
    </dgm:pt>
    <dgm:pt modelId="{1BE46773-EBAE-4778-92A1-5769D9F5CC5E}" type="pres">
      <dgm:prSet presAssocID="{7190F2D5-0C79-4C11-959E-6534DFC388AB}" presName="aNode" presStyleLbl="bgShp" presStyleIdx="0" presStyleCnt="3" custLinFactNeighborX="-6089" custLinFactNeighborY="-1914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645F9FD-56E6-4187-8408-CA23156CA2FB}" type="pres">
      <dgm:prSet presAssocID="{7190F2D5-0C79-4C11-959E-6534DFC388AB}" presName="textNode" presStyleLbl="bgShp" presStyleIdx="0" presStyleCnt="3"/>
      <dgm:spPr/>
      <dgm:t>
        <a:bodyPr/>
        <a:lstStyle/>
        <a:p>
          <a:endParaRPr lang="en-US"/>
        </a:p>
      </dgm:t>
    </dgm:pt>
    <dgm:pt modelId="{12534D06-48EC-405B-B0C7-A5DE4F59C25C}" type="pres">
      <dgm:prSet presAssocID="{7190F2D5-0C79-4C11-959E-6534DFC388AB}" presName="compChildNode" presStyleCnt="0"/>
      <dgm:spPr/>
    </dgm:pt>
    <dgm:pt modelId="{0F73CE2B-3116-4462-84CD-42364E1E6C0F}" type="pres">
      <dgm:prSet presAssocID="{7190F2D5-0C79-4C11-959E-6534DFC388AB}" presName="theInnerList" presStyleCnt="0"/>
      <dgm:spPr/>
    </dgm:pt>
    <dgm:pt modelId="{98C2E279-668E-4E33-A2DC-F7572035CEE0}" type="pres">
      <dgm:prSet presAssocID="{268B6C87-510D-4DB7-85F7-563A64F1D9A1}" presName="childNode" presStyleLbl="node1" presStyleIdx="0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353B5B3-F76F-41EA-A2DA-006F1C28C6F4}" type="pres">
      <dgm:prSet presAssocID="{268B6C87-510D-4DB7-85F7-563A64F1D9A1}" presName="aSpace2" presStyleCnt="0"/>
      <dgm:spPr/>
    </dgm:pt>
    <dgm:pt modelId="{F8C104A2-B633-44B4-85FD-F3A26BD1332F}" type="pres">
      <dgm:prSet presAssocID="{7A0F1B15-AD03-48C3-B825-60E939B7D514}" presName="childNode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5D693D-CECC-432E-959B-2D4E7D856B85}" type="pres">
      <dgm:prSet presAssocID="{7A0F1B15-AD03-48C3-B825-60E939B7D514}" presName="aSpace2" presStyleCnt="0"/>
      <dgm:spPr/>
    </dgm:pt>
    <dgm:pt modelId="{D0876EC5-DDCE-405C-AA90-0480CE256A00}" type="pres">
      <dgm:prSet presAssocID="{D9C500F3-71EB-485A-9363-417AEF830378}" presName="childNode" presStyleLbl="node1" presStyleIdx="2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2A3E40-9F11-4EAF-B669-9D7F127553B8}" type="pres">
      <dgm:prSet presAssocID="{7190F2D5-0C79-4C11-959E-6534DFC388AB}" presName="aSpace" presStyleCnt="0"/>
      <dgm:spPr/>
    </dgm:pt>
    <dgm:pt modelId="{3B126109-5C39-498C-9225-93157856423E}" type="pres">
      <dgm:prSet presAssocID="{3A3CAD78-0980-4FFE-A14D-2C69B9F33B0E}" presName="compNode" presStyleCnt="0"/>
      <dgm:spPr/>
    </dgm:pt>
    <dgm:pt modelId="{84E46024-825C-40AF-96E8-3782470D9C59}" type="pres">
      <dgm:prSet presAssocID="{3A3CAD78-0980-4FFE-A14D-2C69B9F33B0E}" presName="aNode" presStyleLbl="bgShp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BBEC26C-A46C-4115-A702-B38B01D1A5F3}" type="pres">
      <dgm:prSet presAssocID="{3A3CAD78-0980-4FFE-A14D-2C69B9F33B0E}" presName="textNode" presStyleLbl="bgShp" presStyleIdx="1" presStyleCnt="3"/>
      <dgm:spPr/>
      <dgm:t>
        <a:bodyPr/>
        <a:lstStyle/>
        <a:p>
          <a:endParaRPr lang="en-US"/>
        </a:p>
      </dgm:t>
    </dgm:pt>
    <dgm:pt modelId="{508B74C5-4B3B-43EF-9333-518ED5DE309E}" type="pres">
      <dgm:prSet presAssocID="{3A3CAD78-0980-4FFE-A14D-2C69B9F33B0E}" presName="compChildNode" presStyleCnt="0"/>
      <dgm:spPr/>
    </dgm:pt>
    <dgm:pt modelId="{FAAF6AB5-580D-45C8-AE0E-9F203B1387ED}" type="pres">
      <dgm:prSet presAssocID="{3A3CAD78-0980-4FFE-A14D-2C69B9F33B0E}" presName="theInnerList" presStyleCnt="0"/>
      <dgm:spPr/>
    </dgm:pt>
    <dgm:pt modelId="{DF0150B3-6EB2-4378-BE03-AA0C70BAADD4}" type="pres">
      <dgm:prSet presAssocID="{BE654973-F9EB-4801-B41A-4CE91005D50E}" presName="childNode" presStyleLbl="node1" presStyleIdx="3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D396D4-46EF-473C-9906-45F19E4D3B21}" type="pres">
      <dgm:prSet presAssocID="{BE654973-F9EB-4801-B41A-4CE91005D50E}" presName="aSpace2" presStyleCnt="0"/>
      <dgm:spPr/>
    </dgm:pt>
    <dgm:pt modelId="{46FED40A-49C6-4C5E-949C-7C1C5CD01E60}" type="pres">
      <dgm:prSet presAssocID="{AE193A97-56E1-4021-B4A0-857704971F27}" presName="childNode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7FCC2C-5050-40E8-A805-0097CCEDFCE9}" type="pres">
      <dgm:prSet presAssocID="{AE193A97-56E1-4021-B4A0-857704971F27}" presName="aSpace2" presStyleCnt="0"/>
      <dgm:spPr/>
    </dgm:pt>
    <dgm:pt modelId="{E97A9D1E-6832-449D-8CDC-DE41BA0CC40B}" type="pres">
      <dgm:prSet presAssocID="{3D79C05E-699E-48ED-A269-762E9906975F}" presName="childNode" presStyleLbl="node1" presStyleIdx="5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5C99D3-C40E-4047-8441-090B90CC8018}" type="pres">
      <dgm:prSet presAssocID="{3A3CAD78-0980-4FFE-A14D-2C69B9F33B0E}" presName="aSpace" presStyleCnt="0"/>
      <dgm:spPr/>
    </dgm:pt>
    <dgm:pt modelId="{5161CA71-E427-4E0A-831B-8F1206C39C3A}" type="pres">
      <dgm:prSet presAssocID="{37081FD6-6AC2-4618-BFB6-7AFFCD7719FE}" presName="compNode" presStyleCnt="0"/>
      <dgm:spPr/>
    </dgm:pt>
    <dgm:pt modelId="{61E44A71-CD8E-4B78-B760-5695E355C092}" type="pres">
      <dgm:prSet presAssocID="{37081FD6-6AC2-4618-BFB6-7AFFCD7719FE}" presName="aNode" presStyleLbl="bgShp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F76A18E-B311-4B28-A8C0-9D5EBEEDFC5E}" type="pres">
      <dgm:prSet presAssocID="{37081FD6-6AC2-4618-BFB6-7AFFCD7719FE}" presName="textNode" presStyleLbl="bgShp" presStyleIdx="2" presStyleCnt="3"/>
      <dgm:spPr/>
      <dgm:t>
        <a:bodyPr/>
        <a:lstStyle/>
        <a:p>
          <a:endParaRPr lang="en-US"/>
        </a:p>
      </dgm:t>
    </dgm:pt>
    <dgm:pt modelId="{CF6B9665-9EF5-4BB4-A5AC-0A2CCBB9D47E}" type="pres">
      <dgm:prSet presAssocID="{37081FD6-6AC2-4618-BFB6-7AFFCD7719FE}" presName="compChildNode" presStyleCnt="0"/>
      <dgm:spPr/>
    </dgm:pt>
    <dgm:pt modelId="{2C1CA734-14AF-4C75-8B49-EDD75BC6F66F}" type="pres">
      <dgm:prSet presAssocID="{37081FD6-6AC2-4618-BFB6-7AFFCD7719FE}" presName="theInnerList" presStyleCnt="0"/>
      <dgm:spPr/>
    </dgm:pt>
    <dgm:pt modelId="{2DC3642B-50F5-4652-BFCD-63598C88276A}" type="pres">
      <dgm:prSet presAssocID="{D5D06DCD-E7F2-4AC1-9F76-217E8E486BB8}" presName="childNode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AD06E8-F570-4D5B-8924-6C29F1A4D1A4}" type="pres">
      <dgm:prSet presAssocID="{D5D06DCD-E7F2-4AC1-9F76-217E8E486BB8}" presName="aSpace2" presStyleCnt="0"/>
      <dgm:spPr/>
    </dgm:pt>
    <dgm:pt modelId="{83C70BD9-FBC1-4697-8321-3D90AC25FD21}" type="pres">
      <dgm:prSet presAssocID="{563A046F-DA34-485F-800B-662978C1DEA0}" presName="childNode" presStyleLbl="node1" presStyleIdx="7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552103F-0CD4-4675-9C1A-61F06A40D72C}" type="pres">
      <dgm:prSet presAssocID="{563A046F-DA34-485F-800B-662978C1DEA0}" presName="aSpace2" presStyleCnt="0"/>
      <dgm:spPr/>
    </dgm:pt>
    <dgm:pt modelId="{4B0B31C5-F631-4683-9816-6FF7246C6C1D}" type="pres">
      <dgm:prSet presAssocID="{EA17A36B-73DA-46D9-8FD9-058AC7BCD2A4}" presName="child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B840B47-0107-4033-ADDD-1A9CDF422419}" type="presOf" srcId="{3A3CAD78-0980-4FFE-A14D-2C69B9F33B0E}" destId="{BBBEC26C-A46C-4115-A702-B38B01D1A5F3}" srcOrd="1" destOrd="0" presId="urn:microsoft.com/office/officeart/2005/8/layout/lProcess2"/>
    <dgm:cxn modelId="{8E78603C-1C04-4A5A-92CD-A269807FB8D2}" srcId="{37081FD6-6AC2-4618-BFB6-7AFFCD7719FE}" destId="{EA17A36B-73DA-46D9-8FD9-058AC7BCD2A4}" srcOrd="2" destOrd="0" parTransId="{FBEF0F3B-0B61-4F1C-ADDD-B8781AEE66EA}" sibTransId="{40787876-9446-4B5D-BC06-0C0D8C99C887}"/>
    <dgm:cxn modelId="{4DCB632D-0E9E-499D-B1E1-E4BE909A9473}" srcId="{7190F2D5-0C79-4C11-959E-6534DFC388AB}" destId="{D9C500F3-71EB-485A-9363-417AEF830378}" srcOrd="2" destOrd="0" parTransId="{04B94218-73F4-413F-B887-139842D3F23A}" sibTransId="{C8F04BBF-64CC-41CA-91AB-99A4751EDCAE}"/>
    <dgm:cxn modelId="{6683908F-8FF4-4EC0-9E1D-83D24F194A5E}" srcId="{37081FD6-6AC2-4618-BFB6-7AFFCD7719FE}" destId="{D5D06DCD-E7F2-4AC1-9F76-217E8E486BB8}" srcOrd="0" destOrd="0" parTransId="{CA6F2AAD-2A31-4153-9E9C-7B7C47098035}" sibTransId="{1679EF28-B086-40E6-9457-C0CD75862467}"/>
    <dgm:cxn modelId="{21169005-9D54-4812-8836-404D3160D6A8}" type="presOf" srcId="{BE654973-F9EB-4801-B41A-4CE91005D50E}" destId="{DF0150B3-6EB2-4378-BE03-AA0C70BAADD4}" srcOrd="0" destOrd="0" presId="urn:microsoft.com/office/officeart/2005/8/layout/lProcess2"/>
    <dgm:cxn modelId="{53D49EC6-794B-411A-AB0F-02D3B6FF42F3}" type="presOf" srcId="{D5D06DCD-E7F2-4AC1-9F76-217E8E486BB8}" destId="{2DC3642B-50F5-4652-BFCD-63598C88276A}" srcOrd="0" destOrd="0" presId="urn:microsoft.com/office/officeart/2005/8/layout/lProcess2"/>
    <dgm:cxn modelId="{F55AEAB8-46D3-4F53-A71D-39288DC2E377}" type="presOf" srcId="{268B6C87-510D-4DB7-85F7-563A64F1D9A1}" destId="{98C2E279-668E-4E33-A2DC-F7572035CEE0}" srcOrd="0" destOrd="0" presId="urn:microsoft.com/office/officeart/2005/8/layout/lProcess2"/>
    <dgm:cxn modelId="{55239D15-A264-4F77-9088-F65DB8D9640E}" srcId="{3A3CAD78-0980-4FFE-A14D-2C69B9F33B0E}" destId="{AE193A97-56E1-4021-B4A0-857704971F27}" srcOrd="1" destOrd="0" parTransId="{AD59A44C-8118-42A0-9765-893480EDED66}" sibTransId="{FE84C3DB-950D-4A72-8842-6D309B2F0567}"/>
    <dgm:cxn modelId="{72C0EAF3-FFF9-4FFA-9906-BFCF60ADA251}" type="presOf" srcId="{7190F2D5-0C79-4C11-959E-6534DFC388AB}" destId="{1BE46773-EBAE-4778-92A1-5769D9F5CC5E}" srcOrd="0" destOrd="0" presId="urn:microsoft.com/office/officeart/2005/8/layout/lProcess2"/>
    <dgm:cxn modelId="{4BEA8CAE-C9A0-4FA9-BC55-3208DD2F3C17}" srcId="{37081FD6-6AC2-4618-BFB6-7AFFCD7719FE}" destId="{563A046F-DA34-485F-800B-662978C1DEA0}" srcOrd="1" destOrd="0" parTransId="{AAED0704-5AFA-4AB7-81C3-39E7F3BE49B6}" sibTransId="{37491145-AAD8-4901-9F30-B4B898F6032A}"/>
    <dgm:cxn modelId="{938B3AEB-FD8F-48BF-A1F8-6C734154F9BA}" type="presOf" srcId="{D9C500F3-71EB-485A-9363-417AEF830378}" destId="{D0876EC5-DDCE-405C-AA90-0480CE256A00}" srcOrd="0" destOrd="0" presId="urn:microsoft.com/office/officeart/2005/8/layout/lProcess2"/>
    <dgm:cxn modelId="{136CEB8F-A721-4B7F-98D7-0998A730CE62}" type="presOf" srcId="{AE193A97-56E1-4021-B4A0-857704971F27}" destId="{46FED40A-49C6-4C5E-949C-7C1C5CD01E60}" srcOrd="0" destOrd="0" presId="urn:microsoft.com/office/officeart/2005/8/layout/lProcess2"/>
    <dgm:cxn modelId="{35C70155-6B9A-45B5-8B1B-99A51ED9421E}" type="presOf" srcId="{3D79C05E-699E-48ED-A269-762E9906975F}" destId="{E97A9D1E-6832-449D-8CDC-DE41BA0CC40B}" srcOrd="0" destOrd="0" presId="urn:microsoft.com/office/officeart/2005/8/layout/lProcess2"/>
    <dgm:cxn modelId="{4DCBE8FD-A028-46C5-9859-6D207C41C420}" type="presOf" srcId="{563A046F-DA34-485F-800B-662978C1DEA0}" destId="{83C70BD9-FBC1-4697-8321-3D90AC25FD21}" srcOrd="0" destOrd="0" presId="urn:microsoft.com/office/officeart/2005/8/layout/lProcess2"/>
    <dgm:cxn modelId="{533D7B79-22F6-47DF-B0DF-A955A678A94C}" srcId="{7190F2D5-0C79-4C11-959E-6534DFC388AB}" destId="{268B6C87-510D-4DB7-85F7-563A64F1D9A1}" srcOrd="0" destOrd="0" parTransId="{DC9CAAC1-C031-4013-A0C7-A4DE29A6A0B4}" sibTransId="{694DED33-45A0-4B16-96A0-53C7A99F2CBB}"/>
    <dgm:cxn modelId="{2D672FD5-35FC-4922-B51F-C440FFE36CB8}" type="presOf" srcId="{3A3CAD78-0980-4FFE-A14D-2C69B9F33B0E}" destId="{84E46024-825C-40AF-96E8-3782470D9C59}" srcOrd="0" destOrd="0" presId="urn:microsoft.com/office/officeart/2005/8/layout/lProcess2"/>
    <dgm:cxn modelId="{AC865BA6-20E5-4664-B210-49F49946F6B2}" srcId="{8652B8F2-898F-4E07-A0A4-0D603B452A5C}" destId="{37081FD6-6AC2-4618-BFB6-7AFFCD7719FE}" srcOrd="2" destOrd="0" parTransId="{4AB5AE3E-F247-4778-9FB4-C071ECB385A7}" sibTransId="{B71381B4-0988-4141-9971-DAC605EEAA47}"/>
    <dgm:cxn modelId="{2B9DA30B-A7C3-4CCA-AAE4-C6604DF0366E}" srcId="{7190F2D5-0C79-4C11-959E-6534DFC388AB}" destId="{7A0F1B15-AD03-48C3-B825-60E939B7D514}" srcOrd="1" destOrd="0" parTransId="{8192FCA8-5486-4DE1-8AA3-C4499F7E538F}" sibTransId="{0AF70B7E-328D-45AC-A081-10D8F6F25084}"/>
    <dgm:cxn modelId="{F10C9475-71D8-40CA-8F82-40C295DC8914}" srcId="{3A3CAD78-0980-4FFE-A14D-2C69B9F33B0E}" destId="{BE654973-F9EB-4801-B41A-4CE91005D50E}" srcOrd="0" destOrd="0" parTransId="{767A65C0-5F91-4D11-BF95-069554B333D8}" sibTransId="{112DD76E-7785-4D00-9951-7EA7ACB2E452}"/>
    <dgm:cxn modelId="{56BEB271-AE25-4089-9801-E7A8C501AB26}" type="presOf" srcId="{37081FD6-6AC2-4618-BFB6-7AFFCD7719FE}" destId="{1F76A18E-B311-4B28-A8C0-9D5EBEEDFC5E}" srcOrd="1" destOrd="0" presId="urn:microsoft.com/office/officeart/2005/8/layout/lProcess2"/>
    <dgm:cxn modelId="{377D5358-671C-48CA-A0AA-FAAFF906589B}" type="presOf" srcId="{7190F2D5-0C79-4C11-959E-6534DFC388AB}" destId="{8645F9FD-56E6-4187-8408-CA23156CA2FB}" srcOrd="1" destOrd="0" presId="urn:microsoft.com/office/officeart/2005/8/layout/lProcess2"/>
    <dgm:cxn modelId="{07D287F1-14D1-4737-81EB-A75AE23CFFE2}" type="presOf" srcId="{37081FD6-6AC2-4618-BFB6-7AFFCD7719FE}" destId="{61E44A71-CD8E-4B78-B760-5695E355C092}" srcOrd="0" destOrd="0" presId="urn:microsoft.com/office/officeart/2005/8/layout/lProcess2"/>
    <dgm:cxn modelId="{76A301D1-9CBA-408A-9366-46ED666A769A}" srcId="{8652B8F2-898F-4E07-A0A4-0D603B452A5C}" destId="{3A3CAD78-0980-4FFE-A14D-2C69B9F33B0E}" srcOrd="1" destOrd="0" parTransId="{04028AB3-9DFC-44C0-A674-E00A71ED6DAE}" sibTransId="{F0B51009-7550-44F7-BC85-B73C213B21CD}"/>
    <dgm:cxn modelId="{E1F074BD-EEF1-45E7-A8C8-69F31399C361}" srcId="{3A3CAD78-0980-4FFE-A14D-2C69B9F33B0E}" destId="{3D79C05E-699E-48ED-A269-762E9906975F}" srcOrd="2" destOrd="0" parTransId="{772E2B5B-29FE-4856-8A62-44D41C1A6376}" sibTransId="{13FFFAA9-E525-43BC-91B3-66FECCAE8377}"/>
    <dgm:cxn modelId="{910C72CB-E985-4878-84F0-8D7FECFE098E}" type="presOf" srcId="{8652B8F2-898F-4E07-A0A4-0D603B452A5C}" destId="{742A3741-D711-4DD8-AC3E-CA93851D92A7}" srcOrd="0" destOrd="0" presId="urn:microsoft.com/office/officeart/2005/8/layout/lProcess2"/>
    <dgm:cxn modelId="{F95401A6-BCDD-44F9-AC7D-993567C1B015}" type="presOf" srcId="{EA17A36B-73DA-46D9-8FD9-058AC7BCD2A4}" destId="{4B0B31C5-F631-4683-9816-6FF7246C6C1D}" srcOrd="0" destOrd="0" presId="urn:microsoft.com/office/officeart/2005/8/layout/lProcess2"/>
    <dgm:cxn modelId="{6D06127E-BF4F-4338-BE59-78DFE4A9DCF8}" type="presOf" srcId="{7A0F1B15-AD03-48C3-B825-60E939B7D514}" destId="{F8C104A2-B633-44B4-85FD-F3A26BD1332F}" srcOrd="0" destOrd="0" presId="urn:microsoft.com/office/officeart/2005/8/layout/lProcess2"/>
    <dgm:cxn modelId="{C614F738-F6E7-4079-85BC-478C8172A5BE}" srcId="{8652B8F2-898F-4E07-A0A4-0D603B452A5C}" destId="{7190F2D5-0C79-4C11-959E-6534DFC388AB}" srcOrd="0" destOrd="0" parTransId="{D391BF88-E1BB-4795-8977-323A4D4F141E}" sibTransId="{1834A1CC-86CB-4AED-B0E2-E6DBACB4FFA1}"/>
    <dgm:cxn modelId="{8FB039DC-E999-4A0F-AE8F-373E65382860}" type="presParOf" srcId="{742A3741-D711-4DD8-AC3E-CA93851D92A7}" destId="{C2E8D72F-59A5-4443-A7A6-379119A19AF5}" srcOrd="0" destOrd="0" presId="urn:microsoft.com/office/officeart/2005/8/layout/lProcess2"/>
    <dgm:cxn modelId="{DE05A597-832B-40BF-A02F-59114622B6A5}" type="presParOf" srcId="{C2E8D72F-59A5-4443-A7A6-379119A19AF5}" destId="{1BE46773-EBAE-4778-92A1-5769D9F5CC5E}" srcOrd="0" destOrd="0" presId="urn:microsoft.com/office/officeart/2005/8/layout/lProcess2"/>
    <dgm:cxn modelId="{1E928F1A-0845-4526-AC3F-883DAB3AF652}" type="presParOf" srcId="{C2E8D72F-59A5-4443-A7A6-379119A19AF5}" destId="{8645F9FD-56E6-4187-8408-CA23156CA2FB}" srcOrd="1" destOrd="0" presId="urn:microsoft.com/office/officeart/2005/8/layout/lProcess2"/>
    <dgm:cxn modelId="{BE44627F-2B9C-43FD-B12F-5276478F7487}" type="presParOf" srcId="{C2E8D72F-59A5-4443-A7A6-379119A19AF5}" destId="{12534D06-48EC-405B-B0C7-A5DE4F59C25C}" srcOrd="2" destOrd="0" presId="urn:microsoft.com/office/officeart/2005/8/layout/lProcess2"/>
    <dgm:cxn modelId="{7FFA2D13-D0FC-472C-B6D2-4E83AD0F50D9}" type="presParOf" srcId="{12534D06-48EC-405B-B0C7-A5DE4F59C25C}" destId="{0F73CE2B-3116-4462-84CD-42364E1E6C0F}" srcOrd="0" destOrd="0" presId="urn:microsoft.com/office/officeart/2005/8/layout/lProcess2"/>
    <dgm:cxn modelId="{5305CFAC-00DB-49A8-B945-03C828154291}" type="presParOf" srcId="{0F73CE2B-3116-4462-84CD-42364E1E6C0F}" destId="{98C2E279-668E-4E33-A2DC-F7572035CEE0}" srcOrd="0" destOrd="0" presId="urn:microsoft.com/office/officeart/2005/8/layout/lProcess2"/>
    <dgm:cxn modelId="{10A415A6-7C45-467B-AFF9-6D81F847FD3B}" type="presParOf" srcId="{0F73CE2B-3116-4462-84CD-42364E1E6C0F}" destId="{5353B5B3-F76F-41EA-A2DA-006F1C28C6F4}" srcOrd="1" destOrd="0" presId="urn:microsoft.com/office/officeart/2005/8/layout/lProcess2"/>
    <dgm:cxn modelId="{CBEBAB09-F99B-417F-88B7-6CA7F7B4367F}" type="presParOf" srcId="{0F73CE2B-3116-4462-84CD-42364E1E6C0F}" destId="{F8C104A2-B633-44B4-85FD-F3A26BD1332F}" srcOrd="2" destOrd="0" presId="urn:microsoft.com/office/officeart/2005/8/layout/lProcess2"/>
    <dgm:cxn modelId="{1FEA4044-55D8-4E37-85BC-444C3CC35EF2}" type="presParOf" srcId="{0F73CE2B-3116-4462-84CD-42364E1E6C0F}" destId="{EA5D693D-CECC-432E-959B-2D4E7D856B85}" srcOrd="3" destOrd="0" presId="urn:microsoft.com/office/officeart/2005/8/layout/lProcess2"/>
    <dgm:cxn modelId="{BEEFE605-0027-4C31-B1A1-FB2334D42ADA}" type="presParOf" srcId="{0F73CE2B-3116-4462-84CD-42364E1E6C0F}" destId="{D0876EC5-DDCE-405C-AA90-0480CE256A00}" srcOrd="4" destOrd="0" presId="urn:microsoft.com/office/officeart/2005/8/layout/lProcess2"/>
    <dgm:cxn modelId="{F12BFB22-26B7-490C-99FE-CBE10A62D525}" type="presParOf" srcId="{742A3741-D711-4DD8-AC3E-CA93851D92A7}" destId="{492A3E40-9F11-4EAF-B669-9D7F127553B8}" srcOrd="1" destOrd="0" presId="urn:microsoft.com/office/officeart/2005/8/layout/lProcess2"/>
    <dgm:cxn modelId="{AF2DD373-05A1-4C64-AC4B-B932B8AF1997}" type="presParOf" srcId="{742A3741-D711-4DD8-AC3E-CA93851D92A7}" destId="{3B126109-5C39-498C-9225-93157856423E}" srcOrd="2" destOrd="0" presId="urn:microsoft.com/office/officeart/2005/8/layout/lProcess2"/>
    <dgm:cxn modelId="{D2DA7A74-E524-495D-B0E0-C3445152F1C1}" type="presParOf" srcId="{3B126109-5C39-498C-9225-93157856423E}" destId="{84E46024-825C-40AF-96E8-3782470D9C59}" srcOrd="0" destOrd="0" presId="urn:microsoft.com/office/officeart/2005/8/layout/lProcess2"/>
    <dgm:cxn modelId="{A6B5BEF8-6249-468F-B99C-C678C2457AB1}" type="presParOf" srcId="{3B126109-5C39-498C-9225-93157856423E}" destId="{BBBEC26C-A46C-4115-A702-B38B01D1A5F3}" srcOrd="1" destOrd="0" presId="urn:microsoft.com/office/officeart/2005/8/layout/lProcess2"/>
    <dgm:cxn modelId="{9334588E-02FA-4882-8B62-CA8C91310945}" type="presParOf" srcId="{3B126109-5C39-498C-9225-93157856423E}" destId="{508B74C5-4B3B-43EF-9333-518ED5DE309E}" srcOrd="2" destOrd="0" presId="urn:microsoft.com/office/officeart/2005/8/layout/lProcess2"/>
    <dgm:cxn modelId="{313FC4C5-21CD-4375-84F7-3512A8687655}" type="presParOf" srcId="{508B74C5-4B3B-43EF-9333-518ED5DE309E}" destId="{FAAF6AB5-580D-45C8-AE0E-9F203B1387ED}" srcOrd="0" destOrd="0" presId="urn:microsoft.com/office/officeart/2005/8/layout/lProcess2"/>
    <dgm:cxn modelId="{8A08940C-AC58-41C4-B794-AA4CFE7D7B2B}" type="presParOf" srcId="{FAAF6AB5-580D-45C8-AE0E-9F203B1387ED}" destId="{DF0150B3-6EB2-4378-BE03-AA0C70BAADD4}" srcOrd="0" destOrd="0" presId="urn:microsoft.com/office/officeart/2005/8/layout/lProcess2"/>
    <dgm:cxn modelId="{F3945C32-9416-495F-BCB4-1EC706D43130}" type="presParOf" srcId="{FAAF6AB5-580D-45C8-AE0E-9F203B1387ED}" destId="{E1D396D4-46EF-473C-9906-45F19E4D3B21}" srcOrd="1" destOrd="0" presId="urn:microsoft.com/office/officeart/2005/8/layout/lProcess2"/>
    <dgm:cxn modelId="{3BC4BF75-5546-49C8-A0E7-00063DDC5DCD}" type="presParOf" srcId="{FAAF6AB5-580D-45C8-AE0E-9F203B1387ED}" destId="{46FED40A-49C6-4C5E-949C-7C1C5CD01E60}" srcOrd="2" destOrd="0" presId="urn:microsoft.com/office/officeart/2005/8/layout/lProcess2"/>
    <dgm:cxn modelId="{E59A6D5C-8BAD-4DE9-8489-8E40C92B8642}" type="presParOf" srcId="{FAAF6AB5-580D-45C8-AE0E-9F203B1387ED}" destId="{887FCC2C-5050-40E8-A805-0097CCEDFCE9}" srcOrd="3" destOrd="0" presId="urn:microsoft.com/office/officeart/2005/8/layout/lProcess2"/>
    <dgm:cxn modelId="{95A1CC59-FA69-4413-90CB-C8EE20DC4AFE}" type="presParOf" srcId="{FAAF6AB5-580D-45C8-AE0E-9F203B1387ED}" destId="{E97A9D1E-6832-449D-8CDC-DE41BA0CC40B}" srcOrd="4" destOrd="0" presId="urn:microsoft.com/office/officeart/2005/8/layout/lProcess2"/>
    <dgm:cxn modelId="{E1D02B8D-0056-4E0C-88B9-627D48E41CA5}" type="presParOf" srcId="{742A3741-D711-4DD8-AC3E-CA93851D92A7}" destId="{7E5C99D3-C40E-4047-8441-090B90CC8018}" srcOrd="3" destOrd="0" presId="urn:microsoft.com/office/officeart/2005/8/layout/lProcess2"/>
    <dgm:cxn modelId="{B5BA8884-BFD1-4D4B-BB9C-35130C6F0FD8}" type="presParOf" srcId="{742A3741-D711-4DD8-AC3E-CA93851D92A7}" destId="{5161CA71-E427-4E0A-831B-8F1206C39C3A}" srcOrd="4" destOrd="0" presId="urn:microsoft.com/office/officeart/2005/8/layout/lProcess2"/>
    <dgm:cxn modelId="{677A9EC5-DA84-47B0-9AD2-194F1F961498}" type="presParOf" srcId="{5161CA71-E427-4E0A-831B-8F1206C39C3A}" destId="{61E44A71-CD8E-4B78-B760-5695E355C092}" srcOrd="0" destOrd="0" presId="urn:microsoft.com/office/officeart/2005/8/layout/lProcess2"/>
    <dgm:cxn modelId="{18BD0AFA-CD4D-4447-B113-48D2CECAA982}" type="presParOf" srcId="{5161CA71-E427-4E0A-831B-8F1206C39C3A}" destId="{1F76A18E-B311-4B28-A8C0-9D5EBEEDFC5E}" srcOrd="1" destOrd="0" presId="urn:microsoft.com/office/officeart/2005/8/layout/lProcess2"/>
    <dgm:cxn modelId="{DFA1294A-1F71-44B5-9363-1E1892966A6D}" type="presParOf" srcId="{5161CA71-E427-4E0A-831B-8F1206C39C3A}" destId="{CF6B9665-9EF5-4BB4-A5AC-0A2CCBB9D47E}" srcOrd="2" destOrd="0" presId="urn:microsoft.com/office/officeart/2005/8/layout/lProcess2"/>
    <dgm:cxn modelId="{30CBE9A6-99EF-4454-9AE2-F4563A506D1F}" type="presParOf" srcId="{CF6B9665-9EF5-4BB4-A5AC-0A2CCBB9D47E}" destId="{2C1CA734-14AF-4C75-8B49-EDD75BC6F66F}" srcOrd="0" destOrd="0" presId="urn:microsoft.com/office/officeart/2005/8/layout/lProcess2"/>
    <dgm:cxn modelId="{AEAA0913-B5E9-4145-B0FA-0B4E036D6404}" type="presParOf" srcId="{2C1CA734-14AF-4C75-8B49-EDD75BC6F66F}" destId="{2DC3642B-50F5-4652-BFCD-63598C88276A}" srcOrd="0" destOrd="0" presId="urn:microsoft.com/office/officeart/2005/8/layout/lProcess2"/>
    <dgm:cxn modelId="{BC84E0EB-C3F6-4479-AD25-234F14C5F623}" type="presParOf" srcId="{2C1CA734-14AF-4C75-8B49-EDD75BC6F66F}" destId="{B3AD06E8-F570-4D5B-8924-6C29F1A4D1A4}" srcOrd="1" destOrd="0" presId="urn:microsoft.com/office/officeart/2005/8/layout/lProcess2"/>
    <dgm:cxn modelId="{57F75350-6E55-45D1-AAAE-FC6D805A7F00}" type="presParOf" srcId="{2C1CA734-14AF-4C75-8B49-EDD75BC6F66F}" destId="{83C70BD9-FBC1-4697-8321-3D90AC25FD21}" srcOrd="2" destOrd="0" presId="urn:microsoft.com/office/officeart/2005/8/layout/lProcess2"/>
    <dgm:cxn modelId="{5074FF36-C275-4362-A7B9-F0EBD3B9AE2F}" type="presParOf" srcId="{2C1CA734-14AF-4C75-8B49-EDD75BC6F66F}" destId="{E552103F-0CD4-4675-9C1A-61F06A40D72C}" srcOrd="3" destOrd="0" presId="urn:microsoft.com/office/officeart/2005/8/layout/lProcess2"/>
    <dgm:cxn modelId="{1B0B0C35-6820-4DC7-A3F6-485C5E64D87B}" type="presParOf" srcId="{2C1CA734-14AF-4C75-8B49-EDD75BC6F66F}" destId="{4B0B31C5-F631-4683-9816-6FF7246C6C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9A155-7FD4-45D3-88CE-EE1D932486C9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</dgm:pt>
    <dgm:pt modelId="{71E98D59-427C-4324-8AE8-48D88F742FE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Introduction</a:t>
          </a:r>
        </a:p>
      </dgm:t>
    </dgm:pt>
    <dgm:pt modelId="{325086BB-8ABF-4BCE-91C0-E32566DB7318}" type="parTrans" cxnId="{1D60A3CE-39B1-4B3B-9828-6BC69406DE3E}">
      <dgm:prSet/>
      <dgm:spPr/>
      <dgm:t>
        <a:bodyPr/>
        <a:lstStyle/>
        <a:p>
          <a:endParaRPr lang="en-US"/>
        </a:p>
      </dgm:t>
    </dgm:pt>
    <dgm:pt modelId="{ED4AD6A2-40AA-4E89-B4E6-4F16783D7B0F}" type="sibTrans" cxnId="{1D60A3CE-39B1-4B3B-9828-6BC69406DE3E}">
      <dgm:prSet/>
      <dgm:spPr/>
      <dgm:t>
        <a:bodyPr/>
        <a:lstStyle/>
        <a:p>
          <a:endParaRPr lang="en-US"/>
        </a:p>
      </dgm:t>
    </dgm:pt>
    <dgm:pt modelId="{8912EB1E-09AE-4BD4-A710-7F76DEA989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tx1"/>
              </a:solidFill>
              <a:latin typeface="Rockwell" panose="02060603020205020403" pitchFamily="18" charset="0"/>
            </a:rPr>
            <a:t>Q &amp; A</a:t>
          </a:r>
        </a:p>
      </dgm:t>
    </dgm:pt>
    <dgm:pt modelId="{80B13246-2A44-4108-85E6-693B10B734BA}" type="parTrans" cxnId="{D1E0EAD9-3C60-49CA-8BCA-7C461FA4D284}">
      <dgm:prSet/>
      <dgm:spPr/>
      <dgm:t>
        <a:bodyPr/>
        <a:lstStyle/>
        <a:p>
          <a:endParaRPr lang="en-US"/>
        </a:p>
      </dgm:t>
    </dgm:pt>
    <dgm:pt modelId="{A5E30098-0C60-407D-AA06-7E901803DF84}" type="sibTrans" cxnId="{D1E0EAD9-3C60-49CA-8BCA-7C461FA4D284}">
      <dgm:prSet/>
      <dgm:spPr/>
      <dgm:t>
        <a:bodyPr/>
        <a:lstStyle/>
        <a:p>
          <a:endParaRPr lang="en-US"/>
        </a:p>
      </dgm:t>
    </dgm:pt>
    <dgm:pt modelId="{8A97058C-2C02-40FB-B771-0C9031DC7A3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Benefits</a:t>
          </a:r>
        </a:p>
      </dgm:t>
    </dgm:pt>
    <dgm:pt modelId="{B01B3EA0-D94D-46A9-96B5-8EF4B57D198D}" type="parTrans" cxnId="{DBBA341C-ECBD-4453-8405-A435DAB0C36C}">
      <dgm:prSet/>
      <dgm:spPr/>
      <dgm:t>
        <a:bodyPr/>
        <a:lstStyle/>
        <a:p>
          <a:endParaRPr lang="en-US"/>
        </a:p>
      </dgm:t>
    </dgm:pt>
    <dgm:pt modelId="{0A30D9EF-3B17-4567-9656-81607331AFEB}" type="sibTrans" cxnId="{DBBA341C-ECBD-4453-8405-A435DAB0C36C}">
      <dgm:prSet/>
      <dgm:spPr/>
      <dgm:t>
        <a:bodyPr/>
        <a:lstStyle/>
        <a:p>
          <a:endParaRPr lang="en-US"/>
        </a:p>
      </dgm:t>
    </dgm:pt>
    <dgm:pt modelId="{DD09F242-7F11-47DC-A03C-A4F5679E0C9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en-US" sz="2000" b="0" dirty="0">
              <a:ln>
                <a:noFill/>
              </a:ln>
              <a:solidFill>
                <a:schemeClr val="bg2"/>
              </a:solidFill>
              <a:latin typeface="Rockwell" panose="02060603020205020403" pitchFamily="18" charset="0"/>
            </a:rPr>
            <a:t>How it Works</a:t>
          </a:r>
        </a:p>
      </dgm:t>
    </dgm:pt>
    <dgm:pt modelId="{3270FB6D-2280-4ADD-AC9F-506B46FD16F9}" type="parTrans" cxnId="{7BF4D7DB-AB34-4DC6-B140-037E3995C1A4}">
      <dgm:prSet/>
      <dgm:spPr/>
      <dgm:t>
        <a:bodyPr/>
        <a:lstStyle/>
        <a:p>
          <a:endParaRPr lang="en-US"/>
        </a:p>
      </dgm:t>
    </dgm:pt>
    <dgm:pt modelId="{7487A20D-88A9-403C-A44D-EE764D252840}" type="sibTrans" cxnId="{7BF4D7DB-AB34-4DC6-B140-037E3995C1A4}">
      <dgm:prSet/>
      <dgm:spPr/>
      <dgm:t>
        <a:bodyPr/>
        <a:lstStyle/>
        <a:p>
          <a:endParaRPr lang="en-US"/>
        </a:p>
      </dgm:t>
    </dgm:pt>
    <dgm:pt modelId="{E3396B3D-DA66-42B1-8C3D-74157E195A59}" type="pres">
      <dgm:prSet presAssocID="{8CD9A155-7FD4-45D3-88CE-EE1D932486C9}" presName="linear" presStyleCnt="0">
        <dgm:presLayoutVars>
          <dgm:animLvl val="lvl"/>
          <dgm:resizeHandles val="exact"/>
        </dgm:presLayoutVars>
      </dgm:prSet>
      <dgm:spPr/>
    </dgm:pt>
    <dgm:pt modelId="{80D2230B-9EFD-4491-B68A-6958CF6EC4BF}" type="pres">
      <dgm:prSet presAssocID="{71E98D59-427C-4324-8AE8-48D88F742FEB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02E9F4-BBD5-439A-9163-C6B10C8C43A2}" type="pres">
      <dgm:prSet presAssocID="{ED4AD6A2-40AA-4E89-B4E6-4F16783D7B0F}" presName="spacer" presStyleCnt="0"/>
      <dgm:spPr/>
    </dgm:pt>
    <dgm:pt modelId="{24096EDE-79E1-4805-983D-DC0967FB031D}" type="pres">
      <dgm:prSet presAssocID="{8A97058C-2C02-40FB-B771-0C9031DC7A3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4C8C49-9E14-42DA-8AF4-7A64B38799A4}" type="pres">
      <dgm:prSet presAssocID="{0A30D9EF-3B17-4567-9656-81607331AFEB}" presName="spacer" presStyleCnt="0"/>
      <dgm:spPr/>
    </dgm:pt>
    <dgm:pt modelId="{C80C19BE-1EF9-4A49-A9BE-5867119FEE36}" type="pres">
      <dgm:prSet presAssocID="{DD09F242-7F11-47DC-A03C-A4F5679E0C9B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F194EB6-23A4-4843-ABA3-590867C12AB6}" type="pres">
      <dgm:prSet presAssocID="{7487A20D-88A9-403C-A44D-EE764D252840}" presName="spacer" presStyleCnt="0"/>
      <dgm:spPr/>
    </dgm:pt>
    <dgm:pt modelId="{FF3BB00E-ACFF-4C62-854C-8D583D2B5A4E}" type="pres">
      <dgm:prSet presAssocID="{8912EB1E-09AE-4BD4-A710-7F76DEA989B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9D920BB-906A-47DA-A850-C3403734242E}" type="presOf" srcId="{71E98D59-427C-4324-8AE8-48D88F742FEB}" destId="{80D2230B-9EFD-4491-B68A-6958CF6EC4BF}" srcOrd="0" destOrd="0" presId="urn:microsoft.com/office/officeart/2005/8/layout/vList2"/>
    <dgm:cxn modelId="{DBBA341C-ECBD-4453-8405-A435DAB0C36C}" srcId="{8CD9A155-7FD4-45D3-88CE-EE1D932486C9}" destId="{8A97058C-2C02-40FB-B771-0C9031DC7A34}" srcOrd="1" destOrd="0" parTransId="{B01B3EA0-D94D-46A9-96B5-8EF4B57D198D}" sibTransId="{0A30D9EF-3B17-4567-9656-81607331AFEB}"/>
    <dgm:cxn modelId="{D1E0EAD9-3C60-49CA-8BCA-7C461FA4D284}" srcId="{8CD9A155-7FD4-45D3-88CE-EE1D932486C9}" destId="{8912EB1E-09AE-4BD4-A710-7F76DEA989B7}" srcOrd="3" destOrd="0" parTransId="{80B13246-2A44-4108-85E6-693B10B734BA}" sibTransId="{A5E30098-0C60-407D-AA06-7E901803DF84}"/>
    <dgm:cxn modelId="{D208CAA0-DEDA-49AB-981D-3549F555E5D7}" type="presOf" srcId="{8912EB1E-09AE-4BD4-A710-7F76DEA989B7}" destId="{FF3BB00E-ACFF-4C62-854C-8D583D2B5A4E}" srcOrd="0" destOrd="0" presId="urn:microsoft.com/office/officeart/2005/8/layout/vList2"/>
    <dgm:cxn modelId="{32995E41-ECB7-45A2-A406-E79530F210FE}" type="presOf" srcId="{8CD9A155-7FD4-45D3-88CE-EE1D932486C9}" destId="{E3396B3D-DA66-42B1-8C3D-74157E195A59}" srcOrd="0" destOrd="0" presId="urn:microsoft.com/office/officeart/2005/8/layout/vList2"/>
    <dgm:cxn modelId="{7BF4D7DB-AB34-4DC6-B140-037E3995C1A4}" srcId="{8CD9A155-7FD4-45D3-88CE-EE1D932486C9}" destId="{DD09F242-7F11-47DC-A03C-A4F5679E0C9B}" srcOrd="2" destOrd="0" parTransId="{3270FB6D-2280-4ADD-AC9F-506B46FD16F9}" sibTransId="{7487A20D-88A9-403C-A44D-EE764D252840}"/>
    <dgm:cxn modelId="{1D60A3CE-39B1-4B3B-9828-6BC69406DE3E}" srcId="{8CD9A155-7FD4-45D3-88CE-EE1D932486C9}" destId="{71E98D59-427C-4324-8AE8-48D88F742FEB}" srcOrd="0" destOrd="0" parTransId="{325086BB-8ABF-4BCE-91C0-E32566DB7318}" sibTransId="{ED4AD6A2-40AA-4E89-B4E6-4F16783D7B0F}"/>
    <dgm:cxn modelId="{F24930D4-86E1-4225-BC7F-9700806BA7DA}" type="presOf" srcId="{8A97058C-2C02-40FB-B771-0C9031DC7A34}" destId="{24096EDE-79E1-4805-983D-DC0967FB031D}" srcOrd="0" destOrd="0" presId="urn:microsoft.com/office/officeart/2005/8/layout/vList2"/>
    <dgm:cxn modelId="{DB69230B-F00C-4E39-9BCB-9DA5B84B7FE1}" type="presOf" srcId="{DD09F242-7F11-47DC-A03C-A4F5679E0C9B}" destId="{C80C19BE-1EF9-4A49-A9BE-5867119FEE36}" srcOrd="0" destOrd="0" presId="urn:microsoft.com/office/officeart/2005/8/layout/vList2"/>
    <dgm:cxn modelId="{9CB3ED8D-60B6-46B9-B590-480FAA4431FC}" type="presParOf" srcId="{E3396B3D-DA66-42B1-8C3D-74157E195A59}" destId="{80D2230B-9EFD-4491-B68A-6958CF6EC4BF}" srcOrd="0" destOrd="0" presId="urn:microsoft.com/office/officeart/2005/8/layout/vList2"/>
    <dgm:cxn modelId="{3AB6F6CB-DBAB-4E5F-9E3C-6908F788C81F}" type="presParOf" srcId="{E3396B3D-DA66-42B1-8C3D-74157E195A59}" destId="{E102E9F4-BBD5-439A-9163-C6B10C8C43A2}" srcOrd="1" destOrd="0" presId="urn:microsoft.com/office/officeart/2005/8/layout/vList2"/>
    <dgm:cxn modelId="{BBCC42D8-8C53-4F9D-91C1-9DE403E96532}" type="presParOf" srcId="{E3396B3D-DA66-42B1-8C3D-74157E195A59}" destId="{24096EDE-79E1-4805-983D-DC0967FB031D}" srcOrd="2" destOrd="0" presId="urn:microsoft.com/office/officeart/2005/8/layout/vList2"/>
    <dgm:cxn modelId="{A21984A9-0CEA-4072-8963-C2DCD22E3D6D}" type="presParOf" srcId="{E3396B3D-DA66-42B1-8C3D-74157E195A59}" destId="{C74C8C49-9E14-42DA-8AF4-7A64B38799A4}" srcOrd="3" destOrd="0" presId="urn:microsoft.com/office/officeart/2005/8/layout/vList2"/>
    <dgm:cxn modelId="{912B029F-3C41-486D-ACD9-151C5B5F14BF}" type="presParOf" srcId="{E3396B3D-DA66-42B1-8C3D-74157E195A59}" destId="{C80C19BE-1EF9-4A49-A9BE-5867119FEE36}" srcOrd="4" destOrd="0" presId="urn:microsoft.com/office/officeart/2005/8/layout/vList2"/>
    <dgm:cxn modelId="{5F51D34E-77E4-4A65-AECE-4EAFD8E9EFDF}" type="presParOf" srcId="{E3396B3D-DA66-42B1-8C3D-74157E195A59}" destId="{2F194EB6-23A4-4843-ABA3-590867C12AB6}" srcOrd="5" destOrd="0" presId="urn:microsoft.com/office/officeart/2005/8/layout/vList2"/>
    <dgm:cxn modelId="{DD0E474D-8ADE-4900-B609-B6D68AA8560B}" type="presParOf" srcId="{E3396B3D-DA66-42B1-8C3D-74157E195A59}" destId="{FF3BB00E-ACFF-4C62-854C-8D583D2B5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22C1-0F51-4388-A447-421D01D9C4FF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E8C5-605E-4C66-818C-82A21726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689-BCE6-4B4B-A30B-BA696B4BA31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746B-2BC0-4B42-A295-A36B1A7FF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businesses that purchase coverage through the Health Connector can earn up to 15% of employer contributions back through a free online wellness program. </a:t>
            </a:r>
          </a:p>
          <a:p>
            <a:r>
              <a:rPr lang="en-US" dirty="0"/>
              <a:t>Wellness Track Eligibility for Employers:</a:t>
            </a:r>
          </a:p>
          <a:p>
            <a:r>
              <a:rPr lang="en-US" dirty="0"/>
              <a:t>Be enrolled in Health Connector for Business as a business</a:t>
            </a:r>
          </a:p>
          <a:p>
            <a:r>
              <a:rPr lang="en-US" dirty="0"/>
              <a:t>Employers with 2-25 covered employees are eligible </a:t>
            </a:r>
          </a:p>
          <a:p>
            <a:r>
              <a:rPr lang="en-US" dirty="0"/>
              <a:t>Employers create an online account and choose three easy-to-use health and wellness toolkits: Nutrition, physical activity or stress management</a:t>
            </a:r>
          </a:p>
          <a:p>
            <a:r>
              <a:rPr lang="en-US" dirty="0"/>
              <a:t>Promote employee engagement by offering incentives for employees ($100 gift cards)</a:t>
            </a:r>
          </a:p>
          <a:p>
            <a:r>
              <a:rPr lang="en-US" dirty="0"/>
              <a:t>33% of employees must complete the program</a:t>
            </a:r>
          </a:p>
          <a:p>
            <a:r>
              <a:rPr lang="en-US" dirty="0"/>
              <a:t>Wellness Track Eligibility for Employees:</a:t>
            </a:r>
          </a:p>
          <a:p>
            <a:r>
              <a:rPr lang="en-US" dirty="0"/>
              <a:t>Schedule a Physical OR Complete Online Health Assessment</a:t>
            </a:r>
          </a:p>
          <a:p>
            <a:r>
              <a:rPr lang="en-US" dirty="0"/>
              <a:t>Will receive a $100 gift card after completion of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businesses that purchase coverage through the Health Connector can earn up to 15% of employer contributions back through a free online wellness program. </a:t>
            </a:r>
          </a:p>
          <a:p>
            <a:r>
              <a:rPr lang="en-US" dirty="0"/>
              <a:t>Wellness Track Eligibility for Employers:</a:t>
            </a:r>
          </a:p>
          <a:p>
            <a:r>
              <a:rPr lang="en-US" dirty="0"/>
              <a:t>Be enrolled in Health Connector for Business as a business</a:t>
            </a:r>
          </a:p>
          <a:p>
            <a:r>
              <a:rPr lang="en-US" dirty="0"/>
              <a:t>Employers with 2-25 covered employees are eligible </a:t>
            </a:r>
          </a:p>
          <a:p>
            <a:r>
              <a:rPr lang="en-US" dirty="0"/>
              <a:t>Employers create an online account and choose three easy-to-use health and wellness toolkits: Nutrition, physical activity or stress management</a:t>
            </a:r>
          </a:p>
          <a:p>
            <a:r>
              <a:rPr lang="en-US" dirty="0"/>
              <a:t>Promote employee engagement by offering incentives for employees ($100 gift cards)</a:t>
            </a:r>
          </a:p>
          <a:p>
            <a:r>
              <a:rPr lang="en-US" dirty="0"/>
              <a:t>33% of employees must complete the program</a:t>
            </a:r>
          </a:p>
          <a:p>
            <a:r>
              <a:rPr lang="en-US" dirty="0"/>
              <a:t>Wellness Track Eligibility for Employees:</a:t>
            </a:r>
          </a:p>
          <a:p>
            <a:r>
              <a:rPr lang="en-US" dirty="0"/>
              <a:t>Schedule a Physical OR Complete Online Health Assessment</a:t>
            </a:r>
          </a:p>
          <a:p>
            <a:r>
              <a:rPr lang="en-US" dirty="0"/>
              <a:t>Will receive a $100 gift card after completion of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8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Health Connector for Business is bringing something new to small businesses: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Set a monthly contribution level and allow employees to shop for the plan that best meets their individual needs. </a:t>
            </a:r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6494"/>
                </a:solidFill>
                <a:latin typeface="Rockwell"/>
                <a:ea typeface="MS PGothic" pitchFamily="34" charset="-128"/>
                <a:cs typeface="Rockwell" pitchFamily="18" charset="0"/>
                <a:sym typeface="Rockwell" pitchFamily="18" charset="0"/>
              </a:rPr>
              <a:t>The new platform enables multiple choice models – one plan, as we offer now; one carrier, for differing plans from the same carrier; and one level, differing carriers across the same metallic tier. </a:t>
            </a:r>
            <a:endParaRPr lang="en-US" sz="1200" b="1" i="1" dirty="0">
              <a:solidFill>
                <a:srgbClr val="006494"/>
              </a:solidFill>
              <a:latin typeface="Rockwell"/>
              <a:ea typeface="MS PGothic" pitchFamily="34" charset="-128"/>
              <a:cs typeface="Rockwell" pitchFamily="18" charset="0"/>
              <a:sym typeface="Gill San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3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Health Connector for Business is bringing something new to small businesses: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Set a monthly contribution level and allow employees to shop for the plan that best meets their individual needs. </a:t>
            </a:r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6494"/>
                </a:solidFill>
                <a:latin typeface="Rockwell"/>
                <a:ea typeface="MS PGothic" pitchFamily="34" charset="-128"/>
                <a:cs typeface="Rockwell" pitchFamily="18" charset="0"/>
                <a:sym typeface="Rockwell" pitchFamily="18" charset="0"/>
              </a:rPr>
              <a:t>The new platform enables multiple choice models – one plan, as we offer now; one carrier, for differing plans from the same carrier; and one level, differing carriers across the same metallic tier. </a:t>
            </a:r>
            <a:endParaRPr lang="en-US" sz="1200" b="1" i="1" dirty="0">
              <a:solidFill>
                <a:srgbClr val="006494"/>
              </a:solidFill>
              <a:latin typeface="Rockwell"/>
              <a:ea typeface="MS PGothic" pitchFamily="34" charset="-128"/>
              <a:cs typeface="Rockwell" pitchFamily="18" charset="0"/>
              <a:sym typeface="Gill San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Health Connector for Business is bringing something new to small businesses: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Set a monthly contribution level and allow employees to shop for the plan that best meets their individual needs. </a:t>
            </a:r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6494"/>
                </a:solidFill>
                <a:latin typeface="Rockwell"/>
                <a:ea typeface="MS PGothic" pitchFamily="34" charset="-128"/>
                <a:cs typeface="Rockwell" pitchFamily="18" charset="0"/>
                <a:sym typeface="Rockwell" pitchFamily="18" charset="0"/>
              </a:rPr>
              <a:t>The new platform enables multiple choice models – one plan, as we offer now; one carrier, for differing plans from the same carrier; and one level, differing carriers across the same metallic tier. </a:t>
            </a:r>
            <a:endParaRPr lang="en-US" sz="1200" b="1" i="1" dirty="0">
              <a:solidFill>
                <a:srgbClr val="006494"/>
              </a:solidFill>
              <a:latin typeface="Rockwell"/>
              <a:ea typeface="MS PGothic" pitchFamily="34" charset="-128"/>
              <a:cs typeface="Rockwell" pitchFamily="18" charset="0"/>
              <a:sym typeface="Gill San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9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Health Connector for Business is bringing something new to small businesses: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Set a monthly contribution level and allow employees to shop for the plan that best meets their individual needs. </a:t>
            </a:r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6494"/>
                </a:solidFill>
                <a:latin typeface="Rockwell"/>
                <a:ea typeface="MS PGothic" pitchFamily="34" charset="-128"/>
                <a:cs typeface="Rockwell" pitchFamily="18" charset="0"/>
                <a:sym typeface="Rockwell" pitchFamily="18" charset="0"/>
              </a:rPr>
              <a:t>The new platform enables multiple choice models – one plan, as we offer now; one carrier, for differing plans from the same carrier; and one level, differing carriers across the same metallic tier. </a:t>
            </a:r>
            <a:endParaRPr lang="en-US" sz="1200" b="1" i="1" dirty="0">
              <a:solidFill>
                <a:srgbClr val="006494"/>
              </a:solidFill>
              <a:latin typeface="Rockwell"/>
              <a:ea typeface="MS PGothic" pitchFamily="34" charset="-128"/>
              <a:cs typeface="Rockwell" pitchFamily="18" charset="0"/>
              <a:sym typeface="Gill San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9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Health Connector for Business is bringing something new to small businesses: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6494"/>
                </a:solidFill>
                <a:latin typeface="Rockwell" pitchFamily="18" charset="0"/>
                <a:ea typeface="MS PGothic" pitchFamily="34" charset="-128"/>
                <a:sym typeface="Rockwell" pitchFamily="18" charset="0"/>
              </a:rPr>
              <a:t>Set a monthly contribution level and allow employees to shop for the plan that best meets their individual needs. </a:t>
            </a:r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endParaRPr lang="en-US" sz="1200" b="0" dirty="0">
              <a:solidFill>
                <a:srgbClr val="006494"/>
              </a:solidFill>
              <a:latin typeface="Rockwell" pitchFamily="18" charset="0"/>
              <a:ea typeface="MS PGothic" pitchFamily="34" charset="-128"/>
              <a:sym typeface="Rockwell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6494"/>
                </a:solidFill>
                <a:latin typeface="Rockwell"/>
                <a:ea typeface="MS PGothic" pitchFamily="34" charset="-128"/>
                <a:cs typeface="Rockwell" pitchFamily="18" charset="0"/>
                <a:sym typeface="Rockwell" pitchFamily="18" charset="0"/>
              </a:rPr>
              <a:t>The new platform enables multiple choice models – one plan, as we offer now; one carrier, for differing plans from the same carrier; and one level, differing carriers across the same metallic tier. </a:t>
            </a:r>
            <a:endParaRPr lang="en-US" sz="1200" b="1" i="1" dirty="0">
              <a:solidFill>
                <a:srgbClr val="006494"/>
              </a:solidFill>
              <a:latin typeface="Rockwell"/>
              <a:ea typeface="MS PGothic" pitchFamily="34" charset="-128"/>
              <a:cs typeface="Rockwell" pitchFamily="18" charset="0"/>
              <a:sym typeface="Gill San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HCB</a:t>
            </a:r>
            <a:r>
              <a:rPr lang="en-US" baseline="0" dirty="0"/>
              <a:t> is an online platform where small businesses are given the tools necessary to make informed decisions regarding health insurance and provide comprehensive health insurance to their employees. This is a ‘win </a:t>
            </a:r>
            <a:r>
              <a:rPr lang="en-US" baseline="0" dirty="0" err="1"/>
              <a:t>win</a:t>
            </a:r>
            <a:r>
              <a:rPr lang="en-US" baseline="0" dirty="0"/>
              <a:t>’ for employees and employers, and we have the testimonials to prove it…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website is easy to use for businesses and their employees</a:t>
            </a:r>
          </a:p>
          <a:p>
            <a:r>
              <a:rPr lang="en-US" dirty="0"/>
              <a:t>The website provides quick employee roster uploading, decision-making tools and online payment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41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For most people, it will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take less than 30 minutes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 to navigate through the system</a:t>
            </a:r>
          </a:p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You can get personal help from our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customer service 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team or a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broker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 in your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1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For most people, it will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take less than 30 minutes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 to navigate through the system</a:t>
            </a:r>
          </a:p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You can get personal help from our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customer service 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team or a </a:t>
            </a:r>
            <a:r>
              <a:rPr lang="en-US" sz="1200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broker</a:t>
            </a:r>
            <a:r>
              <a:rPr lang="en-US" sz="1200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 in your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46B-2BC0-4B42-A295-A36B1A7FF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92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cs typeface="FranklinGothicURWBoo" pitchFamily="2" charset="0"/>
                <a:sym typeface="FranklinGothicURWBoo" pitchFamily="2" charset="0"/>
              </a:rPr>
              <a:t>All Health Connector plans meet “Seal of Approval” standards and are compliant with state and federal law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cs typeface="FranklinGothicURWBoo" pitchFamily="2" charset="0"/>
                <a:sym typeface="FranklinGothicURWBoo" pitchFamily="2" charset="0"/>
              </a:rPr>
              <a:t>Plus, all Health Connector plans include certain preventive with no out-of-pocket cost-sharing when provided by an in-network doctor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46B-2BC0-4B42-A295-A36B1A7FF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247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2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5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7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It’s made for small businesses. </a:t>
            </a: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We only serve employers with fewer than 50 employees, so we understand the needs of small businesses </a:t>
            </a:r>
          </a:p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It’s easy</a:t>
            </a: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. Employers can easily compare between top private insurance plan options, set up and manage a plan, or find a local broker to help </a:t>
            </a:r>
          </a:p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It’s flexible</a:t>
            </a: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. Employers can pick one plan for all employees, or set a contribution level and let employees shop from a range of plans </a:t>
            </a:r>
          </a:p>
          <a:p>
            <a:pPr marL="344488" indent="-344488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 pitchFamily="18" charset="2"/>
              <a:buChar char="·"/>
            </a:pPr>
            <a:r>
              <a:rPr lang="en-US" b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It makes costs predictable</a:t>
            </a: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. Employers can select plans that best reflect their financial needs, setting costs for monthly predictability. There are no membership fees or dues. </a:t>
            </a:r>
            <a:r>
              <a:rPr lang="en-US" i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Plus, special programs like our Wellness Track can offer employers a 15 percent discount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cs typeface="FranklinGothicURWBoo" pitchFamily="2" charset="0"/>
                <a:sym typeface="FranklinGothicURWBoo" pitchFamily="2" charset="0"/>
              </a:rPr>
              <a:t>All Health Connector plans meet “Seal of Approval” standards and are compliant with state and federal law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cs typeface="FranklinGothicURWBoo" pitchFamily="2" charset="0"/>
                <a:sym typeface="FranklinGothicURWBoo" pitchFamily="2" charset="0"/>
              </a:rPr>
              <a:t>Plus, all Health Connector plans include certain preventive with no out-of-pocket cost-sharing when provided by an in-network doctor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cs typeface="FranklinGothicURWBoo" pitchFamily="2" charset="0"/>
              <a:sym typeface="FranklinGothicURWBoo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0746B-2BC0-4B42-A295-A36B1A7FF2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D3B0-92DD-42A1-BAC2-56FDBC3C570A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3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FB20-2F02-4EC5-839C-D4B8B9C23262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D8C-818B-499A-8EBC-439F01D8B52A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12DD-81FC-4E40-AB64-2CD99F75CD69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9AF-6857-468E-A0C0-204B9AEE34DF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FF4D-EC90-4936-A751-C591C6F56A01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1634-706D-48BD-8112-522E4643FD4E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E0B-E954-4565-B8DA-2CCAD5722751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378E-A23F-4731-B5F4-92412A537449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217-994A-41C9-8227-AEA03478CF78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5024-03EC-418B-8622-FFFE147C747E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A49C-98B7-4CC6-B2D7-3C2CB95D28BA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832A-7A3D-498C-8BA9-3B041A3A2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omments" Target="../comments/comment1.xml"/><Relationship Id="rId4" Type="http://schemas.openxmlformats.org/officeDocument/2006/relationships/image" Target="../media/image8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8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8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comments" Target="../comments/commen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benefittrends.metlife.com/media/1457/buildculturewintalent_exp1118.pd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9825" y="4229077"/>
            <a:ext cx="9143999" cy="176229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1" dirty="0">
                <a:ln w="3175">
                  <a:noFill/>
                  <a:prstDash val="solid"/>
                </a:ln>
                <a:solidFill>
                  <a:srgbClr val="FFFFFF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	</a:t>
            </a:r>
            <a: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The </a:t>
            </a:r>
            <a:r>
              <a:rPr lang="en-US" sz="2800" b="1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new way </a:t>
            </a:r>
            <a: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for </a:t>
            </a:r>
            <a:b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</a:br>
            <a: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	Massachusetts small businesses </a:t>
            </a:r>
            <a:b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</a:br>
            <a:r>
              <a:rPr lang="en-US" sz="2800" dirty="0">
                <a:ln w="3175">
                  <a:noFill/>
                  <a:prstDash val="solid"/>
                </a:ln>
                <a:solidFill>
                  <a:srgbClr val="006494"/>
                </a:solidFill>
                <a:latin typeface="Rockwell" panose="02060603020205020403" pitchFamily="18" charset="0"/>
                <a:ea typeface="MS PGothic" pitchFamily="34" charset="-128"/>
                <a:sym typeface="Rockwell" pitchFamily="18" charset="0"/>
              </a:rPr>
              <a:t>	to choose health insurance</a:t>
            </a:r>
            <a:endParaRPr lang="en-US" sz="2800" dirty="0">
              <a:ln w="3175">
                <a:noFill/>
                <a:prstDash val="solid"/>
              </a:ln>
              <a:solidFill>
                <a:srgbClr val="006494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4806641"/>
            <a:ext cx="2701442" cy="91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013787" cy="2009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0"/>
            <a:ext cx="3028950" cy="2019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2"/>
          <a:stretch/>
        </p:blipFill>
        <p:spPr>
          <a:xfrm>
            <a:off x="3013786" y="-22035"/>
            <a:ext cx="3101264" cy="203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9031"/>
            <a:ext cx="3028950" cy="2021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50" y="1998509"/>
            <a:ext cx="3101264" cy="2029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8" r="5227"/>
          <a:stretch/>
        </p:blipFill>
        <p:spPr>
          <a:xfrm>
            <a:off x="6115050" y="2019548"/>
            <a:ext cx="3039967" cy="200883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-1" y="2009031"/>
            <a:ext cx="954060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13786" y="0"/>
            <a:ext cx="0" cy="415335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5050" y="0"/>
            <a:ext cx="0" cy="415335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5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84421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10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250387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6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Comprehensive Coverage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870" y="2135309"/>
            <a:ext cx="3852292" cy="295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Office Visits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Emergency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Hospitalization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Maternity and newborn care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Preventive services with zero cost-sharing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6494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7156" y="2135309"/>
            <a:ext cx="4097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Pediatric care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Prescription drugs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Rehabilitative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Lab services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Mental health and substance use treatment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870" y="1429409"/>
            <a:ext cx="253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56724"/>
                </a:solidFill>
                <a:latin typeface="Franklin Gothic Demi" panose="020B0703020102020204" pitchFamily="34" charset="0"/>
              </a:rPr>
              <a:t>Covered benefits: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00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84421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11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250387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Exclusive Benefits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884062"/>
              </p:ext>
            </p:extLst>
          </p:nvPr>
        </p:nvGraphicFramePr>
        <p:xfrm>
          <a:off x="1215851" y="1142283"/>
          <a:ext cx="7174523" cy="452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7400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530" y="322496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12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493146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Exclusive Benefits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985" y="1468999"/>
            <a:ext cx="7302772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6494"/>
                </a:solidFill>
                <a:latin typeface="Rockwell" panose="02060603020205020403" pitchFamily="18" charset="0"/>
              </a:rPr>
              <a:t>Employee Choice Models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4567" y="2561125"/>
            <a:ext cx="6230947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Employer can </a:t>
            </a:r>
            <a:r>
              <a:rPr lang="en-US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control costs </a:t>
            </a:r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while providing </a:t>
            </a:r>
            <a:r>
              <a:rPr lang="en-US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multiple insurance options </a:t>
            </a:r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to employees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4566" y="3962970"/>
            <a:ext cx="6230947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Employees can easily </a:t>
            </a:r>
            <a:r>
              <a:rPr lang="en-US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compare options </a:t>
            </a:r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and </a:t>
            </a:r>
            <a:r>
              <a:rPr lang="en-US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choose a plan </a:t>
            </a:r>
            <a:r>
              <a:rPr lang="en-US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that fits their needs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92" t="43534" b="44107"/>
          <a:stretch/>
        </p:blipFill>
        <p:spPr>
          <a:xfrm>
            <a:off x="928463" y="2705639"/>
            <a:ext cx="895126" cy="877373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951" b="87626"/>
          <a:stretch/>
        </p:blipFill>
        <p:spPr>
          <a:xfrm>
            <a:off x="1012064" y="4137622"/>
            <a:ext cx="811525" cy="790017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38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530" y="322496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13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493146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Exclusive Benefits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139" y="1527210"/>
            <a:ext cx="6073541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6494"/>
                </a:solidFill>
                <a:latin typeface="Rockwell" panose="02060603020205020403" pitchFamily="18" charset="0"/>
              </a:rPr>
              <a:t>Wellness Track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7368" y="2784113"/>
            <a:ext cx="5302636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15% rebate </a:t>
            </a:r>
            <a:r>
              <a:rPr lang="en-US" sz="2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to employers on contribution costs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5708" y="4036197"/>
            <a:ext cx="5839935" cy="1260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ysClr val="windowText" lastClr="000000"/>
                </a:solidFill>
                <a:latin typeface="Franklin Gothic Demi" panose="020B0703020102020204" pitchFamily="34" charset="0"/>
              </a:rPr>
              <a:t>Employee incentives </a:t>
            </a:r>
            <a:r>
              <a:rPr lang="en-US" sz="20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for participation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45" r="87472" b="65910"/>
          <a:stretch/>
        </p:blipFill>
        <p:spPr>
          <a:xfrm>
            <a:off x="1196362" y="4309043"/>
            <a:ext cx="893736" cy="86072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21" t="43818" r="65602" b="43577"/>
          <a:stretch/>
        </p:blipFill>
        <p:spPr>
          <a:xfrm>
            <a:off x="1094956" y="2775287"/>
            <a:ext cx="1027756" cy="996214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10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-1498932" y="2088832"/>
            <a:ext cx="6858000" cy="2680336"/>
          </a:xfrm>
          <a:prstGeom prst="rect">
            <a:avLst/>
          </a:prstGeom>
          <a:solidFill>
            <a:srgbClr val="00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267843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sym typeface="FranklinGothicURWBoo" pitchFamily="2" charset="0"/>
            </a:endParaRPr>
          </a:p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14</a:t>
            </a:fld>
            <a:r>
              <a:rPr lang="en-US" sz="1100" dirty="0">
                <a:latin typeface="ITC Franklin Gothic Std Book" pitchFamily="34" charset="0"/>
                <a:cs typeface="ヒラギノ明朝 ProN W3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1834623"/>
              </p:ext>
            </p:extLst>
          </p:nvPr>
        </p:nvGraphicFramePr>
        <p:xfrm>
          <a:off x="831187" y="1690689"/>
          <a:ext cx="2197763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0" y="1541308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40456"/>
            <a:ext cx="2156543" cy="72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35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24425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15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324425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Employees Can Choose their Own Plans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75097837"/>
              </p:ext>
            </p:extLst>
          </p:nvPr>
        </p:nvGraphicFramePr>
        <p:xfrm>
          <a:off x="292699" y="1934378"/>
          <a:ext cx="8394101" cy="367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707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71178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16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324425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How One Plan 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593" y="1678355"/>
            <a:ext cx="729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Imagine you and your employee are sharing the cost of a pizza.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9669" y="2315746"/>
            <a:ext cx="7152944" cy="1691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latin typeface="Franklin Gothic Book" panose="020B0503020102020204" pitchFamily="34" charset="0"/>
              </a:rPr>
              <a:t>You decide on a </a:t>
            </a:r>
            <a:r>
              <a:rPr lang="en-US" sz="2000" dirty="0">
                <a:latin typeface="Franklin Gothic Demi" panose="020B0703020102020204" pitchFamily="34" charset="0"/>
              </a:rPr>
              <a:t>$10 pepperoni pizza </a:t>
            </a:r>
            <a:r>
              <a:rPr lang="en-US" sz="2000" dirty="0">
                <a:latin typeface="Franklin Gothic Book" panose="020B0503020102020204" pitchFamily="34" charset="0"/>
              </a:rPr>
              <a:t>from one pizzeria and agree to pay for </a:t>
            </a:r>
            <a:r>
              <a:rPr lang="en-US" sz="2000" dirty="0">
                <a:latin typeface="Franklin Gothic Demi" panose="020B0703020102020204" pitchFamily="34" charset="0"/>
              </a:rPr>
              <a:t>half the cost.</a:t>
            </a:r>
          </a:p>
          <a:p>
            <a:pPr algn="ctr"/>
            <a:endParaRPr lang="en-US" sz="25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6" y="3981094"/>
            <a:ext cx="2164404" cy="2176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7" t="4289" r="5109" b="4731"/>
          <a:stretch/>
        </p:blipFill>
        <p:spPr>
          <a:xfrm>
            <a:off x="3483883" y="3981094"/>
            <a:ext cx="2176234" cy="1912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2099" y="4192158"/>
            <a:ext cx="270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You (the employer) pay </a:t>
            </a:r>
            <a:r>
              <a:rPr lang="en-US" b="1" dirty="0">
                <a:latin typeface="Franklin Gothic Book" panose="020B0503020102020204" pitchFamily="34" charset="0"/>
              </a:rPr>
              <a:t>$5 </a:t>
            </a:r>
            <a:r>
              <a:rPr lang="en-US" dirty="0">
                <a:latin typeface="Franklin Gothic Book" panose="020B0503020102020204" pitchFamily="34" charset="0"/>
              </a:rPr>
              <a:t>to cover half of the pizza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Employee pays </a:t>
            </a:r>
            <a:r>
              <a:rPr lang="en-US" b="1" dirty="0">
                <a:latin typeface="Franklin Gothic Book" panose="020B0503020102020204" pitchFamily="34" charset="0"/>
              </a:rPr>
              <a:t>$5 </a:t>
            </a:r>
            <a:r>
              <a:rPr lang="en-US" dirty="0">
                <a:latin typeface="Franklin Gothic Book" panose="020B0503020102020204" pitchFamily="34" charset="0"/>
              </a:rPr>
              <a:t>to cover the other half of the pizza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53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71178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17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324425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One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85" y="1552213"/>
            <a:ext cx="6985584" cy="3280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1880" y="4923013"/>
            <a:ext cx="479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>Employer selects one health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>All employees enroll in the selected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>Composite billing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323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71178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18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43023" y="242370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How One Carrier 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12"/>
          <a:stretch/>
        </p:blipFill>
        <p:spPr>
          <a:xfrm>
            <a:off x="2931100" y="4925676"/>
            <a:ext cx="1247067" cy="1022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7" t="4289" r="5109" b="4731"/>
          <a:stretch/>
        </p:blipFill>
        <p:spPr>
          <a:xfrm>
            <a:off x="563664" y="1559216"/>
            <a:ext cx="1329660" cy="1168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" t="44360" r="50219" b="12813"/>
          <a:stretch/>
        </p:blipFill>
        <p:spPr>
          <a:xfrm>
            <a:off x="267694" y="4953439"/>
            <a:ext cx="1037903" cy="9417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847" y="1602726"/>
            <a:ext cx="1386668" cy="1258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832" y="3750873"/>
            <a:ext cx="3975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Your employees can either: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Choose to </a:t>
            </a:r>
            <a:r>
              <a:rPr lang="en-US" dirty="0">
                <a:latin typeface="Franklin Gothic Demi" panose="020B0703020102020204" pitchFamily="34" charset="0"/>
              </a:rPr>
              <a:t>keep pepperoni</a:t>
            </a:r>
            <a:r>
              <a:rPr lang="en-US" dirty="0">
                <a:latin typeface="Franklin Gothic Book" panose="020B0503020102020204" pitchFamily="34" charset="0"/>
              </a:rPr>
              <a:t>, 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Demi" panose="020B0703020102020204" pitchFamily="34" charset="0"/>
              </a:rPr>
              <a:t>Choose a different style pizza </a:t>
            </a:r>
            <a:r>
              <a:rPr lang="en-US" dirty="0">
                <a:latin typeface="Franklin Gothic Book" panose="020B0503020102020204" pitchFamily="34" charset="0"/>
              </a:rPr>
              <a:t>from that same pizza shop.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No matter which pizza the employee chooses, you’ll still pay $5 towards their pizza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9495" y="1557585"/>
            <a:ext cx="4103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You (the employer) choose </a:t>
            </a:r>
            <a:r>
              <a:rPr lang="en-US" dirty="0">
                <a:latin typeface="Franklin Gothic Demi" panose="020B0703020102020204" pitchFamily="34" charset="0"/>
              </a:rPr>
              <a:t>one pizza shop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You agree to pay for </a:t>
            </a:r>
            <a:r>
              <a:rPr lang="en-US" dirty="0">
                <a:latin typeface="Franklin Gothic Demi" panose="020B0703020102020204" pitchFamily="34" charset="0"/>
              </a:rPr>
              <a:t>half the cost </a:t>
            </a:r>
            <a:r>
              <a:rPr lang="en-US" dirty="0">
                <a:latin typeface="Franklin Gothic Book" panose="020B0503020102020204" pitchFamily="34" charset="0"/>
              </a:rPr>
              <a:t>of a $10 pepperoni pizza</a:t>
            </a:r>
            <a:r>
              <a:rPr lang="en-US" dirty="0">
                <a:latin typeface="Franklin Gothic Demi" panose="020B07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from that shop, making your cost </a:t>
            </a:r>
            <a:r>
              <a:rPr lang="en-US" dirty="0">
                <a:latin typeface="Franklin Gothic Demi" panose="020B0703020102020204" pitchFamily="34" charset="0"/>
              </a:rPr>
              <a:t>$5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513" y="3460237"/>
            <a:ext cx="1386668" cy="1258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7" t="4289" r="5109" b="4731"/>
          <a:stretch/>
        </p:blipFill>
        <p:spPr>
          <a:xfrm>
            <a:off x="1615062" y="4953439"/>
            <a:ext cx="1131569" cy="9942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63664" y="3144020"/>
            <a:ext cx="7919324" cy="0"/>
          </a:xfrm>
          <a:prstGeom prst="line">
            <a:avLst/>
          </a:prstGeom>
          <a:ln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357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33090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19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324425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One Carrier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30" y="1648030"/>
            <a:ext cx="7674000" cy="3013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182" y="4785701"/>
            <a:ext cx="815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Employer selects one carrier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The employee can choose a plan at different metal levels offered by the carrier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List billing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96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-1498932" y="2088832"/>
            <a:ext cx="6858000" cy="2680336"/>
          </a:xfrm>
          <a:prstGeom prst="rect">
            <a:avLst/>
          </a:prstGeom>
          <a:solidFill>
            <a:srgbClr val="00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267843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sym typeface="FranklinGothicURWBoo" pitchFamily="2" charset="0"/>
            </a:endParaRPr>
          </a:p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</a:t>
            </a:fld>
            <a:r>
              <a:rPr lang="en-US" sz="1100" dirty="0">
                <a:latin typeface="ITC Franklin Gothic Std Book" pitchFamily="34" charset="0"/>
                <a:cs typeface="ヒラギノ明朝 ProN W3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9056426"/>
              </p:ext>
            </p:extLst>
          </p:nvPr>
        </p:nvGraphicFramePr>
        <p:xfrm>
          <a:off x="831187" y="1690689"/>
          <a:ext cx="2197763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0" y="1541308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40456"/>
            <a:ext cx="2156543" cy="72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84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71178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20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63664" y="365950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How One Level 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7" t="4289" r="5109" b="4731"/>
          <a:stretch/>
        </p:blipFill>
        <p:spPr>
          <a:xfrm>
            <a:off x="1227057" y="1395364"/>
            <a:ext cx="1976757" cy="1736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756" y="4623945"/>
            <a:ext cx="3781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Your employees choose a pepperoni pizza </a:t>
            </a:r>
            <a:r>
              <a:rPr lang="en-US" dirty="0">
                <a:latin typeface="Franklin Gothic Demi" panose="020B0703020102020204" pitchFamily="34" charset="0"/>
              </a:rPr>
              <a:t>from any pizza shop.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No matter which pizza shop the employee chooses to get their pizza from, you’ll still pay $5 towards their pizza.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11191" y="1688969"/>
            <a:ext cx="3975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You (the employer) choose </a:t>
            </a:r>
            <a:r>
              <a:rPr lang="en-US" dirty="0">
                <a:latin typeface="Franklin Gothic Demi" panose="020B0703020102020204" pitchFamily="34" charset="0"/>
              </a:rPr>
              <a:t>one type of pizza (Pepperoni)</a:t>
            </a:r>
          </a:p>
          <a:p>
            <a:endParaRPr lang="en-US" dirty="0">
              <a:latin typeface="Franklin Gothic Demi" panose="020B07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Franklin Gothic Book" panose="020B0503020102020204" pitchFamily="34" charset="0"/>
              </a:rPr>
              <a:t>Using the cost of a pepperoni pizza from one pizza shop as a benchmark, you agree to pay half the cost </a:t>
            </a:r>
            <a:r>
              <a:rPr lang="en-US" dirty="0">
                <a:latin typeface="Franklin Gothic Demi" panose="020B0703020102020204" pitchFamily="34" charset="0"/>
              </a:rPr>
              <a:t>($5) towards any pepperoni pizza that your employees want.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642" y="3418791"/>
            <a:ext cx="1036968" cy="9408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0819" y="4753234"/>
            <a:ext cx="3808369" cy="0"/>
          </a:xfrm>
          <a:prstGeom prst="line">
            <a:avLst/>
          </a:prstGeom>
          <a:ln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3533" y="3302072"/>
            <a:ext cx="176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Pepperoni costs $10 @ pizza shop you chose as benchmark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9" y="5080484"/>
            <a:ext cx="1069591" cy="10755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554" b="71149"/>
          <a:stretch/>
        </p:blipFill>
        <p:spPr>
          <a:xfrm>
            <a:off x="1915002" y="5086005"/>
            <a:ext cx="1190928" cy="10645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2" t="70833" r="35253" b="531"/>
          <a:stretch/>
        </p:blipFill>
        <p:spPr>
          <a:xfrm>
            <a:off x="3302447" y="5102823"/>
            <a:ext cx="1166339" cy="1030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6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33090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21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324425"/>
            <a:ext cx="6387234" cy="74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One Level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4" y="1609612"/>
            <a:ext cx="7595378" cy="2400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388" y="4202838"/>
            <a:ext cx="7559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Employer selects a metal level and a Reference Plan within that level to use as a cost benchmark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The employee can choose a health plan offered by any carrier within the selected metal level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List billing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524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22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4" t="-982" r="9945" b="-632"/>
          <a:stretch/>
        </p:blipFill>
        <p:spPr>
          <a:xfrm>
            <a:off x="-197089" y="-77821"/>
            <a:ext cx="9495093" cy="6979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52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6" y="332125"/>
            <a:ext cx="2156543" cy="7292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23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8" y="19482"/>
            <a:ext cx="6108101" cy="106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Employer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6425" y="2505075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 SCREENSHOT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58" y="1644649"/>
            <a:ext cx="4204384" cy="4252913"/>
          </a:xfrm>
          <a:prstGeom prst="rect">
            <a:avLst/>
          </a:prstGeom>
          <a:ln>
            <a:solidFill>
              <a:srgbClr val="006494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999" y="1643963"/>
            <a:ext cx="4281189" cy="4253599"/>
          </a:xfrm>
          <a:prstGeom prst="rect">
            <a:avLst/>
          </a:prstGeom>
          <a:ln>
            <a:solidFill>
              <a:srgbClr val="006494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24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6" y="332125"/>
            <a:ext cx="2156543" cy="7292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30256" y="6406033"/>
            <a:ext cx="2057400" cy="365125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24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8" y="19482"/>
            <a:ext cx="6108101" cy="106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Employee View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" t="460" r="1162" b="886"/>
          <a:stretch/>
        </p:blipFill>
        <p:spPr>
          <a:xfrm>
            <a:off x="203406" y="1427544"/>
            <a:ext cx="4349140" cy="4890324"/>
          </a:xfrm>
          <a:prstGeom prst="rect">
            <a:avLst/>
          </a:prstGeom>
          <a:ln>
            <a:solidFill>
              <a:srgbClr val="006494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77" y="1432386"/>
            <a:ext cx="4208380" cy="4885482"/>
          </a:xfrm>
          <a:prstGeom prst="rect">
            <a:avLst/>
          </a:prstGeom>
          <a:ln>
            <a:solidFill>
              <a:srgbClr val="006494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549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F6BDA-D6BE-4B32-A764-D34D1FDDD30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Franklin Gothic Std Book" pitchFamily="34" charset="0"/>
                <a:ea typeface="+mn-ea"/>
                <a:cs typeface="ヒラギノ明朝 ProN W3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Franklin Gothic Std Book" pitchFamily="34" charset="0"/>
              <a:ea typeface="+mn-ea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97503"/>
            <a:ext cx="6250387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  <a:sym typeface="Rockwell" pitchFamily="-84" charset="0"/>
              </a:rPr>
              <a:t>What is new for 2019?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6115" y="2600018"/>
            <a:ext cx="3996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Out-of-State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PPO plans for “One-Carrier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9851" y="5294898"/>
            <a:ext cx="28140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Dental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Altus and Delta Dental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1846" y="5171787"/>
            <a:ext cx="2444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Carriers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UnitedHealth for 1/1 and Tufts Premier for 4/1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4524" y="2567226"/>
            <a:ext cx="2919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Savings Account Plans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carrier will offer a silver H.S.A. plan </a:t>
            </a:r>
          </a:p>
        </p:txBody>
      </p:sp>
      <p:sp>
        <p:nvSpPr>
          <p:cNvPr id="43" name="Oval 67"/>
          <p:cNvSpPr>
            <a:spLocks noChangeArrowheads="1"/>
          </p:cNvSpPr>
          <p:nvPr/>
        </p:nvSpPr>
        <p:spPr bwMode="auto">
          <a:xfrm>
            <a:off x="6308218" y="3910564"/>
            <a:ext cx="1097280" cy="1097280"/>
          </a:xfrm>
          <a:prstGeom prst="ellipse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430" y="4145550"/>
            <a:ext cx="608856" cy="608856"/>
          </a:xfrm>
          <a:prstGeom prst="rect">
            <a:avLst/>
          </a:prstGeom>
        </p:spPr>
      </p:pic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1561383" y="1343956"/>
            <a:ext cx="1067302" cy="1097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106"/>
          <p:cNvSpPr>
            <a:spLocks noEditPoints="1"/>
          </p:cNvSpPr>
          <p:nvPr/>
        </p:nvSpPr>
        <p:spPr bwMode="auto">
          <a:xfrm>
            <a:off x="1702226" y="1509530"/>
            <a:ext cx="741857" cy="695342"/>
          </a:xfrm>
          <a:custGeom>
            <a:avLst/>
            <a:gdLst>
              <a:gd name="T0" fmla="*/ 439 w 719"/>
              <a:gd name="T1" fmla="*/ 63 h 674"/>
              <a:gd name="T2" fmla="*/ 312 w 719"/>
              <a:gd name="T3" fmla="*/ 63 h 674"/>
              <a:gd name="T4" fmla="*/ 375 w 719"/>
              <a:gd name="T5" fmla="*/ 14 h 674"/>
              <a:gd name="T6" fmla="*/ 375 w 719"/>
              <a:gd name="T7" fmla="*/ 113 h 674"/>
              <a:gd name="T8" fmla="*/ 375 w 719"/>
              <a:gd name="T9" fmla="*/ 14 h 674"/>
              <a:gd name="T10" fmla="*/ 614 w 719"/>
              <a:gd name="T11" fmla="*/ 293 h 674"/>
              <a:gd name="T12" fmla="*/ 519 w 719"/>
              <a:gd name="T13" fmla="*/ 143 h 674"/>
              <a:gd name="T14" fmla="*/ 375 w 719"/>
              <a:gd name="T15" fmla="*/ 166 h 674"/>
              <a:gd name="T16" fmla="*/ 111 w 719"/>
              <a:gd name="T17" fmla="*/ 385 h 674"/>
              <a:gd name="T18" fmla="*/ 14 w 719"/>
              <a:gd name="T19" fmla="*/ 303 h 674"/>
              <a:gd name="T20" fmla="*/ 103 w 719"/>
              <a:gd name="T21" fmla="*/ 214 h 674"/>
              <a:gd name="T22" fmla="*/ 0 w 719"/>
              <a:gd name="T23" fmla="*/ 303 h 674"/>
              <a:gd name="T24" fmla="*/ 110 w 719"/>
              <a:gd name="T25" fmla="*/ 399 h 674"/>
              <a:gd name="T26" fmla="*/ 176 w 719"/>
              <a:gd name="T27" fmla="*/ 549 h 674"/>
              <a:gd name="T28" fmla="*/ 225 w 719"/>
              <a:gd name="T29" fmla="*/ 669 h 674"/>
              <a:gd name="T30" fmla="*/ 330 w 719"/>
              <a:gd name="T31" fmla="*/ 623 h 674"/>
              <a:gd name="T32" fmla="*/ 499 w 719"/>
              <a:gd name="T33" fmla="*/ 674 h 674"/>
              <a:gd name="T34" fmla="*/ 527 w 719"/>
              <a:gd name="T35" fmla="*/ 669 h 674"/>
              <a:gd name="T36" fmla="*/ 575 w 719"/>
              <a:gd name="T37" fmla="*/ 548 h 674"/>
              <a:gd name="T38" fmla="*/ 648 w 719"/>
              <a:gd name="T39" fmla="*/ 499 h 674"/>
              <a:gd name="T40" fmla="*/ 648 w 719"/>
              <a:gd name="T41" fmla="*/ 293 h 674"/>
              <a:gd name="T42" fmla="*/ 610 w 719"/>
              <a:gd name="T43" fmla="*/ 485 h 674"/>
              <a:gd name="T44" fmla="*/ 562 w 719"/>
              <a:gd name="T45" fmla="*/ 541 h 674"/>
              <a:gd name="T46" fmla="*/ 566 w 719"/>
              <a:gd name="T47" fmla="*/ 566 h 674"/>
              <a:gd name="T48" fmla="*/ 499 w 719"/>
              <a:gd name="T49" fmla="*/ 660 h 674"/>
              <a:gd name="T50" fmla="*/ 499 w 719"/>
              <a:gd name="T51" fmla="*/ 660 h 674"/>
              <a:gd name="T52" fmla="*/ 426 w 719"/>
              <a:gd name="T53" fmla="*/ 608 h 674"/>
              <a:gd name="T54" fmla="*/ 327 w 719"/>
              <a:gd name="T55" fmla="*/ 608 h 674"/>
              <a:gd name="T56" fmla="*/ 252 w 719"/>
              <a:gd name="T57" fmla="*/ 660 h 674"/>
              <a:gd name="T58" fmla="*/ 185 w 719"/>
              <a:gd name="T59" fmla="*/ 566 h 674"/>
              <a:gd name="T60" fmla="*/ 189 w 719"/>
              <a:gd name="T61" fmla="*/ 542 h 674"/>
              <a:gd name="T62" fmla="*/ 177 w 719"/>
              <a:gd name="T63" fmla="*/ 256 h 674"/>
              <a:gd name="T64" fmla="*/ 459 w 719"/>
              <a:gd name="T65" fmla="*/ 192 h 674"/>
              <a:gd name="T66" fmla="*/ 514 w 719"/>
              <a:gd name="T67" fmla="*/ 157 h 674"/>
              <a:gd name="T68" fmla="*/ 547 w 719"/>
              <a:gd name="T69" fmla="*/ 233 h 674"/>
              <a:gd name="T70" fmla="*/ 604 w 719"/>
              <a:gd name="T71" fmla="*/ 304 h 674"/>
              <a:gd name="T72" fmla="*/ 648 w 719"/>
              <a:gd name="T73" fmla="*/ 307 h 674"/>
              <a:gd name="T74" fmla="*/ 648 w 719"/>
              <a:gd name="T75" fmla="*/ 485 h 674"/>
              <a:gd name="T76" fmla="*/ 477 w 719"/>
              <a:gd name="T77" fmla="*/ 269 h 674"/>
              <a:gd name="T78" fmla="*/ 375 w 719"/>
              <a:gd name="T79" fmla="*/ 240 h 674"/>
              <a:gd name="T80" fmla="*/ 267 w 719"/>
              <a:gd name="T81" fmla="*/ 265 h 674"/>
              <a:gd name="T82" fmla="*/ 375 w 719"/>
              <a:gd name="T83" fmla="*/ 226 h 674"/>
              <a:gd name="T84" fmla="*/ 483 w 719"/>
              <a:gd name="T85" fmla="*/ 2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9" h="674">
                <a:moveTo>
                  <a:pt x="375" y="127"/>
                </a:moveTo>
                <a:cubicBezTo>
                  <a:pt x="410" y="127"/>
                  <a:pt x="439" y="98"/>
                  <a:pt x="439" y="63"/>
                </a:cubicBezTo>
                <a:cubicBezTo>
                  <a:pt x="439" y="28"/>
                  <a:pt x="410" y="0"/>
                  <a:pt x="375" y="0"/>
                </a:cubicBezTo>
                <a:cubicBezTo>
                  <a:pt x="340" y="0"/>
                  <a:pt x="312" y="28"/>
                  <a:pt x="312" y="63"/>
                </a:cubicBezTo>
                <a:cubicBezTo>
                  <a:pt x="312" y="98"/>
                  <a:pt x="340" y="127"/>
                  <a:pt x="375" y="127"/>
                </a:cubicBezTo>
                <a:close/>
                <a:moveTo>
                  <a:pt x="375" y="14"/>
                </a:moveTo>
                <a:cubicBezTo>
                  <a:pt x="403" y="14"/>
                  <a:pt x="425" y="36"/>
                  <a:pt x="425" y="63"/>
                </a:cubicBezTo>
                <a:cubicBezTo>
                  <a:pt x="425" y="90"/>
                  <a:pt x="403" y="113"/>
                  <a:pt x="375" y="113"/>
                </a:cubicBezTo>
                <a:cubicBezTo>
                  <a:pt x="348" y="113"/>
                  <a:pt x="326" y="90"/>
                  <a:pt x="326" y="63"/>
                </a:cubicBezTo>
                <a:cubicBezTo>
                  <a:pt x="326" y="36"/>
                  <a:pt x="348" y="14"/>
                  <a:pt x="375" y="14"/>
                </a:cubicBezTo>
                <a:close/>
                <a:moveTo>
                  <a:pt x="648" y="293"/>
                </a:moveTo>
                <a:cubicBezTo>
                  <a:pt x="614" y="293"/>
                  <a:pt x="614" y="293"/>
                  <a:pt x="614" y="293"/>
                </a:cubicBezTo>
                <a:cubicBezTo>
                  <a:pt x="601" y="270"/>
                  <a:pt x="583" y="249"/>
                  <a:pt x="561" y="230"/>
                </a:cubicBezTo>
                <a:cubicBezTo>
                  <a:pt x="562" y="194"/>
                  <a:pt x="558" y="148"/>
                  <a:pt x="519" y="143"/>
                </a:cubicBezTo>
                <a:cubicBezTo>
                  <a:pt x="499" y="141"/>
                  <a:pt x="478" y="152"/>
                  <a:pt x="458" y="177"/>
                </a:cubicBezTo>
                <a:cubicBezTo>
                  <a:pt x="431" y="169"/>
                  <a:pt x="404" y="166"/>
                  <a:pt x="375" y="166"/>
                </a:cubicBezTo>
                <a:cubicBezTo>
                  <a:pt x="290" y="166"/>
                  <a:pt x="214" y="195"/>
                  <a:pt x="167" y="246"/>
                </a:cubicBezTo>
                <a:cubicBezTo>
                  <a:pt x="133" y="283"/>
                  <a:pt x="114" y="330"/>
                  <a:pt x="111" y="385"/>
                </a:cubicBezTo>
                <a:cubicBezTo>
                  <a:pt x="96" y="385"/>
                  <a:pt x="96" y="385"/>
                  <a:pt x="96" y="385"/>
                </a:cubicBezTo>
                <a:cubicBezTo>
                  <a:pt x="51" y="385"/>
                  <a:pt x="14" y="348"/>
                  <a:pt x="14" y="303"/>
                </a:cubicBezTo>
                <a:cubicBezTo>
                  <a:pt x="14" y="258"/>
                  <a:pt x="51" y="221"/>
                  <a:pt x="96" y="221"/>
                </a:cubicBezTo>
                <a:cubicBezTo>
                  <a:pt x="100" y="221"/>
                  <a:pt x="103" y="218"/>
                  <a:pt x="103" y="214"/>
                </a:cubicBezTo>
                <a:cubicBezTo>
                  <a:pt x="103" y="210"/>
                  <a:pt x="100" y="207"/>
                  <a:pt x="96" y="207"/>
                </a:cubicBezTo>
                <a:cubicBezTo>
                  <a:pt x="43" y="207"/>
                  <a:pt x="0" y="250"/>
                  <a:pt x="0" y="303"/>
                </a:cubicBezTo>
                <a:cubicBezTo>
                  <a:pt x="0" y="356"/>
                  <a:pt x="43" y="399"/>
                  <a:pt x="96" y="399"/>
                </a:cubicBezTo>
                <a:cubicBezTo>
                  <a:pt x="110" y="399"/>
                  <a:pt x="110" y="399"/>
                  <a:pt x="110" y="399"/>
                </a:cubicBezTo>
                <a:cubicBezTo>
                  <a:pt x="110" y="409"/>
                  <a:pt x="111" y="419"/>
                  <a:pt x="111" y="429"/>
                </a:cubicBezTo>
                <a:cubicBezTo>
                  <a:pt x="115" y="470"/>
                  <a:pt x="137" y="511"/>
                  <a:pt x="176" y="549"/>
                </a:cubicBezTo>
                <a:cubicBezTo>
                  <a:pt x="172" y="561"/>
                  <a:pt x="172" y="561"/>
                  <a:pt x="172" y="561"/>
                </a:cubicBezTo>
                <a:cubicBezTo>
                  <a:pt x="157" y="605"/>
                  <a:pt x="181" y="654"/>
                  <a:pt x="225" y="669"/>
                </a:cubicBezTo>
                <a:cubicBezTo>
                  <a:pt x="234" y="672"/>
                  <a:pt x="243" y="674"/>
                  <a:pt x="252" y="674"/>
                </a:cubicBezTo>
                <a:cubicBezTo>
                  <a:pt x="286" y="674"/>
                  <a:pt x="317" y="653"/>
                  <a:pt x="330" y="623"/>
                </a:cubicBezTo>
                <a:cubicBezTo>
                  <a:pt x="361" y="627"/>
                  <a:pt x="391" y="627"/>
                  <a:pt x="421" y="622"/>
                </a:cubicBezTo>
                <a:cubicBezTo>
                  <a:pt x="435" y="653"/>
                  <a:pt x="465" y="674"/>
                  <a:pt x="499" y="674"/>
                </a:cubicBezTo>
                <a:cubicBezTo>
                  <a:pt x="499" y="674"/>
                  <a:pt x="499" y="674"/>
                  <a:pt x="499" y="674"/>
                </a:cubicBezTo>
                <a:cubicBezTo>
                  <a:pt x="509" y="674"/>
                  <a:pt x="518" y="672"/>
                  <a:pt x="527" y="669"/>
                </a:cubicBezTo>
                <a:cubicBezTo>
                  <a:pt x="571" y="654"/>
                  <a:pt x="595" y="605"/>
                  <a:pt x="580" y="561"/>
                </a:cubicBezTo>
                <a:cubicBezTo>
                  <a:pt x="575" y="548"/>
                  <a:pt x="575" y="548"/>
                  <a:pt x="575" y="548"/>
                </a:cubicBezTo>
                <a:cubicBezTo>
                  <a:pt x="590" y="533"/>
                  <a:pt x="603" y="517"/>
                  <a:pt x="614" y="499"/>
                </a:cubicBezTo>
                <a:cubicBezTo>
                  <a:pt x="648" y="499"/>
                  <a:pt x="648" y="499"/>
                  <a:pt x="648" y="499"/>
                </a:cubicBezTo>
                <a:cubicBezTo>
                  <a:pt x="688" y="499"/>
                  <a:pt x="719" y="455"/>
                  <a:pt x="719" y="396"/>
                </a:cubicBezTo>
                <a:cubicBezTo>
                  <a:pt x="719" y="338"/>
                  <a:pt x="688" y="293"/>
                  <a:pt x="648" y="293"/>
                </a:cubicBezTo>
                <a:close/>
                <a:moveTo>
                  <a:pt x="648" y="485"/>
                </a:moveTo>
                <a:cubicBezTo>
                  <a:pt x="610" y="485"/>
                  <a:pt x="610" y="485"/>
                  <a:pt x="610" y="485"/>
                </a:cubicBezTo>
                <a:cubicBezTo>
                  <a:pt x="607" y="485"/>
                  <a:pt x="605" y="486"/>
                  <a:pt x="603" y="489"/>
                </a:cubicBezTo>
                <a:cubicBezTo>
                  <a:pt x="593" y="508"/>
                  <a:pt x="579" y="525"/>
                  <a:pt x="562" y="541"/>
                </a:cubicBezTo>
                <a:cubicBezTo>
                  <a:pt x="560" y="543"/>
                  <a:pt x="559" y="546"/>
                  <a:pt x="560" y="548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79" y="603"/>
                  <a:pt x="559" y="643"/>
                  <a:pt x="522" y="656"/>
                </a:cubicBezTo>
                <a:cubicBezTo>
                  <a:pt x="515" y="658"/>
                  <a:pt x="507" y="660"/>
                  <a:pt x="499" y="660"/>
                </a:cubicBezTo>
                <a:cubicBezTo>
                  <a:pt x="499" y="667"/>
                  <a:pt x="499" y="667"/>
                  <a:pt x="499" y="667"/>
                </a:cubicBezTo>
                <a:cubicBezTo>
                  <a:pt x="499" y="660"/>
                  <a:pt x="499" y="660"/>
                  <a:pt x="499" y="660"/>
                </a:cubicBezTo>
                <a:cubicBezTo>
                  <a:pt x="469" y="660"/>
                  <a:pt x="442" y="641"/>
                  <a:pt x="432" y="612"/>
                </a:cubicBezTo>
                <a:cubicBezTo>
                  <a:pt x="431" y="609"/>
                  <a:pt x="429" y="608"/>
                  <a:pt x="426" y="608"/>
                </a:cubicBezTo>
                <a:cubicBezTo>
                  <a:pt x="425" y="608"/>
                  <a:pt x="425" y="608"/>
                  <a:pt x="425" y="608"/>
                </a:cubicBezTo>
                <a:cubicBezTo>
                  <a:pt x="393" y="613"/>
                  <a:pt x="360" y="613"/>
                  <a:pt x="327" y="608"/>
                </a:cubicBezTo>
                <a:cubicBezTo>
                  <a:pt x="324" y="607"/>
                  <a:pt x="320" y="609"/>
                  <a:pt x="319" y="612"/>
                </a:cubicBezTo>
                <a:cubicBezTo>
                  <a:pt x="309" y="641"/>
                  <a:pt x="282" y="660"/>
                  <a:pt x="252" y="660"/>
                </a:cubicBezTo>
                <a:cubicBezTo>
                  <a:pt x="245" y="660"/>
                  <a:pt x="237" y="658"/>
                  <a:pt x="230" y="656"/>
                </a:cubicBezTo>
                <a:cubicBezTo>
                  <a:pt x="193" y="643"/>
                  <a:pt x="173" y="603"/>
                  <a:pt x="185" y="566"/>
                </a:cubicBezTo>
                <a:cubicBezTo>
                  <a:pt x="191" y="549"/>
                  <a:pt x="191" y="549"/>
                  <a:pt x="191" y="549"/>
                </a:cubicBezTo>
                <a:cubicBezTo>
                  <a:pt x="192" y="547"/>
                  <a:pt x="191" y="544"/>
                  <a:pt x="189" y="542"/>
                </a:cubicBezTo>
                <a:cubicBezTo>
                  <a:pt x="162" y="517"/>
                  <a:pt x="130" y="477"/>
                  <a:pt x="125" y="428"/>
                </a:cubicBezTo>
                <a:cubicBezTo>
                  <a:pt x="119" y="357"/>
                  <a:pt x="137" y="300"/>
                  <a:pt x="177" y="256"/>
                </a:cubicBezTo>
                <a:cubicBezTo>
                  <a:pt x="221" y="207"/>
                  <a:pt x="294" y="180"/>
                  <a:pt x="375" y="180"/>
                </a:cubicBezTo>
                <a:cubicBezTo>
                  <a:pt x="404" y="180"/>
                  <a:pt x="432" y="184"/>
                  <a:pt x="459" y="192"/>
                </a:cubicBezTo>
                <a:cubicBezTo>
                  <a:pt x="462" y="193"/>
                  <a:pt x="465" y="192"/>
                  <a:pt x="467" y="189"/>
                </a:cubicBezTo>
                <a:cubicBezTo>
                  <a:pt x="477" y="174"/>
                  <a:pt x="494" y="157"/>
                  <a:pt x="514" y="157"/>
                </a:cubicBezTo>
                <a:cubicBezTo>
                  <a:pt x="515" y="157"/>
                  <a:pt x="516" y="157"/>
                  <a:pt x="518" y="157"/>
                </a:cubicBezTo>
                <a:cubicBezTo>
                  <a:pt x="539" y="160"/>
                  <a:pt x="548" y="184"/>
                  <a:pt x="547" y="233"/>
                </a:cubicBezTo>
                <a:cubicBezTo>
                  <a:pt x="547" y="236"/>
                  <a:pt x="548" y="238"/>
                  <a:pt x="549" y="239"/>
                </a:cubicBezTo>
                <a:cubicBezTo>
                  <a:pt x="572" y="258"/>
                  <a:pt x="591" y="280"/>
                  <a:pt x="604" y="304"/>
                </a:cubicBezTo>
                <a:cubicBezTo>
                  <a:pt x="605" y="306"/>
                  <a:pt x="608" y="307"/>
                  <a:pt x="610" y="307"/>
                </a:cubicBezTo>
                <a:cubicBezTo>
                  <a:pt x="648" y="307"/>
                  <a:pt x="648" y="307"/>
                  <a:pt x="648" y="307"/>
                </a:cubicBezTo>
                <a:cubicBezTo>
                  <a:pt x="680" y="307"/>
                  <a:pt x="705" y="346"/>
                  <a:pt x="705" y="396"/>
                </a:cubicBezTo>
                <a:cubicBezTo>
                  <a:pt x="705" y="447"/>
                  <a:pt x="680" y="485"/>
                  <a:pt x="648" y="485"/>
                </a:cubicBezTo>
                <a:close/>
                <a:moveTo>
                  <a:pt x="483" y="265"/>
                </a:moveTo>
                <a:cubicBezTo>
                  <a:pt x="482" y="268"/>
                  <a:pt x="480" y="269"/>
                  <a:pt x="477" y="269"/>
                </a:cubicBezTo>
                <a:cubicBezTo>
                  <a:pt x="476" y="269"/>
                  <a:pt x="475" y="268"/>
                  <a:pt x="474" y="268"/>
                </a:cubicBezTo>
                <a:cubicBezTo>
                  <a:pt x="445" y="250"/>
                  <a:pt x="411" y="240"/>
                  <a:pt x="375" y="240"/>
                </a:cubicBezTo>
                <a:cubicBezTo>
                  <a:pt x="340" y="240"/>
                  <a:pt x="306" y="250"/>
                  <a:pt x="277" y="268"/>
                </a:cubicBezTo>
                <a:cubicBezTo>
                  <a:pt x="274" y="270"/>
                  <a:pt x="269" y="269"/>
                  <a:pt x="267" y="265"/>
                </a:cubicBezTo>
                <a:cubicBezTo>
                  <a:pt x="265" y="262"/>
                  <a:pt x="266" y="258"/>
                  <a:pt x="270" y="256"/>
                </a:cubicBezTo>
                <a:cubicBezTo>
                  <a:pt x="301" y="236"/>
                  <a:pt x="337" y="226"/>
                  <a:pt x="375" y="226"/>
                </a:cubicBezTo>
                <a:cubicBezTo>
                  <a:pt x="414" y="226"/>
                  <a:pt x="450" y="236"/>
                  <a:pt x="481" y="256"/>
                </a:cubicBezTo>
                <a:cubicBezTo>
                  <a:pt x="484" y="258"/>
                  <a:pt x="485" y="262"/>
                  <a:pt x="483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1545050" y="3947659"/>
            <a:ext cx="1099968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23"/>
          <p:cNvSpPr>
            <a:spLocks noEditPoints="1"/>
          </p:cNvSpPr>
          <p:nvPr/>
        </p:nvSpPr>
        <p:spPr bwMode="auto">
          <a:xfrm>
            <a:off x="1762439" y="4205329"/>
            <a:ext cx="665190" cy="549077"/>
          </a:xfrm>
          <a:custGeom>
            <a:avLst/>
            <a:gdLst>
              <a:gd name="T0" fmla="*/ 582 w 644"/>
              <a:gd name="T1" fmla="*/ 134 h 532"/>
              <a:gd name="T2" fmla="*/ 429 w 644"/>
              <a:gd name="T3" fmla="*/ 94 h 532"/>
              <a:gd name="T4" fmla="*/ 398 w 644"/>
              <a:gd name="T5" fmla="*/ 0 h 532"/>
              <a:gd name="T6" fmla="*/ 216 w 644"/>
              <a:gd name="T7" fmla="*/ 30 h 532"/>
              <a:gd name="T8" fmla="*/ 116 w 644"/>
              <a:gd name="T9" fmla="*/ 94 h 532"/>
              <a:gd name="T10" fmla="*/ 11 w 644"/>
              <a:gd name="T11" fmla="*/ 305 h 532"/>
              <a:gd name="T12" fmla="*/ 0 w 644"/>
              <a:gd name="T13" fmla="*/ 488 h 532"/>
              <a:gd name="T14" fmla="*/ 600 w 644"/>
              <a:gd name="T15" fmla="*/ 532 h 532"/>
              <a:gd name="T16" fmla="*/ 644 w 644"/>
              <a:gd name="T17" fmla="*/ 378 h 532"/>
              <a:gd name="T18" fmla="*/ 230 w 644"/>
              <a:gd name="T19" fmla="*/ 30 h 532"/>
              <a:gd name="T20" fmla="*/ 398 w 644"/>
              <a:gd name="T21" fmla="*/ 14 h 532"/>
              <a:gd name="T22" fmla="*/ 415 w 644"/>
              <a:gd name="T23" fmla="*/ 94 h 532"/>
              <a:gd name="T24" fmla="*/ 230 w 644"/>
              <a:gd name="T25" fmla="*/ 30 h 532"/>
              <a:gd name="T26" fmla="*/ 600 w 644"/>
              <a:gd name="T27" fmla="*/ 518 h 532"/>
              <a:gd name="T28" fmla="*/ 14 w 644"/>
              <a:gd name="T29" fmla="*/ 488 h 532"/>
              <a:gd name="T30" fmla="*/ 25 w 644"/>
              <a:gd name="T31" fmla="*/ 309 h 532"/>
              <a:gd name="T32" fmla="*/ 116 w 644"/>
              <a:gd name="T33" fmla="*/ 108 h 532"/>
              <a:gd name="T34" fmla="*/ 568 w 644"/>
              <a:gd name="T35" fmla="*/ 138 h 532"/>
              <a:gd name="T36" fmla="*/ 630 w 644"/>
              <a:gd name="T37" fmla="*/ 378 h 532"/>
              <a:gd name="T38" fmla="*/ 444 w 644"/>
              <a:gd name="T39" fmla="*/ 256 h 532"/>
              <a:gd name="T40" fmla="*/ 359 w 644"/>
              <a:gd name="T41" fmla="*/ 172 h 532"/>
              <a:gd name="T42" fmla="*/ 292 w 644"/>
              <a:gd name="T43" fmla="*/ 165 h 532"/>
              <a:gd name="T44" fmla="*/ 285 w 644"/>
              <a:gd name="T45" fmla="*/ 256 h 532"/>
              <a:gd name="T46" fmla="*/ 193 w 644"/>
              <a:gd name="T47" fmla="*/ 263 h 532"/>
              <a:gd name="T48" fmla="*/ 200 w 644"/>
              <a:gd name="T49" fmla="*/ 331 h 532"/>
              <a:gd name="T50" fmla="*/ 285 w 644"/>
              <a:gd name="T51" fmla="*/ 415 h 532"/>
              <a:gd name="T52" fmla="*/ 352 w 644"/>
              <a:gd name="T53" fmla="*/ 422 h 532"/>
              <a:gd name="T54" fmla="*/ 359 w 644"/>
              <a:gd name="T55" fmla="*/ 331 h 532"/>
              <a:gd name="T56" fmla="*/ 451 w 644"/>
              <a:gd name="T57" fmla="*/ 324 h 532"/>
              <a:gd name="T58" fmla="*/ 444 w 644"/>
              <a:gd name="T59" fmla="*/ 256 h 532"/>
              <a:gd name="T60" fmla="*/ 352 w 644"/>
              <a:gd name="T61" fmla="*/ 317 h 532"/>
              <a:gd name="T62" fmla="*/ 345 w 644"/>
              <a:gd name="T63" fmla="*/ 408 h 532"/>
              <a:gd name="T64" fmla="*/ 299 w 644"/>
              <a:gd name="T65" fmla="*/ 324 h 532"/>
              <a:gd name="T66" fmla="*/ 207 w 644"/>
              <a:gd name="T67" fmla="*/ 317 h 532"/>
              <a:gd name="T68" fmla="*/ 292 w 644"/>
              <a:gd name="T69" fmla="*/ 270 h 532"/>
              <a:gd name="T70" fmla="*/ 299 w 644"/>
              <a:gd name="T71" fmla="*/ 179 h 532"/>
              <a:gd name="T72" fmla="*/ 345 w 644"/>
              <a:gd name="T73" fmla="*/ 263 h 532"/>
              <a:gd name="T74" fmla="*/ 437 w 644"/>
              <a:gd name="T75" fmla="*/ 27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532">
                <a:moveTo>
                  <a:pt x="633" y="305"/>
                </a:moveTo>
                <a:cubicBezTo>
                  <a:pt x="582" y="134"/>
                  <a:pt x="582" y="134"/>
                  <a:pt x="582" y="134"/>
                </a:cubicBezTo>
                <a:cubicBezTo>
                  <a:pt x="575" y="112"/>
                  <a:pt x="551" y="94"/>
                  <a:pt x="528" y="94"/>
                </a:cubicBezTo>
                <a:cubicBezTo>
                  <a:pt x="429" y="94"/>
                  <a:pt x="429" y="94"/>
                  <a:pt x="429" y="94"/>
                </a:cubicBezTo>
                <a:cubicBezTo>
                  <a:pt x="429" y="30"/>
                  <a:pt x="429" y="30"/>
                  <a:pt x="429" y="30"/>
                </a:cubicBezTo>
                <a:cubicBezTo>
                  <a:pt x="429" y="14"/>
                  <a:pt x="415" y="0"/>
                  <a:pt x="398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29" y="0"/>
                  <a:pt x="216" y="14"/>
                  <a:pt x="216" y="30"/>
                </a:cubicBezTo>
                <a:cubicBezTo>
                  <a:pt x="216" y="94"/>
                  <a:pt x="216" y="94"/>
                  <a:pt x="21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93" y="94"/>
                  <a:pt x="69" y="112"/>
                  <a:pt x="62" y="134"/>
                </a:cubicBezTo>
                <a:cubicBezTo>
                  <a:pt x="11" y="305"/>
                  <a:pt x="11" y="305"/>
                  <a:pt x="11" y="305"/>
                </a:cubicBezTo>
                <a:cubicBezTo>
                  <a:pt x="5" y="325"/>
                  <a:pt x="0" y="358"/>
                  <a:pt x="0" y="378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12"/>
                  <a:pt x="20" y="532"/>
                  <a:pt x="44" y="532"/>
                </a:cubicBezTo>
                <a:cubicBezTo>
                  <a:pt x="600" y="532"/>
                  <a:pt x="600" y="532"/>
                  <a:pt x="600" y="532"/>
                </a:cubicBezTo>
                <a:cubicBezTo>
                  <a:pt x="624" y="532"/>
                  <a:pt x="644" y="512"/>
                  <a:pt x="644" y="488"/>
                </a:cubicBezTo>
                <a:cubicBezTo>
                  <a:pt x="644" y="378"/>
                  <a:pt x="644" y="378"/>
                  <a:pt x="644" y="378"/>
                </a:cubicBezTo>
                <a:cubicBezTo>
                  <a:pt x="644" y="358"/>
                  <a:pt x="639" y="325"/>
                  <a:pt x="633" y="305"/>
                </a:cubicBezTo>
                <a:close/>
                <a:moveTo>
                  <a:pt x="230" y="30"/>
                </a:moveTo>
                <a:cubicBezTo>
                  <a:pt x="230" y="21"/>
                  <a:pt x="237" y="14"/>
                  <a:pt x="246" y="14"/>
                </a:cubicBezTo>
                <a:cubicBezTo>
                  <a:pt x="398" y="14"/>
                  <a:pt x="398" y="14"/>
                  <a:pt x="398" y="14"/>
                </a:cubicBezTo>
                <a:cubicBezTo>
                  <a:pt x="407" y="14"/>
                  <a:pt x="415" y="21"/>
                  <a:pt x="415" y="30"/>
                </a:cubicBezTo>
                <a:cubicBezTo>
                  <a:pt x="415" y="94"/>
                  <a:pt x="415" y="94"/>
                  <a:pt x="415" y="94"/>
                </a:cubicBezTo>
                <a:cubicBezTo>
                  <a:pt x="230" y="94"/>
                  <a:pt x="230" y="94"/>
                  <a:pt x="230" y="94"/>
                </a:cubicBezTo>
                <a:lnTo>
                  <a:pt x="230" y="30"/>
                </a:lnTo>
                <a:close/>
                <a:moveTo>
                  <a:pt x="630" y="488"/>
                </a:moveTo>
                <a:cubicBezTo>
                  <a:pt x="630" y="504"/>
                  <a:pt x="616" y="518"/>
                  <a:pt x="600" y="518"/>
                </a:cubicBezTo>
                <a:cubicBezTo>
                  <a:pt x="44" y="518"/>
                  <a:pt x="44" y="518"/>
                  <a:pt x="44" y="518"/>
                </a:cubicBezTo>
                <a:cubicBezTo>
                  <a:pt x="28" y="518"/>
                  <a:pt x="14" y="504"/>
                  <a:pt x="14" y="488"/>
                </a:cubicBezTo>
                <a:cubicBezTo>
                  <a:pt x="14" y="378"/>
                  <a:pt x="14" y="378"/>
                  <a:pt x="14" y="378"/>
                </a:cubicBezTo>
                <a:cubicBezTo>
                  <a:pt x="14" y="359"/>
                  <a:pt x="19" y="327"/>
                  <a:pt x="25" y="309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81" y="122"/>
                  <a:pt x="99" y="108"/>
                  <a:pt x="116" y="108"/>
                </a:cubicBezTo>
                <a:cubicBezTo>
                  <a:pt x="528" y="108"/>
                  <a:pt x="528" y="108"/>
                  <a:pt x="528" y="108"/>
                </a:cubicBezTo>
                <a:cubicBezTo>
                  <a:pt x="545" y="108"/>
                  <a:pt x="564" y="122"/>
                  <a:pt x="568" y="138"/>
                </a:cubicBezTo>
                <a:cubicBezTo>
                  <a:pt x="619" y="309"/>
                  <a:pt x="619" y="309"/>
                  <a:pt x="619" y="309"/>
                </a:cubicBezTo>
                <a:cubicBezTo>
                  <a:pt x="625" y="327"/>
                  <a:pt x="630" y="359"/>
                  <a:pt x="630" y="378"/>
                </a:cubicBezTo>
                <a:lnTo>
                  <a:pt x="630" y="488"/>
                </a:lnTo>
                <a:close/>
                <a:moveTo>
                  <a:pt x="444" y="256"/>
                </a:moveTo>
                <a:cubicBezTo>
                  <a:pt x="359" y="256"/>
                  <a:pt x="359" y="256"/>
                  <a:pt x="359" y="256"/>
                </a:cubicBezTo>
                <a:cubicBezTo>
                  <a:pt x="359" y="172"/>
                  <a:pt x="359" y="172"/>
                  <a:pt x="359" y="172"/>
                </a:cubicBezTo>
                <a:cubicBezTo>
                  <a:pt x="359" y="168"/>
                  <a:pt x="356" y="165"/>
                  <a:pt x="352" y="165"/>
                </a:cubicBezTo>
                <a:cubicBezTo>
                  <a:pt x="292" y="165"/>
                  <a:pt x="292" y="165"/>
                  <a:pt x="292" y="165"/>
                </a:cubicBezTo>
                <a:cubicBezTo>
                  <a:pt x="288" y="165"/>
                  <a:pt x="285" y="168"/>
                  <a:pt x="285" y="172"/>
                </a:cubicBezTo>
                <a:cubicBezTo>
                  <a:pt x="285" y="256"/>
                  <a:pt x="285" y="256"/>
                  <a:pt x="285" y="256"/>
                </a:cubicBezTo>
                <a:cubicBezTo>
                  <a:pt x="200" y="256"/>
                  <a:pt x="200" y="256"/>
                  <a:pt x="200" y="256"/>
                </a:cubicBezTo>
                <a:cubicBezTo>
                  <a:pt x="197" y="256"/>
                  <a:pt x="193" y="260"/>
                  <a:pt x="193" y="263"/>
                </a:cubicBezTo>
                <a:cubicBezTo>
                  <a:pt x="193" y="324"/>
                  <a:pt x="193" y="324"/>
                  <a:pt x="193" y="324"/>
                </a:cubicBezTo>
                <a:cubicBezTo>
                  <a:pt x="193" y="328"/>
                  <a:pt x="197" y="331"/>
                  <a:pt x="200" y="331"/>
                </a:cubicBezTo>
                <a:cubicBezTo>
                  <a:pt x="285" y="331"/>
                  <a:pt x="285" y="331"/>
                  <a:pt x="285" y="331"/>
                </a:cubicBezTo>
                <a:cubicBezTo>
                  <a:pt x="285" y="415"/>
                  <a:pt x="285" y="415"/>
                  <a:pt x="285" y="415"/>
                </a:cubicBezTo>
                <a:cubicBezTo>
                  <a:pt x="285" y="419"/>
                  <a:pt x="288" y="422"/>
                  <a:pt x="292" y="422"/>
                </a:cubicBezTo>
                <a:cubicBezTo>
                  <a:pt x="352" y="422"/>
                  <a:pt x="352" y="422"/>
                  <a:pt x="352" y="422"/>
                </a:cubicBezTo>
                <a:cubicBezTo>
                  <a:pt x="356" y="422"/>
                  <a:pt x="359" y="419"/>
                  <a:pt x="359" y="415"/>
                </a:cubicBezTo>
                <a:cubicBezTo>
                  <a:pt x="359" y="331"/>
                  <a:pt x="359" y="331"/>
                  <a:pt x="359" y="331"/>
                </a:cubicBezTo>
                <a:cubicBezTo>
                  <a:pt x="444" y="331"/>
                  <a:pt x="444" y="331"/>
                  <a:pt x="444" y="331"/>
                </a:cubicBezTo>
                <a:cubicBezTo>
                  <a:pt x="448" y="331"/>
                  <a:pt x="451" y="328"/>
                  <a:pt x="451" y="324"/>
                </a:cubicBezTo>
                <a:cubicBezTo>
                  <a:pt x="451" y="263"/>
                  <a:pt x="451" y="263"/>
                  <a:pt x="451" y="263"/>
                </a:cubicBezTo>
                <a:cubicBezTo>
                  <a:pt x="451" y="260"/>
                  <a:pt x="448" y="256"/>
                  <a:pt x="444" y="256"/>
                </a:cubicBezTo>
                <a:close/>
                <a:moveTo>
                  <a:pt x="437" y="317"/>
                </a:moveTo>
                <a:cubicBezTo>
                  <a:pt x="352" y="317"/>
                  <a:pt x="352" y="317"/>
                  <a:pt x="352" y="317"/>
                </a:cubicBezTo>
                <a:cubicBezTo>
                  <a:pt x="348" y="317"/>
                  <a:pt x="345" y="320"/>
                  <a:pt x="345" y="324"/>
                </a:cubicBezTo>
                <a:cubicBezTo>
                  <a:pt x="345" y="408"/>
                  <a:pt x="345" y="408"/>
                  <a:pt x="345" y="408"/>
                </a:cubicBezTo>
                <a:cubicBezTo>
                  <a:pt x="299" y="408"/>
                  <a:pt x="299" y="408"/>
                  <a:pt x="299" y="408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299" y="320"/>
                  <a:pt x="296" y="317"/>
                  <a:pt x="292" y="317"/>
                </a:cubicBezTo>
                <a:cubicBezTo>
                  <a:pt x="207" y="317"/>
                  <a:pt x="207" y="317"/>
                  <a:pt x="207" y="317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92" y="270"/>
                  <a:pt x="292" y="270"/>
                  <a:pt x="292" y="270"/>
                </a:cubicBezTo>
                <a:cubicBezTo>
                  <a:pt x="296" y="270"/>
                  <a:pt x="299" y="267"/>
                  <a:pt x="299" y="263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345" y="179"/>
                  <a:pt x="345" y="179"/>
                  <a:pt x="345" y="179"/>
                </a:cubicBezTo>
                <a:cubicBezTo>
                  <a:pt x="345" y="263"/>
                  <a:pt x="345" y="263"/>
                  <a:pt x="345" y="263"/>
                </a:cubicBezTo>
                <a:cubicBezTo>
                  <a:pt x="345" y="267"/>
                  <a:pt x="348" y="270"/>
                  <a:pt x="352" y="270"/>
                </a:cubicBezTo>
                <a:cubicBezTo>
                  <a:pt x="437" y="270"/>
                  <a:pt x="437" y="270"/>
                  <a:pt x="437" y="270"/>
                </a:cubicBezTo>
                <a:lnTo>
                  <a:pt x="437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67"/>
          <p:cNvSpPr>
            <a:spLocks noChangeArrowheads="1"/>
          </p:cNvSpPr>
          <p:nvPr/>
        </p:nvSpPr>
        <p:spPr bwMode="auto">
          <a:xfrm>
            <a:off x="6212172" y="1343956"/>
            <a:ext cx="1097280" cy="10972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141"/>
          <p:cNvSpPr>
            <a:spLocks noEditPoints="1"/>
          </p:cNvSpPr>
          <p:nvPr/>
        </p:nvSpPr>
        <p:spPr bwMode="auto">
          <a:xfrm>
            <a:off x="6352314" y="1442232"/>
            <a:ext cx="816997" cy="819079"/>
          </a:xfrm>
          <a:custGeom>
            <a:avLst/>
            <a:gdLst>
              <a:gd name="T0" fmla="*/ 472 w 792"/>
              <a:gd name="T1" fmla="*/ 296 h 792"/>
              <a:gd name="T2" fmla="*/ 690 w 792"/>
              <a:gd name="T3" fmla="*/ 661 h 792"/>
              <a:gd name="T4" fmla="*/ 100 w 792"/>
              <a:gd name="T5" fmla="*/ 658 h 792"/>
              <a:gd name="T6" fmla="*/ 100 w 792"/>
              <a:gd name="T7" fmla="*/ 133 h 792"/>
              <a:gd name="T8" fmla="*/ 287 w 792"/>
              <a:gd name="T9" fmla="*/ 16 h 792"/>
              <a:gd name="T10" fmla="*/ 326 w 792"/>
              <a:gd name="T11" fmla="*/ 7 h 792"/>
              <a:gd name="T12" fmla="*/ 369 w 792"/>
              <a:gd name="T13" fmla="*/ 1 h 792"/>
              <a:gd name="T14" fmla="*/ 430 w 792"/>
              <a:gd name="T15" fmla="*/ 2 h 792"/>
              <a:gd name="T16" fmla="*/ 480 w 792"/>
              <a:gd name="T17" fmla="*/ 9 h 792"/>
              <a:gd name="T18" fmla="*/ 529 w 792"/>
              <a:gd name="T19" fmla="*/ 23 h 792"/>
              <a:gd name="T20" fmla="*/ 769 w 792"/>
              <a:gd name="T21" fmla="*/ 265 h 792"/>
              <a:gd name="T22" fmla="*/ 110 w 792"/>
              <a:gd name="T23" fmla="*/ 648 h 792"/>
              <a:gd name="T24" fmla="*/ 195 w 792"/>
              <a:gd name="T25" fmla="*/ 389 h 792"/>
              <a:gd name="T26" fmla="*/ 218 w 792"/>
              <a:gd name="T27" fmla="*/ 210 h 792"/>
              <a:gd name="T28" fmla="*/ 232 w 792"/>
              <a:gd name="T29" fmla="*/ 67 h 792"/>
              <a:gd name="T30" fmla="*/ 272 w 792"/>
              <a:gd name="T31" fmla="*/ 286 h 792"/>
              <a:gd name="T32" fmla="*/ 439 w 792"/>
              <a:gd name="T33" fmla="*/ 379 h 792"/>
              <a:gd name="T34" fmla="*/ 326 w 792"/>
              <a:gd name="T35" fmla="*/ 312 h 792"/>
              <a:gd name="T36" fmla="*/ 399 w 792"/>
              <a:gd name="T37" fmla="*/ 241 h 792"/>
              <a:gd name="T38" fmla="*/ 452 w 792"/>
              <a:gd name="T39" fmla="*/ 200 h 792"/>
              <a:gd name="T40" fmla="*/ 422 w 792"/>
              <a:gd name="T41" fmla="*/ 110 h 792"/>
              <a:gd name="T42" fmla="*/ 487 w 792"/>
              <a:gd name="T43" fmla="*/ 48 h 792"/>
              <a:gd name="T44" fmla="*/ 521 w 792"/>
              <a:gd name="T45" fmla="*/ 35 h 792"/>
              <a:gd name="T46" fmla="*/ 475 w 792"/>
              <a:gd name="T47" fmla="*/ 23 h 792"/>
              <a:gd name="T48" fmla="*/ 428 w 792"/>
              <a:gd name="T49" fmla="*/ 16 h 792"/>
              <a:gd name="T50" fmla="*/ 374 w 792"/>
              <a:gd name="T51" fmla="*/ 15 h 792"/>
              <a:gd name="T52" fmla="*/ 341 w 792"/>
              <a:gd name="T53" fmla="*/ 18 h 792"/>
              <a:gd name="T54" fmla="*/ 308 w 792"/>
              <a:gd name="T55" fmla="*/ 24 h 792"/>
              <a:gd name="T56" fmla="*/ 585 w 792"/>
              <a:gd name="T57" fmla="*/ 259 h 792"/>
              <a:gd name="T58" fmla="*/ 719 w 792"/>
              <a:gd name="T59" fmla="*/ 460 h 792"/>
              <a:gd name="T60" fmla="*/ 403 w 792"/>
              <a:gd name="T61" fmla="*/ 519 h 792"/>
              <a:gd name="T62" fmla="*/ 482 w 792"/>
              <a:gd name="T63" fmla="*/ 533 h 792"/>
              <a:gd name="T64" fmla="*/ 221 w 792"/>
              <a:gd name="T65" fmla="*/ 259 h 792"/>
              <a:gd name="T66" fmla="*/ 389 w 792"/>
              <a:gd name="T67" fmla="*/ 366 h 792"/>
              <a:gd name="T68" fmla="*/ 219 w 792"/>
              <a:gd name="T69" fmla="*/ 273 h 792"/>
              <a:gd name="T70" fmla="*/ 423 w 792"/>
              <a:gd name="T71" fmla="*/ 389 h 792"/>
              <a:gd name="T72" fmla="*/ 495 w 792"/>
              <a:gd name="T73" fmla="*/ 373 h 792"/>
              <a:gd name="T74" fmla="*/ 457 w 792"/>
              <a:gd name="T75" fmla="*/ 273 h 792"/>
              <a:gd name="T76" fmla="*/ 403 w 792"/>
              <a:gd name="T77" fmla="*/ 303 h 792"/>
              <a:gd name="T78" fmla="*/ 403 w 792"/>
              <a:gd name="T79" fmla="*/ 259 h 792"/>
              <a:gd name="T80" fmla="*/ 359 w 792"/>
              <a:gd name="T81" fmla="*/ 259 h 792"/>
              <a:gd name="T82" fmla="*/ 389 w 792"/>
              <a:gd name="T83" fmla="*/ 306 h 792"/>
              <a:gd name="T84" fmla="*/ 587 w 792"/>
              <a:gd name="T85" fmla="*/ 273 h 792"/>
              <a:gd name="T86" fmla="*/ 464 w 792"/>
              <a:gd name="T87" fmla="*/ 207 h 792"/>
              <a:gd name="T88" fmla="*/ 389 w 792"/>
              <a:gd name="T89" fmla="*/ 76 h 792"/>
              <a:gd name="T90" fmla="*/ 436 w 792"/>
              <a:gd name="T91" fmla="*/ 90 h 792"/>
              <a:gd name="T92" fmla="*/ 403 w 792"/>
              <a:gd name="T93" fmla="*/ 67 h 792"/>
              <a:gd name="T94" fmla="*/ 14 w 792"/>
              <a:gd name="T95" fmla="*/ 403 h 792"/>
              <a:gd name="T96" fmla="*/ 262 w 792"/>
              <a:gd name="T97" fmla="*/ 662 h 792"/>
              <a:gd name="T98" fmla="*/ 446 w 792"/>
              <a:gd name="T99" fmla="*/ 734 h 792"/>
              <a:gd name="T100" fmla="*/ 674 w 792"/>
              <a:gd name="T101" fmla="*/ 536 h 792"/>
              <a:gd name="T102" fmla="*/ 560 w 792"/>
              <a:gd name="T103" fmla="*/ 383 h 792"/>
              <a:gd name="T104" fmla="*/ 483 w 792"/>
              <a:gd name="T105" fmla="*/ 392 h 792"/>
              <a:gd name="T106" fmla="*/ 490 w 792"/>
              <a:gd name="T107" fmla="*/ 521 h 792"/>
              <a:gd name="T108" fmla="*/ 470 w 792"/>
              <a:gd name="T109" fmla="*/ 741 h 792"/>
              <a:gd name="T110" fmla="*/ 682 w 792"/>
              <a:gd name="T111" fmla="*/ 648 h 792"/>
              <a:gd name="T112" fmla="*/ 542 w 792"/>
              <a:gd name="T113" fmla="*/ 79 h 792"/>
              <a:gd name="T114" fmla="*/ 123 w 792"/>
              <a:gd name="T115" fmla="*/ 130 h 792"/>
              <a:gd name="T116" fmla="*/ 333 w 792"/>
              <a:gd name="T117" fmla="*/ 772 h 792"/>
              <a:gd name="T118" fmla="*/ 560 w 792"/>
              <a:gd name="T119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2" h="792">
                <a:moveTo>
                  <a:pt x="516" y="332"/>
                </a:moveTo>
                <a:cubicBezTo>
                  <a:pt x="508" y="328"/>
                  <a:pt x="499" y="323"/>
                  <a:pt x="493" y="321"/>
                </a:cubicBezTo>
                <a:cubicBezTo>
                  <a:pt x="487" y="319"/>
                  <a:pt x="482" y="317"/>
                  <a:pt x="477" y="316"/>
                </a:cubicBezTo>
                <a:cubicBezTo>
                  <a:pt x="464" y="312"/>
                  <a:pt x="459" y="310"/>
                  <a:pt x="459" y="304"/>
                </a:cubicBezTo>
                <a:cubicBezTo>
                  <a:pt x="459" y="301"/>
                  <a:pt x="460" y="298"/>
                  <a:pt x="465" y="297"/>
                </a:cubicBezTo>
                <a:cubicBezTo>
                  <a:pt x="466" y="296"/>
                  <a:pt x="469" y="296"/>
                  <a:pt x="472" y="296"/>
                </a:cubicBezTo>
                <a:cubicBezTo>
                  <a:pt x="489" y="296"/>
                  <a:pt x="535" y="306"/>
                  <a:pt x="543" y="331"/>
                </a:cubicBezTo>
                <a:cubicBezTo>
                  <a:pt x="544" y="333"/>
                  <a:pt x="543" y="336"/>
                  <a:pt x="542" y="337"/>
                </a:cubicBezTo>
                <a:cubicBezTo>
                  <a:pt x="541" y="339"/>
                  <a:pt x="538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3" y="340"/>
                  <a:pt x="529" y="339"/>
                  <a:pt x="516" y="332"/>
                </a:cubicBezTo>
                <a:close/>
                <a:moveTo>
                  <a:pt x="690" y="661"/>
                </a:moveTo>
                <a:cubicBezTo>
                  <a:pt x="617" y="741"/>
                  <a:pt x="512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279" y="792"/>
                  <a:pt x="175" y="741"/>
                  <a:pt x="102" y="661"/>
                </a:cubicBezTo>
                <a:cubicBezTo>
                  <a:pt x="101" y="660"/>
                  <a:pt x="101" y="659"/>
                  <a:pt x="100" y="658"/>
                </a:cubicBezTo>
                <a:cubicBezTo>
                  <a:pt x="67" y="621"/>
                  <a:pt x="40" y="577"/>
                  <a:pt x="23" y="529"/>
                </a:cubicBezTo>
                <a:cubicBezTo>
                  <a:pt x="23" y="528"/>
                  <a:pt x="23" y="527"/>
                  <a:pt x="22" y="527"/>
                </a:cubicBezTo>
                <a:cubicBezTo>
                  <a:pt x="8" y="486"/>
                  <a:pt x="0" y="442"/>
                  <a:pt x="0" y="396"/>
                </a:cubicBezTo>
                <a:cubicBezTo>
                  <a:pt x="0" y="350"/>
                  <a:pt x="8" y="306"/>
                  <a:pt x="22" y="265"/>
                </a:cubicBezTo>
                <a:cubicBezTo>
                  <a:pt x="23" y="264"/>
                  <a:pt x="23" y="264"/>
                  <a:pt x="23" y="263"/>
                </a:cubicBezTo>
                <a:cubicBezTo>
                  <a:pt x="40" y="215"/>
                  <a:pt x="67" y="171"/>
                  <a:pt x="100" y="133"/>
                </a:cubicBezTo>
                <a:cubicBezTo>
                  <a:pt x="101" y="133"/>
                  <a:pt x="101" y="132"/>
                  <a:pt x="102" y="131"/>
                </a:cubicBezTo>
                <a:cubicBezTo>
                  <a:pt x="125" y="105"/>
                  <a:pt x="152" y="83"/>
                  <a:pt x="181" y="64"/>
                </a:cubicBezTo>
                <a:cubicBezTo>
                  <a:pt x="181" y="64"/>
                  <a:pt x="182" y="63"/>
                  <a:pt x="182" y="63"/>
                </a:cubicBezTo>
                <a:cubicBezTo>
                  <a:pt x="212" y="44"/>
                  <a:pt x="244" y="29"/>
                  <a:pt x="277" y="19"/>
                </a:cubicBezTo>
                <a:cubicBezTo>
                  <a:pt x="278" y="18"/>
                  <a:pt x="279" y="18"/>
                  <a:pt x="280" y="18"/>
                </a:cubicBezTo>
                <a:cubicBezTo>
                  <a:pt x="282" y="17"/>
                  <a:pt x="285" y="16"/>
                  <a:pt x="287" y="16"/>
                </a:cubicBezTo>
                <a:cubicBezTo>
                  <a:pt x="289" y="15"/>
                  <a:pt x="291" y="15"/>
                  <a:pt x="292" y="14"/>
                </a:cubicBezTo>
                <a:cubicBezTo>
                  <a:pt x="295" y="13"/>
                  <a:pt x="299" y="12"/>
                  <a:pt x="302" y="12"/>
                </a:cubicBezTo>
                <a:cubicBezTo>
                  <a:pt x="304" y="11"/>
                  <a:pt x="307" y="10"/>
                  <a:pt x="309" y="10"/>
                </a:cubicBezTo>
                <a:cubicBezTo>
                  <a:pt x="311" y="10"/>
                  <a:pt x="312" y="9"/>
                  <a:pt x="314" y="9"/>
                </a:cubicBezTo>
                <a:cubicBezTo>
                  <a:pt x="317" y="8"/>
                  <a:pt x="320" y="8"/>
                  <a:pt x="323" y="7"/>
                </a:cubicBezTo>
                <a:cubicBezTo>
                  <a:pt x="324" y="7"/>
                  <a:pt x="325" y="7"/>
                  <a:pt x="326" y="7"/>
                </a:cubicBezTo>
                <a:cubicBezTo>
                  <a:pt x="330" y="6"/>
                  <a:pt x="334" y="5"/>
                  <a:pt x="338" y="5"/>
                </a:cubicBezTo>
                <a:cubicBezTo>
                  <a:pt x="339" y="4"/>
                  <a:pt x="340" y="4"/>
                  <a:pt x="341" y="4"/>
                </a:cubicBezTo>
                <a:cubicBezTo>
                  <a:pt x="345" y="4"/>
                  <a:pt x="348" y="3"/>
                  <a:pt x="351" y="3"/>
                </a:cubicBezTo>
                <a:cubicBezTo>
                  <a:pt x="352" y="3"/>
                  <a:pt x="353" y="3"/>
                  <a:pt x="354" y="3"/>
                </a:cubicBezTo>
                <a:cubicBezTo>
                  <a:pt x="358" y="2"/>
                  <a:pt x="362" y="2"/>
                  <a:pt x="367" y="1"/>
                </a:cubicBezTo>
                <a:cubicBezTo>
                  <a:pt x="368" y="1"/>
                  <a:pt x="368" y="1"/>
                  <a:pt x="369" y="1"/>
                </a:cubicBezTo>
                <a:cubicBezTo>
                  <a:pt x="373" y="1"/>
                  <a:pt x="376" y="1"/>
                  <a:pt x="380" y="1"/>
                </a:cubicBezTo>
                <a:cubicBezTo>
                  <a:pt x="381" y="1"/>
                  <a:pt x="382" y="1"/>
                  <a:pt x="383" y="1"/>
                </a:cubicBezTo>
                <a:cubicBezTo>
                  <a:pt x="387" y="0"/>
                  <a:pt x="392" y="0"/>
                  <a:pt x="396" y="0"/>
                </a:cubicBezTo>
                <a:cubicBezTo>
                  <a:pt x="401" y="0"/>
                  <a:pt x="407" y="0"/>
                  <a:pt x="412" y="1"/>
                </a:cubicBezTo>
                <a:cubicBezTo>
                  <a:pt x="413" y="1"/>
                  <a:pt x="414" y="1"/>
                  <a:pt x="415" y="1"/>
                </a:cubicBezTo>
                <a:cubicBezTo>
                  <a:pt x="420" y="1"/>
                  <a:pt x="425" y="1"/>
                  <a:pt x="430" y="2"/>
                </a:cubicBezTo>
                <a:cubicBezTo>
                  <a:pt x="431" y="2"/>
                  <a:pt x="432" y="2"/>
                  <a:pt x="433" y="2"/>
                </a:cubicBezTo>
                <a:cubicBezTo>
                  <a:pt x="438" y="3"/>
                  <a:pt x="443" y="3"/>
                  <a:pt x="447" y="4"/>
                </a:cubicBezTo>
                <a:cubicBezTo>
                  <a:pt x="449" y="4"/>
                  <a:pt x="450" y="4"/>
                  <a:pt x="451" y="4"/>
                </a:cubicBezTo>
                <a:cubicBezTo>
                  <a:pt x="456" y="5"/>
                  <a:pt x="460" y="6"/>
                  <a:pt x="464" y="6"/>
                </a:cubicBezTo>
                <a:cubicBezTo>
                  <a:pt x="466" y="7"/>
                  <a:pt x="468" y="7"/>
                  <a:pt x="469" y="7"/>
                </a:cubicBezTo>
                <a:cubicBezTo>
                  <a:pt x="473" y="8"/>
                  <a:pt x="477" y="9"/>
                  <a:pt x="480" y="9"/>
                </a:cubicBezTo>
                <a:cubicBezTo>
                  <a:pt x="482" y="10"/>
                  <a:pt x="484" y="10"/>
                  <a:pt x="485" y="11"/>
                </a:cubicBezTo>
                <a:cubicBezTo>
                  <a:pt x="489" y="11"/>
                  <a:pt x="493" y="12"/>
                  <a:pt x="497" y="13"/>
                </a:cubicBezTo>
                <a:cubicBezTo>
                  <a:pt x="499" y="14"/>
                  <a:pt x="501" y="15"/>
                  <a:pt x="503" y="15"/>
                </a:cubicBezTo>
                <a:cubicBezTo>
                  <a:pt x="507" y="16"/>
                  <a:pt x="511" y="17"/>
                  <a:pt x="514" y="18"/>
                </a:cubicBezTo>
                <a:cubicBezTo>
                  <a:pt x="517" y="19"/>
                  <a:pt x="519" y="20"/>
                  <a:pt x="521" y="21"/>
                </a:cubicBezTo>
                <a:cubicBezTo>
                  <a:pt x="524" y="22"/>
                  <a:pt x="527" y="23"/>
                  <a:pt x="529" y="23"/>
                </a:cubicBezTo>
                <a:cubicBezTo>
                  <a:pt x="531" y="24"/>
                  <a:pt x="533" y="25"/>
                  <a:pt x="534" y="25"/>
                </a:cubicBezTo>
                <a:cubicBezTo>
                  <a:pt x="535" y="25"/>
                  <a:pt x="535" y="25"/>
                  <a:pt x="535" y="26"/>
                </a:cubicBezTo>
                <a:cubicBezTo>
                  <a:pt x="595" y="48"/>
                  <a:pt x="648" y="85"/>
                  <a:pt x="690" y="131"/>
                </a:cubicBezTo>
                <a:cubicBezTo>
                  <a:pt x="690" y="132"/>
                  <a:pt x="691" y="133"/>
                  <a:pt x="692" y="133"/>
                </a:cubicBezTo>
                <a:cubicBezTo>
                  <a:pt x="725" y="171"/>
                  <a:pt x="751" y="215"/>
                  <a:pt x="769" y="263"/>
                </a:cubicBezTo>
                <a:cubicBezTo>
                  <a:pt x="769" y="264"/>
                  <a:pt x="769" y="264"/>
                  <a:pt x="769" y="265"/>
                </a:cubicBezTo>
                <a:cubicBezTo>
                  <a:pt x="784" y="306"/>
                  <a:pt x="792" y="350"/>
                  <a:pt x="792" y="396"/>
                </a:cubicBezTo>
                <a:cubicBezTo>
                  <a:pt x="792" y="442"/>
                  <a:pt x="784" y="486"/>
                  <a:pt x="769" y="527"/>
                </a:cubicBezTo>
                <a:cubicBezTo>
                  <a:pt x="769" y="527"/>
                  <a:pt x="769" y="528"/>
                  <a:pt x="769" y="529"/>
                </a:cubicBezTo>
                <a:cubicBezTo>
                  <a:pt x="751" y="577"/>
                  <a:pt x="725" y="621"/>
                  <a:pt x="692" y="659"/>
                </a:cubicBezTo>
                <a:cubicBezTo>
                  <a:pt x="691" y="659"/>
                  <a:pt x="690" y="660"/>
                  <a:pt x="690" y="661"/>
                </a:cubicBezTo>
                <a:close/>
                <a:moveTo>
                  <a:pt x="110" y="648"/>
                </a:moveTo>
                <a:cubicBezTo>
                  <a:pt x="240" y="648"/>
                  <a:pt x="240" y="648"/>
                  <a:pt x="240" y="648"/>
                </a:cubicBezTo>
                <a:cubicBezTo>
                  <a:pt x="226" y="613"/>
                  <a:pt x="214" y="574"/>
                  <a:pt x="207" y="533"/>
                </a:cubicBezTo>
                <a:cubicBezTo>
                  <a:pt x="39" y="533"/>
                  <a:pt x="39" y="533"/>
                  <a:pt x="39" y="533"/>
                </a:cubicBezTo>
                <a:cubicBezTo>
                  <a:pt x="56" y="575"/>
                  <a:pt x="80" y="614"/>
                  <a:pt x="110" y="648"/>
                </a:cubicBezTo>
                <a:close/>
                <a:moveTo>
                  <a:pt x="14" y="389"/>
                </a:moveTo>
                <a:cubicBezTo>
                  <a:pt x="195" y="389"/>
                  <a:pt x="195" y="389"/>
                  <a:pt x="195" y="389"/>
                </a:cubicBezTo>
                <a:cubicBezTo>
                  <a:pt x="195" y="350"/>
                  <a:pt x="198" y="311"/>
                  <a:pt x="204" y="273"/>
                </a:cubicBezTo>
                <a:cubicBezTo>
                  <a:pt x="34" y="273"/>
                  <a:pt x="34" y="273"/>
                  <a:pt x="34" y="273"/>
                </a:cubicBezTo>
                <a:cubicBezTo>
                  <a:pt x="22" y="310"/>
                  <a:pt x="15" y="349"/>
                  <a:pt x="14" y="389"/>
                </a:cubicBezTo>
                <a:close/>
                <a:moveTo>
                  <a:pt x="39" y="259"/>
                </a:moveTo>
                <a:cubicBezTo>
                  <a:pt x="207" y="259"/>
                  <a:pt x="207" y="259"/>
                  <a:pt x="207" y="259"/>
                </a:cubicBezTo>
                <a:cubicBezTo>
                  <a:pt x="210" y="242"/>
                  <a:pt x="214" y="226"/>
                  <a:pt x="218" y="210"/>
                </a:cubicBezTo>
                <a:cubicBezTo>
                  <a:pt x="215" y="185"/>
                  <a:pt x="216" y="161"/>
                  <a:pt x="219" y="150"/>
                </a:cubicBezTo>
                <a:cubicBezTo>
                  <a:pt x="219" y="148"/>
                  <a:pt x="220" y="146"/>
                  <a:pt x="220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80" y="178"/>
                  <a:pt x="56" y="217"/>
                  <a:pt x="39" y="259"/>
                </a:cubicBezTo>
                <a:close/>
                <a:moveTo>
                  <a:pt x="220" y="57"/>
                </a:moveTo>
                <a:cubicBezTo>
                  <a:pt x="227" y="59"/>
                  <a:pt x="231" y="63"/>
                  <a:pt x="232" y="67"/>
                </a:cubicBezTo>
                <a:cubicBezTo>
                  <a:pt x="242" y="91"/>
                  <a:pt x="238" y="132"/>
                  <a:pt x="232" y="153"/>
                </a:cubicBezTo>
                <a:cubicBezTo>
                  <a:pt x="230" y="165"/>
                  <a:pt x="229" y="188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4" y="231"/>
                  <a:pt x="239" y="250"/>
                  <a:pt x="246" y="260"/>
                </a:cubicBezTo>
                <a:cubicBezTo>
                  <a:pt x="249" y="260"/>
                  <a:pt x="251" y="262"/>
                  <a:pt x="252" y="265"/>
                </a:cubicBezTo>
                <a:cubicBezTo>
                  <a:pt x="259" y="271"/>
                  <a:pt x="265" y="278"/>
                  <a:pt x="272" y="286"/>
                </a:cubicBezTo>
                <a:cubicBezTo>
                  <a:pt x="285" y="301"/>
                  <a:pt x="298" y="317"/>
                  <a:pt x="322" y="326"/>
                </a:cubicBezTo>
                <a:cubicBezTo>
                  <a:pt x="330" y="329"/>
                  <a:pt x="337" y="332"/>
                  <a:pt x="345" y="334"/>
                </a:cubicBezTo>
                <a:cubicBezTo>
                  <a:pt x="364" y="341"/>
                  <a:pt x="383" y="348"/>
                  <a:pt x="398" y="355"/>
                </a:cubicBezTo>
                <a:cubicBezTo>
                  <a:pt x="399" y="355"/>
                  <a:pt x="399" y="355"/>
                  <a:pt x="399" y="356"/>
                </a:cubicBezTo>
                <a:cubicBezTo>
                  <a:pt x="412" y="362"/>
                  <a:pt x="422" y="368"/>
                  <a:pt x="427" y="374"/>
                </a:cubicBezTo>
                <a:cubicBezTo>
                  <a:pt x="429" y="377"/>
                  <a:pt x="433" y="378"/>
                  <a:pt x="439" y="379"/>
                </a:cubicBezTo>
                <a:cubicBezTo>
                  <a:pt x="434" y="377"/>
                  <a:pt x="432" y="373"/>
                  <a:pt x="431" y="368"/>
                </a:cubicBezTo>
                <a:cubicBezTo>
                  <a:pt x="431" y="363"/>
                  <a:pt x="415" y="340"/>
                  <a:pt x="409" y="330"/>
                </a:cubicBezTo>
                <a:cubicBezTo>
                  <a:pt x="405" y="324"/>
                  <a:pt x="402" y="320"/>
                  <a:pt x="400" y="318"/>
                </a:cubicBezTo>
                <a:cubicBezTo>
                  <a:pt x="397" y="318"/>
                  <a:pt x="392" y="320"/>
                  <a:pt x="387" y="321"/>
                </a:cubicBezTo>
                <a:cubicBezTo>
                  <a:pt x="375" y="325"/>
                  <a:pt x="361" y="329"/>
                  <a:pt x="349" y="329"/>
                </a:cubicBezTo>
                <a:cubicBezTo>
                  <a:pt x="331" y="329"/>
                  <a:pt x="327" y="319"/>
                  <a:pt x="326" y="312"/>
                </a:cubicBezTo>
                <a:cubicBezTo>
                  <a:pt x="324" y="297"/>
                  <a:pt x="329" y="278"/>
                  <a:pt x="339" y="263"/>
                </a:cubicBezTo>
                <a:cubicBezTo>
                  <a:pt x="339" y="263"/>
                  <a:pt x="339" y="262"/>
                  <a:pt x="339" y="262"/>
                </a:cubicBezTo>
                <a:cubicBezTo>
                  <a:pt x="341" y="259"/>
                  <a:pt x="343" y="256"/>
                  <a:pt x="345" y="254"/>
                </a:cubicBezTo>
                <a:cubicBezTo>
                  <a:pt x="358" y="239"/>
                  <a:pt x="373" y="234"/>
                  <a:pt x="389" y="238"/>
                </a:cubicBezTo>
                <a:cubicBezTo>
                  <a:pt x="392" y="238"/>
                  <a:pt x="395" y="239"/>
                  <a:pt x="398" y="240"/>
                </a:cubicBezTo>
                <a:cubicBezTo>
                  <a:pt x="398" y="241"/>
                  <a:pt x="399" y="241"/>
                  <a:pt x="399" y="241"/>
                </a:cubicBezTo>
                <a:cubicBezTo>
                  <a:pt x="414" y="247"/>
                  <a:pt x="426" y="256"/>
                  <a:pt x="435" y="263"/>
                </a:cubicBezTo>
                <a:cubicBezTo>
                  <a:pt x="437" y="264"/>
                  <a:pt x="440" y="266"/>
                  <a:pt x="442" y="267"/>
                </a:cubicBezTo>
                <a:cubicBezTo>
                  <a:pt x="440" y="263"/>
                  <a:pt x="437" y="258"/>
                  <a:pt x="435" y="254"/>
                </a:cubicBezTo>
                <a:cubicBezTo>
                  <a:pt x="429" y="242"/>
                  <a:pt x="425" y="233"/>
                  <a:pt x="428" y="227"/>
                </a:cubicBezTo>
                <a:cubicBezTo>
                  <a:pt x="429" y="225"/>
                  <a:pt x="432" y="222"/>
                  <a:pt x="436" y="222"/>
                </a:cubicBezTo>
                <a:cubicBezTo>
                  <a:pt x="440" y="220"/>
                  <a:pt x="447" y="208"/>
                  <a:pt x="452" y="200"/>
                </a:cubicBezTo>
                <a:cubicBezTo>
                  <a:pt x="462" y="182"/>
                  <a:pt x="473" y="164"/>
                  <a:pt x="487" y="159"/>
                </a:cubicBezTo>
                <a:cubicBezTo>
                  <a:pt x="496" y="156"/>
                  <a:pt x="519" y="149"/>
                  <a:pt x="522" y="139"/>
                </a:cubicBezTo>
                <a:cubicBezTo>
                  <a:pt x="523" y="136"/>
                  <a:pt x="521" y="132"/>
                  <a:pt x="518" y="127"/>
                </a:cubicBezTo>
                <a:cubicBezTo>
                  <a:pt x="504" y="110"/>
                  <a:pt x="472" y="87"/>
                  <a:pt x="456" y="87"/>
                </a:cubicBezTo>
                <a:cubicBezTo>
                  <a:pt x="452" y="87"/>
                  <a:pt x="450" y="88"/>
                  <a:pt x="450" y="93"/>
                </a:cubicBezTo>
                <a:cubicBezTo>
                  <a:pt x="447" y="104"/>
                  <a:pt x="437" y="110"/>
                  <a:pt x="422" y="110"/>
                </a:cubicBezTo>
                <a:cubicBezTo>
                  <a:pt x="404" y="110"/>
                  <a:pt x="375" y="100"/>
                  <a:pt x="371" y="84"/>
                </a:cubicBezTo>
                <a:cubicBezTo>
                  <a:pt x="370" y="79"/>
                  <a:pt x="370" y="70"/>
                  <a:pt x="383" y="63"/>
                </a:cubicBezTo>
                <a:cubicBezTo>
                  <a:pt x="388" y="60"/>
                  <a:pt x="392" y="57"/>
                  <a:pt x="397" y="55"/>
                </a:cubicBezTo>
                <a:cubicBezTo>
                  <a:pt x="415" y="44"/>
                  <a:pt x="428" y="36"/>
                  <a:pt x="445" y="36"/>
                </a:cubicBezTo>
                <a:cubicBezTo>
                  <a:pt x="451" y="36"/>
                  <a:pt x="458" y="38"/>
                  <a:pt x="467" y="40"/>
                </a:cubicBezTo>
                <a:cubicBezTo>
                  <a:pt x="473" y="42"/>
                  <a:pt x="480" y="45"/>
                  <a:pt x="487" y="48"/>
                </a:cubicBezTo>
                <a:cubicBezTo>
                  <a:pt x="489" y="47"/>
                  <a:pt x="492" y="47"/>
                  <a:pt x="494" y="49"/>
                </a:cubicBezTo>
                <a:cubicBezTo>
                  <a:pt x="494" y="50"/>
                  <a:pt x="495" y="51"/>
                  <a:pt x="496" y="52"/>
                </a:cubicBezTo>
                <a:cubicBezTo>
                  <a:pt x="499" y="54"/>
                  <a:pt x="503" y="55"/>
                  <a:pt x="507" y="57"/>
                </a:cubicBezTo>
                <a:cubicBezTo>
                  <a:pt x="517" y="62"/>
                  <a:pt x="527" y="67"/>
                  <a:pt x="532" y="68"/>
                </a:cubicBezTo>
                <a:cubicBezTo>
                  <a:pt x="533" y="63"/>
                  <a:pt x="531" y="51"/>
                  <a:pt x="526" y="37"/>
                </a:cubicBezTo>
                <a:cubicBezTo>
                  <a:pt x="525" y="37"/>
                  <a:pt x="523" y="36"/>
                  <a:pt x="521" y="35"/>
                </a:cubicBezTo>
                <a:cubicBezTo>
                  <a:pt x="519" y="35"/>
                  <a:pt x="517" y="34"/>
                  <a:pt x="516" y="34"/>
                </a:cubicBezTo>
                <a:cubicBezTo>
                  <a:pt x="512" y="33"/>
                  <a:pt x="509" y="32"/>
                  <a:pt x="506" y="31"/>
                </a:cubicBezTo>
                <a:cubicBezTo>
                  <a:pt x="503" y="30"/>
                  <a:pt x="501" y="29"/>
                  <a:pt x="498" y="28"/>
                </a:cubicBezTo>
                <a:cubicBezTo>
                  <a:pt x="496" y="28"/>
                  <a:pt x="494" y="27"/>
                  <a:pt x="492" y="27"/>
                </a:cubicBezTo>
                <a:cubicBezTo>
                  <a:pt x="488" y="26"/>
                  <a:pt x="485" y="25"/>
                  <a:pt x="481" y="24"/>
                </a:cubicBezTo>
                <a:cubicBezTo>
                  <a:pt x="479" y="23"/>
                  <a:pt x="477" y="23"/>
                  <a:pt x="475" y="23"/>
                </a:cubicBezTo>
                <a:cubicBezTo>
                  <a:pt x="472" y="22"/>
                  <a:pt x="468" y="21"/>
                  <a:pt x="464" y="20"/>
                </a:cubicBezTo>
                <a:cubicBezTo>
                  <a:pt x="462" y="20"/>
                  <a:pt x="461" y="20"/>
                  <a:pt x="459" y="20"/>
                </a:cubicBezTo>
                <a:cubicBezTo>
                  <a:pt x="456" y="19"/>
                  <a:pt x="452" y="18"/>
                  <a:pt x="448" y="18"/>
                </a:cubicBezTo>
                <a:cubicBezTo>
                  <a:pt x="447" y="18"/>
                  <a:pt x="446" y="18"/>
                  <a:pt x="445" y="17"/>
                </a:cubicBezTo>
                <a:cubicBezTo>
                  <a:pt x="440" y="17"/>
                  <a:pt x="436" y="16"/>
                  <a:pt x="431" y="16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3" y="15"/>
                  <a:pt x="418" y="15"/>
                  <a:pt x="414" y="15"/>
                </a:cubicBezTo>
                <a:cubicBezTo>
                  <a:pt x="413" y="15"/>
                  <a:pt x="412" y="15"/>
                  <a:pt x="411" y="15"/>
                </a:cubicBezTo>
                <a:cubicBezTo>
                  <a:pt x="406" y="14"/>
                  <a:pt x="401" y="14"/>
                  <a:pt x="396" y="14"/>
                </a:cubicBezTo>
                <a:cubicBezTo>
                  <a:pt x="392" y="14"/>
                  <a:pt x="389" y="14"/>
                  <a:pt x="385" y="14"/>
                </a:cubicBezTo>
                <a:cubicBezTo>
                  <a:pt x="384" y="15"/>
                  <a:pt x="383" y="15"/>
                  <a:pt x="382" y="15"/>
                </a:cubicBezTo>
                <a:cubicBezTo>
                  <a:pt x="379" y="15"/>
                  <a:pt x="377" y="15"/>
                  <a:pt x="374" y="15"/>
                </a:cubicBezTo>
                <a:cubicBezTo>
                  <a:pt x="373" y="15"/>
                  <a:pt x="372" y="15"/>
                  <a:pt x="370" y="15"/>
                </a:cubicBezTo>
                <a:cubicBezTo>
                  <a:pt x="368" y="15"/>
                  <a:pt x="366" y="16"/>
                  <a:pt x="363" y="16"/>
                </a:cubicBezTo>
                <a:cubicBezTo>
                  <a:pt x="362" y="16"/>
                  <a:pt x="361" y="16"/>
                  <a:pt x="359" y="16"/>
                </a:cubicBezTo>
                <a:cubicBezTo>
                  <a:pt x="357" y="16"/>
                  <a:pt x="355" y="17"/>
                  <a:pt x="353" y="17"/>
                </a:cubicBezTo>
                <a:cubicBezTo>
                  <a:pt x="351" y="17"/>
                  <a:pt x="350" y="17"/>
                  <a:pt x="349" y="17"/>
                </a:cubicBezTo>
                <a:cubicBezTo>
                  <a:pt x="346" y="18"/>
                  <a:pt x="344" y="18"/>
                  <a:pt x="341" y="18"/>
                </a:cubicBezTo>
                <a:cubicBezTo>
                  <a:pt x="340" y="18"/>
                  <a:pt x="339" y="19"/>
                  <a:pt x="338" y="19"/>
                </a:cubicBezTo>
                <a:cubicBezTo>
                  <a:pt x="335" y="19"/>
                  <a:pt x="331" y="20"/>
                  <a:pt x="328" y="20"/>
                </a:cubicBezTo>
                <a:cubicBezTo>
                  <a:pt x="327" y="21"/>
                  <a:pt x="325" y="21"/>
                  <a:pt x="323" y="21"/>
                </a:cubicBezTo>
                <a:cubicBezTo>
                  <a:pt x="322" y="22"/>
                  <a:pt x="320" y="22"/>
                  <a:pt x="318" y="22"/>
                </a:cubicBezTo>
                <a:cubicBezTo>
                  <a:pt x="316" y="23"/>
                  <a:pt x="314" y="23"/>
                  <a:pt x="312" y="24"/>
                </a:cubicBezTo>
                <a:cubicBezTo>
                  <a:pt x="311" y="24"/>
                  <a:pt x="310" y="24"/>
                  <a:pt x="308" y="24"/>
                </a:cubicBezTo>
                <a:cubicBezTo>
                  <a:pt x="306" y="25"/>
                  <a:pt x="304" y="26"/>
                  <a:pt x="302" y="26"/>
                </a:cubicBezTo>
                <a:cubicBezTo>
                  <a:pt x="301" y="26"/>
                  <a:pt x="300" y="27"/>
                  <a:pt x="299" y="27"/>
                </a:cubicBezTo>
                <a:cubicBezTo>
                  <a:pt x="271" y="34"/>
                  <a:pt x="245" y="44"/>
                  <a:pt x="220" y="57"/>
                </a:cubicBezTo>
                <a:close/>
                <a:moveTo>
                  <a:pt x="682" y="144"/>
                </a:moveTo>
                <a:cubicBezTo>
                  <a:pt x="551" y="144"/>
                  <a:pt x="551" y="144"/>
                  <a:pt x="551" y="144"/>
                </a:cubicBezTo>
                <a:cubicBezTo>
                  <a:pt x="566" y="178"/>
                  <a:pt x="577" y="217"/>
                  <a:pt x="585" y="259"/>
                </a:cubicBezTo>
                <a:cubicBezTo>
                  <a:pt x="752" y="259"/>
                  <a:pt x="752" y="259"/>
                  <a:pt x="752" y="259"/>
                </a:cubicBezTo>
                <a:cubicBezTo>
                  <a:pt x="736" y="217"/>
                  <a:pt x="712" y="178"/>
                  <a:pt x="682" y="144"/>
                </a:cubicBezTo>
                <a:close/>
                <a:moveTo>
                  <a:pt x="777" y="403"/>
                </a:moveTo>
                <a:cubicBezTo>
                  <a:pt x="625" y="403"/>
                  <a:pt x="625" y="403"/>
                  <a:pt x="625" y="403"/>
                </a:cubicBezTo>
                <a:cubicBezTo>
                  <a:pt x="626" y="403"/>
                  <a:pt x="626" y="404"/>
                  <a:pt x="627" y="404"/>
                </a:cubicBezTo>
                <a:cubicBezTo>
                  <a:pt x="678" y="429"/>
                  <a:pt x="712" y="446"/>
                  <a:pt x="719" y="460"/>
                </a:cubicBezTo>
                <a:cubicBezTo>
                  <a:pt x="723" y="471"/>
                  <a:pt x="715" y="493"/>
                  <a:pt x="701" y="519"/>
                </a:cubicBezTo>
                <a:cubicBezTo>
                  <a:pt x="757" y="519"/>
                  <a:pt x="757" y="519"/>
                  <a:pt x="757" y="519"/>
                </a:cubicBezTo>
                <a:cubicBezTo>
                  <a:pt x="770" y="482"/>
                  <a:pt x="777" y="443"/>
                  <a:pt x="777" y="403"/>
                </a:cubicBezTo>
                <a:close/>
                <a:moveTo>
                  <a:pt x="473" y="403"/>
                </a:moveTo>
                <a:cubicBezTo>
                  <a:pt x="403" y="403"/>
                  <a:pt x="403" y="403"/>
                  <a:pt x="403" y="403"/>
                </a:cubicBezTo>
                <a:cubicBezTo>
                  <a:pt x="403" y="519"/>
                  <a:pt x="403" y="519"/>
                  <a:pt x="403" y="519"/>
                </a:cubicBezTo>
                <a:cubicBezTo>
                  <a:pt x="468" y="519"/>
                  <a:pt x="468" y="519"/>
                  <a:pt x="468" y="519"/>
                </a:cubicBezTo>
                <a:cubicBezTo>
                  <a:pt x="456" y="507"/>
                  <a:pt x="447" y="495"/>
                  <a:pt x="445" y="479"/>
                </a:cubicBezTo>
                <a:cubicBezTo>
                  <a:pt x="442" y="457"/>
                  <a:pt x="454" y="439"/>
                  <a:pt x="463" y="424"/>
                </a:cubicBezTo>
                <a:cubicBezTo>
                  <a:pt x="470" y="414"/>
                  <a:pt x="474" y="407"/>
                  <a:pt x="473" y="403"/>
                </a:cubicBezTo>
                <a:close/>
                <a:moveTo>
                  <a:pt x="512" y="584"/>
                </a:moveTo>
                <a:cubicBezTo>
                  <a:pt x="510" y="562"/>
                  <a:pt x="496" y="547"/>
                  <a:pt x="482" y="533"/>
                </a:cubicBezTo>
                <a:cubicBezTo>
                  <a:pt x="403" y="533"/>
                  <a:pt x="403" y="533"/>
                  <a:pt x="403" y="533"/>
                </a:cubicBezTo>
                <a:cubicBezTo>
                  <a:pt x="403" y="648"/>
                  <a:pt x="403" y="648"/>
                  <a:pt x="403" y="648"/>
                </a:cubicBezTo>
                <a:cubicBezTo>
                  <a:pt x="492" y="648"/>
                  <a:pt x="492" y="648"/>
                  <a:pt x="492" y="648"/>
                </a:cubicBezTo>
                <a:cubicBezTo>
                  <a:pt x="504" y="625"/>
                  <a:pt x="514" y="602"/>
                  <a:pt x="512" y="584"/>
                </a:cubicBezTo>
                <a:close/>
                <a:moveTo>
                  <a:pt x="224" y="244"/>
                </a:moveTo>
                <a:cubicBezTo>
                  <a:pt x="223" y="249"/>
                  <a:pt x="222" y="254"/>
                  <a:pt x="221" y="259"/>
                </a:cubicBezTo>
                <a:cubicBezTo>
                  <a:pt x="230" y="259"/>
                  <a:pt x="230" y="259"/>
                  <a:pt x="230" y="259"/>
                </a:cubicBezTo>
                <a:cubicBezTo>
                  <a:pt x="228" y="255"/>
                  <a:pt x="226" y="250"/>
                  <a:pt x="224" y="244"/>
                </a:cubicBezTo>
                <a:close/>
                <a:moveTo>
                  <a:pt x="219" y="273"/>
                </a:moveTo>
                <a:cubicBezTo>
                  <a:pt x="212" y="311"/>
                  <a:pt x="209" y="350"/>
                  <a:pt x="209" y="389"/>
                </a:cubicBezTo>
                <a:cubicBezTo>
                  <a:pt x="389" y="389"/>
                  <a:pt x="389" y="389"/>
                  <a:pt x="389" y="389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374" y="360"/>
                  <a:pt x="357" y="354"/>
                  <a:pt x="340" y="348"/>
                </a:cubicBezTo>
                <a:cubicBezTo>
                  <a:pt x="332" y="345"/>
                  <a:pt x="325" y="342"/>
                  <a:pt x="318" y="339"/>
                </a:cubicBezTo>
                <a:cubicBezTo>
                  <a:pt x="290" y="329"/>
                  <a:pt x="274" y="311"/>
                  <a:pt x="261" y="295"/>
                </a:cubicBezTo>
                <a:cubicBezTo>
                  <a:pt x="254" y="287"/>
                  <a:pt x="248" y="279"/>
                  <a:pt x="241" y="274"/>
                </a:cubicBezTo>
                <a:cubicBezTo>
                  <a:pt x="241" y="274"/>
                  <a:pt x="241" y="274"/>
                  <a:pt x="240" y="273"/>
                </a:cubicBezTo>
                <a:lnTo>
                  <a:pt x="219" y="273"/>
                </a:lnTo>
                <a:close/>
                <a:moveTo>
                  <a:pt x="209" y="403"/>
                </a:moveTo>
                <a:cubicBezTo>
                  <a:pt x="209" y="443"/>
                  <a:pt x="212" y="482"/>
                  <a:pt x="218" y="519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89" y="403"/>
                  <a:pt x="389" y="403"/>
                  <a:pt x="389" y="403"/>
                </a:cubicBezTo>
                <a:lnTo>
                  <a:pt x="209" y="403"/>
                </a:lnTo>
                <a:close/>
                <a:moveTo>
                  <a:pt x="423" y="389"/>
                </a:moveTo>
                <a:cubicBezTo>
                  <a:pt x="420" y="387"/>
                  <a:pt x="417" y="385"/>
                  <a:pt x="415" y="383"/>
                </a:cubicBezTo>
                <a:cubicBezTo>
                  <a:pt x="413" y="380"/>
                  <a:pt x="409" y="376"/>
                  <a:pt x="403" y="373"/>
                </a:cubicBezTo>
                <a:cubicBezTo>
                  <a:pt x="403" y="389"/>
                  <a:pt x="403" y="389"/>
                  <a:pt x="403" y="389"/>
                </a:cubicBezTo>
                <a:lnTo>
                  <a:pt x="423" y="389"/>
                </a:lnTo>
                <a:close/>
                <a:moveTo>
                  <a:pt x="467" y="369"/>
                </a:moveTo>
                <a:cubicBezTo>
                  <a:pt x="477" y="370"/>
                  <a:pt x="487" y="371"/>
                  <a:pt x="495" y="373"/>
                </a:cubicBezTo>
                <a:cubicBezTo>
                  <a:pt x="497" y="374"/>
                  <a:pt x="503" y="372"/>
                  <a:pt x="509" y="369"/>
                </a:cubicBezTo>
                <a:cubicBezTo>
                  <a:pt x="517" y="364"/>
                  <a:pt x="527" y="359"/>
                  <a:pt x="539" y="359"/>
                </a:cubicBezTo>
                <a:cubicBezTo>
                  <a:pt x="549" y="359"/>
                  <a:pt x="560" y="364"/>
                  <a:pt x="569" y="373"/>
                </a:cubicBezTo>
                <a:cubicBezTo>
                  <a:pt x="572" y="375"/>
                  <a:pt x="577" y="378"/>
                  <a:pt x="583" y="382"/>
                </a:cubicBezTo>
                <a:cubicBezTo>
                  <a:pt x="582" y="344"/>
                  <a:pt x="579" y="308"/>
                  <a:pt x="573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57" y="275"/>
                  <a:pt x="456" y="277"/>
                  <a:pt x="456" y="279"/>
                </a:cubicBezTo>
                <a:cubicBezTo>
                  <a:pt x="454" y="282"/>
                  <a:pt x="450" y="284"/>
                  <a:pt x="447" y="284"/>
                </a:cubicBezTo>
                <a:cubicBezTo>
                  <a:pt x="441" y="284"/>
                  <a:pt x="435" y="280"/>
                  <a:pt x="427" y="274"/>
                </a:cubicBezTo>
                <a:cubicBezTo>
                  <a:pt x="427" y="274"/>
                  <a:pt x="426" y="274"/>
                  <a:pt x="426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3" y="303"/>
                  <a:pt x="403" y="303"/>
                  <a:pt x="403" y="303"/>
                </a:cubicBezTo>
                <a:cubicBezTo>
                  <a:pt x="408" y="304"/>
                  <a:pt x="410" y="307"/>
                  <a:pt x="411" y="308"/>
                </a:cubicBezTo>
                <a:cubicBezTo>
                  <a:pt x="412" y="310"/>
                  <a:pt x="416" y="317"/>
                  <a:pt x="420" y="322"/>
                </a:cubicBezTo>
                <a:cubicBezTo>
                  <a:pt x="434" y="342"/>
                  <a:pt x="444" y="357"/>
                  <a:pt x="445" y="366"/>
                </a:cubicBezTo>
                <a:cubicBezTo>
                  <a:pt x="448" y="368"/>
                  <a:pt x="460" y="369"/>
                  <a:pt x="467" y="369"/>
                </a:cubicBezTo>
                <a:close/>
                <a:moveTo>
                  <a:pt x="403" y="258"/>
                </a:moveTo>
                <a:cubicBezTo>
                  <a:pt x="403" y="259"/>
                  <a:pt x="403" y="259"/>
                  <a:pt x="403" y="259"/>
                </a:cubicBezTo>
                <a:cubicBezTo>
                  <a:pt x="406" y="259"/>
                  <a:pt x="406" y="259"/>
                  <a:pt x="406" y="259"/>
                </a:cubicBezTo>
                <a:cubicBezTo>
                  <a:pt x="405" y="259"/>
                  <a:pt x="404" y="258"/>
                  <a:pt x="403" y="258"/>
                </a:cubicBezTo>
                <a:close/>
                <a:moveTo>
                  <a:pt x="389" y="252"/>
                </a:moveTo>
                <a:cubicBezTo>
                  <a:pt x="388" y="252"/>
                  <a:pt x="387" y="252"/>
                  <a:pt x="386" y="251"/>
                </a:cubicBezTo>
                <a:cubicBezTo>
                  <a:pt x="384" y="251"/>
                  <a:pt x="381" y="250"/>
                  <a:pt x="379" y="250"/>
                </a:cubicBezTo>
                <a:cubicBezTo>
                  <a:pt x="371" y="250"/>
                  <a:pt x="364" y="255"/>
                  <a:pt x="359" y="259"/>
                </a:cubicBezTo>
                <a:cubicBezTo>
                  <a:pt x="389" y="259"/>
                  <a:pt x="389" y="259"/>
                  <a:pt x="389" y="259"/>
                </a:cubicBezTo>
                <a:lnTo>
                  <a:pt x="389" y="252"/>
                </a:lnTo>
                <a:close/>
                <a:moveTo>
                  <a:pt x="340" y="310"/>
                </a:moveTo>
                <a:cubicBezTo>
                  <a:pt x="340" y="312"/>
                  <a:pt x="341" y="315"/>
                  <a:pt x="349" y="315"/>
                </a:cubicBezTo>
                <a:cubicBezTo>
                  <a:pt x="359" y="315"/>
                  <a:pt x="372" y="311"/>
                  <a:pt x="383" y="308"/>
                </a:cubicBezTo>
                <a:cubicBezTo>
                  <a:pt x="385" y="307"/>
                  <a:pt x="387" y="307"/>
                  <a:pt x="389" y="306"/>
                </a:cubicBezTo>
                <a:cubicBezTo>
                  <a:pt x="389" y="273"/>
                  <a:pt x="389" y="273"/>
                  <a:pt x="389" y="273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42" y="285"/>
                  <a:pt x="339" y="300"/>
                  <a:pt x="340" y="310"/>
                </a:cubicBezTo>
                <a:close/>
                <a:moveTo>
                  <a:pt x="777" y="389"/>
                </a:moveTo>
                <a:cubicBezTo>
                  <a:pt x="777" y="349"/>
                  <a:pt x="770" y="310"/>
                  <a:pt x="757" y="273"/>
                </a:cubicBezTo>
                <a:cubicBezTo>
                  <a:pt x="587" y="273"/>
                  <a:pt x="587" y="273"/>
                  <a:pt x="587" y="273"/>
                </a:cubicBezTo>
                <a:cubicBezTo>
                  <a:pt x="593" y="310"/>
                  <a:pt x="597" y="349"/>
                  <a:pt x="597" y="389"/>
                </a:cubicBezTo>
                <a:lnTo>
                  <a:pt x="777" y="389"/>
                </a:lnTo>
                <a:close/>
                <a:moveTo>
                  <a:pt x="536" y="144"/>
                </a:moveTo>
                <a:cubicBezTo>
                  <a:pt x="535" y="144"/>
                  <a:pt x="535" y="144"/>
                  <a:pt x="535" y="144"/>
                </a:cubicBezTo>
                <a:cubicBezTo>
                  <a:pt x="530" y="158"/>
                  <a:pt x="511" y="166"/>
                  <a:pt x="491" y="173"/>
                </a:cubicBezTo>
                <a:cubicBezTo>
                  <a:pt x="482" y="175"/>
                  <a:pt x="472" y="194"/>
                  <a:pt x="464" y="207"/>
                </a:cubicBezTo>
                <a:cubicBezTo>
                  <a:pt x="456" y="221"/>
                  <a:pt x="449" y="231"/>
                  <a:pt x="442" y="235"/>
                </a:cubicBezTo>
                <a:cubicBezTo>
                  <a:pt x="443" y="238"/>
                  <a:pt x="446" y="244"/>
                  <a:pt x="448" y="248"/>
                </a:cubicBezTo>
                <a:cubicBezTo>
                  <a:pt x="450" y="252"/>
                  <a:pt x="452" y="256"/>
                  <a:pt x="453" y="259"/>
                </a:cubicBezTo>
                <a:cubicBezTo>
                  <a:pt x="571" y="259"/>
                  <a:pt x="571" y="259"/>
                  <a:pt x="571" y="259"/>
                </a:cubicBezTo>
                <a:cubicBezTo>
                  <a:pt x="563" y="217"/>
                  <a:pt x="551" y="178"/>
                  <a:pt x="536" y="144"/>
                </a:cubicBezTo>
                <a:close/>
                <a:moveTo>
                  <a:pt x="389" y="76"/>
                </a:moveTo>
                <a:cubicBezTo>
                  <a:pt x="387" y="77"/>
                  <a:pt x="384" y="79"/>
                  <a:pt x="385" y="80"/>
                </a:cubicBezTo>
                <a:cubicBezTo>
                  <a:pt x="385" y="82"/>
                  <a:pt x="387" y="84"/>
                  <a:pt x="389" y="85"/>
                </a:cubicBezTo>
                <a:lnTo>
                  <a:pt x="389" y="76"/>
                </a:lnTo>
                <a:close/>
                <a:moveTo>
                  <a:pt x="403" y="93"/>
                </a:moveTo>
                <a:cubicBezTo>
                  <a:pt x="409" y="95"/>
                  <a:pt x="415" y="96"/>
                  <a:pt x="422" y="96"/>
                </a:cubicBezTo>
                <a:cubicBezTo>
                  <a:pt x="427" y="96"/>
                  <a:pt x="435" y="95"/>
                  <a:pt x="436" y="90"/>
                </a:cubicBezTo>
                <a:cubicBezTo>
                  <a:pt x="438" y="79"/>
                  <a:pt x="445" y="73"/>
                  <a:pt x="456" y="73"/>
                </a:cubicBezTo>
                <a:cubicBezTo>
                  <a:pt x="474" y="73"/>
                  <a:pt x="500" y="91"/>
                  <a:pt x="518" y="107"/>
                </a:cubicBezTo>
                <a:cubicBezTo>
                  <a:pt x="508" y="91"/>
                  <a:pt x="498" y="76"/>
                  <a:pt x="487" y="63"/>
                </a:cubicBezTo>
                <a:cubicBezTo>
                  <a:pt x="479" y="59"/>
                  <a:pt x="471" y="56"/>
                  <a:pt x="463" y="53"/>
                </a:cubicBezTo>
                <a:cubicBezTo>
                  <a:pt x="439" y="46"/>
                  <a:pt x="428" y="52"/>
                  <a:pt x="404" y="67"/>
                </a:cubicBezTo>
                <a:cubicBezTo>
                  <a:pt x="403" y="67"/>
                  <a:pt x="403" y="67"/>
                  <a:pt x="403" y="67"/>
                </a:cubicBezTo>
                <a:lnTo>
                  <a:pt x="403" y="93"/>
                </a:lnTo>
                <a:close/>
                <a:moveTo>
                  <a:pt x="14" y="403"/>
                </a:moveTo>
                <a:cubicBezTo>
                  <a:pt x="15" y="443"/>
                  <a:pt x="22" y="482"/>
                  <a:pt x="34" y="519"/>
                </a:cubicBezTo>
                <a:cubicBezTo>
                  <a:pt x="204" y="519"/>
                  <a:pt x="204" y="519"/>
                  <a:pt x="204" y="519"/>
                </a:cubicBezTo>
                <a:cubicBezTo>
                  <a:pt x="198" y="482"/>
                  <a:pt x="195" y="443"/>
                  <a:pt x="195" y="403"/>
                </a:cubicBezTo>
                <a:lnTo>
                  <a:pt x="14" y="403"/>
                </a:lnTo>
                <a:close/>
                <a:moveTo>
                  <a:pt x="255" y="648"/>
                </a:moveTo>
                <a:cubicBezTo>
                  <a:pt x="389" y="648"/>
                  <a:pt x="389" y="648"/>
                  <a:pt x="389" y="648"/>
                </a:cubicBezTo>
                <a:cubicBezTo>
                  <a:pt x="389" y="533"/>
                  <a:pt x="389" y="533"/>
                  <a:pt x="389" y="533"/>
                </a:cubicBezTo>
                <a:cubicBezTo>
                  <a:pt x="221" y="533"/>
                  <a:pt x="221" y="533"/>
                  <a:pt x="221" y="533"/>
                </a:cubicBezTo>
                <a:cubicBezTo>
                  <a:pt x="229" y="575"/>
                  <a:pt x="241" y="614"/>
                  <a:pt x="255" y="648"/>
                </a:cubicBezTo>
                <a:close/>
                <a:moveTo>
                  <a:pt x="262" y="662"/>
                </a:moveTo>
                <a:cubicBezTo>
                  <a:pt x="294" y="730"/>
                  <a:pt x="339" y="774"/>
                  <a:pt x="389" y="777"/>
                </a:cubicBezTo>
                <a:cubicBezTo>
                  <a:pt x="389" y="662"/>
                  <a:pt x="389" y="662"/>
                  <a:pt x="389" y="662"/>
                </a:cubicBezTo>
                <a:lnTo>
                  <a:pt x="262" y="662"/>
                </a:lnTo>
                <a:close/>
                <a:moveTo>
                  <a:pt x="403" y="777"/>
                </a:moveTo>
                <a:cubicBezTo>
                  <a:pt x="422" y="776"/>
                  <a:pt x="441" y="768"/>
                  <a:pt x="459" y="755"/>
                </a:cubicBezTo>
                <a:cubicBezTo>
                  <a:pt x="452" y="752"/>
                  <a:pt x="447" y="745"/>
                  <a:pt x="446" y="734"/>
                </a:cubicBezTo>
                <a:cubicBezTo>
                  <a:pt x="446" y="724"/>
                  <a:pt x="455" y="709"/>
                  <a:pt x="471" y="683"/>
                </a:cubicBezTo>
                <a:cubicBezTo>
                  <a:pt x="475" y="676"/>
                  <a:pt x="479" y="669"/>
                  <a:pt x="484" y="662"/>
                </a:cubicBezTo>
                <a:cubicBezTo>
                  <a:pt x="403" y="662"/>
                  <a:pt x="403" y="662"/>
                  <a:pt x="403" y="662"/>
                </a:cubicBezTo>
                <a:lnTo>
                  <a:pt x="403" y="777"/>
                </a:lnTo>
                <a:close/>
                <a:moveTo>
                  <a:pt x="618" y="603"/>
                </a:moveTo>
                <a:cubicBezTo>
                  <a:pt x="628" y="598"/>
                  <a:pt x="652" y="569"/>
                  <a:pt x="674" y="536"/>
                </a:cubicBezTo>
                <a:cubicBezTo>
                  <a:pt x="700" y="496"/>
                  <a:pt x="708" y="471"/>
                  <a:pt x="706" y="466"/>
                </a:cubicBezTo>
                <a:cubicBezTo>
                  <a:pt x="701" y="456"/>
                  <a:pt x="653" y="432"/>
                  <a:pt x="621" y="416"/>
                </a:cubicBezTo>
                <a:cubicBezTo>
                  <a:pt x="611" y="411"/>
                  <a:pt x="601" y="407"/>
                  <a:pt x="593" y="403"/>
                </a:cubicBezTo>
                <a:cubicBezTo>
                  <a:pt x="592" y="403"/>
                  <a:pt x="591" y="403"/>
                  <a:pt x="590" y="403"/>
                </a:cubicBezTo>
                <a:cubicBezTo>
                  <a:pt x="587" y="403"/>
                  <a:pt x="584" y="401"/>
                  <a:pt x="583" y="398"/>
                </a:cubicBezTo>
                <a:cubicBezTo>
                  <a:pt x="573" y="392"/>
                  <a:pt x="564" y="387"/>
                  <a:pt x="560" y="383"/>
                </a:cubicBezTo>
                <a:cubicBezTo>
                  <a:pt x="553" y="376"/>
                  <a:pt x="546" y="373"/>
                  <a:pt x="539" y="373"/>
                </a:cubicBezTo>
                <a:cubicBezTo>
                  <a:pt x="530" y="373"/>
                  <a:pt x="523" y="377"/>
                  <a:pt x="515" y="381"/>
                </a:cubicBezTo>
                <a:cubicBezTo>
                  <a:pt x="509" y="384"/>
                  <a:pt x="502" y="388"/>
                  <a:pt x="496" y="388"/>
                </a:cubicBezTo>
                <a:cubicBezTo>
                  <a:pt x="494" y="388"/>
                  <a:pt x="491" y="387"/>
                  <a:pt x="489" y="387"/>
                </a:cubicBezTo>
                <a:cubicBezTo>
                  <a:pt x="486" y="385"/>
                  <a:pt x="480" y="384"/>
                  <a:pt x="474" y="384"/>
                </a:cubicBezTo>
                <a:cubicBezTo>
                  <a:pt x="477" y="386"/>
                  <a:pt x="481" y="388"/>
                  <a:pt x="483" y="392"/>
                </a:cubicBezTo>
                <a:cubicBezTo>
                  <a:pt x="483" y="392"/>
                  <a:pt x="483" y="392"/>
                  <a:pt x="483" y="392"/>
                </a:cubicBezTo>
                <a:cubicBezTo>
                  <a:pt x="484" y="392"/>
                  <a:pt x="484" y="392"/>
                  <a:pt x="484" y="392"/>
                </a:cubicBezTo>
                <a:cubicBezTo>
                  <a:pt x="493" y="405"/>
                  <a:pt x="484" y="419"/>
                  <a:pt x="475" y="432"/>
                </a:cubicBezTo>
                <a:cubicBezTo>
                  <a:pt x="466" y="445"/>
                  <a:pt x="456" y="460"/>
                  <a:pt x="458" y="477"/>
                </a:cubicBezTo>
                <a:cubicBezTo>
                  <a:pt x="461" y="492"/>
                  <a:pt x="473" y="505"/>
                  <a:pt x="487" y="518"/>
                </a:cubicBezTo>
                <a:cubicBezTo>
                  <a:pt x="488" y="519"/>
                  <a:pt x="489" y="520"/>
                  <a:pt x="490" y="521"/>
                </a:cubicBezTo>
                <a:cubicBezTo>
                  <a:pt x="490" y="521"/>
                  <a:pt x="490" y="521"/>
                  <a:pt x="490" y="521"/>
                </a:cubicBezTo>
                <a:cubicBezTo>
                  <a:pt x="506" y="537"/>
                  <a:pt x="523" y="555"/>
                  <a:pt x="526" y="583"/>
                </a:cubicBezTo>
                <a:cubicBezTo>
                  <a:pt x="530" y="614"/>
                  <a:pt x="504" y="657"/>
                  <a:pt x="483" y="690"/>
                </a:cubicBezTo>
                <a:cubicBezTo>
                  <a:pt x="472" y="708"/>
                  <a:pt x="460" y="727"/>
                  <a:pt x="460" y="734"/>
                </a:cubicBezTo>
                <a:cubicBezTo>
                  <a:pt x="461" y="739"/>
                  <a:pt x="463" y="743"/>
                  <a:pt x="466" y="743"/>
                </a:cubicBezTo>
                <a:cubicBezTo>
                  <a:pt x="467" y="743"/>
                  <a:pt x="469" y="742"/>
                  <a:pt x="470" y="741"/>
                </a:cubicBezTo>
                <a:cubicBezTo>
                  <a:pt x="471" y="739"/>
                  <a:pt x="472" y="736"/>
                  <a:pt x="472" y="732"/>
                </a:cubicBezTo>
                <a:cubicBezTo>
                  <a:pt x="471" y="723"/>
                  <a:pt x="482" y="713"/>
                  <a:pt x="503" y="694"/>
                </a:cubicBezTo>
                <a:cubicBezTo>
                  <a:pt x="509" y="689"/>
                  <a:pt x="515" y="684"/>
                  <a:pt x="521" y="678"/>
                </a:cubicBezTo>
                <a:cubicBezTo>
                  <a:pt x="553" y="648"/>
                  <a:pt x="600" y="611"/>
                  <a:pt x="618" y="603"/>
                </a:cubicBezTo>
                <a:close/>
                <a:moveTo>
                  <a:pt x="577" y="648"/>
                </a:moveTo>
                <a:cubicBezTo>
                  <a:pt x="682" y="648"/>
                  <a:pt x="682" y="648"/>
                  <a:pt x="682" y="648"/>
                </a:cubicBezTo>
                <a:cubicBezTo>
                  <a:pt x="712" y="614"/>
                  <a:pt x="736" y="575"/>
                  <a:pt x="752" y="533"/>
                </a:cubicBezTo>
                <a:cubicBezTo>
                  <a:pt x="693" y="533"/>
                  <a:pt x="693" y="533"/>
                  <a:pt x="693" y="533"/>
                </a:cubicBezTo>
                <a:cubicBezTo>
                  <a:pt x="670" y="570"/>
                  <a:pt x="638" y="609"/>
                  <a:pt x="624" y="616"/>
                </a:cubicBezTo>
                <a:cubicBezTo>
                  <a:pt x="615" y="620"/>
                  <a:pt x="598" y="632"/>
                  <a:pt x="577" y="648"/>
                </a:cubicBezTo>
                <a:close/>
                <a:moveTo>
                  <a:pt x="543" y="44"/>
                </a:moveTo>
                <a:cubicBezTo>
                  <a:pt x="547" y="58"/>
                  <a:pt x="549" y="73"/>
                  <a:pt x="542" y="79"/>
                </a:cubicBezTo>
                <a:cubicBezTo>
                  <a:pt x="540" y="81"/>
                  <a:pt x="537" y="82"/>
                  <a:pt x="533" y="82"/>
                </a:cubicBezTo>
                <a:cubicBezTo>
                  <a:pt x="529" y="82"/>
                  <a:pt x="522" y="80"/>
                  <a:pt x="515" y="77"/>
                </a:cubicBezTo>
                <a:cubicBezTo>
                  <a:pt x="526" y="92"/>
                  <a:pt x="536" y="110"/>
                  <a:pt x="545" y="130"/>
                </a:cubicBezTo>
                <a:cubicBezTo>
                  <a:pt x="669" y="130"/>
                  <a:pt x="669" y="130"/>
                  <a:pt x="669" y="130"/>
                </a:cubicBezTo>
                <a:cubicBezTo>
                  <a:pt x="634" y="93"/>
                  <a:pt x="591" y="64"/>
                  <a:pt x="543" y="44"/>
                </a:cubicBezTo>
                <a:close/>
                <a:moveTo>
                  <a:pt x="123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225" y="109"/>
                  <a:pt x="224" y="85"/>
                  <a:pt x="219" y="72"/>
                </a:cubicBezTo>
                <a:cubicBezTo>
                  <a:pt x="219" y="71"/>
                  <a:pt x="217" y="70"/>
                  <a:pt x="213" y="70"/>
                </a:cubicBezTo>
                <a:cubicBezTo>
                  <a:pt x="207" y="70"/>
                  <a:pt x="199" y="72"/>
                  <a:pt x="189" y="75"/>
                </a:cubicBezTo>
                <a:cubicBezTo>
                  <a:pt x="165" y="91"/>
                  <a:pt x="143" y="109"/>
                  <a:pt x="123" y="130"/>
                </a:cubicBezTo>
                <a:close/>
                <a:moveTo>
                  <a:pt x="333" y="772"/>
                </a:moveTo>
                <a:cubicBezTo>
                  <a:pt x="303" y="753"/>
                  <a:pt x="275" y="720"/>
                  <a:pt x="252" y="674"/>
                </a:cubicBezTo>
                <a:cubicBezTo>
                  <a:pt x="250" y="670"/>
                  <a:pt x="248" y="666"/>
                  <a:pt x="247" y="662"/>
                </a:cubicBezTo>
                <a:cubicBezTo>
                  <a:pt x="123" y="662"/>
                  <a:pt x="123" y="662"/>
                  <a:pt x="123" y="662"/>
                </a:cubicBezTo>
                <a:cubicBezTo>
                  <a:pt x="178" y="719"/>
                  <a:pt x="251" y="759"/>
                  <a:pt x="333" y="772"/>
                </a:cubicBezTo>
                <a:close/>
                <a:moveTo>
                  <a:pt x="669" y="662"/>
                </a:moveTo>
                <a:cubicBezTo>
                  <a:pt x="560" y="662"/>
                  <a:pt x="560" y="662"/>
                  <a:pt x="560" y="662"/>
                </a:cubicBezTo>
                <a:cubicBezTo>
                  <a:pt x="551" y="670"/>
                  <a:pt x="541" y="678"/>
                  <a:pt x="533" y="686"/>
                </a:cubicBezTo>
                <a:cubicBezTo>
                  <a:pt x="511" y="726"/>
                  <a:pt x="485" y="755"/>
                  <a:pt x="458" y="773"/>
                </a:cubicBezTo>
                <a:cubicBezTo>
                  <a:pt x="540" y="759"/>
                  <a:pt x="613" y="719"/>
                  <a:pt x="669" y="6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764A9EE-1236-43AB-8C2A-8B4B14D4A4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84421"/>
            <a:ext cx="2156543" cy="729224"/>
          </a:xfrm>
          <a:prstGeom prst="rect">
            <a:avLst/>
          </a:prstGeom>
        </p:spPr>
      </p:pic>
      <p:sp>
        <p:nvSpPr>
          <p:cNvPr id="29" name="Freeform 106">
            <a:extLst>
              <a:ext uri="{FF2B5EF4-FFF2-40B4-BE49-F238E27FC236}">
                <a16:creationId xmlns:a16="http://schemas.microsoft.com/office/drawing/2014/main" xmlns="" id="{8CFD3BFC-7242-4161-AEA3-D999471E1A6A}"/>
              </a:ext>
            </a:extLst>
          </p:cNvPr>
          <p:cNvSpPr>
            <a:spLocks noEditPoints="1"/>
          </p:cNvSpPr>
          <p:nvPr/>
        </p:nvSpPr>
        <p:spPr bwMode="auto">
          <a:xfrm>
            <a:off x="3141941" y="4973474"/>
            <a:ext cx="741857" cy="695342"/>
          </a:xfrm>
          <a:custGeom>
            <a:avLst/>
            <a:gdLst>
              <a:gd name="T0" fmla="*/ 439 w 719"/>
              <a:gd name="T1" fmla="*/ 63 h 674"/>
              <a:gd name="T2" fmla="*/ 312 w 719"/>
              <a:gd name="T3" fmla="*/ 63 h 674"/>
              <a:gd name="T4" fmla="*/ 375 w 719"/>
              <a:gd name="T5" fmla="*/ 14 h 674"/>
              <a:gd name="T6" fmla="*/ 375 w 719"/>
              <a:gd name="T7" fmla="*/ 113 h 674"/>
              <a:gd name="T8" fmla="*/ 375 w 719"/>
              <a:gd name="T9" fmla="*/ 14 h 674"/>
              <a:gd name="T10" fmla="*/ 614 w 719"/>
              <a:gd name="T11" fmla="*/ 293 h 674"/>
              <a:gd name="T12" fmla="*/ 519 w 719"/>
              <a:gd name="T13" fmla="*/ 143 h 674"/>
              <a:gd name="T14" fmla="*/ 375 w 719"/>
              <a:gd name="T15" fmla="*/ 166 h 674"/>
              <a:gd name="T16" fmla="*/ 111 w 719"/>
              <a:gd name="T17" fmla="*/ 385 h 674"/>
              <a:gd name="T18" fmla="*/ 14 w 719"/>
              <a:gd name="T19" fmla="*/ 303 h 674"/>
              <a:gd name="T20" fmla="*/ 103 w 719"/>
              <a:gd name="T21" fmla="*/ 214 h 674"/>
              <a:gd name="T22" fmla="*/ 0 w 719"/>
              <a:gd name="T23" fmla="*/ 303 h 674"/>
              <a:gd name="T24" fmla="*/ 110 w 719"/>
              <a:gd name="T25" fmla="*/ 399 h 674"/>
              <a:gd name="T26" fmla="*/ 176 w 719"/>
              <a:gd name="T27" fmla="*/ 549 h 674"/>
              <a:gd name="T28" fmla="*/ 225 w 719"/>
              <a:gd name="T29" fmla="*/ 669 h 674"/>
              <a:gd name="T30" fmla="*/ 330 w 719"/>
              <a:gd name="T31" fmla="*/ 623 h 674"/>
              <a:gd name="T32" fmla="*/ 499 w 719"/>
              <a:gd name="T33" fmla="*/ 674 h 674"/>
              <a:gd name="T34" fmla="*/ 527 w 719"/>
              <a:gd name="T35" fmla="*/ 669 h 674"/>
              <a:gd name="T36" fmla="*/ 575 w 719"/>
              <a:gd name="T37" fmla="*/ 548 h 674"/>
              <a:gd name="T38" fmla="*/ 648 w 719"/>
              <a:gd name="T39" fmla="*/ 499 h 674"/>
              <a:gd name="T40" fmla="*/ 648 w 719"/>
              <a:gd name="T41" fmla="*/ 293 h 674"/>
              <a:gd name="T42" fmla="*/ 610 w 719"/>
              <a:gd name="T43" fmla="*/ 485 h 674"/>
              <a:gd name="T44" fmla="*/ 562 w 719"/>
              <a:gd name="T45" fmla="*/ 541 h 674"/>
              <a:gd name="T46" fmla="*/ 566 w 719"/>
              <a:gd name="T47" fmla="*/ 566 h 674"/>
              <a:gd name="T48" fmla="*/ 499 w 719"/>
              <a:gd name="T49" fmla="*/ 660 h 674"/>
              <a:gd name="T50" fmla="*/ 499 w 719"/>
              <a:gd name="T51" fmla="*/ 660 h 674"/>
              <a:gd name="T52" fmla="*/ 426 w 719"/>
              <a:gd name="T53" fmla="*/ 608 h 674"/>
              <a:gd name="T54" fmla="*/ 327 w 719"/>
              <a:gd name="T55" fmla="*/ 608 h 674"/>
              <a:gd name="T56" fmla="*/ 252 w 719"/>
              <a:gd name="T57" fmla="*/ 660 h 674"/>
              <a:gd name="T58" fmla="*/ 185 w 719"/>
              <a:gd name="T59" fmla="*/ 566 h 674"/>
              <a:gd name="T60" fmla="*/ 189 w 719"/>
              <a:gd name="T61" fmla="*/ 542 h 674"/>
              <a:gd name="T62" fmla="*/ 177 w 719"/>
              <a:gd name="T63" fmla="*/ 256 h 674"/>
              <a:gd name="T64" fmla="*/ 459 w 719"/>
              <a:gd name="T65" fmla="*/ 192 h 674"/>
              <a:gd name="T66" fmla="*/ 514 w 719"/>
              <a:gd name="T67" fmla="*/ 157 h 674"/>
              <a:gd name="T68" fmla="*/ 547 w 719"/>
              <a:gd name="T69" fmla="*/ 233 h 674"/>
              <a:gd name="T70" fmla="*/ 604 w 719"/>
              <a:gd name="T71" fmla="*/ 304 h 674"/>
              <a:gd name="T72" fmla="*/ 648 w 719"/>
              <a:gd name="T73" fmla="*/ 307 h 674"/>
              <a:gd name="T74" fmla="*/ 648 w 719"/>
              <a:gd name="T75" fmla="*/ 485 h 674"/>
              <a:gd name="T76" fmla="*/ 477 w 719"/>
              <a:gd name="T77" fmla="*/ 269 h 674"/>
              <a:gd name="T78" fmla="*/ 375 w 719"/>
              <a:gd name="T79" fmla="*/ 240 h 674"/>
              <a:gd name="T80" fmla="*/ 267 w 719"/>
              <a:gd name="T81" fmla="*/ 265 h 674"/>
              <a:gd name="T82" fmla="*/ 375 w 719"/>
              <a:gd name="T83" fmla="*/ 226 h 674"/>
              <a:gd name="T84" fmla="*/ 483 w 719"/>
              <a:gd name="T85" fmla="*/ 2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9" h="674">
                <a:moveTo>
                  <a:pt x="375" y="127"/>
                </a:moveTo>
                <a:cubicBezTo>
                  <a:pt x="410" y="127"/>
                  <a:pt x="439" y="98"/>
                  <a:pt x="439" y="63"/>
                </a:cubicBezTo>
                <a:cubicBezTo>
                  <a:pt x="439" y="28"/>
                  <a:pt x="410" y="0"/>
                  <a:pt x="375" y="0"/>
                </a:cubicBezTo>
                <a:cubicBezTo>
                  <a:pt x="340" y="0"/>
                  <a:pt x="312" y="28"/>
                  <a:pt x="312" y="63"/>
                </a:cubicBezTo>
                <a:cubicBezTo>
                  <a:pt x="312" y="98"/>
                  <a:pt x="340" y="127"/>
                  <a:pt x="375" y="127"/>
                </a:cubicBezTo>
                <a:close/>
                <a:moveTo>
                  <a:pt x="375" y="14"/>
                </a:moveTo>
                <a:cubicBezTo>
                  <a:pt x="403" y="14"/>
                  <a:pt x="425" y="36"/>
                  <a:pt x="425" y="63"/>
                </a:cubicBezTo>
                <a:cubicBezTo>
                  <a:pt x="425" y="90"/>
                  <a:pt x="403" y="113"/>
                  <a:pt x="375" y="113"/>
                </a:cubicBezTo>
                <a:cubicBezTo>
                  <a:pt x="348" y="113"/>
                  <a:pt x="326" y="90"/>
                  <a:pt x="326" y="63"/>
                </a:cubicBezTo>
                <a:cubicBezTo>
                  <a:pt x="326" y="36"/>
                  <a:pt x="348" y="14"/>
                  <a:pt x="375" y="14"/>
                </a:cubicBezTo>
                <a:close/>
                <a:moveTo>
                  <a:pt x="648" y="293"/>
                </a:moveTo>
                <a:cubicBezTo>
                  <a:pt x="614" y="293"/>
                  <a:pt x="614" y="293"/>
                  <a:pt x="614" y="293"/>
                </a:cubicBezTo>
                <a:cubicBezTo>
                  <a:pt x="601" y="270"/>
                  <a:pt x="583" y="249"/>
                  <a:pt x="561" y="230"/>
                </a:cubicBezTo>
                <a:cubicBezTo>
                  <a:pt x="562" y="194"/>
                  <a:pt x="558" y="148"/>
                  <a:pt x="519" y="143"/>
                </a:cubicBezTo>
                <a:cubicBezTo>
                  <a:pt x="499" y="141"/>
                  <a:pt x="478" y="152"/>
                  <a:pt x="458" y="177"/>
                </a:cubicBezTo>
                <a:cubicBezTo>
                  <a:pt x="431" y="169"/>
                  <a:pt x="404" y="166"/>
                  <a:pt x="375" y="166"/>
                </a:cubicBezTo>
                <a:cubicBezTo>
                  <a:pt x="290" y="166"/>
                  <a:pt x="214" y="195"/>
                  <a:pt x="167" y="246"/>
                </a:cubicBezTo>
                <a:cubicBezTo>
                  <a:pt x="133" y="283"/>
                  <a:pt x="114" y="330"/>
                  <a:pt x="111" y="385"/>
                </a:cubicBezTo>
                <a:cubicBezTo>
                  <a:pt x="96" y="385"/>
                  <a:pt x="96" y="385"/>
                  <a:pt x="96" y="385"/>
                </a:cubicBezTo>
                <a:cubicBezTo>
                  <a:pt x="51" y="385"/>
                  <a:pt x="14" y="348"/>
                  <a:pt x="14" y="303"/>
                </a:cubicBezTo>
                <a:cubicBezTo>
                  <a:pt x="14" y="258"/>
                  <a:pt x="51" y="221"/>
                  <a:pt x="96" y="221"/>
                </a:cubicBezTo>
                <a:cubicBezTo>
                  <a:pt x="100" y="221"/>
                  <a:pt x="103" y="218"/>
                  <a:pt x="103" y="214"/>
                </a:cubicBezTo>
                <a:cubicBezTo>
                  <a:pt x="103" y="210"/>
                  <a:pt x="100" y="207"/>
                  <a:pt x="96" y="207"/>
                </a:cubicBezTo>
                <a:cubicBezTo>
                  <a:pt x="43" y="207"/>
                  <a:pt x="0" y="250"/>
                  <a:pt x="0" y="303"/>
                </a:cubicBezTo>
                <a:cubicBezTo>
                  <a:pt x="0" y="356"/>
                  <a:pt x="43" y="399"/>
                  <a:pt x="96" y="399"/>
                </a:cubicBezTo>
                <a:cubicBezTo>
                  <a:pt x="110" y="399"/>
                  <a:pt x="110" y="399"/>
                  <a:pt x="110" y="399"/>
                </a:cubicBezTo>
                <a:cubicBezTo>
                  <a:pt x="110" y="409"/>
                  <a:pt x="111" y="419"/>
                  <a:pt x="111" y="429"/>
                </a:cubicBezTo>
                <a:cubicBezTo>
                  <a:pt x="115" y="470"/>
                  <a:pt x="137" y="511"/>
                  <a:pt x="176" y="549"/>
                </a:cubicBezTo>
                <a:cubicBezTo>
                  <a:pt x="172" y="561"/>
                  <a:pt x="172" y="561"/>
                  <a:pt x="172" y="561"/>
                </a:cubicBezTo>
                <a:cubicBezTo>
                  <a:pt x="157" y="605"/>
                  <a:pt x="181" y="654"/>
                  <a:pt x="225" y="669"/>
                </a:cubicBezTo>
                <a:cubicBezTo>
                  <a:pt x="234" y="672"/>
                  <a:pt x="243" y="674"/>
                  <a:pt x="252" y="674"/>
                </a:cubicBezTo>
                <a:cubicBezTo>
                  <a:pt x="286" y="674"/>
                  <a:pt x="317" y="653"/>
                  <a:pt x="330" y="623"/>
                </a:cubicBezTo>
                <a:cubicBezTo>
                  <a:pt x="361" y="627"/>
                  <a:pt x="391" y="627"/>
                  <a:pt x="421" y="622"/>
                </a:cubicBezTo>
                <a:cubicBezTo>
                  <a:pt x="435" y="653"/>
                  <a:pt x="465" y="674"/>
                  <a:pt x="499" y="674"/>
                </a:cubicBezTo>
                <a:cubicBezTo>
                  <a:pt x="499" y="674"/>
                  <a:pt x="499" y="674"/>
                  <a:pt x="499" y="674"/>
                </a:cubicBezTo>
                <a:cubicBezTo>
                  <a:pt x="509" y="674"/>
                  <a:pt x="518" y="672"/>
                  <a:pt x="527" y="669"/>
                </a:cubicBezTo>
                <a:cubicBezTo>
                  <a:pt x="571" y="654"/>
                  <a:pt x="595" y="605"/>
                  <a:pt x="580" y="561"/>
                </a:cubicBezTo>
                <a:cubicBezTo>
                  <a:pt x="575" y="548"/>
                  <a:pt x="575" y="548"/>
                  <a:pt x="575" y="548"/>
                </a:cubicBezTo>
                <a:cubicBezTo>
                  <a:pt x="590" y="533"/>
                  <a:pt x="603" y="517"/>
                  <a:pt x="614" y="499"/>
                </a:cubicBezTo>
                <a:cubicBezTo>
                  <a:pt x="648" y="499"/>
                  <a:pt x="648" y="499"/>
                  <a:pt x="648" y="499"/>
                </a:cubicBezTo>
                <a:cubicBezTo>
                  <a:pt x="688" y="499"/>
                  <a:pt x="719" y="455"/>
                  <a:pt x="719" y="396"/>
                </a:cubicBezTo>
                <a:cubicBezTo>
                  <a:pt x="719" y="338"/>
                  <a:pt x="688" y="293"/>
                  <a:pt x="648" y="293"/>
                </a:cubicBezTo>
                <a:close/>
                <a:moveTo>
                  <a:pt x="648" y="485"/>
                </a:moveTo>
                <a:cubicBezTo>
                  <a:pt x="610" y="485"/>
                  <a:pt x="610" y="485"/>
                  <a:pt x="610" y="485"/>
                </a:cubicBezTo>
                <a:cubicBezTo>
                  <a:pt x="607" y="485"/>
                  <a:pt x="605" y="486"/>
                  <a:pt x="603" y="489"/>
                </a:cubicBezTo>
                <a:cubicBezTo>
                  <a:pt x="593" y="508"/>
                  <a:pt x="579" y="525"/>
                  <a:pt x="562" y="541"/>
                </a:cubicBezTo>
                <a:cubicBezTo>
                  <a:pt x="560" y="543"/>
                  <a:pt x="559" y="546"/>
                  <a:pt x="560" y="548"/>
                </a:cubicBezTo>
                <a:cubicBezTo>
                  <a:pt x="566" y="566"/>
                  <a:pt x="566" y="566"/>
                  <a:pt x="566" y="566"/>
                </a:cubicBezTo>
                <a:cubicBezTo>
                  <a:pt x="579" y="603"/>
                  <a:pt x="559" y="643"/>
                  <a:pt x="522" y="656"/>
                </a:cubicBezTo>
                <a:cubicBezTo>
                  <a:pt x="515" y="658"/>
                  <a:pt x="507" y="660"/>
                  <a:pt x="499" y="660"/>
                </a:cubicBezTo>
                <a:cubicBezTo>
                  <a:pt x="499" y="667"/>
                  <a:pt x="499" y="667"/>
                  <a:pt x="499" y="667"/>
                </a:cubicBezTo>
                <a:cubicBezTo>
                  <a:pt x="499" y="660"/>
                  <a:pt x="499" y="660"/>
                  <a:pt x="499" y="660"/>
                </a:cubicBezTo>
                <a:cubicBezTo>
                  <a:pt x="469" y="660"/>
                  <a:pt x="442" y="641"/>
                  <a:pt x="432" y="612"/>
                </a:cubicBezTo>
                <a:cubicBezTo>
                  <a:pt x="431" y="609"/>
                  <a:pt x="429" y="608"/>
                  <a:pt x="426" y="608"/>
                </a:cubicBezTo>
                <a:cubicBezTo>
                  <a:pt x="425" y="608"/>
                  <a:pt x="425" y="608"/>
                  <a:pt x="425" y="608"/>
                </a:cubicBezTo>
                <a:cubicBezTo>
                  <a:pt x="393" y="613"/>
                  <a:pt x="360" y="613"/>
                  <a:pt x="327" y="608"/>
                </a:cubicBezTo>
                <a:cubicBezTo>
                  <a:pt x="324" y="607"/>
                  <a:pt x="320" y="609"/>
                  <a:pt x="319" y="612"/>
                </a:cubicBezTo>
                <a:cubicBezTo>
                  <a:pt x="309" y="641"/>
                  <a:pt x="282" y="660"/>
                  <a:pt x="252" y="660"/>
                </a:cubicBezTo>
                <a:cubicBezTo>
                  <a:pt x="245" y="660"/>
                  <a:pt x="237" y="658"/>
                  <a:pt x="230" y="656"/>
                </a:cubicBezTo>
                <a:cubicBezTo>
                  <a:pt x="193" y="643"/>
                  <a:pt x="173" y="603"/>
                  <a:pt x="185" y="566"/>
                </a:cubicBezTo>
                <a:cubicBezTo>
                  <a:pt x="191" y="549"/>
                  <a:pt x="191" y="549"/>
                  <a:pt x="191" y="549"/>
                </a:cubicBezTo>
                <a:cubicBezTo>
                  <a:pt x="192" y="547"/>
                  <a:pt x="191" y="544"/>
                  <a:pt x="189" y="542"/>
                </a:cubicBezTo>
                <a:cubicBezTo>
                  <a:pt x="162" y="517"/>
                  <a:pt x="130" y="477"/>
                  <a:pt x="125" y="428"/>
                </a:cubicBezTo>
                <a:cubicBezTo>
                  <a:pt x="119" y="357"/>
                  <a:pt x="137" y="300"/>
                  <a:pt x="177" y="256"/>
                </a:cubicBezTo>
                <a:cubicBezTo>
                  <a:pt x="221" y="207"/>
                  <a:pt x="294" y="180"/>
                  <a:pt x="375" y="180"/>
                </a:cubicBezTo>
                <a:cubicBezTo>
                  <a:pt x="404" y="180"/>
                  <a:pt x="432" y="184"/>
                  <a:pt x="459" y="192"/>
                </a:cubicBezTo>
                <a:cubicBezTo>
                  <a:pt x="462" y="193"/>
                  <a:pt x="465" y="192"/>
                  <a:pt x="467" y="189"/>
                </a:cubicBezTo>
                <a:cubicBezTo>
                  <a:pt x="477" y="174"/>
                  <a:pt x="494" y="157"/>
                  <a:pt x="514" y="157"/>
                </a:cubicBezTo>
                <a:cubicBezTo>
                  <a:pt x="515" y="157"/>
                  <a:pt x="516" y="157"/>
                  <a:pt x="518" y="157"/>
                </a:cubicBezTo>
                <a:cubicBezTo>
                  <a:pt x="539" y="160"/>
                  <a:pt x="548" y="184"/>
                  <a:pt x="547" y="233"/>
                </a:cubicBezTo>
                <a:cubicBezTo>
                  <a:pt x="547" y="236"/>
                  <a:pt x="548" y="238"/>
                  <a:pt x="549" y="239"/>
                </a:cubicBezTo>
                <a:cubicBezTo>
                  <a:pt x="572" y="258"/>
                  <a:pt x="591" y="280"/>
                  <a:pt x="604" y="304"/>
                </a:cubicBezTo>
                <a:cubicBezTo>
                  <a:pt x="605" y="306"/>
                  <a:pt x="608" y="307"/>
                  <a:pt x="610" y="307"/>
                </a:cubicBezTo>
                <a:cubicBezTo>
                  <a:pt x="648" y="307"/>
                  <a:pt x="648" y="307"/>
                  <a:pt x="648" y="307"/>
                </a:cubicBezTo>
                <a:cubicBezTo>
                  <a:pt x="680" y="307"/>
                  <a:pt x="705" y="346"/>
                  <a:pt x="705" y="396"/>
                </a:cubicBezTo>
                <a:cubicBezTo>
                  <a:pt x="705" y="447"/>
                  <a:pt x="680" y="485"/>
                  <a:pt x="648" y="485"/>
                </a:cubicBezTo>
                <a:close/>
                <a:moveTo>
                  <a:pt x="483" y="265"/>
                </a:moveTo>
                <a:cubicBezTo>
                  <a:pt x="482" y="268"/>
                  <a:pt x="480" y="269"/>
                  <a:pt x="477" y="269"/>
                </a:cubicBezTo>
                <a:cubicBezTo>
                  <a:pt x="476" y="269"/>
                  <a:pt x="475" y="268"/>
                  <a:pt x="474" y="268"/>
                </a:cubicBezTo>
                <a:cubicBezTo>
                  <a:pt x="445" y="250"/>
                  <a:pt x="411" y="240"/>
                  <a:pt x="375" y="240"/>
                </a:cubicBezTo>
                <a:cubicBezTo>
                  <a:pt x="340" y="240"/>
                  <a:pt x="306" y="250"/>
                  <a:pt x="277" y="268"/>
                </a:cubicBezTo>
                <a:cubicBezTo>
                  <a:pt x="274" y="270"/>
                  <a:pt x="269" y="269"/>
                  <a:pt x="267" y="265"/>
                </a:cubicBezTo>
                <a:cubicBezTo>
                  <a:pt x="265" y="262"/>
                  <a:pt x="266" y="258"/>
                  <a:pt x="270" y="256"/>
                </a:cubicBezTo>
                <a:cubicBezTo>
                  <a:pt x="301" y="236"/>
                  <a:pt x="337" y="226"/>
                  <a:pt x="375" y="226"/>
                </a:cubicBezTo>
                <a:cubicBezTo>
                  <a:pt x="414" y="226"/>
                  <a:pt x="450" y="236"/>
                  <a:pt x="481" y="256"/>
                </a:cubicBezTo>
                <a:cubicBezTo>
                  <a:pt x="484" y="258"/>
                  <a:pt x="485" y="262"/>
                  <a:pt x="483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51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F6BDA-D6BE-4B32-A764-D34D1FDDD30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Franklin Gothic Std Book" pitchFamily="34" charset="0"/>
                <a:ea typeface="+mn-ea"/>
                <a:cs typeface="ヒラギノ明朝 ProN W3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Franklin Gothic Std Book" pitchFamily="34" charset="0"/>
              <a:ea typeface="+mn-ea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+mn-c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09048" y="62968"/>
            <a:ext cx="6250387" cy="950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  <a:sym typeface="Rockwell" pitchFamily="-84" charset="0"/>
              </a:rPr>
              <a:t>Enrollment 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  <a:sym typeface="Rockwell" pitchFamily="-84" charset="0"/>
              </a:rPr>
              <a:t>January vs. all other months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79192" y="6468999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MAhealthconnector.org/business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290" y="1255512"/>
            <a:ext cx="87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Minimum contribution and participation requirements are waived when enrolling in January 1 coverage through Health Connector for Business.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326" y="3549658"/>
            <a:ext cx="3235569" cy="653143"/>
          </a:xfrm>
          <a:prstGeom prst="rect">
            <a:avLst/>
          </a:prstGeom>
          <a:solidFill>
            <a:schemeClr val="accent1">
              <a:alpha val="9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minimum contribution - 0%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7205" y="3549658"/>
            <a:ext cx="3235569" cy="653143"/>
          </a:xfrm>
          <a:prstGeom prst="rect">
            <a:avLst/>
          </a:prstGeom>
          <a:solidFill>
            <a:schemeClr val="accent1">
              <a:alpha val="9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 for employees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33% for dependents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326" y="5290096"/>
            <a:ext cx="3235569" cy="653143"/>
          </a:xfrm>
          <a:prstGeom prst="rect">
            <a:avLst/>
          </a:prstGeom>
          <a:solidFill>
            <a:schemeClr val="accent1">
              <a:alpha val="9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minimum participation - 0%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7205" y="5290095"/>
            <a:ext cx="3235569" cy="653143"/>
          </a:xfrm>
          <a:prstGeom prst="rect">
            <a:avLst/>
          </a:prstGeom>
          <a:solidFill>
            <a:schemeClr val="accent1">
              <a:alpha val="9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 of employees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must enroll or validly waive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9097" y="2549767"/>
            <a:ext cx="116136" cy="37456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7820" y="2554975"/>
            <a:ext cx="2058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January 1 Effective Date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5699" y="2549767"/>
            <a:ext cx="2058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All Other Effective Dates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325" y="3274190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Employer Contribution Requirement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324" y="4977478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Employer Participation Requirement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7205" y="3237041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Employer Contribution Requirement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7205" y="4987827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494"/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Employer Participation Requirement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7683" y="2362715"/>
            <a:ext cx="8129117" cy="4117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F92CF11-E8F7-4A81-9589-3DB5B7903F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45" y="288165"/>
            <a:ext cx="2156543" cy="72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19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27311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27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493146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Enrollment Timeline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870" y="2532086"/>
            <a:ext cx="8662518" cy="162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264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27311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 smtClean="0">
                <a:latin typeface="ITC Franklin Gothic Std Book" pitchFamily="34" charset="0"/>
                <a:cs typeface="ヒラギノ明朝 ProN W3"/>
              </a:rPr>
              <a:pPr/>
              <a:t>28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493146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Eligibility</a:t>
            </a:r>
            <a:r>
              <a:rPr lang="en-US" sz="5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 </a:t>
            </a:r>
          </a:p>
        </p:txBody>
      </p:sp>
      <p:sp>
        <p:nvSpPr>
          <p:cNvPr id="16" name="Straight Connector 4"/>
          <p:cNvSpPr/>
          <p:nvPr/>
        </p:nvSpPr>
        <p:spPr>
          <a:xfrm>
            <a:off x="5000690" y="5344678"/>
            <a:ext cx="23342" cy="48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" name="TextBox 1"/>
          <p:cNvSpPr txBox="1"/>
          <p:nvPr/>
        </p:nvSpPr>
        <p:spPr>
          <a:xfrm>
            <a:off x="633663" y="1801971"/>
            <a:ext cx="74916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Do you own a business in Massachusetts?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Do you have 1 – 50 full time employees?</a:t>
            </a:r>
          </a:p>
          <a:p>
            <a:pPr lvl="0"/>
            <a:endParaRPr lang="en-US" sz="2000" dirty="0">
              <a:solidFill>
                <a:srgbClr val="6D6E7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2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>Shop and enroll online at </a:t>
            </a:r>
            <a:r>
              <a:rPr lang="en-US" sz="2000" dirty="0">
                <a:solidFill>
                  <a:srgbClr val="6D6E71"/>
                </a:solidFill>
                <a:latin typeface="Franklin Gothic Demi" panose="020B0703020102020204" pitchFamily="34" charset="0"/>
              </a:rPr>
              <a:t>www.MAhealthconnector.org/business</a:t>
            </a:r>
          </a:p>
          <a:p>
            <a:pPr lvl="0"/>
            <a:r>
              <a:rPr lang="en-US" sz="2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>or call </a:t>
            </a:r>
            <a:r>
              <a:rPr lang="en-US" sz="2000" dirty="0">
                <a:solidFill>
                  <a:srgbClr val="6D6E71"/>
                </a:solidFill>
                <a:latin typeface="Franklin Gothic Demi" panose="020B0703020102020204" pitchFamily="34" charset="0"/>
              </a:rPr>
              <a:t>1-888-813-9220</a:t>
            </a:r>
          </a:p>
          <a:p>
            <a:pPr lvl="0"/>
            <a:endParaRPr lang="en-US" dirty="0">
              <a:solidFill>
                <a:srgbClr val="6D6E71"/>
              </a:solidFill>
              <a:latin typeface="Franklin Gothic Book" panose="020B0503020102020204" pitchFamily="34" charset="0"/>
            </a:endParaRPr>
          </a:p>
          <a:p>
            <a:endParaRPr lang="en-US" i="1" dirty="0">
              <a:solidFill>
                <a:srgbClr val="6D6E7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Don’t meet these requirements? </a:t>
            </a:r>
          </a:p>
          <a:p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You may be able to enroll in individual or family coverage during the </a:t>
            </a:r>
            <a:b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Health Connector’s annual Open Enrollment. </a:t>
            </a:r>
          </a:p>
          <a:p>
            <a:r>
              <a:rPr lang="en-US" sz="1000" dirty="0">
                <a:solidFill>
                  <a:srgbClr val="6D6E71"/>
                </a:solidFill>
                <a:latin typeface="Franklin Gothic Book" panose="020B0503020102020204" pitchFamily="34" charset="0"/>
              </a:rPr>
              <a:t/>
            </a:r>
            <a:br>
              <a:rPr lang="en-US" sz="1000" dirty="0">
                <a:solidFill>
                  <a:srgbClr val="6D6E7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Visit </a:t>
            </a:r>
            <a:r>
              <a:rPr lang="en-US" dirty="0">
                <a:solidFill>
                  <a:srgbClr val="6D6E71"/>
                </a:solidFill>
                <a:latin typeface="Franklin Gothic Demi" panose="020B0703020102020204" pitchFamily="34" charset="0"/>
              </a:rPr>
              <a:t>MAhealthconnector.org</a:t>
            </a:r>
            <a:r>
              <a:rPr lang="en-US" dirty="0">
                <a:solidFill>
                  <a:srgbClr val="6D6E71"/>
                </a:solidFill>
                <a:latin typeface="Franklin Gothic Book" panose="020B0503020102020204" pitchFamily="34" charset="0"/>
              </a:rPr>
              <a:t> to learn more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49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208" y="0"/>
            <a:ext cx="4739094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6153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&amp;quot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1508" y="2005675"/>
            <a:ext cx="4186989" cy="34781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5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146" y="2005675"/>
            <a:ext cx="329800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“Every day I know that people are relying on me for their livelihood. </a:t>
            </a:r>
            <a:r>
              <a:rPr lang="en-US" sz="1900" dirty="0">
                <a:solidFill>
                  <a:srgbClr val="006494"/>
                </a:solidFill>
                <a:latin typeface="Franklin Gothic Demi" panose="020B0703020102020204" pitchFamily="34" charset="0"/>
              </a:rPr>
              <a:t>Medical insurance is critical to people</a:t>
            </a:r>
            <a:r>
              <a:rPr lang="en-US" sz="19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, so if there are gaps with that, you feel the responsibility to make sure they’re filled.”</a:t>
            </a:r>
          </a:p>
          <a:p>
            <a:endParaRPr lang="en-US" sz="1900" dirty="0">
              <a:solidFill>
                <a:srgbClr val="006494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900" b="1" dirty="0">
                <a:solidFill>
                  <a:srgbClr val="006494"/>
                </a:solidFill>
                <a:latin typeface="Rockwell" panose="02060603020205020403" pitchFamily="18" charset="0"/>
              </a:rPr>
              <a:t>Small Business Owner:</a:t>
            </a:r>
          </a:p>
          <a:p>
            <a:pPr lvl="0"/>
            <a:r>
              <a:rPr lang="en-US" sz="1900" dirty="0">
                <a:solidFill>
                  <a:srgbClr val="006494"/>
                </a:solidFill>
                <a:latin typeface="Rockwell" panose="02060603020205020403" pitchFamily="18" charset="0"/>
              </a:rPr>
              <a:t>Kin Lo</a:t>
            </a:r>
          </a:p>
          <a:p>
            <a:pPr lvl="0"/>
            <a:r>
              <a:rPr lang="en-US" sz="1900" dirty="0">
                <a:solidFill>
                  <a:srgbClr val="006494"/>
                </a:solidFill>
                <a:latin typeface="Rockwell" panose="02060603020205020403" pitchFamily="18" charset="0"/>
              </a:rPr>
              <a:t>CEO and Founder, </a:t>
            </a:r>
            <a:r>
              <a:rPr lang="en-US" sz="1900" dirty="0" err="1">
                <a:solidFill>
                  <a:srgbClr val="006494"/>
                </a:solidFill>
                <a:latin typeface="Rockwell" panose="02060603020205020403" pitchFamily="18" charset="0"/>
              </a:rPr>
              <a:t>Kaymbu</a:t>
            </a:r>
            <a:endParaRPr lang="en-US" sz="1900" dirty="0">
              <a:solidFill>
                <a:srgbClr val="006494"/>
              </a:solidFill>
              <a:latin typeface="Rockwell" panose="020606030202050204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09" y="0"/>
            <a:ext cx="4391601" cy="685800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23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62" y="6237826"/>
            <a:ext cx="82619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Data drawn from: Center for Health Information and Analysis Enrollment Trends </a:t>
            </a:r>
            <a:r>
              <a:rPr lang="en-US" sz="1000" i="1" dirty="0" err="1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Databooks</a:t>
            </a:r>
            <a:r>
              <a:rPr lang="en-US" sz="1000" i="1" dirty="0">
                <a:solidFill>
                  <a:srgbClr val="5C5A5A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 and Massachusetts Employer Survey (2017); Health Policy Commission Cost Trends Report (2017); and Health Connector survey data (2012) and</a:t>
            </a:r>
          </a:p>
          <a:p>
            <a:r>
              <a:rPr lang="en-US" sz="1000" dirty="0">
                <a:hlinkClick r:id="rId4"/>
              </a:rPr>
              <a:t> https://benefittrends.metlife.com/media/1457/buildculturewintalent_exp1118.pdf</a:t>
            </a:r>
            <a:endParaRPr lang="en-US" sz="1000" dirty="0"/>
          </a:p>
          <a:p>
            <a:endParaRPr lang="en-US" sz="1000" i="1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sym typeface="FranklinGothicURWBoo" pitchFamily="2" charset="0"/>
            </a:endParaRPr>
          </a:p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6330622" y="2640889"/>
            <a:ext cx="2418742" cy="21937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Franklin Gothic Demi" panose="020B0703020102020204" pitchFamily="34" charset="0"/>
              </a:rPr>
              <a:t>46% of employees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identified health insurance as the               </a:t>
            </a:r>
            <a:r>
              <a:rPr lang="en-US" dirty="0">
                <a:solidFill>
                  <a:schemeClr val="tx1"/>
                </a:solidFill>
                <a:latin typeface="Franklin Gothic Demi" panose="020B0703020102020204" pitchFamily="34" charset="0"/>
              </a:rPr>
              <a:t>“deciding factor” or “a positive influence”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in staying with their current employer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24" t="65894" b="22096"/>
          <a:stretch/>
        </p:blipFill>
        <p:spPr>
          <a:xfrm>
            <a:off x="884431" y="1526426"/>
            <a:ext cx="944370" cy="979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16" b="87826"/>
          <a:stretch/>
        </p:blipFill>
        <p:spPr>
          <a:xfrm>
            <a:off x="6724735" y="1575865"/>
            <a:ext cx="1054778" cy="1020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73" t="43213" r="21753" b="43352"/>
          <a:stretch/>
        </p:blipFill>
        <p:spPr>
          <a:xfrm>
            <a:off x="4068235" y="1595111"/>
            <a:ext cx="944455" cy="1001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7711" y="2757305"/>
            <a:ext cx="2205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Franklin Gothic Demi" panose="020B0703020102020204" pitchFamily="34" charset="0"/>
              </a:rPr>
              <a:t>60% of employees </a:t>
            </a:r>
            <a:br>
              <a:rPr lang="en-US" dirty="0">
                <a:latin typeface="Franklin Gothic Demi" panose="020B07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say offering health insurance has led to </a:t>
            </a:r>
            <a:r>
              <a:rPr lang="en-US" dirty="0">
                <a:latin typeface="Franklin Gothic Demi" panose="020B0703020102020204" pitchFamily="34" charset="0"/>
              </a:rPr>
              <a:t>higher productivity levels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3147" y="2640889"/>
            <a:ext cx="2149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Demi" panose="020B0703020102020204" pitchFamily="34" charset="0"/>
                <a:sym typeface="Rockwell" pitchFamily="18" charset="0"/>
              </a:rPr>
              <a:t>97% of Massachusetts residents </a:t>
            </a:r>
            <a:r>
              <a:rPr lang="en-US" dirty="0">
                <a:latin typeface="Franklin Gothic Book" panose="020B0503020102020204" pitchFamily="34" charset="0"/>
                <a:sym typeface="Rockwell" pitchFamily="18" charset="0"/>
              </a:rPr>
              <a:t>are insured. </a:t>
            </a:r>
            <a:r>
              <a:rPr lang="en-US" dirty="0">
                <a:latin typeface="Franklin Gothic Demi" panose="020B0703020102020204" pitchFamily="34" charset="0"/>
                <a:sym typeface="Rockwell" pitchFamily="18" charset="0"/>
              </a:rPr>
              <a:t>Employers play a key role </a:t>
            </a:r>
            <a:r>
              <a:rPr lang="en-US" dirty="0">
                <a:latin typeface="Franklin Gothic Book" panose="020B0503020102020204" pitchFamily="34" charset="0"/>
                <a:sym typeface="Rockwell" pitchFamily="18" charset="0"/>
              </a:rPr>
              <a:t>in securing our</a:t>
            </a:r>
            <a:r>
              <a:rPr lang="en-US" dirty="0">
                <a:latin typeface="Franklin Gothic Demi" panose="020B0703020102020204" pitchFamily="34" charset="0"/>
                <a:sym typeface="Rockwell" pitchFamily="18" charset="0"/>
              </a:rPr>
              <a:t> nation-leading            ranking </a:t>
            </a:r>
            <a:r>
              <a:rPr lang="en-US" dirty="0">
                <a:latin typeface="Franklin Gothic Book" panose="020B0503020102020204" pitchFamily="34" charset="0"/>
                <a:sym typeface="Rockwell" pitchFamily="18" charset="0"/>
              </a:rPr>
              <a:t>and</a:t>
            </a:r>
            <a:r>
              <a:rPr lang="en-US" dirty="0">
                <a:latin typeface="Franklin Gothic Demi" panose="020B0703020102020204" pitchFamily="34" charset="0"/>
                <a:sym typeface="Rockwell" pitchFamily="18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  <a:sym typeface="Rockwell" pitchFamily="18" charset="0"/>
              </a:rPr>
              <a:t>being recognized as the </a:t>
            </a:r>
            <a:r>
              <a:rPr lang="en-US" dirty="0">
                <a:latin typeface="Franklin Gothic Demi" panose="020B0703020102020204" pitchFamily="34" charset="0"/>
                <a:sym typeface="Rockwell" pitchFamily="18" charset="0"/>
              </a:rPr>
              <a:t>healthiest state in the U.S. </a:t>
            </a:r>
            <a:endParaRPr lang="en-US" dirty="0">
              <a:latin typeface="Franklin Gothic Book" panose="020B0503020102020204" pitchFamily="34" charset="0"/>
              <a:sym typeface="Rockwell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07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-1498932" y="2088832"/>
            <a:ext cx="6858000" cy="2680336"/>
          </a:xfrm>
          <a:prstGeom prst="rect">
            <a:avLst/>
          </a:prstGeom>
          <a:solidFill>
            <a:srgbClr val="00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267843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sym typeface="FranklinGothicURWBoo" pitchFamily="2" charset="0"/>
            </a:endParaRPr>
          </a:p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30</a:t>
            </a:fld>
            <a:r>
              <a:rPr lang="en-US" sz="1100" dirty="0">
                <a:latin typeface="ITC Franklin Gothic Std Book" pitchFamily="34" charset="0"/>
                <a:cs typeface="ヒラギノ明朝 ProN W3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12241172"/>
              </p:ext>
            </p:extLst>
          </p:nvPr>
        </p:nvGraphicFramePr>
        <p:xfrm>
          <a:off x="831187" y="1690689"/>
          <a:ext cx="2197763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0" y="1541308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40456"/>
            <a:ext cx="2156543" cy="72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53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76" y="3609474"/>
            <a:ext cx="7316724" cy="1430807"/>
          </a:xfrm>
          <a:noFill/>
          <a:ln>
            <a:noFill/>
          </a:ln>
        </p:spPr>
        <p:txBody>
          <a:bodyPr>
            <a:noAutofit/>
          </a:bodyPr>
          <a:lstStyle/>
          <a:p>
            <a:pPr lvl="0">
              <a:lnSpc>
                <a:spcPts val="3100"/>
              </a:lnSpc>
            </a:pP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Shop and enroll online at </a:t>
            </a:r>
            <a:r>
              <a:rPr lang="en-US" sz="2400" b="1" dirty="0">
                <a:solidFill>
                  <a:srgbClr val="006494"/>
                </a:solidFill>
                <a:latin typeface="Rockwell" panose="02060603020205020403" pitchFamily="18" charset="0"/>
              </a:rPr>
              <a:t>www.MAhealthconnector.org/business</a:t>
            </a: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/>
            </a:r>
            <a:b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</a:br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or call </a:t>
            </a:r>
            <a:r>
              <a:rPr lang="en-US" sz="2400" b="1" dirty="0">
                <a:solidFill>
                  <a:srgbClr val="006494"/>
                </a:solidFill>
                <a:latin typeface="Rockwell" panose="02060603020205020403" pitchFamily="18" charset="0"/>
              </a:rPr>
              <a:t>1-888-813-9220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76" y="1365288"/>
            <a:ext cx="5489448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3418" y="1"/>
            <a:ext cx="4739094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14940" y="1138688"/>
            <a:ext cx="6857999" cy="4580625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4572000" y="46153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&amp;quot"/>
              </a:rPr>
              <a:t> </a:t>
            </a:r>
            <a:endParaRPr lang="en-US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1508" y="2005676"/>
            <a:ext cx="4186989" cy="28466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15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482" y="1904842"/>
            <a:ext cx="33913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“One way for me to </a:t>
            </a:r>
            <a:r>
              <a:rPr lang="en-US" sz="2000" dirty="0">
                <a:solidFill>
                  <a:srgbClr val="006494"/>
                </a:solidFill>
                <a:latin typeface="Franklin Gothic Demi" panose="020B0703020102020204" pitchFamily="34" charset="0"/>
              </a:rPr>
              <a:t>show my </a:t>
            </a:r>
          </a:p>
          <a:p>
            <a:pPr lvl="0"/>
            <a:r>
              <a:rPr lang="en-US" sz="2000" dirty="0">
                <a:solidFill>
                  <a:srgbClr val="006494"/>
                </a:solidFill>
                <a:latin typeface="Franklin Gothic Demi" panose="020B0703020102020204" pitchFamily="34" charset="0"/>
              </a:rPr>
              <a:t>appreciation</a:t>
            </a:r>
            <a:r>
              <a:rPr lang="en-US" sz="20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 early on, was to </a:t>
            </a:r>
          </a:p>
          <a:p>
            <a:pPr lvl="0"/>
            <a:r>
              <a:rPr lang="en-US" sz="20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put health insurance on the </a:t>
            </a:r>
          </a:p>
          <a:p>
            <a:pPr lvl="0"/>
            <a:r>
              <a:rPr lang="en-US" sz="20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table for my employees </a:t>
            </a:r>
          </a:p>
          <a:p>
            <a:pPr lvl="0"/>
            <a:r>
              <a:rPr lang="en-US" sz="20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if they needed it.”</a:t>
            </a:r>
          </a:p>
          <a:p>
            <a:pPr lvl="0"/>
            <a:endParaRPr lang="en-US" sz="1900" dirty="0">
              <a:solidFill>
                <a:srgbClr val="006494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900" b="1" dirty="0">
                <a:solidFill>
                  <a:srgbClr val="006494"/>
                </a:solidFill>
                <a:latin typeface="Rockwell" panose="02060603020205020403" pitchFamily="18" charset="0"/>
              </a:rPr>
              <a:t>Small Business Owner:</a:t>
            </a:r>
          </a:p>
          <a:p>
            <a:pPr lvl="0"/>
            <a:r>
              <a:rPr lang="en-US" sz="19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André </a:t>
            </a:r>
            <a:r>
              <a:rPr lang="en-US" sz="1900" dirty="0" err="1">
                <a:solidFill>
                  <a:srgbClr val="006494"/>
                </a:solidFill>
                <a:latin typeface="Franklin Gothic Book" panose="020B0503020102020204" pitchFamily="34" charset="0"/>
              </a:rPr>
              <a:t>Boulay</a:t>
            </a:r>
            <a:endParaRPr lang="en-US" sz="1900" dirty="0">
              <a:solidFill>
                <a:srgbClr val="006494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5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Owner, </a:t>
            </a:r>
            <a:r>
              <a:rPr lang="en-US" sz="1500" dirty="0" err="1">
                <a:solidFill>
                  <a:srgbClr val="006494"/>
                </a:solidFill>
                <a:latin typeface="Franklin Gothic Book" panose="020B0503020102020204" pitchFamily="34" charset="0"/>
              </a:rPr>
              <a:t>YoYo</a:t>
            </a:r>
            <a:r>
              <a:rPr lang="en-US" sz="1500" dirty="0">
                <a:solidFill>
                  <a:srgbClr val="006494"/>
                </a:solidFill>
                <a:latin typeface="Franklin Gothic Book" panose="020B0503020102020204" pitchFamily="34" charset="0"/>
              </a:rPr>
              <a:t> Expert and A2Z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8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-1498932" y="2088832"/>
            <a:ext cx="6858000" cy="2680336"/>
          </a:xfrm>
          <a:prstGeom prst="rect">
            <a:avLst/>
          </a:prstGeom>
          <a:solidFill>
            <a:srgbClr val="006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267843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MAhealthconnector.org/business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100" dirty="0">
              <a:solidFill>
                <a:srgbClr val="5C5A5A"/>
              </a:solidFill>
              <a:latin typeface="Franklin Gothic Book" panose="020B0503020102020204" pitchFamily="34" charset="0"/>
              <a:ea typeface="MS PGothic" pitchFamily="34" charset="-128"/>
              <a:sym typeface="FranklinGothicURWBoo" pitchFamily="2" charset="0"/>
            </a:endParaRPr>
          </a:p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5</a:t>
            </a:fld>
            <a:r>
              <a:rPr lang="en-US" sz="1100" dirty="0">
                <a:latin typeface="ITC Franklin Gothic Std Book" pitchFamily="34" charset="0"/>
                <a:cs typeface="ヒラギノ明朝 ProN W3"/>
              </a:rPr>
              <a:t>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6303544"/>
              </p:ext>
            </p:extLst>
          </p:nvPr>
        </p:nvGraphicFramePr>
        <p:xfrm>
          <a:off x="831187" y="1690689"/>
          <a:ext cx="2197763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0" y="1541308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340456"/>
            <a:ext cx="2156543" cy="72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8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097" y="322124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6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92699" y="-152399"/>
            <a:ext cx="6493146" cy="1239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Benefits of the </a:t>
            </a:r>
            <a:br>
              <a:rPr lang="en-US" sz="3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</a:br>
            <a:r>
              <a:rPr lang="en-US" sz="30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Health Connector for Business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7343" y="1000092"/>
            <a:ext cx="6100397" cy="20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Tailored</a:t>
            </a:r>
            <a:b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We only serve employers with 50 or fewer employees; we understand the needs of small businesses.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7342" y="2078329"/>
            <a:ext cx="6100398" cy="20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Easy</a:t>
            </a:r>
            <a:b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Easily compare private health insurance plan options and manage your benefits. Free local brokers are available.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342" y="3344817"/>
            <a:ext cx="6100398" cy="20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Flexible</a:t>
            </a:r>
            <a:b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</a:br>
            <a:r>
              <a:rPr lang="en-US" sz="1600" dirty="0"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Employers pick one plan for all employees OR let employees shop from a range of plans. 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7342" y="4578835"/>
            <a:ext cx="6100399" cy="20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  <a:t>Savings</a:t>
            </a:r>
            <a:br>
              <a:rPr lang="en-US" sz="2400" dirty="0">
                <a:solidFill>
                  <a:srgbClr val="006494"/>
                </a:solidFill>
                <a:latin typeface="Rockwell" panose="02060603020205020403" pitchFamily="18" charset="0"/>
              </a:rPr>
            </a:br>
            <a:r>
              <a:rPr lang="en-US" sz="1600" dirty="0"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Employers select plans that best reflect their financial needs</a:t>
            </a:r>
            <a:r>
              <a:rPr lang="en-US" sz="1600" dirty="0">
                <a:latin typeface="Franklin Gothic Book" panose="020B0503020102020204" pitchFamily="34" charset="0"/>
                <a:sym typeface="FranklinGothicURWBoo" pitchFamily="2" charset="0"/>
              </a:rPr>
              <a:t>. Have access to a Wellness Rebate program. </a:t>
            </a:r>
            <a:r>
              <a:rPr lang="en-US" sz="1600" dirty="0"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There are no membership fees or dues</a:t>
            </a:r>
            <a:r>
              <a:rPr lang="en-US" sz="2000" dirty="0">
                <a:latin typeface="Franklin Gothic Book" panose="020B0503020102020204" pitchFamily="34" charset="0"/>
                <a:ea typeface="MS PGothic" pitchFamily="34" charset="-128"/>
                <a:sym typeface="FranklinGothicURWBoo" pitchFamily="2" charset="0"/>
              </a:rPr>
              <a:t>. </a:t>
            </a:r>
            <a:endParaRPr lang="en-US" sz="2000" dirty="0">
              <a:latin typeface="Franklin Gothic Book" panose="020B05030201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0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45" y="288165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7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0" y="23849"/>
            <a:ext cx="6262010" cy="1265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="1" dirty="0">
              <a:solidFill>
                <a:srgbClr val="006494"/>
              </a:solidFill>
              <a:latin typeface="Rockwell" pitchFamily="18" charset="0"/>
              <a:sym typeface="Rockwell" pitchFamily="-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8" y="3910631"/>
            <a:ext cx="2743200" cy="670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828" y="1696527"/>
            <a:ext cx="2743200" cy="884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08" y="5086791"/>
            <a:ext cx="2743200" cy="579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389" y="3798143"/>
            <a:ext cx="2615055" cy="667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716" y="2671985"/>
            <a:ext cx="2081031" cy="6077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029" y="4798511"/>
            <a:ext cx="2343798" cy="888115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279870" y="0"/>
            <a:ext cx="6365647" cy="106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Choice of Leading Insurers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9" t="14588" r="6561" b="10684"/>
          <a:stretch/>
        </p:blipFill>
        <p:spPr>
          <a:xfrm>
            <a:off x="1056908" y="2552673"/>
            <a:ext cx="2743200" cy="85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86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45" y="288165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8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0" y="23849"/>
            <a:ext cx="6262010" cy="1265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200" b="1" dirty="0">
              <a:solidFill>
                <a:srgbClr val="006494"/>
              </a:solidFill>
              <a:latin typeface="Rockwell" pitchFamily="18" charset="0"/>
              <a:sym typeface="Rockwell" pitchFamily="-8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79870" y="0"/>
            <a:ext cx="6365647" cy="106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5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Shop and Save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870" y="14294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C56724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069" y="2688316"/>
            <a:ext cx="5146675" cy="354139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9870" y="1429409"/>
            <a:ext cx="855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56724"/>
                </a:solidFill>
                <a:latin typeface="Franklin Gothic Demi" panose="020B0703020102020204" pitchFamily="34" charset="0"/>
              </a:rPr>
              <a:t>Small businesses save over 20% on average by shopping through Health Connector for Business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0202" y="6312521"/>
            <a:ext cx="381440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Connector analysis of average premiums for a group of 42-year-olds in Boston in the “Eating places” industry. Illustrative only.  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8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257" y="284421"/>
            <a:ext cx="2156543" cy="72922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80175"/>
            <a:ext cx="255588" cy="25400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507F6BDA-D6BE-4B32-A764-D34D1FDDD301}" type="slidenum">
              <a:rPr lang="en-US" sz="1100">
                <a:latin typeface="ITC Franklin Gothic Std Book" pitchFamily="34" charset="0"/>
                <a:cs typeface="ヒラギノ明朝 ProN W3"/>
              </a:rPr>
              <a:pPr/>
              <a:t>9</a:t>
            </a:fld>
            <a:endParaRPr lang="en-US" sz="1100" dirty="0">
              <a:latin typeface="ITC Franklin Gothic Std Book" pitchFamily="34" charset="0"/>
              <a:cs typeface="ヒラギノ明朝 ProN W3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>
            <a:off x="0" y="1185173"/>
            <a:ext cx="9144000" cy="0"/>
          </a:xfrm>
          <a:prstGeom prst="line">
            <a:avLst/>
          </a:prstGeom>
          <a:noFill/>
          <a:ln w="63500">
            <a:solidFill>
              <a:srgbClr val="C5672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79870" y="105858"/>
            <a:ext cx="6250387" cy="95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3600" b="1" dirty="0">
                <a:solidFill>
                  <a:srgbClr val="006494"/>
                </a:solidFill>
                <a:latin typeface="Rockwell" pitchFamily="18" charset="0"/>
                <a:sym typeface="Rockwell" pitchFamily="-84" charset="0"/>
              </a:rPr>
              <a:t>Coverage You Can Trust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MAhealthconnector.org/business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869" y="2135309"/>
            <a:ext cx="40924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All plans are compliant with state and federal law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All plans meet the state requirement for your employees to have “minimum creditable coverage”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6494"/>
                </a:solidFill>
                <a:latin typeface="Rockwell" panose="02060603020205020403" pitchFamily="18" charset="0"/>
              </a:rPr>
              <a:t>All plans have the Health Connector’s “Seal of Approval” for quality and value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6494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870" y="1429409"/>
            <a:ext cx="833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56724"/>
                </a:solidFill>
                <a:latin typeface="Franklin Gothic Demi" panose="020B0703020102020204" pitchFamily="34" charset="0"/>
              </a:rPr>
              <a:t>Peace of mind when you shop through the Health Connector: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873" y="2135309"/>
            <a:ext cx="3858768" cy="387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600873" y="60696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C56724"/>
                </a:solidFill>
                <a:latin typeface="Franklin Gothic Book" panose="020B0503020102020204" pitchFamily="34" charset="0"/>
              </a:rPr>
              <a:t>Learn more at www.mahealthconnector.org/stay-covered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810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5830</TotalTime>
  <Words>1921</Words>
  <Application>Microsoft Office PowerPoint</Application>
  <PresentationFormat>On-screen Show (4:3)</PresentationFormat>
  <Paragraphs>306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MS PGothic</vt:lpstr>
      <vt:lpstr>&amp;quot</vt:lpstr>
      <vt:lpstr>Arial</vt:lpstr>
      <vt:lpstr>Calibri</vt:lpstr>
      <vt:lpstr>Calibri Light</vt:lpstr>
      <vt:lpstr>Franklin Gothic Book</vt:lpstr>
      <vt:lpstr>Franklin Gothic Demi</vt:lpstr>
      <vt:lpstr>FranklinGothicURWBoo</vt:lpstr>
      <vt:lpstr>Gill Sans</vt:lpstr>
      <vt:lpstr>ITC Franklin Gothic Std Book</vt:lpstr>
      <vt:lpstr>Rockwell</vt:lpstr>
      <vt:lpstr>Symbol</vt:lpstr>
      <vt:lpstr>Times New Roman</vt:lpstr>
      <vt:lpstr>Wingdings</vt:lpstr>
      <vt:lpstr>ヒラギノ明朝 ProN W3</vt:lpstr>
      <vt:lpstr>Office Theme</vt:lpstr>
      <vt:lpstr> The new way for   Massachusetts small businesses   to choose health insurance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Shop and enroll online at www.MAhealthconnector.org/business or call 1-888-813-9220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Lefferts, Jason W. (CCA)</dc:creator>
  <cp:lastModifiedBy>Parris, Marcquan (CCA)</cp:lastModifiedBy>
  <cp:revision>394</cp:revision>
  <cp:lastPrinted>2018-06-18T13:52:52Z</cp:lastPrinted>
  <dcterms:created xsi:type="dcterms:W3CDTF">2017-06-21T20:08:32Z</dcterms:created>
  <dcterms:modified xsi:type="dcterms:W3CDTF">2018-10-23T13:19:54Z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03B81731-C4E5-41DA-A65E-459D87CE0223</vt:lpwstr>
  </property>
  <property fmtid="{D5CDD505-2E9C-101B-9397-08002B2CF9AE}" pid="3" name="ArticulatePath">
    <vt:lpwstr>Health Connector for Business Employer Overview Deck ( for lege 12-8-17).._</vt:lpwstr>
  </property>
</Properties>
</file>