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57" r:id="rId4"/>
    <p:sldId id="259" r:id="rId5"/>
    <p:sldId id="260" r:id="rId6"/>
    <p:sldId id="278" r:id="rId7"/>
    <p:sldId id="261" r:id="rId8"/>
    <p:sldId id="273" r:id="rId9"/>
    <p:sldId id="263" r:id="rId10"/>
    <p:sldId id="264" r:id="rId11"/>
    <p:sldId id="283" r:id="rId12"/>
    <p:sldId id="274" r:id="rId13"/>
    <p:sldId id="279" r:id="rId14"/>
    <p:sldId id="265" r:id="rId15"/>
    <p:sldId id="266" r:id="rId16"/>
    <p:sldId id="286" r:id="rId17"/>
    <p:sldId id="269" r:id="rId18"/>
    <p:sldId id="267" r:id="rId19"/>
    <p:sldId id="277" r:id="rId20"/>
    <p:sldId id="270" r:id="rId21"/>
    <p:sldId id="280" r:id="rId22"/>
    <p:sldId id="284" r:id="rId23"/>
    <p:sldId id="282" r:id="rId24"/>
    <p:sldId id="285" r:id="rId25"/>
    <p:sldId id="268" r:id="rId26"/>
    <p:sldId id="281" r:id="rId2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F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8624" autoAdjust="0"/>
  </p:normalViewPr>
  <p:slideViewPr>
    <p:cSldViewPr>
      <p:cViewPr>
        <p:scale>
          <a:sx n="66" d="100"/>
          <a:sy n="66" d="100"/>
        </p:scale>
        <p:origin x="-151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92758-592B-4787-A1EE-D57F99AA8A9B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04986-BAC7-4B9E-B48E-ED6DD1BD5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9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99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7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1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96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9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6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78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0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9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24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1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1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12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8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36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0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67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5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0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5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2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4986-BAC7-4B9E-B48E-ED6DD1BD5B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E75-D17D-47F7-AE6E-2757AA6B480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4D73-93AB-4BC9-8F28-46AC3133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2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E75-D17D-47F7-AE6E-2757AA6B480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4D73-93AB-4BC9-8F28-46AC3133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9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E75-D17D-47F7-AE6E-2757AA6B480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4D73-93AB-4BC9-8F28-46AC3133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9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E75-D17D-47F7-AE6E-2757AA6B480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4D73-93AB-4BC9-8F28-46AC3133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7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E75-D17D-47F7-AE6E-2757AA6B480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4D73-93AB-4BC9-8F28-46AC3133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5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E75-D17D-47F7-AE6E-2757AA6B480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4D73-93AB-4BC9-8F28-46AC3133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0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E75-D17D-47F7-AE6E-2757AA6B480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4D73-93AB-4BC9-8F28-46AC3133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5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E75-D17D-47F7-AE6E-2757AA6B480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4D73-93AB-4BC9-8F28-46AC3133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E75-D17D-47F7-AE6E-2757AA6B480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4D73-93AB-4BC9-8F28-46AC3133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E75-D17D-47F7-AE6E-2757AA6B480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4D73-93AB-4BC9-8F28-46AC3133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E75-D17D-47F7-AE6E-2757AA6B480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4D73-93AB-4BC9-8F28-46AC3133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3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0E75-D17D-47F7-AE6E-2757AA6B480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14D73-93AB-4BC9-8F28-46AC3133A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jude.org/donate/donate-to-st-jude.html?cID=14262&amp;pID=24671&amp;sc&amp;sc_cid=kwp22290&amp;ef_id=EAIaIQobChMInqj-p9363QIVmYrICh2mlgK9EAAYASAAEgIkQfD_BwE:G:s&amp;s_kwcid=AL!4519!3!289659274218!b!!g!!%2Bdonat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seositecheckup.com" TargetMode="External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eWh74MCf00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2" y="-4763"/>
            <a:ext cx="1971675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828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Let’s Get Digital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505200"/>
            <a:ext cx="80772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Digital Strategy &amp; Social Media Crash Course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4196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  <a:ea typeface="Batang" panose="02030600000101010101" pitchFamily="18" charset="-127"/>
              </a:rPr>
              <a:t>Kate Murphy &amp; Ted </a:t>
            </a:r>
            <a:r>
              <a:rPr lang="en-US" sz="2000" dirty="0" err="1" smtClean="0">
                <a:latin typeface="+mj-lt"/>
                <a:ea typeface="Batang" panose="02030600000101010101" pitchFamily="18" charset="-127"/>
              </a:rPr>
              <a:t>Trevens</a:t>
            </a:r>
            <a:r>
              <a:rPr lang="en-US" sz="2000" dirty="0" smtClean="0">
                <a:latin typeface="+mj-lt"/>
                <a:ea typeface="Batang" panose="02030600000101010101" pitchFamily="18" charset="-127"/>
              </a:rPr>
              <a:t> </a:t>
            </a:r>
            <a:br>
              <a:rPr lang="en-US" sz="2000" dirty="0" smtClean="0">
                <a:latin typeface="+mj-lt"/>
                <a:ea typeface="Batang" panose="02030600000101010101" pitchFamily="18" charset="-127"/>
              </a:rPr>
            </a:br>
            <a:r>
              <a:rPr lang="en-US" sz="2000" dirty="0" smtClean="0">
                <a:latin typeface="+mj-lt"/>
                <a:ea typeface="Batang" panose="02030600000101010101" pitchFamily="18" charset="-127"/>
              </a:rPr>
              <a:t>of DSA Boston</a:t>
            </a:r>
            <a:endParaRPr lang="en-US" sz="2000" dirty="0">
              <a:latin typeface="+mj-lt"/>
              <a:ea typeface="Batang" panose="02030600000101010101" pitchFamily="18" charset="-12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4267200"/>
            <a:ext cx="7696200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1828800"/>
            <a:ext cx="7696200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1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82" y="440806"/>
            <a:ext cx="8264236" cy="1143000"/>
          </a:xfrm>
        </p:spPr>
        <p:txBody>
          <a:bodyPr>
            <a:noAutofit/>
          </a:bodyPr>
          <a:lstStyle/>
          <a:p>
            <a:r>
              <a:rPr lang="en-US" sz="8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Easy to donate</a:t>
            </a:r>
            <a:endParaRPr lang="en-US" sz="8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0446"/>
            <a:ext cx="9144000" cy="41175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2539" y="1371600"/>
            <a:ext cx="82642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B0F0"/>
                </a:solidFill>
              </a:rPr>
              <a:t>gbfb.org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454273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76" y="0"/>
            <a:ext cx="4075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200" dirty="0">
                <a:latin typeface="Andalus" panose="02020603050405020304" pitchFamily="18" charset="-78"/>
                <a:cs typeface="Andalus" panose="02020603050405020304" pitchFamily="18" charset="-78"/>
              </a:rPr>
              <a:t>Analytics Tracking</a:t>
            </a:r>
          </a:p>
          <a:p>
            <a:pPr marL="0" indent="0" algn="ctr">
              <a:buNone/>
            </a:pPr>
            <a:r>
              <a:rPr lang="en-US" sz="7000" dirty="0" smtClean="0">
                <a:solidFill>
                  <a:srgbClr val="00B0F0"/>
                </a:solidFill>
              </a:rPr>
              <a:t>“Know </a:t>
            </a:r>
            <a:r>
              <a:rPr lang="en-US" sz="7000" dirty="0">
                <a:solidFill>
                  <a:srgbClr val="00B0F0"/>
                </a:solidFill>
              </a:rPr>
              <a:t>thy </a:t>
            </a:r>
            <a:r>
              <a:rPr lang="en-US" sz="7000" dirty="0" smtClean="0">
                <a:solidFill>
                  <a:srgbClr val="00B0F0"/>
                </a:solidFill>
              </a:rPr>
              <a:t>audience”</a:t>
            </a:r>
            <a:endParaRPr lang="en-US" sz="70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48" b="7273"/>
          <a:stretch/>
        </p:blipFill>
        <p:spPr>
          <a:xfrm>
            <a:off x="0" y="-381000"/>
            <a:ext cx="9274629" cy="7239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</a:rPr>
              <a:t>Entering the world of social media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020762"/>
          </a:xfrm>
        </p:spPr>
        <p:txBody>
          <a:bodyPr/>
          <a:lstStyle/>
          <a:p>
            <a:r>
              <a:rPr lang="en-US" b="1" dirty="0" smtClean="0"/>
              <a:t>Choosing Platforms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60198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00B0F0"/>
                </a:solidFill>
              </a:rPr>
              <a:t>Not all social is created equal.</a:t>
            </a:r>
            <a:endParaRPr lang="en-US" i="1" dirty="0">
              <a:solidFill>
                <a:srgbClr val="00B0F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447800"/>
            <a:ext cx="8001000" cy="0"/>
          </a:xfrm>
          <a:prstGeom prst="line">
            <a:avLst/>
          </a:prstGeo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2590800" y="3276600"/>
            <a:ext cx="4374573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Where is your audience?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90800" y="4316558"/>
            <a:ext cx="5822373" cy="1093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Do you have the capacity to manage the account?</a:t>
            </a:r>
            <a:endParaRPr lang="en-US" dirty="0"/>
          </a:p>
        </p:txBody>
      </p:sp>
      <p:pic>
        <p:nvPicPr>
          <p:cNvPr id="15" name="Picture 2" descr="C:\Users\Ted Trevens\AppData\Local\Microsoft\Windows\Temporary Internet Files\Content.IE5\GPRBVLYL\arrow-151103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29590" y="4316558"/>
            <a:ext cx="1059874" cy="7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ed Trevens\AppData\Local\Microsoft\Windows\Temporary Internet Files\Content.IE5\GPRBVLYL\arrow-151103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29590" y="3276600"/>
            <a:ext cx="1059874" cy="7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Engagement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94" y="1676400"/>
            <a:ext cx="8681606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Facebook prioritizes posts that are interacted with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447800"/>
            <a:ext cx="80010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122" name="Picture 2" descr="C:\Users\Ted Trevens\AppData\Local\Microsoft\Windows\Temporary Internet Files\Content.IE5\7X9EX2OG\LikeButton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1099706" cy="4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851" y="2987917"/>
            <a:ext cx="54483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Engagement is more important than number of followers </a:t>
            </a:r>
          </a:p>
          <a:p>
            <a:r>
              <a:rPr lang="en-US" sz="2800" dirty="0" smtClean="0">
                <a:latin typeface="+mj-lt"/>
              </a:rPr>
              <a:t>(sorry Dr. Evil)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73" y="2438400"/>
            <a:ext cx="3271066" cy="39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Branding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7831"/>
            <a:ext cx="3124200" cy="50415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5800" y="1295400"/>
            <a:ext cx="7696200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PC1\Main2\DSA stuff\Conferences\MNN\Presentation\WWF TWIT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07" y="2876661"/>
            <a:ext cx="3212880" cy="331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52600"/>
            <a:ext cx="3200400" cy="4362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63246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B0F0"/>
                </a:solidFill>
              </a:rPr>
              <a:t>Build brand trust</a:t>
            </a:r>
            <a:endParaRPr lang="en-US" sz="22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2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 that gets 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05200"/>
            <a:ext cx="8229600" cy="160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300" dirty="0"/>
              <a:t>Prioritize video &amp; photo </a:t>
            </a:r>
            <a:r>
              <a:rPr lang="en-US" sz="12300" dirty="0" smtClean="0"/>
              <a:t>content</a:t>
            </a:r>
          </a:p>
          <a:p>
            <a:pPr marL="0" indent="0">
              <a:buNone/>
            </a:pPr>
            <a:r>
              <a:rPr lang="en-US" sz="12300" dirty="0"/>
              <a:t>Share local content from other </a:t>
            </a:r>
            <a:r>
              <a:rPr lang="en-US" sz="12300" dirty="0" smtClean="0"/>
              <a:t>users</a:t>
            </a:r>
          </a:p>
          <a:p>
            <a:pPr marL="0" indent="0">
              <a:buNone/>
            </a:pPr>
            <a:r>
              <a:rPr lang="en-US" sz="12300" dirty="0" smtClean="0"/>
              <a:t>Share your mission via stories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1638300"/>
            <a:ext cx="39624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i="1" dirty="0" smtClean="0">
                <a:solidFill>
                  <a:srgbClr val="00B0F0"/>
                </a:solidFill>
              </a:rPr>
              <a:t>Tweets with images receive 18% more click-</a:t>
            </a:r>
            <a:r>
              <a:rPr lang="en-US" sz="2200" b="1" i="1" dirty="0" err="1" smtClean="0">
                <a:solidFill>
                  <a:srgbClr val="00B0F0"/>
                </a:solidFill>
              </a:rPr>
              <a:t>throughs</a:t>
            </a:r>
            <a:r>
              <a:rPr lang="en-US" sz="2200" b="1" i="1" dirty="0" smtClean="0">
                <a:solidFill>
                  <a:srgbClr val="00B0F0"/>
                </a:solidFill>
              </a:rPr>
              <a:t>, 89% more likes, and 150% more retweets.</a:t>
            </a:r>
            <a:endParaRPr lang="en-US" sz="2200" b="1" i="1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8090" y="5915891"/>
            <a:ext cx="5715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Oversaturate your feed with asks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447800"/>
            <a:ext cx="8001000" cy="0"/>
          </a:xfrm>
          <a:prstGeom prst="line">
            <a:avLst/>
          </a:prstGeo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476500"/>
            <a:ext cx="1849582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dirty="0" smtClean="0">
                <a:latin typeface="Algerian" panose="04020705040A02060702" pitchFamily="82" charset="0"/>
              </a:rPr>
              <a:t>DO:</a:t>
            </a: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5105400"/>
            <a:ext cx="391737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dirty="0" smtClean="0">
                <a:latin typeface="Algerian" panose="04020705040A02060702" pitchFamily="82" charset="0"/>
              </a:rPr>
              <a:t>DON’T:</a:t>
            </a:r>
            <a:endParaRPr lang="en-US" sz="6000" dirty="0">
              <a:latin typeface="Algerian" panose="04020705040A02060702" pitchFamily="82" charset="0"/>
            </a:endParaRPr>
          </a:p>
        </p:txBody>
      </p:sp>
      <p:pic>
        <p:nvPicPr>
          <p:cNvPr id="10" name="Picture 5" descr="C:\Users\Ted Trevens\AppData\Local\Microsoft\Windows\Temporary Internet Files\Content.IE5\GPRBVLYL\twitter-logo-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6600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67844" y="6488668"/>
            <a:ext cx="224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nonprofitssource.com</a:t>
            </a:r>
          </a:p>
        </p:txBody>
      </p:sp>
    </p:spTree>
    <p:extLst>
      <p:ext uri="{BB962C8B-B14F-4D97-AF65-F5344CB8AC3E}">
        <p14:creationId xmlns:p14="http://schemas.microsoft.com/office/powerpoint/2010/main" val="20576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10" y="0"/>
            <a:ext cx="9931131" cy="8472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81000"/>
            <a:ext cx="944622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Visit </a:t>
            </a:r>
            <a:r>
              <a:rPr lang="en-US" dirty="0" smtClean="0">
                <a:solidFill>
                  <a:schemeClr val="bg1"/>
                </a:solidFill>
              </a:rPr>
              <a:t>PollEv.com/katemurphy700 or </a:t>
            </a:r>
            <a:r>
              <a:rPr lang="en-US" dirty="0">
                <a:solidFill>
                  <a:schemeClr val="bg1"/>
                </a:solidFill>
              </a:rPr>
              <a:t>text KATEMURPHY700 to 22333 once to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2895600"/>
            <a:ext cx="9220200" cy="32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Has your organization ever run a paid ad on social 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(including Google)?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27044"/>
            <a:ext cx="429174" cy="298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18746" r="20687" b="26146"/>
          <a:stretch/>
        </p:blipFill>
        <p:spPr>
          <a:xfrm>
            <a:off x="177057" y="47985"/>
            <a:ext cx="3030071" cy="2814918"/>
          </a:xfrm>
          <a:prstGeom prst="rect">
            <a:avLst/>
          </a:prstGeom>
        </p:spPr>
      </p:pic>
      <p:pic>
        <p:nvPicPr>
          <p:cNvPr id="4" name="Picture 4" descr="C:\Users\Ted Trevens\AppData\Local\Microsoft\Windows\Temporary Internet Files\Content.IE5\J3U4O23E\Facebook_icon_2013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8" y="5867400"/>
            <a:ext cx="510278" cy="5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Ted Trevens\AppData\Local\Microsoft\Windows\Temporary Internet Files\Content.IE5\GPRBVLYL\twitter-logo-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75" y="596326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Ted Trevens\AppData\Local\Microsoft\Windows\Temporary Internet Files\Content.IE5\Q1Q31P1Q\arton2131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61" y="5970191"/>
            <a:ext cx="677617" cy="47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20670" r="15856" b="23633"/>
          <a:stretch/>
        </p:blipFill>
        <p:spPr>
          <a:xfrm>
            <a:off x="4572000" y="685075"/>
            <a:ext cx="3831682" cy="319489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-35502" y="6324600"/>
            <a:ext cx="1747404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DSAboston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057" y="2802755"/>
            <a:ext cx="368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Kate Murphy </a:t>
            </a:r>
          </a:p>
          <a:p>
            <a:r>
              <a:rPr lang="en-US" dirty="0" smtClean="0"/>
              <a:t>Director of Digital Strategy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20" y="3765574"/>
            <a:ext cx="429174" cy="29887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208455" y="6324600"/>
            <a:ext cx="194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DSA_boston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057" y="3449087"/>
            <a:ext cx="4242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Human </a:t>
            </a:r>
            <a:r>
              <a:rPr lang="en-US" sz="1600" dirty="0"/>
              <a:t>Swiss army knife in online fundraising.  Ask her about social media management, content marketing &amp; analytics. &lt;3’s to </a:t>
            </a:r>
            <a:r>
              <a:rPr lang="en-US" sz="1600" dirty="0" smtClean="0"/>
              <a:t>jet-set </a:t>
            </a:r>
            <a:r>
              <a:rPr lang="en-US" sz="1600" dirty="0"/>
              <a:t>or dive nose-deep into travel lit.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2964" y="373379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Ted </a:t>
            </a:r>
            <a:r>
              <a:rPr lang="en-US" b="1" dirty="0" err="1" smtClean="0"/>
              <a:t>Trevens</a:t>
            </a:r>
            <a:endParaRPr lang="en-US" b="1" dirty="0"/>
          </a:p>
          <a:p>
            <a:r>
              <a:rPr lang="en-US" dirty="0" smtClean="0"/>
              <a:t>Founder &amp; President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1588" y="4385485"/>
            <a:ext cx="43607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30+ years in the sector. Passionate </a:t>
            </a:r>
            <a:r>
              <a:rPr lang="en-US" sz="1600" dirty="0"/>
              <a:t>about bringing sustainable solutions to nonprofits. </a:t>
            </a:r>
            <a:r>
              <a:rPr lang="en-US" sz="1600" dirty="0" smtClean="0"/>
              <a:t>Runs </a:t>
            </a:r>
            <a:r>
              <a:rPr lang="en-US" sz="1600" dirty="0"/>
              <a:t>on best practices and mint tea.  Adjusts private </a:t>
            </a:r>
            <a:r>
              <a:rPr lang="en-US" sz="1600" dirty="0" smtClean="0"/>
              <a:t>sector methods </a:t>
            </a:r>
            <a:r>
              <a:rPr lang="en-US" sz="1600" dirty="0"/>
              <a:t>to the public sector.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Paid Advertisements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429000"/>
            <a:ext cx="102108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i="1" dirty="0" smtClean="0">
                <a:solidFill>
                  <a:srgbClr val="00B0F0"/>
                </a:solidFill>
              </a:rPr>
              <a:t>Are we trying to drive engagement on our page?</a:t>
            </a:r>
            <a:endParaRPr lang="en-US" sz="3000" i="1" dirty="0">
              <a:solidFill>
                <a:srgbClr val="00B0F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447800"/>
            <a:ext cx="80010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752601"/>
            <a:ext cx="79629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What is the goal of our ad?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4398818"/>
            <a:ext cx="5562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i="1" dirty="0" smtClean="0">
                <a:solidFill>
                  <a:srgbClr val="00B0F0"/>
                </a:solidFill>
              </a:rPr>
              <a:t>Are we looking for video views?</a:t>
            </a:r>
            <a:endParaRPr lang="en-US" sz="3000" i="1" dirty="0">
              <a:solidFill>
                <a:srgbClr val="00B0F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2673" y="5295900"/>
            <a:ext cx="495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>
                <a:solidFill>
                  <a:srgbClr val="00B0F0"/>
                </a:solidFill>
              </a:rPr>
              <a:t>Are we selling event tickets?</a:t>
            </a:r>
            <a:endParaRPr lang="en-US" i="1" dirty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-1587" r="4282" b="1587"/>
          <a:stretch/>
        </p:blipFill>
        <p:spPr>
          <a:xfrm>
            <a:off x="99803" y="1752601"/>
            <a:ext cx="9490624" cy="50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70"/>
            <a:ext cx="8229600" cy="1143000"/>
          </a:xfrm>
        </p:spPr>
        <p:txBody>
          <a:bodyPr/>
          <a:lstStyle/>
          <a:p>
            <a:r>
              <a:rPr lang="en-US" dirty="0" smtClean="0"/>
              <a:t>Defining &amp; Reaching Your Audience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" b="12296"/>
          <a:stretch/>
        </p:blipFill>
        <p:spPr>
          <a:xfrm>
            <a:off x="5867400" y="1717964"/>
            <a:ext cx="3403775" cy="4073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r="2956" b="1694"/>
          <a:stretch/>
        </p:blipFill>
        <p:spPr>
          <a:xfrm>
            <a:off x="-228600" y="1135452"/>
            <a:ext cx="5767934" cy="55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r="9530" b="23077"/>
          <a:stretch/>
        </p:blipFill>
        <p:spPr>
          <a:xfrm>
            <a:off x="-1" y="-50801"/>
            <a:ext cx="9144001" cy="6908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9915" y="3581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What demographics, interests, and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behaviors would we use for a Nonprofit Animal Shelter?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3"/>
          <a:stretch/>
        </p:blipFill>
        <p:spPr>
          <a:xfrm>
            <a:off x="152400" y="-45441"/>
            <a:ext cx="8255000" cy="7072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/>
          <a:stretch/>
        </p:blipFill>
        <p:spPr>
          <a:xfrm>
            <a:off x="-3340" y="56159"/>
            <a:ext cx="9150679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important notes on paid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Minimal text for a larger reach 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5971" y="2743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Video performs really well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0486" y="4191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You can use Cost Per Click (CPC) as an easy measure of your ad’s success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53000" y="5410200"/>
            <a:ext cx="342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Average CPC in 2016 was approximately 27.5 cents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0893" y="6581001"/>
            <a:ext cx="2683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Adepresso.com/blog/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facebook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-ads-cost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447800"/>
            <a:ext cx="8001000" cy="0"/>
          </a:xfrm>
          <a:prstGeom prst="line">
            <a:avLst/>
          </a:prstGeo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Bonuses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SEO Score: </a:t>
            </a:r>
            <a:r>
              <a:rPr lang="en-US" dirty="0" smtClean="0">
                <a:hlinkClick r:id="rId3" action="ppaction://hlinkfile"/>
              </a:rPr>
              <a:t>seositecheckup.com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Cultivating and Repurposing Content: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447800"/>
            <a:ext cx="80010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M:\DSA stuff\Conferences\MNN\Presentation\Web Bonuses\canva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4452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DSA stuff\Conferences\MNN\Presentation\Web Bonuses\venngage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12" y="4183776"/>
            <a:ext cx="159308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5353" r="19157" b="9715"/>
          <a:stretch/>
        </p:blipFill>
        <p:spPr>
          <a:xfrm>
            <a:off x="4648200" y="4165847"/>
            <a:ext cx="1880498" cy="1560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52" y="4260846"/>
            <a:ext cx="1446059" cy="1446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1283" y="5659973"/>
            <a:ext cx="74974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56570" y="5701537"/>
            <a:ext cx="160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Filmmaker Pro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Have a question we didn’t get to?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Tweet @</a:t>
            </a:r>
            <a:r>
              <a:rPr lang="en-US" sz="4000" dirty="0" err="1" smtClean="0">
                <a:solidFill>
                  <a:srgbClr val="00B0F0"/>
                </a:solidFill>
              </a:rPr>
              <a:t>dsa_boston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dirty="0" smtClean="0"/>
              <a:t>OR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Email us at kate@dsaboston.com</a:t>
            </a:r>
          </a:p>
        </p:txBody>
      </p:sp>
    </p:spTree>
    <p:extLst>
      <p:ext uri="{BB962C8B-B14F-4D97-AF65-F5344CB8AC3E}">
        <p14:creationId xmlns:p14="http://schemas.microsoft.com/office/powerpoint/2010/main" val="5976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0" y="0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533400" y="2318264"/>
            <a:ext cx="8153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Please describe your organization in an old-school tweet </a:t>
            </a:r>
          </a:p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(140 characters or fewer)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350" y="5334000"/>
            <a:ext cx="74295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B0F0"/>
                </a:solidFill>
              </a:rPr>
              <a:t>DSA Example: </a:t>
            </a:r>
            <a:r>
              <a:rPr lang="en-US" sz="2600" dirty="0" smtClean="0">
                <a:solidFill>
                  <a:schemeClr val="bg1"/>
                </a:solidFill>
              </a:rPr>
              <a:t>Consultants working with domestic &amp; international nonprofits. We’re your one-stop shop for fundraising, digital strategy, grant writing &amp; more.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7900" y="4464936"/>
            <a:ext cx="4724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Tweet @</a:t>
            </a:r>
            <a:r>
              <a:rPr lang="en-US" sz="2500" dirty="0" err="1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Dsa_Boston</a:t>
            </a:r>
            <a:r>
              <a:rPr lang="en-US" sz="2500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to share your response!</a:t>
            </a:r>
            <a:endParaRPr lang="en-US" sz="2500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85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3"/>
          <a:stretch/>
        </p:blipFill>
        <p:spPr>
          <a:xfrm>
            <a:off x="-76200" y="0"/>
            <a:ext cx="925928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Our Road Map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048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Non-negotiable web basics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990106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Social media best practices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5943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Web Bonuses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959603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Social media Advertising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31131" cy="8472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Visit PollEv.com/katemurphy700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or text KATEMURPHY700 to 22333 once to join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276600"/>
            <a:ext cx="8077200" cy="23171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Does your nonprofit currently have a mobile friendly website?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447800"/>
            <a:ext cx="80010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5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47572"/>
            <a:ext cx="5867400" cy="3352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5257800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7600" y="6574074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nonprofitssource.com</a:t>
            </a:r>
          </a:p>
        </p:txBody>
      </p:sp>
    </p:spTree>
    <p:extLst>
      <p:ext uri="{BB962C8B-B14F-4D97-AF65-F5344CB8AC3E}">
        <p14:creationId xmlns:p14="http://schemas.microsoft.com/office/powerpoint/2010/main" val="27740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8900" dirty="0">
                <a:latin typeface="Andalus" panose="02020603050405020304" pitchFamily="18" charset="-78"/>
                <a:cs typeface="Andalus" panose="02020603050405020304" pitchFamily="18" charset="-78"/>
              </a:rPr>
              <a:t>Visually Appealing &amp; Intuitive</a:t>
            </a:r>
          </a:p>
          <a:p>
            <a:pPr marL="0" indent="0" algn="ctr">
              <a:buNone/>
            </a:pPr>
            <a:r>
              <a:rPr lang="en-US" sz="5900" dirty="0">
                <a:solidFill>
                  <a:srgbClr val="00B0F0"/>
                </a:solidFill>
              </a:rPr>
              <a:t>User Experience (UX) Design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32136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Quick tips for a great site</a:t>
            </a:r>
            <a:endParaRPr lang="en-US" sz="4400" b="1" dirty="0"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447800"/>
            <a:ext cx="80010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8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Wh74MCf0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9485" y="613228"/>
            <a:ext cx="880533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3e78a16-a6ab-4c6b-bec0-fd69995e54e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81dff9f-c6dd-47f5-88c2-a215a0218e8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476</Words>
  <Application>Microsoft Office PowerPoint</Application>
  <PresentationFormat>On-screen Show (4:3)</PresentationFormat>
  <Paragraphs>104</Paragraphs>
  <Slides>26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Let’s Get Digital</vt:lpstr>
      <vt:lpstr>PowerPoint Presentation</vt:lpstr>
      <vt:lpstr>PowerPoint Presentation</vt:lpstr>
      <vt:lpstr>Our Road Map</vt:lpstr>
      <vt:lpstr>Visit PollEv.com/katemurphy700 or text KATEMURPHY700 to 22333 once to join</vt:lpstr>
      <vt:lpstr>PowerPoint Presentation</vt:lpstr>
      <vt:lpstr>PowerPoint Presentation</vt:lpstr>
      <vt:lpstr>PowerPoint Presentation</vt:lpstr>
      <vt:lpstr>PowerPoint Presentation</vt:lpstr>
      <vt:lpstr>Easy to donate</vt:lpstr>
      <vt:lpstr>PowerPoint Presentation</vt:lpstr>
      <vt:lpstr>PowerPoint Presentation</vt:lpstr>
      <vt:lpstr>PowerPoint Presentation</vt:lpstr>
      <vt:lpstr>Choosing Platforms</vt:lpstr>
      <vt:lpstr>Engagement</vt:lpstr>
      <vt:lpstr>PowerPoint Presentation</vt:lpstr>
      <vt:lpstr>Content that gets action</vt:lpstr>
      <vt:lpstr>Visit PollEv.com/katemurphy700 or text KATEMURPHY700 to 22333 once to join</vt:lpstr>
      <vt:lpstr>PowerPoint Presentation</vt:lpstr>
      <vt:lpstr>Paid Advertisements</vt:lpstr>
      <vt:lpstr>Defining &amp; Reaching Your Audience</vt:lpstr>
      <vt:lpstr>PowerPoint Presentation</vt:lpstr>
      <vt:lpstr>PowerPoint Presentation</vt:lpstr>
      <vt:lpstr>Other important notes on paid ads</vt:lpstr>
      <vt:lpstr>Web Bonuses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Trevens</dc:creator>
  <cp:lastModifiedBy>Ted Trevens</cp:lastModifiedBy>
  <cp:revision>88</cp:revision>
  <cp:lastPrinted>2018-10-04T13:41:08Z</cp:lastPrinted>
  <dcterms:created xsi:type="dcterms:W3CDTF">2018-10-01T16:13:48Z</dcterms:created>
  <dcterms:modified xsi:type="dcterms:W3CDTF">2018-10-10T20:18:56Z</dcterms:modified>
</cp:coreProperties>
</file>