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48" r:id="rId2"/>
    <p:sldId id="284" r:id="rId3"/>
    <p:sldId id="314" r:id="rId4"/>
    <p:sldId id="333" r:id="rId5"/>
    <p:sldId id="341" r:id="rId6"/>
    <p:sldId id="334" r:id="rId7"/>
    <p:sldId id="339" r:id="rId8"/>
    <p:sldId id="335" r:id="rId9"/>
    <p:sldId id="336" r:id="rId10"/>
    <p:sldId id="338" r:id="rId11"/>
    <p:sldId id="337" r:id="rId12"/>
    <p:sldId id="292" r:id="rId13"/>
    <p:sldId id="347" r:id="rId14"/>
    <p:sldId id="298" r:id="rId15"/>
    <p:sldId id="303" r:id="rId16"/>
    <p:sldId id="330" r:id="rId17"/>
    <p:sldId id="328" r:id="rId18"/>
    <p:sldId id="331" r:id="rId19"/>
    <p:sldId id="332" r:id="rId20"/>
    <p:sldId id="349" r:id="rId21"/>
    <p:sldId id="324" r:id="rId22"/>
    <p:sldId id="342" r:id="rId23"/>
    <p:sldId id="325" r:id="rId24"/>
    <p:sldId id="344" r:id="rId25"/>
    <p:sldId id="326" r:id="rId26"/>
    <p:sldId id="327" r:id="rId27"/>
    <p:sldId id="345" r:id="rId28"/>
    <p:sldId id="306" r:id="rId29"/>
    <p:sldId id="329" r:id="rId30"/>
    <p:sldId id="343" r:id="rId3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001B"/>
    <a:srgbClr val="6D9DBE"/>
    <a:srgbClr val="659140"/>
    <a:srgbClr val="00527B"/>
    <a:srgbClr val="EB7F14"/>
    <a:srgbClr val="929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86" autoAdjust="0"/>
    <p:restoredTop sz="52014" autoAdjust="0"/>
  </p:normalViewPr>
  <p:slideViewPr>
    <p:cSldViewPr snapToGrid="0">
      <p:cViewPr varScale="1">
        <p:scale>
          <a:sx n="46" d="100"/>
          <a:sy n="46" d="100"/>
        </p:scale>
        <p:origin x="1848" y="43"/>
      </p:cViewPr>
      <p:guideLst/>
    </p:cSldViewPr>
  </p:slideViewPr>
  <p:notesTextViewPr>
    <p:cViewPr>
      <p:scale>
        <a:sx n="1" d="1"/>
        <a:sy n="1" d="1"/>
      </p:scale>
      <p:origin x="0" y="0"/>
    </p:cViewPr>
  </p:notesTextViewPr>
  <p:notesViewPr>
    <p:cSldViewPr snapToGrid="0">
      <p:cViewPr varScale="1">
        <p:scale>
          <a:sx n="88" d="100"/>
          <a:sy n="88"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DD79BB1A-ABF0-415D-85A0-9D533E486D9E}" type="datetimeFigureOut">
              <a:rPr lang="en-US" smtClean="0"/>
              <a:t>7/23/2018</a:t>
            </a:fld>
            <a:endParaRPr lang="en-US" dirty="0"/>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9291ABB5-F6E0-49C9-9C53-54FEAF9D4643}" type="slidenum">
              <a:rPr lang="en-US" smtClean="0"/>
              <a:t>‹#›</a:t>
            </a:fld>
            <a:endParaRPr lang="en-US" dirty="0"/>
          </a:p>
        </p:txBody>
      </p:sp>
    </p:spTree>
    <p:extLst>
      <p:ext uri="{BB962C8B-B14F-4D97-AF65-F5344CB8AC3E}">
        <p14:creationId xmlns:p14="http://schemas.microsoft.com/office/powerpoint/2010/main" val="298596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B4098C2F-B9CE-41DC-BAC7-7B5AFEE362F1}" type="datetimeFigureOut">
              <a:rPr lang="en-US" smtClean="0"/>
              <a:t>7/23/2018</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F22BB829-5922-480C-8A64-B20F38379704}" type="slidenum">
              <a:rPr lang="en-US" smtClean="0"/>
              <a:t>‹#›</a:t>
            </a:fld>
            <a:endParaRPr lang="en-US" dirty="0"/>
          </a:p>
        </p:txBody>
      </p:sp>
    </p:spTree>
    <p:extLst>
      <p:ext uri="{BB962C8B-B14F-4D97-AF65-F5344CB8AC3E}">
        <p14:creationId xmlns:p14="http://schemas.microsoft.com/office/powerpoint/2010/main" val="234203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2</a:t>
            </a:fld>
            <a:endParaRPr lang="en-US" dirty="0"/>
          </a:p>
        </p:txBody>
      </p:sp>
    </p:spTree>
    <p:extLst>
      <p:ext uri="{BB962C8B-B14F-4D97-AF65-F5344CB8AC3E}">
        <p14:creationId xmlns:p14="http://schemas.microsoft.com/office/powerpoint/2010/main" val="443460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Education incentives received a lot of attention in the weeks leading to the final bill and in the end, all of the existing education incentives including the lifetime learning credit, hope credit and American opportunity tax credit were retained.  </a:t>
            </a:r>
          </a:p>
          <a:p>
            <a:endParaRPr lang="en-US" dirty="0" smtClean="0"/>
          </a:p>
          <a:p>
            <a:r>
              <a:rPr lang="en-US" dirty="0" smtClean="0"/>
              <a:t>The student loan interest deduction up to $2500 is retained and K-12 teachers are still permitted a deduction of $250 of out of pocket supplies. </a:t>
            </a:r>
          </a:p>
        </p:txBody>
      </p:sp>
      <p:sp>
        <p:nvSpPr>
          <p:cNvPr id="4" name="Slide Number Placeholder 3"/>
          <p:cNvSpPr>
            <a:spLocks noGrp="1"/>
          </p:cNvSpPr>
          <p:nvPr>
            <p:ph type="sldNum" sz="quarter" idx="10"/>
          </p:nvPr>
        </p:nvSpPr>
        <p:spPr/>
        <p:txBody>
          <a:bodyPr/>
          <a:lstStyle/>
          <a:p>
            <a:fld id="{F22BB829-5922-480C-8A64-B20F38379704}" type="slidenum">
              <a:rPr lang="en-US" smtClean="0"/>
              <a:t>11</a:t>
            </a:fld>
            <a:endParaRPr lang="en-US" dirty="0"/>
          </a:p>
        </p:txBody>
      </p:sp>
    </p:spTree>
    <p:extLst>
      <p:ext uri="{BB962C8B-B14F-4D97-AF65-F5344CB8AC3E}">
        <p14:creationId xmlns:p14="http://schemas.microsoft.com/office/powerpoint/2010/main" val="3114050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listening in that work in economic</a:t>
            </a:r>
            <a:r>
              <a:rPr lang="en-US" baseline="0" dirty="0" smtClean="0"/>
              <a:t> development, you may be interested in the new Qualified Opportunity Zones.</a:t>
            </a:r>
          </a:p>
          <a:p>
            <a:endParaRPr lang="en-US" baseline="0" dirty="0" smtClean="0"/>
          </a:p>
          <a:p>
            <a:r>
              <a:rPr lang="en-US" dirty="0" smtClean="0"/>
              <a:t>QOZs should have been designated this spring -</a:t>
            </a:r>
            <a:r>
              <a:rPr lang="en-US" baseline="0" dirty="0" smtClean="0"/>
              <a:t> </a:t>
            </a:r>
            <a:r>
              <a:rPr lang="en-US" dirty="0" smtClean="0"/>
              <a:t>see Rev Proc 2018-16</a:t>
            </a:r>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12</a:t>
            </a:fld>
            <a:endParaRPr lang="en-US" dirty="0"/>
          </a:p>
        </p:txBody>
      </p:sp>
    </p:spTree>
    <p:extLst>
      <p:ext uri="{BB962C8B-B14F-4D97-AF65-F5344CB8AC3E}">
        <p14:creationId xmlns:p14="http://schemas.microsoft.com/office/powerpoint/2010/main" val="16391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Arial" panose="020B0604020202020204" pitchFamily="34" charset="0"/>
              </a:rPr>
              <a:t>Unless otherwise noted, these issues apply</a:t>
            </a:r>
            <a:r>
              <a:rPr lang="en-US" sz="1200" baseline="0" dirty="0" smtClean="0">
                <a:solidFill>
                  <a:schemeClr val="tx1"/>
                </a:solidFill>
                <a:latin typeface="+mn-lt"/>
              </a:rPr>
              <a:t> f</a:t>
            </a:r>
            <a:r>
              <a:rPr lang="en-US" sz="1200" dirty="0" smtClean="0">
                <a:solidFill>
                  <a:srgbClr val="000000"/>
                </a:solidFill>
                <a:latin typeface="Arial" panose="020B0604020202020204" pitchFamily="34" charset="0"/>
              </a:rPr>
              <a:t>or tax years beginning on or </a:t>
            </a:r>
            <a:r>
              <a:rPr lang="en-US" sz="1200" i="1" dirty="0" smtClean="0">
                <a:solidFill>
                  <a:srgbClr val="000000"/>
                </a:solidFill>
                <a:latin typeface="Arial" panose="020B0604020202020204" pitchFamily="34" charset="0"/>
              </a:rPr>
              <a:t>after</a:t>
            </a:r>
            <a:r>
              <a:rPr lang="en-US" sz="1200" dirty="0" smtClean="0">
                <a:solidFill>
                  <a:srgbClr val="000000"/>
                </a:solidFill>
                <a:latin typeface="Arial" panose="020B0604020202020204" pitchFamily="34" charset="0"/>
              </a:rPr>
              <a:t> December 31, 2017.</a:t>
            </a:r>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14</a:t>
            </a:fld>
            <a:endParaRPr lang="en-US" dirty="0"/>
          </a:p>
        </p:txBody>
      </p:sp>
    </p:spTree>
    <p:extLst>
      <p:ext uri="{BB962C8B-B14F-4D97-AF65-F5344CB8AC3E}">
        <p14:creationId xmlns:p14="http://schemas.microsoft.com/office/powerpoint/2010/main" val="320104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Organizations with more than one trade or business that generate UBI should ensure they have processes in place to account for and segregate income of each </a:t>
            </a:r>
            <a:r>
              <a:rPr lang="en-US" dirty="0" smtClean="0"/>
              <a:t>activity. Some call these separate activities</a:t>
            </a:r>
            <a:r>
              <a:rPr lang="en-US" baseline="0" dirty="0" smtClean="0"/>
              <a:t> “silos”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Not only will shared costs need to be allocated between exempt and non-exempt activities, but now organizations will also have to allocate costs between each separate UBI silo.</a:t>
            </a:r>
          </a:p>
          <a:p>
            <a:endParaRPr lang="en-US" dirty="0" smtClean="0"/>
          </a:p>
          <a:p>
            <a:r>
              <a:rPr lang="en-US" dirty="0" smtClean="0"/>
              <a:t>A loss from one segregated activity will NOT</a:t>
            </a:r>
            <a:r>
              <a:rPr lang="en-US" baseline="0" dirty="0" smtClean="0"/>
              <a:t> be allowed to offset income from another activity</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those organizations with charitable contribution deductions disallowed for silos with a NOL carryforward, you will need to apportion that denied deduction among the soiled carryforwards.</a:t>
            </a:r>
            <a:endParaRPr lang="en-US" dirty="0" smtClean="0"/>
          </a:p>
          <a:p>
            <a:endParaRPr lang="en-US" baseline="0" dirty="0" smtClean="0"/>
          </a:p>
          <a:p>
            <a:endParaRPr lang="en-US" baseline="0" dirty="0" smtClean="0"/>
          </a:p>
          <a:p>
            <a:r>
              <a:rPr lang="en-US" baseline="0" dirty="0" smtClean="0"/>
              <a:t>Lots of unanswered questions:</a:t>
            </a:r>
          </a:p>
          <a:p>
            <a:endParaRPr lang="en-US" baseline="0" dirty="0" smtClean="0"/>
          </a:p>
          <a:p>
            <a:r>
              <a:rPr lang="en-US" baseline="0" dirty="0" smtClean="0"/>
              <a:t>What makes a separate line of business? </a:t>
            </a:r>
          </a:p>
          <a:p>
            <a:endParaRPr lang="en-US" baseline="0" dirty="0" smtClean="0"/>
          </a:p>
          <a:p>
            <a:r>
              <a:rPr lang="en-US" baseline="0" dirty="0" smtClean="0"/>
              <a:t>Will non-passive K-1 income from pass-through entities need to be treated as their own separate silo? Or can all passive investments that generate UBI be treated as one line of business?</a:t>
            </a:r>
          </a:p>
          <a:p>
            <a:endParaRPr lang="en-US" baseline="0" dirty="0" smtClean="0"/>
          </a:p>
          <a:p>
            <a:r>
              <a:rPr lang="en-US" baseline="0" dirty="0" smtClean="0"/>
              <a:t>What about UBI from fringe benefits, debt-financed income, payments from controlled entities? How will these be treated? As separate silos? As these do not rise to the level of a trade or a business, should they be exempted from the silo regime?</a:t>
            </a:r>
          </a:p>
          <a:p>
            <a:endParaRPr lang="en-US" baseline="0" dirty="0" smtClean="0"/>
          </a:p>
          <a:p>
            <a:r>
              <a:rPr lang="en-US" baseline="0" dirty="0" smtClean="0"/>
              <a:t>What if you have more than one debt-financed property? Are these to be tracked separately or together as one silo?</a:t>
            </a:r>
          </a:p>
          <a:p>
            <a:endParaRPr lang="en-US" baseline="0" dirty="0" smtClean="0"/>
          </a:p>
          <a:p>
            <a:endParaRPr lang="en-US" baseline="0" dirty="0" smtClean="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15</a:t>
            </a:fld>
            <a:endParaRPr lang="en-US" dirty="0"/>
          </a:p>
        </p:txBody>
      </p:sp>
    </p:spTree>
    <p:extLst>
      <p:ext uri="{BB962C8B-B14F-4D97-AF65-F5344CB8AC3E}">
        <p14:creationId xmlns:p14="http://schemas.microsoft.com/office/powerpoint/2010/main" val="2683127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 typeface="Arial" panose="020B0604020202020204" pitchFamily="34" charset="0"/>
              <a:buNone/>
            </a:pPr>
            <a:r>
              <a:rPr lang="en-US" dirty="0" smtClean="0"/>
              <a:t>Pre-2018 NOLs survive and can be used against income from all activities and are not limited to</a:t>
            </a:r>
            <a:r>
              <a:rPr lang="en-US" baseline="0" dirty="0" smtClean="0"/>
              <a:t> 80%</a:t>
            </a:r>
            <a:r>
              <a:rPr lang="en-US" dirty="0" smtClean="0"/>
              <a:t>. It will be important</a:t>
            </a:r>
            <a:r>
              <a:rPr lang="en-US" baseline="0" dirty="0" smtClean="0"/>
              <a:t> to maintain a schedule of the pre-2018 NOLs and when they expire (after 20 years) versus the post-2017 NOLs that will need to be tracked for each separate activity. Note: post-2017 NOLs do not expire.</a:t>
            </a:r>
          </a:p>
          <a:p>
            <a:pPr marL="0" indent="0">
              <a:lnSpc>
                <a:spcPct val="120000"/>
              </a:lnSpc>
              <a:buFont typeface="Arial" panose="020B0604020202020204" pitchFamily="34" charset="0"/>
              <a:buNone/>
            </a:pPr>
            <a:endParaRPr lang="en-US" baseline="0" dirty="0" smtClean="0"/>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dirty="0" smtClean="0"/>
              <a:t>Exempt organizations with significant taxable business income may enjoy savings from the corporate tax rate reduction</a:t>
            </a:r>
            <a:r>
              <a:rPr lang="en-US" baseline="0" dirty="0" smtClean="0"/>
              <a:t> but m</a:t>
            </a:r>
            <a:r>
              <a:rPr lang="en-US" dirty="0" smtClean="0"/>
              <a:t>any organizations with taxable UBI will see an increase in their tax as rate brackets have been replaced with new flat tax rate of 21%. Most</a:t>
            </a:r>
            <a:r>
              <a:rPr lang="en-US" baseline="0" dirty="0" smtClean="0"/>
              <a:t> of my clients that pay UBIT currently do so at the lowest rate of 15% - this rate will be 21% going forward.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baseline="0" dirty="0" smtClean="0"/>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baseline="0" dirty="0" smtClean="0"/>
              <a:t>Please note for organizations with fiscal tax years that begin in 2017, you will have to use a blended rate to phase in the new flat tax rate on your 2017 return.</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baseline="0" dirty="0" smtClean="0"/>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baseline="0" dirty="0" smtClean="0"/>
              <a:t>Organizations may want to consider setting up a for-profit entity to hold their UBI activity.</a:t>
            </a:r>
            <a:endParaRPr lang="en-US" dirty="0" smtClean="0"/>
          </a:p>
          <a:p>
            <a:pPr marL="0" indent="0">
              <a:lnSpc>
                <a:spcPct val="120000"/>
              </a:lnSpc>
              <a:buFont typeface="Arial" panose="020B0604020202020204" pitchFamily="34" charset="0"/>
              <a:buNone/>
            </a:pPr>
            <a:endParaRPr lang="en-US" baseline="0" dirty="0" smtClean="0"/>
          </a:p>
          <a:p>
            <a:pPr marL="0" indent="0">
              <a:lnSpc>
                <a:spcPct val="120000"/>
              </a:lnSpc>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16</a:t>
            </a:fld>
            <a:endParaRPr lang="en-US" dirty="0"/>
          </a:p>
        </p:txBody>
      </p:sp>
    </p:spTree>
    <p:extLst>
      <p:ext uri="{BB962C8B-B14F-4D97-AF65-F5344CB8AC3E}">
        <p14:creationId xmlns:p14="http://schemas.microsoft.com/office/powerpoint/2010/main" val="265327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new rule is predicted to apply to between</a:t>
            </a:r>
            <a:r>
              <a:rPr lang="en-US" dirty="0" smtClean="0"/>
              <a:t> 30 and 60 institutions but</a:t>
            </a:r>
            <a:r>
              <a:rPr lang="en-US" baseline="0" dirty="0" smtClean="0"/>
              <a:t> we should all pay close attention as this is an indicator of what may happen down the road as certain members of Congress do not like to see EOs “stock-piling cash” for a rainy day and not using it currently for their exempt purpose.</a:t>
            </a:r>
          </a:p>
          <a:p>
            <a:endParaRPr lang="en-US" baseline="0" dirty="0" smtClean="0"/>
          </a:p>
          <a:p>
            <a:r>
              <a:rPr lang="en-US" baseline="0" dirty="0" smtClean="0"/>
              <a:t>Similar discussions are currently circulating regarding  donor advised funds – should</a:t>
            </a:r>
            <a:r>
              <a:rPr lang="en-US" dirty="0" smtClean="0"/>
              <a:t> they be subject to rules imposed on private foundations?</a:t>
            </a:r>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17</a:t>
            </a:fld>
            <a:endParaRPr lang="en-US" dirty="0"/>
          </a:p>
        </p:txBody>
      </p:sp>
    </p:spTree>
    <p:extLst>
      <p:ext uri="{BB962C8B-B14F-4D97-AF65-F5344CB8AC3E}">
        <p14:creationId xmlns:p14="http://schemas.microsoft.com/office/powerpoint/2010/main" val="2763834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Guidance</a:t>
            </a:r>
            <a:r>
              <a:rPr lang="en-US" baseline="0" dirty="0" smtClean="0"/>
              <a:t> is needed here as well:</a:t>
            </a:r>
          </a:p>
          <a:p>
            <a:endParaRPr lang="en-US" baseline="0" dirty="0" smtClean="0"/>
          </a:p>
          <a:p>
            <a:r>
              <a:rPr lang="en-US" baseline="0" dirty="0" smtClean="0"/>
              <a:t>Does tuition paying students mean students who are charged tuition or only those that do in fact pay tuition? When is tuition considered as being paid – date paid, or billed, or course start/end date?</a:t>
            </a:r>
          </a:p>
          <a:p>
            <a:endParaRPr lang="en-US" baseline="0" dirty="0" smtClean="0"/>
          </a:p>
          <a:p>
            <a:r>
              <a:rPr lang="en-US" baseline="0" dirty="0" smtClean="0"/>
              <a:t>Does tuition include fees, room &amp; board, etc.?</a:t>
            </a:r>
          </a:p>
          <a:p>
            <a:endParaRPr lang="en-US" baseline="0" dirty="0" smtClean="0"/>
          </a:p>
          <a:p>
            <a:r>
              <a:rPr lang="en-US" baseline="0" dirty="0" smtClean="0"/>
              <a:t>Do students include distance learning students?</a:t>
            </a:r>
          </a:p>
          <a:p>
            <a:endParaRPr lang="en-US" baseline="0" dirty="0" smtClean="0"/>
          </a:p>
          <a:p>
            <a:r>
              <a:rPr lang="en-US" baseline="0" dirty="0" smtClean="0"/>
              <a:t>Located in the US – defined by location of the classroom? Residency of the student?</a:t>
            </a:r>
          </a:p>
          <a:p>
            <a:endParaRPr lang="en-US" baseline="0" dirty="0" smtClean="0"/>
          </a:p>
          <a:p>
            <a:r>
              <a:rPr lang="en-US" baseline="0" dirty="0" smtClean="0"/>
              <a:t>What is the definition of assets used directly in carrying out the institution’s exempt purpose?</a:t>
            </a:r>
          </a:p>
          <a:p>
            <a:endParaRPr lang="en-US" baseline="0" dirty="0" smtClean="0"/>
          </a:p>
          <a:p>
            <a:r>
              <a:rPr lang="en-US" baseline="0" dirty="0" smtClean="0"/>
              <a:t>How do we determine what portion of a supporting organization’s assets are used to support a college or university?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18</a:t>
            </a:fld>
            <a:endParaRPr lang="en-US" dirty="0"/>
          </a:p>
        </p:txBody>
      </p:sp>
    </p:spTree>
    <p:extLst>
      <p:ext uri="{BB962C8B-B14F-4D97-AF65-F5344CB8AC3E}">
        <p14:creationId xmlns:p14="http://schemas.microsoft.com/office/powerpoint/2010/main" val="2888237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PEA</a:t>
            </a:r>
            <a:r>
              <a:rPr lang="en-US" baseline="0" dirty="0" smtClean="0"/>
              <a:t> contained within the Bipartisan Budget Act of 2018</a:t>
            </a:r>
          </a:p>
          <a:p>
            <a:endParaRPr lang="en-US" baseline="0" dirty="0" smtClean="0"/>
          </a:p>
          <a:p>
            <a:r>
              <a:rPr lang="en-US" baseline="0" dirty="0" smtClean="0"/>
              <a:t>Business cannot have substantial contributors or their family members as directors, officers, employees, or contractors, and cannot make any loans to substantial contributors or their family members.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19</a:t>
            </a:fld>
            <a:endParaRPr lang="en-US" dirty="0"/>
          </a:p>
        </p:txBody>
      </p:sp>
    </p:spTree>
    <p:extLst>
      <p:ext uri="{BB962C8B-B14F-4D97-AF65-F5344CB8AC3E}">
        <p14:creationId xmlns:p14="http://schemas.microsoft.com/office/powerpoint/2010/main" val="4282449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organizations should review compensation agreements with any employees that may possibly trigger this additional tax to determine and plan for implications</a:t>
            </a:r>
          </a:p>
          <a:p>
            <a:endParaRPr lang="en-US" dirty="0" smtClean="0"/>
          </a:p>
          <a:p>
            <a:r>
              <a:rPr lang="en-US" dirty="0" smtClean="0"/>
              <a:t>For example, this would include deferred compensation under a Section 457(f) plan.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Appears to apply to all exempt organizations for tax years beginning after 12/31/17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21</a:t>
            </a:fld>
            <a:endParaRPr lang="en-US" dirty="0"/>
          </a:p>
        </p:txBody>
      </p:sp>
    </p:spTree>
    <p:extLst>
      <p:ext uri="{BB962C8B-B14F-4D97-AF65-F5344CB8AC3E}">
        <p14:creationId xmlns:p14="http://schemas.microsoft.com/office/powerpoint/2010/main" val="4072365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22</a:t>
            </a:fld>
            <a:endParaRPr lang="en-US" dirty="0"/>
          </a:p>
        </p:txBody>
      </p:sp>
    </p:spTree>
    <p:extLst>
      <p:ext uri="{BB962C8B-B14F-4D97-AF65-F5344CB8AC3E}">
        <p14:creationId xmlns:p14="http://schemas.microsoft.com/office/powerpoint/2010/main" val="365086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IRS is very slow in releasing guidance</a:t>
            </a:r>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3</a:t>
            </a:fld>
            <a:endParaRPr lang="en-US" dirty="0"/>
          </a:p>
        </p:txBody>
      </p:sp>
    </p:spTree>
    <p:extLst>
      <p:ext uri="{BB962C8B-B14F-4D97-AF65-F5344CB8AC3E}">
        <p14:creationId xmlns:p14="http://schemas.microsoft.com/office/powerpoint/2010/main" val="408205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this is currently in effect (as of 1/1/18) some groups are trying</a:t>
            </a:r>
            <a:r>
              <a:rPr lang="en-US" baseline="0" dirty="0" smtClean="0"/>
              <a:t> to get the effective date moved to a later date to allow time for implementation</a:t>
            </a:r>
          </a:p>
          <a:p>
            <a:endParaRPr lang="en-US" baseline="0" dirty="0" smtClean="0"/>
          </a:p>
          <a:p>
            <a:r>
              <a:rPr lang="en-US" baseline="0" dirty="0" smtClean="0"/>
              <a:t>Athletic facility costs will NOT be subject to UBIT if such facilities are made available to all employees (i.e., do not discriminate in favor of highly-compensated).</a:t>
            </a:r>
          </a:p>
          <a:p>
            <a:endParaRPr lang="en-US" baseline="0" dirty="0" smtClean="0"/>
          </a:p>
          <a:p>
            <a:r>
              <a:rPr lang="en-US" baseline="0" dirty="0" smtClean="0"/>
              <a:t>Need more guidance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22BB829-5922-480C-8A64-B20F38379704}" type="slidenum">
              <a:rPr lang="en-US" smtClean="0"/>
              <a:t>23</a:t>
            </a:fld>
            <a:endParaRPr lang="en-US" dirty="0"/>
          </a:p>
        </p:txBody>
      </p:sp>
    </p:spTree>
    <p:extLst>
      <p:ext uri="{BB962C8B-B14F-4D97-AF65-F5344CB8AC3E}">
        <p14:creationId xmlns:p14="http://schemas.microsoft.com/office/powerpoint/2010/main" val="138101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Achievement awards for long service/safety: The following are taxable:</a:t>
            </a:r>
          </a:p>
          <a:p>
            <a:r>
              <a:rPr lang="en-US" dirty="0"/>
              <a:t>cash, cash equivalents, gift cards, gift coupons, or gift certificates, vacations, meals, lodging, tickets to theater or sporting events, stocks, bonds, other securities, and other similar items</a:t>
            </a:r>
          </a:p>
          <a:p>
            <a:r>
              <a:rPr lang="en-US" dirty="0"/>
              <a:t>The award has to be tangible property (plaque, clothing, </a:t>
            </a:r>
            <a:r>
              <a:rPr lang="en-US" dirty="0" smtClean="0"/>
              <a:t>etc.)</a:t>
            </a:r>
            <a:endParaRPr lang="en-US" dirty="0"/>
          </a:p>
          <a:p>
            <a:endParaRPr lang="en-US" dirty="0"/>
          </a:p>
          <a:p>
            <a:r>
              <a:rPr lang="en-US" b="1" dirty="0"/>
              <a:t>Reminder on moving expenses – now taxable</a:t>
            </a:r>
          </a:p>
          <a:p>
            <a:endParaRPr lang="en-US" dirty="0"/>
          </a:p>
          <a:p>
            <a:r>
              <a:rPr lang="en-US" dirty="0"/>
              <a:t>New tax credit for 2018 &amp; 2019 for paid family and medical leave if</a:t>
            </a:r>
          </a:p>
          <a:p>
            <a:pPr marL="171450" indent="-171450">
              <a:buFont typeface="Arial" panose="020B0604020202020204" pitchFamily="34" charset="0"/>
              <a:buChar char="•"/>
            </a:pPr>
            <a:r>
              <a:rPr lang="en-US" dirty="0"/>
              <a:t>Pay at least 50% of wages – then 12.5% credit</a:t>
            </a:r>
          </a:p>
          <a:p>
            <a:pPr marL="171450" indent="-171450">
              <a:buFont typeface="Arial" panose="020B0604020202020204" pitchFamily="34" charset="0"/>
              <a:buChar char="•"/>
            </a:pPr>
            <a:r>
              <a:rPr lang="en-US" dirty="0"/>
              <a:t>Credit can increase to 25% if 100% of wages paid</a:t>
            </a:r>
          </a:p>
          <a:p>
            <a:pPr marL="171450" indent="-171450">
              <a:buFont typeface="Arial" panose="020B0604020202020204" pitchFamily="34" charset="0"/>
              <a:buChar char="•"/>
            </a:pPr>
            <a:r>
              <a:rPr lang="en-US" dirty="0"/>
              <a:t>12 weeks max duration</a:t>
            </a:r>
          </a:p>
          <a:p>
            <a:pPr marL="171450" indent="-171450">
              <a:buFont typeface="Arial" panose="020B0604020202020204" pitchFamily="34" charset="0"/>
              <a:buChar char="•"/>
            </a:pPr>
            <a:r>
              <a:rPr lang="en-US" b="1" dirty="0"/>
              <a:t>WE DON’T KNOW IF APPLIES TO EOs</a:t>
            </a:r>
          </a:p>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25</a:t>
            </a:fld>
            <a:endParaRPr lang="en-US" dirty="0"/>
          </a:p>
        </p:txBody>
      </p:sp>
    </p:spTree>
    <p:extLst>
      <p:ext uri="{BB962C8B-B14F-4D97-AF65-F5344CB8AC3E}">
        <p14:creationId xmlns:p14="http://schemas.microsoft.com/office/powerpoint/2010/main" val="2980425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26</a:t>
            </a:fld>
            <a:endParaRPr lang="en-US" dirty="0"/>
          </a:p>
        </p:txBody>
      </p:sp>
    </p:spTree>
    <p:extLst>
      <p:ext uri="{BB962C8B-B14F-4D97-AF65-F5344CB8AC3E}">
        <p14:creationId xmlns:p14="http://schemas.microsoft.com/office/powerpoint/2010/main" val="3128110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28</a:t>
            </a:fld>
            <a:endParaRPr lang="en-US" dirty="0"/>
          </a:p>
        </p:txBody>
      </p:sp>
    </p:spTree>
    <p:extLst>
      <p:ext uri="{BB962C8B-B14F-4D97-AF65-F5344CB8AC3E}">
        <p14:creationId xmlns:p14="http://schemas.microsoft.com/office/powerpoint/2010/main" val="3100952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29</a:t>
            </a:fld>
            <a:endParaRPr lang="en-US" dirty="0"/>
          </a:p>
        </p:txBody>
      </p:sp>
    </p:spTree>
    <p:extLst>
      <p:ext uri="{BB962C8B-B14F-4D97-AF65-F5344CB8AC3E}">
        <p14:creationId xmlns:p14="http://schemas.microsoft.com/office/powerpoint/2010/main" val="269502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Anticipate massive charitable giving impact</a:t>
            </a:r>
          </a:p>
          <a:p>
            <a:pPr marL="342900" indent="-342900">
              <a:buFont typeface="Arial" panose="020B0604020202020204" pitchFamily="34" charset="0"/>
              <a:buChar char="•"/>
            </a:pPr>
            <a:r>
              <a:rPr lang="en-US" b="0" dirty="0" smtClean="0"/>
              <a:t>Expansion of the standard deduction and reduction of individual tax rates undo tax incentive to make charitable gifts</a:t>
            </a:r>
          </a:p>
          <a:p>
            <a:pPr marL="342900" indent="-342900">
              <a:buFont typeface="Arial" panose="020B0604020202020204" pitchFamily="34" charset="0"/>
              <a:buChar char="•"/>
            </a:pPr>
            <a:r>
              <a:rPr lang="en-US" b="0" dirty="0" smtClean="0"/>
              <a:t>Estimated that 95% of taxpayers will be unable to claim deductions for charitable gifts</a:t>
            </a:r>
            <a:endParaRPr lang="en-US" b="0" dirty="0"/>
          </a:p>
        </p:txBody>
      </p:sp>
      <p:sp>
        <p:nvSpPr>
          <p:cNvPr id="4" name="Slide Number Placeholder 3"/>
          <p:cNvSpPr>
            <a:spLocks noGrp="1"/>
          </p:cNvSpPr>
          <p:nvPr>
            <p:ph type="sldNum" sz="quarter" idx="10"/>
          </p:nvPr>
        </p:nvSpPr>
        <p:spPr/>
        <p:txBody>
          <a:bodyPr/>
          <a:lstStyle/>
          <a:p>
            <a:fld id="{F22BB829-5922-480C-8A64-B20F38379704}" type="slidenum">
              <a:rPr lang="en-US" smtClean="0"/>
              <a:t>4</a:t>
            </a:fld>
            <a:endParaRPr lang="en-US" dirty="0"/>
          </a:p>
        </p:txBody>
      </p:sp>
    </p:spTree>
    <p:extLst>
      <p:ext uri="{BB962C8B-B14F-4D97-AF65-F5344CB8AC3E}">
        <p14:creationId xmlns:p14="http://schemas.microsoft.com/office/powerpoint/2010/main" val="176365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the changes to tax rates.  Although there was discussion of a 3 bracket system after the GOP released the tax reform framework last fall, the new tax bill contains a similar 7 bracket system to what we are already used to but with slightly lower rates and adjusted income ranges.  </a:t>
            </a:r>
          </a:p>
          <a:p>
            <a:endParaRPr lang="en-US" dirty="0" smtClean="0"/>
          </a:p>
          <a:p>
            <a:r>
              <a:rPr lang="en-US" dirty="0" smtClean="0"/>
              <a:t>As an example, a taxpayer with taxable income of $200,000 in 2017 will have a reduction in tax in 2018 of $3700.</a:t>
            </a:r>
          </a:p>
          <a:p>
            <a:endParaRPr lang="en-US" dirty="0" smtClean="0"/>
          </a:p>
          <a:p>
            <a:r>
              <a:rPr lang="en-US" dirty="0" smtClean="0"/>
              <a:t>There were no changes to the tax rates on qualified dividends and capital gains .</a:t>
            </a:r>
          </a:p>
          <a:p>
            <a:endParaRPr lang="en-US" dirty="0" smtClean="0"/>
          </a:p>
          <a:p>
            <a:r>
              <a:rPr lang="en-US" dirty="0" smtClean="0"/>
              <a:t>And at this point, the 3.8% surtax on net investment income for taxpayers earning greater than $250,000 if married filing jointly is not going away.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22BB829-5922-480C-8A64-B20F38379704}" type="slidenum">
              <a:rPr lang="en-US" smtClean="0"/>
              <a:t>5</a:t>
            </a:fld>
            <a:endParaRPr lang="en-US" dirty="0"/>
          </a:p>
        </p:txBody>
      </p:sp>
    </p:spTree>
    <p:extLst>
      <p:ext uri="{BB962C8B-B14F-4D97-AF65-F5344CB8AC3E}">
        <p14:creationId xmlns:p14="http://schemas.microsoft.com/office/powerpoint/2010/main" val="1234144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426857"/>
          </a:xfrm>
        </p:spPr>
        <p:txBody>
          <a:bodyPr/>
          <a:lstStyle/>
          <a:p>
            <a:r>
              <a:rPr lang="en-US" dirty="0" smtClean="0"/>
              <a:t>More significant than the changes in tax rates are the changes in the deductions that are subtracted from gross income to get to taxable income.  What is actually staying?  Out of pocket medical and dental expense deductions that exceed 7.5% of adjusted gross income are staying.  The threshold was set to increase to 10% in 2017, but the change with tax reform retains the 7.5% threshold for 2018</a:t>
            </a:r>
            <a:r>
              <a:rPr lang="en-US" baseline="0" dirty="0" smtClean="0"/>
              <a:t> and then increases to 10% thereafter</a:t>
            </a:r>
            <a:r>
              <a:rPr lang="en-US" dirty="0" smtClean="0"/>
              <a:t>.  Taxpayers with significant out of pocket medical costs will continue to benefit from these deductions.  </a:t>
            </a:r>
          </a:p>
          <a:p>
            <a:endParaRPr lang="en-US" dirty="0" smtClean="0"/>
          </a:p>
          <a:p>
            <a:r>
              <a:rPr lang="en-US" dirty="0" smtClean="0"/>
              <a:t>State income and Local Property Taxes continue to be deductible but are now limited to $10,000 annually.  Taxpayers with large property tax bills and those who live in high taxed states will see a hit from no longer being able to claim these deductions in full.  </a:t>
            </a:r>
          </a:p>
          <a:p>
            <a:endParaRPr lang="en-US" dirty="0" smtClean="0"/>
          </a:p>
          <a:p>
            <a:r>
              <a:rPr lang="en-US" dirty="0" smtClean="0"/>
              <a:t>The deduction for mortgage interest expense is staying for your 1</a:t>
            </a:r>
            <a:r>
              <a:rPr lang="en-US" baseline="30000" dirty="0" smtClean="0"/>
              <a:t>st</a:t>
            </a:r>
            <a:r>
              <a:rPr lang="en-US" dirty="0" smtClean="0"/>
              <a:t> &amp; 2</a:t>
            </a:r>
            <a:r>
              <a:rPr lang="en-US" baseline="30000" dirty="0" smtClean="0"/>
              <a:t>nd</a:t>
            </a:r>
            <a:r>
              <a:rPr lang="en-US" dirty="0" smtClean="0"/>
              <a:t> homes but the limits are changing for homes purchased after 12/15/17 will be limited to $750,000 of indebtedness.   </a:t>
            </a:r>
          </a:p>
          <a:p>
            <a:endParaRPr lang="en-US" dirty="0" smtClean="0"/>
          </a:p>
          <a:p>
            <a:r>
              <a:rPr lang="en-US" b="1" dirty="0" smtClean="0"/>
              <a:t>Charitable donations will continue to be deductible for those taxpayers who will still be able to itemize their deductions.</a:t>
            </a:r>
          </a:p>
          <a:p>
            <a:endParaRPr lang="en-US" b="1" dirty="0" smtClean="0"/>
          </a:p>
        </p:txBody>
      </p:sp>
      <p:sp>
        <p:nvSpPr>
          <p:cNvPr id="4" name="Slide Number Placeholder 3"/>
          <p:cNvSpPr>
            <a:spLocks noGrp="1"/>
          </p:cNvSpPr>
          <p:nvPr>
            <p:ph type="sldNum" sz="quarter" idx="10"/>
          </p:nvPr>
        </p:nvSpPr>
        <p:spPr/>
        <p:txBody>
          <a:bodyPr/>
          <a:lstStyle/>
          <a:p>
            <a:fld id="{F22BB829-5922-480C-8A64-B20F38379704}" type="slidenum">
              <a:rPr lang="en-US" smtClean="0"/>
              <a:t>6</a:t>
            </a:fld>
            <a:endParaRPr lang="en-US" dirty="0"/>
          </a:p>
        </p:txBody>
      </p:sp>
    </p:spTree>
    <p:extLst>
      <p:ext uri="{BB962C8B-B14F-4D97-AF65-F5344CB8AC3E}">
        <p14:creationId xmlns:p14="http://schemas.microsoft.com/office/powerpoint/2010/main" val="2083223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459514"/>
          </a:xfrm>
        </p:spPr>
        <p:txBody>
          <a:bodyPr/>
          <a:lstStyle/>
          <a:p>
            <a:r>
              <a:rPr lang="en-US" dirty="0" smtClean="0"/>
              <a:t>So what itemized deductions are going away in 2018? There will no longer be a tax deduction permitted for home equity loan interest paid.  This change applies to new and existing home equity loans.  Taxpayers who previously enjoyed the benefit of drawing on their home equity to buy vehicles or for other purposes and claim a tax deduction will no longer  be allowed to do so.  </a:t>
            </a:r>
          </a:p>
          <a:p>
            <a:endParaRPr lang="en-US" dirty="0" smtClean="0"/>
          </a:p>
          <a:p>
            <a:r>
              <a:rPr lang="en-US" dirty="0" smtClean="0"/>
              <a:t>The new law permits a casualty loss only for disasters that have been specifically declared in a federal disaster zone.  </a:t>
            </a:r>
          </a:p>
          <a:p>
            <a:endParaRPr lang="en-US" dirty="0" smtClean="0"/>
          </a:p>
          <a:p>
            <a:r>
              <a:rPr lang="en-US" dirty="0" smtClean="0"/>
              <a:t>Miscellaneous itemized deductions that were previously subject to the 2 percent of adjusted gross income floor have been eliminated. Employees may be pushing to have more of these costs reimbursed by their employer.</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Removal of the Pease limitation on higher income individuals could possibly have a positive effect on charitable giving as now none of the deductions will be limited. For 2017, the thresholds were</a:t>
            </a:r>
            <a:r>
              <a:rPr lang="en-US" baseline="0" dirty="0" smtClean="0"/>
              <a:t> single</a:t>
            </a:r>
            <a:r>
              <a:rPr lang="en-US" dirty="0" smtClean="0"/>
              <a:t> $261,500 and $313,800 of AGI for married. Reduction capped at 20% of total</a:t>
            </a:r>
            <a:r>
              <a:rPr lang="en-US" baseline="0" dirty="0" smtClean="0"/>
              <a:t> itemized.</a:t>
            </a:r>
            <a:endParaRPr lang="en-US" dirty="0" smtClean="0"/>
          </a:p>
          <a:p>
            <a:r>
              <a:rPr lang="en-US" dirty="0" smtClean="0"/>
              <a:t>  </a:t>
            </a:r>
          </a:p>
          <a:p>
            <a:r>
              <a:rPr lang="en-US" dirty="0" smtClean="0"/>
              <a:t>It is important to note here too that a couple of “above the line” deductions are also being eliminated.  Moving expenses are no longer deductible and reimbursement of moving expenses by employers is now taxable income.</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F22BB829-5922-480C-8A64-B20F38379704}" type="slidenum">
              <a:rPr lang="en-US" smtClean="0"/>
              <a:t>7</a:t>
            </a:fld>
            <a:endParaRPr lang="en-US" dirty="0"/>
          </a:p>
        </p:txBody>
      </p:sp>
    </p:spTree>
    <p:extLst>
      <p:ext uri="{BB962C8B-B14F-4D97-AF65-F5344CB8AC3E}">
        <p14:creationId xmlns:p14="http://schemas.microsoft.com/office/powerpoint/2010/main" val="1617784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taxpayers who do not itemize deductions, the standard deduction is roughly doubling in 2018.  The standard deduction in 2017 is 12,700 for married taxpayers filing jointly and $6,350 for single filers.  In 2018, the deduction will be $24,000 for married filing joint and $12,000 for single taxpayers.  </a:t>
            </a:r>
          </a:p>
          <a:p>
            <a:endParaRPr lang="en-US" dirty="0" smtClean="0"/>
          </a:p>
          <a:p>
            <a:r>
              <a:rPr lang="en-US" b="1" dirty="0" smtClean="0"/>
              <a:t>PLEASE NOTE: Although </a:t>
            </a:r>
            <a:r>
              <a:rPr lang="en-US" b="1" dirty="0"/>
              <a:t>the standard deduction is increasing,  the new law eliminates the personal exemptions which are $4,050 per qualifying dependent in 2017.  A family of 4 will lose $16,200 of exemptions beginning in 2018. </a:t>
            </a:r>
          </a:p>
          <a:p>
            <a:endParaRPr lang="en-US" dirty="0" smtClean="0"/>
          </a:p>
          <a:p>
            <a:endParaRPr lang="en-US" dirty="0" smtClean="0"/>
          </a:p>
          <a:p>
            <a:r>
              <a:rPr lang="en-US" dirty="0" smtClean="0"/>
              <a:t>With so many itemized deductions being limited or fully eliminated, many taxpayers will now be in the position that they won’t have enough itemized deductions to exceed the increased standard deduction so </a:t>
            </a:r>
            <a:r>
              <a:rPr lang="en-US" b="1" dirty="0" smtClean="0"/>
              <a:t>we will see fewer taxpayers itemizing deductions going forward.  Before the tax law changes, approximately 30% of taxpayers itemized their deductions. With tax reform, this is expected to drop to 5%. This</a:t>
            </a:r>
            <a:r>
              <a:rPr lang="en-US" b="1" baseline="0" dirty="0" smtClean="0"/>
              <a:t> change c</a:t>
            </a:r>
            <a:r>
              <a:rPr lang="en-US" b="1" dirty="0" smtClean="0"/>
              <a:t>ould impact charitable giving</a:t>
            </a:r>
            <a:r>
              <a:rPr lang="en-US" dirty="0"/>
              <a:t>– </a:t>
            </a:r>
            <a:r>
              <a:rPr lang="en-US" dirty="0" smtClean="0"/>
              <a:t>we have an example on the next slide.</a:t>
            </a:r>
            <a:endParaRPr lang="en-US" dirty="0"/>
          </a:p>
          <a:p>
            <a:endParaRPr lang="en-US" dirty="0" smtClean="0"/>
          </a:p>
        </p:txBody>
      </p:sp>
      <p:sp>
        <p:nvSpPr>
          <p:cNvPr id="4" name="Slide Number Placeholder 3"/>
          <p:cNvSpPr>
            <a:spLocks noGrp="1"/>
          </p:cNvSpPr>
          <p:nvPr>
            <p:ph type="sldNum" sz="quarter" idx="10"/>
          </p:nvPr>
        </p:nvSpPr>
        <p:spPr/>
        <p:txBody>
          <a:bodyPr/>
          <a:lstStyle/>
          <a:p>
            <a:fld id="{F22BB829-5922-480C-8A64-B20F38379704}" type="slidenum">
              <a:rPr lang="en-US" smtClean="0"/>
              <a:t>8</a:t>
            </a:fld>
            <a:endParaRPr lang="en-US" dirty="0"/>
          </a:p>
        </p:txBody>
      </p:sp>
    </p:spTree>
    <p:extLst>
      <p:ext uri="{BB962C8B-B14F-4D97-AF65-F5344CB8AC3E}">
        <p14:creationId xmlns:p14="http://schemas.microsoft.com/office/powerpoint/2010/main" val="246893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between the higher of itemized deductions or the standard deduction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As a result, taxpayers may consider strategies such as bunching multiple years of charitable donations together to push them over the threshold in certain years to allow them to receive a tax benefit from charitable giving. Also creating</a:t>
            </a:r>
            <a:r>
              <a:rPr lang="en-US" b="1" baseline="0" dirty="0" smtClean="0"/>
              <a:t> a lot of interest in donor advised funds to do similar “bunching.” Of course this will impact public charities, making annual budgeting difficult. May want to consider multi-year budgets.</a:t>
            </a:r>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F22BB829-5922-480C-8A64-B20F38379704}" type="slidenum">
              <a:rPr lang="en-US" smtClean="0"/>
              <a:t>9</a:t>
            </a:fld>
            <a:endParaRPr lang="en-US" dirty="0"/>
          </a:p>
        </p:txBody>
      </p:sp>
    </p:spTree>
    <p:extLst>
      <p:ext uri="{BB962C8B-B14F-4D97-AF65-F5344CB8AC3E}">
        <p14:creationId xmlns:p14="http://schemas.microsoft.com/office/powerpoint/2010/main" val="3355451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The lifetime exclusion amount has been increased from $5.6 to $11.2 per spouse.  Results in more than $22M for a married couple.  </a:t>
            </a:r>
          </a:p>
          <a:p>
            <a:endParaRPr lang="en-US" b="1" dirty="0" smtClean="0"/>
          </a:p>
          <a:p>
            <a:r>
              <a:rPr lang="en-US" b="1" dirty="0" smtClean="0"/>
              <a:t>This change may also impact charitable giving by reducing a tax incentive as individuals will now be able to exclude twice as many assets from the estate and gift tax.</a:t>
            </a:r>
          </a:p>
          <a:p>
            <a:endParaRPr lang="en-US" dirty="0" smtClean="0"/>
          </a:p>
        </p:txBody>
      </p:sp>
      <p:sp>
        <p:nvSpPr>
          <p:cNvPr id="4" name="Slide Number Placeholder 3"/>
          <p:cNvSpPr>
            <a:spLocks noGrp="1"/>
          </p:cNvSpPr>
          <p:nvPr>
            <p:ph type="sldNum" sz="quarter" idx="10"/>
          </p:nvPr>
        </p:nvSpPr>
        <p:spPr/>
        <p:txBody>
          <a:bodyPr/>
          <a:lstStyle/>
          <a:p>
            <a:fld id="{F22BB829-5922-480C-8A64-B20F38379704}" type="slidenum">
              <a:rPr lang="en-US" smtClean="0"/>
              <a:t>10</a:t>
            </a:fld>
            <a:endParaRPr lang="en-US" dirty="0"/>
          </a:p>
        </p:txBody>
      </p:sp>
    </p:spTree>
    <p:extLst>
      <p:ext uri="{BB962C8B-B14F-4D97-AF65-F5344CB8AC3E}">
        <p14:creationId xmlns:p14="http://schemas.microsoft.com/office/powerpoint/2010/main" val="3618910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Momentum">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755136"/>
          </a:xfrm>
          <a:prstGeom prst="rect">
            <a:avLst/>
          </a:prstGeom>
        </p:spPr>
      </p:pic>
      <p:sp>
        <p:nvSpPr>
          <p:cNvPr id="6" name="Rectangle 5"/>
          <p:cNvSpPr/>
          <p:nvPr userDrawn="1"/>
        </p:nvSpPr>
        <p:spPr>
          <a:xfrm>
            <a:off x="10548134" y="3755136"/>
            <a:ext cx="1643865" cy="36113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7" name="Rectangle 6"/>
          <p:cNvSpPr/>
          <p:nvPr userDrawn="1"/>
        </p:nvSpPr>
        <p:spPr>
          <a:xfrm>
            <a:off x="11008221" y="3755136"/>
            <a:ext cx="365760" cy="365760"/>
          </a:xfrm>
          <a:prstGeom prst="rect">
            <a:avLst/>
          </a:prstGeom>
          <a:solidFill>
            <a:srgbClr val="6D9DB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Rectangle 7"/>
          <p:cNvSpPr/>
          <p:nvPr userDrawn="1"/>
        </p:nvSpPr>
        <p:spPr>
          <a:xfrm>
            <a:off x="10595298" y="3755136"/>
            <a:ext cx="365760" cy="365760"/>
          </a:xfrm>
          <a:prstGeom prst="rect">
            <a:avLst/>
          </a:prstGeom>
          <a:solidFill>
            <a:srgbClr val="00527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Rectangle 8"/>
          <p:cNvSpPr/>
          <p:nvPr userDrawn="1"/>
        </p:nvSpPr>
        <p:spPr>
          <a:xfrm>
            <a:off x="11419102" y="3755136"/>
            <a:ext cx="365760" cy="365760"/>
          </a:xfrm>
          <a:prstGeom prst="rect">
            <a:avLst/>
          </a:prstGeom>
          <a:solidFill>
            <a:srgbClr val="EB7F14"/>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Rectangle 9"/>
          <p:cNvSpPr/>
          <p:nvPr userDrawn="1"/>
        </p:nvSpPr>
        <p:spPr>
          <a:xfrm>
            <a:off x="11826240" y="3755136"/>
            <a:ext cx="365760" cy="365760"/>
          </a:xfrm>
          <a:prstGeom prst="rect">
            <a:avLst/>
          </a:prstGeom>
          <a:solidFill>
            <a:srgbClr val="65914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Rectangle 10"/>
          <p:cNvSpPr/>
          <p:nvPr userDrawn="1"/>
        </p:nvSpPr>
        <p:spPr>
          <a:xfrm>
            <a:off x="-1" y="3755136"/>
            <a:ext cx="10548135" cy="365760"/>
          </a:xfrm>
          <a:prstGeom prst="rect">
            <a:avLst/>
          </a:prstGeom>
          <a:solidFill>
            <a:srgbClr val="AC001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5" name="Text Placeholder 14"/>
          <p:cNvSpPr>
            <a:spLocks noGrp="1"/>
          </p:cNvSpPr>
          <p:nvPr>
            <p:ph type="body" sz="quarter" idx="10" hasCustomPrompt="1"/>
          </p:nvPr>
        </p:nvSpPr>
        <p:spPr>
          <a:xfrm>
            <a:off x="0" y="3807398"/>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2" name="Title 1"/>
          <p:cNvSpPr>
            <a:spLocks noGrp="1"/>
          </p:cNvSpPr>
          <p:nvPr>
            <p:ph type="title" hasCustomPrompt="1"/>
          </p:nvPr>
        </p:nvSpPr>
        <p:spPr>
          <a:xfrm>
            <a:off x="585216"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4" name="Text Placeholder 3"/>
          <p:cNvSpPr>
            <a:spLocks noGrp="1"/>
          </p:cNvSpPr>
          <p:nvPr>
            <p:ph type="body" sz="quarter" idx="11" hasCustomPrompt="1"/>
          </p:nvPr>
        </p:nvSpPr>
        <p:spPr>
          <a:xfrm>
            <a:off x="5193792"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42" y="5811880"/>
            <a:ext cx="3143267" cy="743404"/>
          </a:xfrm>
          <a:prstGeom prst="rect">
            <a:avLst/>
          </a:prstGeom>
        </p:spPr>
      </p:pic>
    </p:spTree>
    <p:extLst>
      <p:ext uri="{BB962C8B-B14F-4D97-AF65-F5344CB8AC3E}">
        <p14:creationId xmlns:p14="http://schemas.microsoft.com/office/powerpoint/2010/main" val="20523015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Trac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3"/>
            <a:ext cx="12192000" cy="3755136"/>
          </a:xfrm>
          <a:prstGeom prst="rect">
            <a:avLst/>
          </a:prstGeom>
        </p:spPr>
      </p:pic>
      <p:sp>
        <p:nvSpPr>
          <p:cNvPr id="7" name="Rectangle 6"/>
          <p:cNvSpPr/>
          <p:nvPr userDrawn="1"/>
        </p:nvSpPr>
        <p:spPr>
          <a:xfrm>
            <a:off x="10548134" y="3755136"/>
            <a:ext cx="1643865" cy="36113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Rectangle 7"/>
          <p:cNvSpPr/>
          <p:nvPr userDrawn="1"/>
        </p:nvSpPr>
        <p:spPr>
          <a:xfrm>
            <a:off x="11008221" y="3755136"/>
            <a:ext cx="365760" cy="365760"/>
          </a:xfrm>
          <a:prstGeom prst="rect">
            <a:avLst/>
          </a:prstGeom>
          <a:solidFill>
            <a:srgbClr val="6D9DB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Rectangle 8"/>
          <p:cNvSpPr/>
          <p:nvPr userDrawn="1"/>
        </p:nvSpPr>
        <p:spPr>
          <a:xfrm>
            <a:off x="10595298" y="3755136"/>
            <a:ext cx="365760" cy="365760"/>
          </a:xfrm>
          <a:prstGeom prst="rect">
            <a:avLst/>
          </a:prstGeom>
          <a:solidFill>
            <a:srgbClr val="00527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Rectangle 9"/>
          <p:cNvSpPr/>
          <p:nvPr userDrawn="1"/>
        </p:nvSpPr>
        <p:spPr>
          <a:xfrm>
            <a:off x="11419102" y="3755136"/>
            <a:ext cx="365760" cy="365760"/>
          </a:xfrm>
          <a:prstGeom prst="rect">
            <a:avLst/>
          </a:prstGeom>
          <a:solidFill>
            <a:srgbClr val="EB7F14"/>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Rectangle 10"/>
          <p:cNvSpPr/>
          <p:nvPr userDrawn="1"/>
        </p:nvSpPr>
        <p:spPr>
          <a:xfrm>
            <a:off x="11826240" y="3755136"/>
            <a:ext cx="365760" cy="365760"/>
          </a:xfrm>
          <a:prstGeom prst="rect">
            <a:avLst/>
          </a:prstGeom>
          <a:solidFill>
            <a:srgbClr val="65914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 name="Rectangle 11"/>
          <p:cNvSpPr/>
          <p:nvPr userDrawn="1"/>
        </p:nvSpPr>
        <p:spPr>
          <a:xfrm>
            <a:off x="-1" y="3755136"/>
            <a:ext cx="10548135" cy="365760"/>
          </a:xfrm>
          <a:prstGeom prst="rect">
            <a:avLst/>
          </a:prstGeom>
          <a:solidFill>
            <a:srgbClr val="AC001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 name="Text Placeholder 14"/>
          <p:cNvSpPr>
            <a:spLocks noGrp="1"/>
          </p:cNvSpPr>
          <p:nvPr>
            <p:ph type="body" sz="quarter" idx="10" hasCustomPrompt="1"/>
          </p:nvPr>
        </p:nvSpPr>
        <p:spPr>
          <a:xfrm>
            <a:off x="0" y="3807398"/>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4" name="Title 1"/>
          <p:cNvSpPr>
            <a:spLocks noGrp="1"/>
          </p:cNvSpPr>
          <p:nvPr>
            <p:ph type="title" hasCustomPrompt="1"/>
          </p:nvPr>
        </p:nvSpPr>
        <p:spPr>
          <a:xfrm>
            <a:off x="585216"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15" name="Text Placeholder 3"/>
          <p:cNvSpPr>
            <a:spLocks noGrp="1"/>
          </p:cNvSpPr>
          <p:nvPr>
            <p:ph type="body" sz="quarter" idx="11" hasCustomPrompt="1"/>
          </p:nvPr>
        </p:nvSpPr>
        <p:spPr>
          <a:xfrm>
            <a:off x="5193792"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42" y="5811880"/>
            <a:ext cx="3143267" cy="743404"/>
          </a:xfrm>
          <a:prstGeom prst="rect">
            <a:avLst/>
          </a:prstGeom>
        </p:spPr>
      </p:pic>
    </p:spTree>
    <p:extLst>
      <p:ext uri="{BB962C8B-B14F-4D97-AF65-F5344CB8AC3E}">
        <p14:creationId xmlns:p14="http://schemas.microsoft.com/office/powerpoint/2010/main" val="2090864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Gear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378"/>
            <a:ext cx="12192001" cy="3758892"/>
          </a:xfrm>
          <a:prstGeom prst="rect">
            <a:avLst/>
          </a:prstGeom>
        </p:spPr>
      </p:pic>
      <p:sp>
        <p:nvSpPr>
          <p:cNvPr id="7" name="Rectangle 6"/>
          <p:cNvSpPr/>
          <p:nvPr userDrawn="1"/>
        </p:nvSpPr>
        <p:spPr>
          <a:xfrm>
            <a:off x="10548134" y="3755136"/>
            <a:ext cx="1643865" cy="36113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Rectangle 7"/>
          <p:cNvSpPr/>
          <p:nvPr userDrawn="1"/>
        </p:nvSpPr>
        <p:spPr>
          <a:xfrm>
            <a:off x="11008221" y="3755136"/>
            <a:ext cx="365760" cy="365760"/>
          </a:xfrm>
          <a:prstGeom prst="rect">
            <a:avLst/>
          </a:prstGeom>
          <a:solidFill>
            <a:srgbClr val="6D9DB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Rectangle 8"/>
          <p:cNvSpPr/>
          <p:nvPr userDrawn="1"/>
        </p:nvSpPr>
        <p:spPr>
          <a:xfrm>
            <a:off x="10595298" y="3755136"/>
            <a:ext cx="365760" cy="365760"/>
          </a:xfrm>
          <a:prstGeom prst="rect">
            <a:avLst/>
          </a:prstGeom>
          <a:solidFill>
            <a:srgbClr val="00527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Rectangle 9"/>
          <p:cNvSpPr/>
          <p:nvPr userDrawn="1"/>
        </p:nvSpPr>
        <p:spPr>
          <a:xfrm>
            <a:off x="11419102" y="3755136"/>
            <a:ext cx="365760" cy="365760"/>
          </a:xfrm>
          <a:prstGeom prst="rect">
            <a:avLst/>
          </a:prstGeom>
          <a:solidFill>
            <a:srgbClr val="EB7F14"/>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Rectangle 10"/>
          <p:cNvSpPr/>
          <p:nvPr userDrawn="1"/>
        </p:nvSpPr>
        <p:spPr>
          <a:xfrm>
            <a:off x="11826240" y="3755136"/>
            <a:ext cx="365760" cy="365760"/>
          </a:xfrm>
          <a:prstGeom prst="rect">
            <a:avLst/>
          </a:prstGeom>
          <a:solidFill>
            <a:srgbClr val="65914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 name="Rectangle 11"/>
          <p:cNvSpPr/>
          <p:nvPr userDrawn="1"/>
        </p:nvSpPr>
        <p:spPr>
          <a:xfrm>
            <a:off x="-1" y="3755136"/>
            <a:ext cx="10548135" cy="365760"/>
          </a:xfrm>
          <a:prstGeom prst="rect">
            <a:avLst/>
          </a:prstGeom>
          <a:solidFill>
            <a:srgbClr val="AC001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 name="Text Placeholder 14"/>
          <p:cNvSpPr>
            <a:spLocks noGrp="1"/>
          </p:cNvSpPr>
          <p:nvPr>
            <p:ph type="body" sz="quarter" idx="10" hasCustomPrompt="1"/>
          </p:nvPr>
        </p:nvSpPr>
        <p:spPr>
          <a:xfrm>
            <a:off x="0" y="3807398"/>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4" name="Title 1"/>
          <p:cNvSpPr>
            <a:spLocks noGrp="1"/>
          </p:cNvSpPr>
          <p:nvPr>
            <p:ph type="title" hasCustomPrompt="1"/>
          </p:nvPr>
        </p:nvSpPr>
        <p:spPr>
          <a:xfrm>
            <a:off x="585216"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15" name="Text Placeholder 3"/>
          <p:cNvSpPr>
            <a:spLocks noGrp="1"/>
          </p:cNvSpPr>
          <p:nvPr>
            <p:ph type="body" sz="quarter" idx="11" hasCustomPrompt="1"/>
          </p:nvPr>
        </p:nvSpPr>
        <p:spPr>
          <a:xfrm>
            <a:off x="5193792"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42" y="5811880"/>
            <a:ext cx="3143267" cy="743404"/>
          </a:xfrm>
          <a:prstGeom prst="rect">
            <a:avLst/>
          </a:prstGeom>
        </p:spPr>
      </p:pic>
    </p:spTree>
    <p:extLst>
      <p:ext uri="{BB962C8B-B14F-4D97-AF65-F5344CB8AC3E}">
        <p14:creationId xmlns:p14="http://schemas.microsoft.com/office/powerpoint/2010/main" val="3053766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Blocks">
    <p:spTree>
      <p:nvGrpSpPr>
        <p:cNvPr id="1" name=""/>
        <p:cNvGrpSpPr/>
        <p:nvPr/>
      </p:nvGrpSpPr>
      <p:grpSpPr>
        <a:xfrm>
          <a:off x="0" y="0"/>
          <a:ext cx="0" cy="0"/>
          <a:chOff x="0" y="0"/>
          <a:chExt cx="0" cy="0"/>
        </a:xfrm>
      </p:grpSpPr>
      <p:grpSp>
        <p:nvGrpSpPr>
          <p:cNvPr id="6" name="Group 5"/>
          <p:cNvGrpSpPr/>
          <p:nvPr userDrawn="1"/>
        </p:nvGrpSpPr>
        <p:grpSpPr>
          <a:xfrm>
            <a:off x="582400" y="2084948"/>
            <a:ext cx="11027198" cy="2031326"/>
            <a:chOff x="391903" y="2084948"/>
            <a:chExt cx="11027198" cy="2031326"/>
          </a:xfrm>
        </p:grpSpPr>
        <p:sp>
          <p:nvSpPr>
            <p:cNvPr id="7" name="Rectangle 6"/>
            <p:cNvSpPr/>
            <p:nvPr userDrawn="1"/>
          </p:nvSpPr>
          <p:spPr>
            <a:xfrm>
              <a:off x="2640871" y="2084948"/>
              <a:ext cx="2031326" cy="2031326"/>
            </a:xfrm>
            <a:prstGeom prst="rect">
              <a:avLst/>
            </a:prstGeom>
            <a:solidFill>
              <a:srgbClr val="6D9DBE"/>
            </a:solidFill>
            <a:ln w="9525" cap="flat" cmpd="sng" algn="ctr">
              <a:noFill/>
              <a:prstDash val="solid"/>
            </a:ln>
            <a:effectLst/>
          </p:spPr>
          <p:txBody>
            <a:bodyPr rtlCol="0" anchor="ctr"/>
            <a:lstStyle/>
            <a:p>
              <a:pPr algn="ctr" defTabSz="457200">
                <a:defRPr/>
              </a:pPr>
              <a:endParaRPr lang="en-US" kern="0" dirty="0">
                <a:solidFill>
                  <a:prstClr val="white"/>
                </a:solidFill>
                <a:latin typeface="Calibri" panose="020F0502020204030204"/>
              </a:endParaRPr>
            </a:p>
          </p:txBody>
        </p:sp>
        <p:sp>
          <p:nvSpPr>
            <p:cNvPr id="8" name="Rectangle 7"/>
            <p:cNvSpPr/>
            <p:nvPr userDrawn="1"/>
          </p:nvSpPr>
          <p:spPr>
            <a:xfrm>
              <a:off x="4889839" y="2084948"/>
              <a:ext cx="2031326" cy="2031326"/>
            </a:xfrm>
            <a:prstGeom prst="rect">
              <a:avLst/>
            </a:prstGeom>
            <a:solidFill>
              <a:srgbClr val="00527B"/>
            </a:solidFill>
            <a:ln w="9525" cap="flat" cmpd="sng" algn="ctr">
              <a:noFill/>
              <a:prstDash val="solid"/>
            </a:ln>
            <a:effectLst/>
          </p:spPr>
          <p:txBody>
            <a:bodyPr rtlCol="0" anchor="ctr"/>
            <a:lstStyle/>
            <a:p>
              <a:pPr algn="ctr" defTabSz="457200">
                <a:defRPr/>
              </a:pPr>
              <a:endParaRPr lang="en-US" kern="0" dirty="0">
                <a:solidFill>
                  <a:prstClr val="white"/>
                </a:solidFill>
                <a:latin typeface="Calibri" panose="020F0502020204030204"/>
              </a:endParaRPr>
            </a:p>
          </p:txBody>
        </p:sp>
        <p:sp>
          <p:nvSpPr>
            <p:cNvPr id="9" name="Rectangle 8"/>
            <p:cNvSpPr/>
            <p:nvPr userDrawn="1"/>
          </p:nvSpPr>
          <p:spPr>
            <a:xfrm>
              <a:off x="7138807" y="2084948"/>
              <a:ext cx="2031326" cy="2031326"/>
            </a:xfrm>
            <a:prstGeom prst="rect">
              <a:avLst/>
            </a:prstGeom>
            <a:solidFill>
              <a:srgbClr val="EB7F14"/>
            </a:solidFill>
            <a:ln w="9525" cap="flat" cmpd="sng" algn="ctr">
              <a:noFill/>
              <a:prstDash val="solid"/>
            </a:ln>
            <a:effectLst/>
          </p:spPr>
          <p:txBody>
            <a:bodyPr rtlCol="0" anchor="ctr"/>
            <a:lstStyle/>
            <a:p>
              <a:pPr algn="ctr" defTabSz="457200">
                <a:defRPr/>
              </a:pPr>
              <a:endParaRPr lang="en-US" kern="0" dirty="0">
                <a:solidFill>
                  <a:prstClr val="white"/>
                </a:solidFill>
                <a:latin typeface="Calibri" panose="020F0502020204030204"/>
              </a:endParaRPr>
            </a:p>
          </p:txBody>
        </p:sp>
        <p:sp>
          <p:nvSpPr>
            <p:cNvPr id="10" name="Rectangle 9"/>
            <p:cNvSpPr/>
            <p:nvPr userDrawn="1"/>
          </p:nvSpPr>
          <p:spPr>
            <a:xfrm>
              <a:off x="9387775" y="2084948"/>
              <a:ext cx="2031326" cy="2031326"/>
            </a:xfrm>
            <a:prstGeom prst="rect">
              <a:avLst/>
            </a:prstGeom>
            <a:solidFill>
              <a:srgbClr val="659140"/>
            </a:solidFill>
            <a:ln w="9525" cap="flat" cmpd="sng" algn="ctr">
              <a:noFill/>
              <a:prstDash val="solid"/>
            </a:ln>
            <a:effectLst/>
          </p:spPr>
          <p:txBody>
            <a:bodyPr rtlCol="0" anchor="ctr"/>
            <a:lstStyle/>
            <a:p>
              <a:pPr algn="ctr" defTabSz="457200">
                <a:defRPr/>
              </a:pPr>
              <a:endParaRPr lang="en-US" kern="0" dirty="0">
                <a:solidFill>
                  <a:prstClr val="white"/>
                </a:solidFill>
                <a:latin typeface="Calibri" panose="020F0502020204030204"/>
              </a:endParaRPr>
            </a:p>
          </p:txBody>
        </p:sp>
        <p:sp>
          <p:nvSpPr>
            <p:cNvPr id="11" name="Rectangle 10"/>
            <p:cNvSpPr/>
            <p:nvPr userDrawn="1"/>
          </p:nvSpPr>
          <p:spPr>
            <a:xfrm>
              <a:off x="391903" y="2084948"/>
              <a:ext cx="2031326" cy="2031326"/>
            </a:xfrm>
            <a:prstGeom prst="rect">
              <a:avLst/>
            </a:prstGeom>
            <a:solidFill>
              <a:srgbClr val="AC001B"/>
            </a:solidFill>
            <a:ln w="9525" cap="flat" cmpd="sng" algn="ctr">
              <a:noFill/>
              <a:prstDash val="solid"/>
            </a:ln>
            <a:effectLst/>
          </p:spPr>
          <p:txBody>
            <a:bodyPr rtlCol="0" anchor="ctr"/>
            <a:lstStyle/>
            <a:p>
              <a:pPr algn="ctr" defTabSz="457200">
                <a:defRPr/>
              </a:pPr>
              <a:endParaRPr lang="en-US" kern="0" dirty="0">
                <a:solidFill>
                  <a:prstClr val="white"/>
                </a:solidFill>
                <a:latin typeface="Calibri" panose="020F0502020204030204"/>
              </a:endParaRPr>
            </a:p>
          </p:txBody>
        </p:sp>
      </p:grpSp>
      <p:sp>
        <p:nvSpPr>
          <p:cNvPr id="13" name="Rectangle 12"/>
          <p:cNvSpPr/>
          <p:nvPr userDrawn="1"/>
        </p:nvSpPr>
        <p:spPr>
          <a:xfrm>
            <a:off x="-1" y="0"/>
            <a:ext cx="12191999" cy="1890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a:xfrm>
            <a:off x="585216"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15" name="Text Placeholder 3"/>
          <p:cNvSpPr>
            <a:spLocks noGrp="1"/>
          </p:cNvSpPr>
          <p:nvPr>
            <p:ph type="body" sz="quarter" idx="11" hasCustomPrompt="1"/>
          </p:nvPr>
        </p:nvSpPr>
        <p:spPr>
          <a:xfrm>
            <a:off x="5193792"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442" y="5811880"/>
            <a:ext cx="3143267" cy="743404"/>
          </a:xfrm>
          <a:prstGeom prst="rect">
            <a:avLst/>
          </a:prstGeom>
        </p:spPr>
      </p:pic>
    </p:spTree>
    <p:extLst>
      <p:ext uri="{BB962C8B-B14F-4D97-AF65-F5344CB8AC3E}">
        <p14:creationId xmlns:p14="http://schemas.microsoft.com/office/powerpoint/2010/main" val="1552574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6" name="Rectangle 5"/>
          <p:cNvSpPr/>
          <p:nvPr userDrawn="1"/>
        </p:nvSpPr>
        <p:spPr>
          <a:xfrm>
            <a:off x="10548134" y="0"/>
            <a:ext cx="1643865" cy="361138"/>
          </a:xfrm>
          <a:prstGeom prst="rect">
            <a:avLst/>
          </a:prstGeom>
          <a:solidFill>
            <a:sysClr val="window" lastClr="FFFFFF"/>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7" name="Rectangle 6"/>
          <p:cNvSpPr/>
          <p:nvPr userDrawn="1"/>
        </p:nvSpPr>
        <p:spPr>
          <a:xfrm>
            <a:off x="11008221" y="0"/>
            <a:ext cx="365760" cy="365760"/>
          </a:xfrm>
          <a:prstGeom prst="rect">
            <a:avLst/>
          </a:prstGeom>
          <a:solidFill>
            <a:srgbClr val="6D9DBE"/>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8" name="Rectangle 7"/>
          <p:cNvSpPr/>
          <p:nvPr userDrawn="1"/>
        </p:nvSpPr>
        <p:spPr>
          <a:xfrm>
            <a:off x="10595298" y="0"/>
            <a:ext cx="365760" cy="365760"/>
          </a:xfrm>
          <a:prstGeom prst="rect">
            <a:avLst/>
          </a:prstGeom>
          <a:solidFill>
            <a:srgbClr val="00527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9" name="Rectangle 8"/>
          <p:cNvSpPr/>
          <p:nvPr userDrawn="1"/>
        </p:nvSpPr>
        <p:spPr>
          <a:xfrm>
            <a:off x="11419102" y="0"/>
            <a:ext cx="365760" cy="365760"/>
          </a:xfrm>
          <a:prstGeom prst="rect">
            <a:avLst/>
          </a:prstGeom>
          <a:solidFill>
            <a:srgbClr val="EB7F14"/>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0" name="Rectangle 9"/>
          <p:cNvSpPr/>
          <p:nvPr userDrawn="1"/>
        </p:nvSpPr>
        <p:spPr>
          <a:xfrm>
            <a:off x="11826240" y="0"/>
            <a:ext cx="365760" cy="365760"/>
          </a:xfrm>
          <a:prstGeom prst="rect">
            <a:avLst/>
          </a:prstGeom>
          <a:solidFill>
            <a:srgbClr val="659140"/>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1" name="Rectangle 10"/>
          <p:cNvSpPr/>
          <p:nvPr userDrawn="1"/>
        </p:nvSpPr>
        <p:spPr>
          <a:xfrm>
            <a:off x="-1" y="0"/>
            <a:ext cx="10548135" cy="365760"/>
          </a:xfrm>
          <a:prstGeom prst="rect">
            <a:avLst/>
          </a:prstGeom>
          <a:solidFill>
            <a:srgbClr val="AC001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3" name="Text Placeholder 14"/>
          <p:cNvSpPr>
            <a:spLocks noGrp="1"/>
          </p:cNvSpPr>
          <p:nvPr>
            <p:ph type="body" sz="quarter" idx="10" hasCustomPrompt="1"/>
          </p:nvPr>
        </p:nvSpPr>
        <p:spPr>
          <a:xfrm>
            <a:off x="0" y="52262"/>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5" name="Content Placeholder 14"/>
          <p:cNvSpPr>
            <a:spLocks noGrp="1"/>
          </p:cNvSpPr>
          <p:nvPr>
            <p:ph sz="quarter" idx="11" hasCustomPrompt="1"/>
          </p:nvPr>
        </p:nvSpPr>
        <p:spPr>
          <a:xfrm>
            <a:off x="2084831" y="1179576"/>
            <a:ext cx="8302752" cy="4919472"/>
          </a:xfrm>
          <a:prstGeom prst="rect">
            <a:avLst/>
          </a:prstGeom>
        </p:spPr>
        <p:txBody>
          <a:bodyPr>
            <a:normAutofit/>
          </a:bodyPr>
          <a:lstStyle>
            <a:lvl1pPr marL="0" indent="0">
              <a:buFont typeface="Arial" panose="020B0604020202020204" pitchFamily="34" charset="0"/>
              <a:buNone/>
              <a:defRPr sz="2000" b="1">
                <a:solidFill>
                  <a:schemeClr val="tx1"/>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p:txBody>
      </p:sp>
      <p:sp>
        <p:nvSpPr>
          <p:cNvPr id="17" name="Slide Number Placeholder 4"/>
          <p:cNvSpPr>
            <a:spLocks noGrp="1"/>
          </p:cNvSpPr>
          <p:nvPr>
            <p:ph type="sldNum" sz="quarter" idx="4"/>
          </p:nvPr>
        </p:nvSpPr>
        <p:spPr>
          <a:xfrm>
            <a:off x="8610600" y="6356350"/>
            <a:ext cx="3174262"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F20CDFFF-A759-4A99-9D73-63ED636A947D}" type="slidenum">
              <a:rPr lang="en-US" smtClean="0"/>
              <a:pPr/>
              <a:t>‹#›</a:t>
            </a:fld>
            <a:endParaRPr lang="en-US" dirty="0"/>
          </a:p>
        </p:txBody>
      </p:sp>
    </p:spTree>
    <p:extLst>
      <p:ext uri="{BB962C8B-B14F-4D97-AF65-F5344CB8AC3E}">
        <p14:creationId xmlns:p14="http://schemas.microsoft.com/office/powerpoint/2010/main" val="12323133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p:cNvSpPr/>
          <p:nvPr userDrawn="1"/>
        </p:nvSpPr>
        <p:spPr>
          <a:xfrm>
            <a:off x="10548134" y="0"/>
            <a:ext cx="1643865" cy="361138"/>
          </a:xfrm>
          <a:prstGeom prst="rect">
            <a:avLst/>
          </a:prstGeom>
          <a:solidFill>
            <a:sysClr val="window" lastClr="FFFFFF"/>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7" name="Rectangle 6"/>
          <p:cNvSpPr/>
          <p:nvPr userDrawn="1"/>
        </p:nvSpPr>
        <p:spPr>
          <a:xfrm>
            <a:off x="11008221" y="0"/>
            <a:ext cx="365760" cy="365760"/>
          </a:xfrm>
          <a:prstGeom prst="rect">
            <a:avLst/>
          </a:prstGeom>
          <a:solidFill>
            <a:srgbClr val="6D9DBE"/>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8" name="Rectangle 7"/>
          <p:cNvSpPr/>
          <p:nvPr userDrawn="1"/>
        </p:nvSpPr>
        <p:spPr>
          <a:xfrm>
            <a:off x="10595298" y="0"/>
            <a:ext cx="365760" cy="365760"/>
          </a:xfrm>
          <a:prstGeom prst="rect">
            <a:avLst/>
          </a:prstGeom>
          <a:solidFill>
            <a:srgbClr val="00527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9" name="Rectangle 8"/>
          <p:cNvSpPr/>
          <p:nvPr userDrawn="1"/>
        </p:nvSpPr>
        <p:spPr>
          <a:xfrm>
            <a:off x="11419102" y="0"/>
            <a:ext cx="365760" cy="365760"/>
          </a:xfrm>
          <a:prstGeom prst="rect">
            <a:avLst/>
          </a:prstGeom>
          <a:solidFill>
            <a:srgbClr val="EB7F14"/>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0" name="Rectangle 9"/>
          <p:cNvSpPr/>
          <p:nvPr userDrawn="1"/>
        </p:nvSpPr>
        <p:spPr>
          <a:xfrm>
            <a:off x="11826240" y="0"/>
            <a:ext cx="365760" cy="365760"/>
          </a:xfrm>
          <a:prstGeom prst="rect">
            <a:avLst/>
          </a:prstGeom>
          <a:solidFill>
            <a:srgbClr val="659140"/>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1" name="Rectangle 10"/>
          <p:cNvSpPr/>
          <p:nvPr userDrawn="1"/>
        </p:nvSpPr>
        <p:spPr>
          <a:xfrm>
            <a:off x="-1" y="0"/>
            <a:ext cx="10548135" cy="365760"/>
          </a:xfrm>
          <a:prstGeom prst="rect">
            <a:avLst/>
          </a:prstGeom>
          <a:solidFill>
            <a:srgbClr val="AC001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3" name="Text Placeholder 14"/>
          <p:cNvSpPr>
            <a:spLocks noGrp="1"/>
          </p:cNvSpPr>
          <p:nvPr>
            <p:ph type="body" sz="quarter" idx="10" hasCustomPrompt="1"/>
          </p:nvPr>
        </p:nvSpPr>
        <p:spPr>
          <a:xfrm>
            <a:off x="0" y="52262"/>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7" name="Slide Number Placeholder 4"/>
          <p:cNvSpPr>
            <a:spLocks noGrp="1"/>
          </p:cNvSpPr>
          <p:nvPr>
            <p:ph type="sldNum" sz="quarter" idx="4"/>
          </p:nvPr>
        </p:nvSpPr>
        <p:spPr>
          <a:xfrm>
            <a:off x="8610600" y="6356350"/>
            <a:ext cx="3174262"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F20CDFFF-A759-4A99-9D73-63ED636A947D}" type="slidenum">
              <a:rPr lang="en-US" smtClean="0"/>
              <a:pPr/>
              <a:t>‹#›</a:t>
            </a:fld>
            <a:endParaRPr lang="en-US" dirty="0"/>
          </a:p>
        </p:txBody>
      </p:sp>
      <p:sp>
        <p:nvSpPr>
          <p:cNvPr id="12" name="Text Placeholder 6"/>
          <p:cNvSpPr>
            <a:spLocks noGrp="1"/>
          </p:cNvSpPr>
          <p:nvPr>
            <p:ph type="body" sz="quarter" idx="11" hasCustomPrompt="1"/>
          </p:nvPr>
        </p:nvSpPr>
        <p:spPr>
          <a:xfrm>
            <a:off x="2834122" y="2212673"/>
            <a:ext cx="2350008" cy="832104"/>
          </a:xfrm>
          <a:prstGeom prst="rect">
            <a:avLst/>
          </a:prstGeom>
        </p:spPr>
        <p:txBody>
          <a:bodyPr anchor="ctr" anchorCtr="0"/>
          <a:lstStyle>
            <a:lvl1pPr marL="0" indent="0">
              <a:buNone/>
              <a:defRPr sz="1600" b="1"/>
            </a:lvl1pPr>
          </a:lstStyle>
          <a:p>
            <a:pPr lvl="0"/>
            <a:r>
              <a:rPr lang="en-US" dirty="0" smtClean="0"/>
              <a:t>INSERT TEXT HERE</a:t>
            </a:r>
          </a:p>
        </p:txBody>
      </p:sp>
      <p:sp>
        <p:nvSpPr>
          <p:cNvPr id="14" name="Text Placeholder 6"/>
          <p:cNvSpPr>
            <a:spLocks noGrp="1"/>
          </p:cNvSpPr>
          <p:nvPr>
            <p:ph type="body" sz="quarter" idx="12" hasCustomPrompt="1"/>
          </p:nvPr>
        </p:nvSpPr>
        <p:spPr>
          <a:xfrm>
            <a:off x="7059168" y="2212673"/>
            <a:ext cx="2350008" cy="832104"/>
          </a:xfrm>
          <a:prstGeom prst="rect">
            <a:avLst/>
          </a:prstGeom>
        </p:spPr>
        <p:txBody>
          <a:bodyPr anchor="ctr" anchorCtr="0"/>
          <a:lstStyle>
            <a:lvl1pPr marL="0" indent="0">
              <a:buNone/>
              <a:defRPr sz="1600" b="1"/>
            </a:lvl1pPr>
          </a:lstStyle>
          <a:p>
            <a:pPr lvl="0"/>
            <a:r>
              <a:rPr lang="en-US" dirty="0" smtClean="0"/>
              <a:t>INSERT TEXT HERE</a:t>
            </a:r>
          </a:p>
        </p:txBody>
      </p:sp>
      <p:sp>
        <p:nvSpPr>
          <p:cNvPr id="16" name="Text Placeholder 6"/>
          <p:cNvSpPr>
            <a:spLocks noGrp="1"/>
          </p:cNvSpPr>
          <p:nvPr>
            <p:ph type="body" sz="quarter" idx="13" hasCustomPrompt="1"/>
          </p:nvPr>
        </p:nvSpPr>
        <p:spPr>
          <a:xfrm>
            <a:off x="2834122" y="3314302"/>
            <a:ext cx="2350008" cy="832104"/>
          </a:xfrm>
          <a:prstGeom prst="rect">
            <a:avLst/>
          </a:prstGeom>
        </p:spPr>
        <p:txBody>
          <a:bodyPr anchor="ctr" anchorCtr="0"/>
          <a:lstStyle>
            <a:lvl1pPr marL="0" indent="0">
              <a:buNone/>
              <a:defRPr sz="1600" b="1"/>
            </a:lvl1pPr>
          </a:lstStyle>
          <a:p>
            <a:pPr lvl="0"/>
            <a:r>
              <a:rPr lang="en-US" dirty="0" smtClean="0"/>
              <a:t>INSERT TEXT HERE</a:t>
            </a:r>
          </a:p>
        </p:txBody>
      </p:sp>
      <p:sp>
        <p:nvSpPr>
          <p:cNvPr id="18" name="Text Placeholder 6"/>
          <p:cNvSpPr>
            <a:spLocks noGrp="1"/>
          </p:cNvSpPr>
          <p:nvPr>
            <p:ph type="body" sz="quarter" idx="14" hasCustomPrompt="1"/>
          </p:nvPr>
        </p:nvSpPr>
        <p:spPr>
          <a:xfrm>
            <a:off x="7059168" y="3314302"/>
            <a:ext cx="2350008" cy="832104"/>
          </a:xfrm>
          <a:prstGeom prst="rect">
            <a:avLst/>
          </a:prstGeom>
        </p:spPr>
        <p:txBody>
          <a:bodyPr anchor="ctr" anchorCtr="0"/>
          <a:lstStyle>
            <a:lvl1pPr marL="0" indent="0">
              <a:buNone/>
              <a:defRPr sz="1600" b="1"/>
            </a:lvl1pPr>
          </a:lstStyle>
          <a:p>
            <a:pPr lvl="0"/>
            <a:r>
              <a:rPr lang="en-US" dirty="0" smtClean="0"/>
              <a:t>INSERT TEXT HERE</a:t>
            </a:r>
          </a:p>
        </p:txBody>
      </p:sp>
      <p:sp>
        <p:nvSpPr>
          <p:cNvPr id="21" name="Rectangle 20"/>
          <p:cNvSpPr/>
          <p:nvPr userDrawn="1"/>
        </p:nvSpPr>
        <p:spPr>
          <a:xfrm>
            <a:off x="2251585" y="2214314"/>
            <a:ext cx="3033247" cy="923330"/>
          </a:xfrm>
          <a:prstGeom prst="rect">
            <a:avLst/>
          </a:prstGeom>
        </p:spPr>
        <p:txBody>
          <a:bodyPr wrap="square">
            <a:spAutoFit/>
          </a:bodyPr>
          <a:lstStyle/>
          <a:p>
            <a:pPr>
              <a:spcAft>
                <a:spcPts val="1000"/>
              </a:spcAft>
            </a:pPr>
            <a:r>
              <a:rPr lang="en-US" sz="5400" b="1" kern="0" dirty="0" smtClean="0">
                <a:solidFill>
                  <a:srgbClr val="EB7F14"/>
                </a:solidFill>
                <a:latin typeface="Arial" panose="020B0604020202020204" pitchFamily="34" charset="0"/>
                <a:cs typeface="Arial" panose="020B0604020202020204" pitchFamily="34" charset="0"/>
              </a:rPr>
              <a:t>1</a:t>
            </a:r>
          </a:p>
        </p:txBody>
      </p:sp>
      <p:sp>
        <p:nvSpPr>
          <p:cNvPr id="22" name="Rectangle 21"/>
          <p:cNvSpPr/>
          <p:nvPr userDrawn="1"/>
        </p:nvSpPr>
        <p:spPr>
          <a:xfrm>
            <a:off x="2249023" y="3310686"/>
            <a:ext cx="3035808" cy="923330"/>
          </a:xfrm>
          <a:prstGeom prst="rect">
            <a:avLst/>
          </a:prstGeom>
        </p:spPr>
        <p:txBody>
          <a:bodyPr wrap="square">
            <a:spAutoFit/>
          </a:bodyPr>
          <a:lstStyle/>
          <a:p>
            <a:pPr>
              <a:spcAft>
                <a:spcPts val="1000"/>
              </a:spcAft>
            </a:pPr>
            <a:r>
              <a:rPr lang="en-US" sz="5400" b="1" kern="0" dirty="0" smtClean="0">
                <a:solidFill>
                  <a:srgbClr val="EB7F14"/>
                </a:solidFill>
                <a:latin typeface="Arial" panose="020B0604020202020204" pitchFamily="34" charset="0"/>
                <a:cs typeface="Arial" panose="020B0604020202020204" pitchFamily="34" charset="0"/>
              </a:rPr>
              <a:t>3</a:t>
            </a:r>
          </a:p>
        </p:txBody>
      </p:sp>
      <p:sp>
        <p:nvSpPr>
          <p:cNvPr id="23" name="Rectangle 22"/>
          <p:cNvSpPr/>
          <p:nvPr userDrawn="1"/>
        </p:nvSpPr>
        <p:spPr>
          <a:xfrm>
            <a:off x="6466678" y="2214314"/>
            <a:ext cx="3033247" cy="923330"/>
          </a:xfrm>
          <a:prstGeom prst="rect">
            <a:avLst/>
          </a:prstGeom>
        </p:spPr>
        <p:txBody>
          <a:bodyPr wrap="square">
            <a:spAutoFit/>
          </a:bodyPr>
          <a:lstStyle/>
          <a:p>
            <a:pPr>
              <a:spcAft>
                <a:spcPts val="1000"/>
              </a:spcAft>
            </a:pPr>
            <a:r>
              <a:rPr lang="en-US" sz="5400" b="1" kern="0" dirty="0" smtClean="0">
                <a:solidFill>
                  <a:srgbClr val="EB7F14"/>
                </a:solidFill>
                <a:latin typeface="Arial" panose="020B0604020202020204" pitchFamily="34" charset="0"/>
                <a:cs typeface="Arial" panose="020B0604020202020204" pitchFamily="34" charset="0"/>
              </a:rPr>
              <a:t>2</a:t>
            </a:r>
          </a:p>
        </p:txBody>
      </p:sp>
      <p:sp>
        <p:nvSpPr>
          <p:cNvPr id="24" name="Rectangle 23"/>
          <p:cNvSpPr/>
          <p:nvPr userDrawn="1"/>
        </p:nvSpPr>
        <p:spPr>
          <a:xfrm>
            <a:off x="6464117" y="3308599"/>
            <a:ext cx="3035808" cy="923330"/>
          </a:xfrm>
          <a:prstGeom prst="rect">
            <a:avLst/>
          </a:prstGeom>
        </p:spPr>
        <p:txBody>
          <a:bodyPr wrap="square">
            <a:spAutoFit/>
          </a:bodyPr>
          <a:lstStyle/>
          <a:p>
            <a:pPr>
              <a:spcAft>
                <a:spcPts val="1000"/>
              </a:spcAft>
            </a:pPr>
            <a:r>
              <a:rPr lang="en-US" sz="5400" b="1" kern="0" dirty="0" smtClean="0">
                <a:solidFill>
                  <a:srgbClr val="EB7F14"/>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90422574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Rectangle 5"/>
          <p:cNvSpPr/>
          <p:nvPr userDrawn="1"/>
        </p:nvSpPr>
        <p:spPr>
          <a:xfrm>
            <a:off x="10548134" y="0"/>
            <a:ext cx="1643865" cy="361138"/>
          </a:xfrm>
          <a:prstGeom prst="rect">
            <a:avLst/>
          </a:prstGeom>
          <a:solidFill>
            <a:sysClr val="window" lastClr="FFFFFF"/>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7" name="Rectangle 6"/>
          <p:cNvSpPr/>
          <p:nvPr userDrawn="1"/>
        </p:nvSpPr>
        <p:spPr>
          <a:xfrm>
            <a:off x="11008221" y="0"/>
            <a:ext cx="365760" cy="365760"/>
          </a:xfrm>
          <a:prstGeom prst="rect">
            <a:avLst/>
          </a:prstGeom>
          <a:solidFill>
            <a:srgbClr val="6D9DBE"/>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8" name="Rectangle 7"/>
          <p:cNvSpPr/>
          <p:nvPr userDrawn="1"/>
        </p:nvSpPr>
        <p:spPr>
          <a:xfrm>
            <a:off x="10595298" y="0"/>
            <a:ext cx="365760" cy="365760"/>
          </a:xfrm>
          <a:prstGeom prst="rect">
            <a:avLst/>
          </a:prstGeom>
          <a:solidFill>
            <a:srgbClr val="00527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9" name="Rectangle 8"/>
          <p:cNvSpPr/>
          <p:nvPr userDrawn="1"/>
        </p:nvSpPr>
        <p:spPr>
          <a:xfrm>
            <a:off x="11419102" y="0"/>
            <a:ext cx="365760" cy="365760"/>
          </a:xfrm>
          <a:prstGeom prst="rect">
            <a:avLst/>
          </a:prstGeom>
          <a:solidFill>
            <a:srgbClr val="EB7F14"/>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0" name="Rectangle 9"/>
          <p:cNvSpPr/>
          <p:nvPr userDrawn="1"/>
        </p:nvSpPr>
        <p:spPr>
          <a:xfrm>
            <a:off x="11826240" y="0"/>
            <a:ext cx="365760" cy="365760"/>
          </a:xfrm>
          <a:prstGeom prst="rect">
            <a:avLst/>
          </a:prstGeom>
          <a:solidFill>
            <a:srgbClr val="659140"/>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1" name="Rectangle 10"/>
          <p:cNvSpPr/>
          <p:nvPr userDrawn="1"/>
        </p:nvSpPr>
        <p:spPr>
          <a:xfrm>
            <a:off x="-1" y="0"/>
            <a:ext cx="10548135" cy="365760"/>
          </a:xfrm>
          <a:prstGeom prst="rect">
            <a:avLst/>
          </a:prstGeom>
          <a:solidFill>
            <a:srgbClr val="AC001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3" name="Text Placeholder 14"/>
          <p:cNvSpPr>
            <a:spLocks noGrp="1"/>
          </p:cNvSpPr>
          <p:nvPr>
            <p:ph type="body" sz="quarter" idx="10" hasCustomPrompt="1"/>
          </p:nvPr>
        </p:nvSpPr>
        <p:spPr>
          <a:xfrm>
            <a:off x="0" y="52262"/>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5" name="Content Placeholder 14"/>
          <p:cNvSpPr>
            <a:spLocks noGrp="1"/>
          </p:cNvSpPr>
          <p:nvPr>
            <p:ph sz="quarter" idx="11" hasCustomPrompt="1"/>
          </p:nvPr>
        </p:nvSpPr>
        <p:spPr>
          <a:xfrm>
            <a:off x="2084831" y="3474720"/>
            <a:ext cx="8302752" cy="2739397"/>
          </a:xfrm>
          <a:prstGeom prst="rect">
            <a:avLst/>
          </a:prstGeom>
        </p:spPr>
        <p:txBody>
          <a:bodyPr>
            <a:normAutofit/>
          </a:bodyPr>
          <a:lstStyle>
            <a:lvl1pPr marL="0" indent="0">
              <a:buFont typeface="Arial" panose="020B0604020202020204" pitchFamily="34" charset="0"/>
              <a:buNone/>
              <a:defRPr sz="2000" b="1">
                <a:solidFill>
                  <a:schemeClr val="tx1"/>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p:txBody>
      </p:sp>
      <p:sp>
        <p:nvSpPr>
          <p:cNvPr id="17" name="Slide Number Placeholder 4"/>
          <p:cNvSpPr>
            <a:spLocks noGrp="1"/>
          </p:cNvSpPr>
          <p:nvPr>
            <p:ph type="sldNum" sz="quarter" idx="4"/>
          </p:nvPr>
        </p:nvSpPr>
        <p:spPr>
          <a:xfrm>
            <a:off x="8610600" y="6356350"/>
            <a:ext cx="3174262"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F20CDFFF-A759-4A99-9D73-63ED636A947D}" type="slidenum">
              <a:rPr lang="en-US" smtClean="0"/>
              <a:pPr/>
              <a:t>‹#›</a:t>
            </a:fld>
            <a:endParaRPr lang="en-US" dirty="0"/>
          </a:p>
        </p:txBody>
      </p:sp>
      <p:sp>
        <p:nvSpPr>
          <p:cNvPr id="3" name="Picture Placeholder 2"/>
          <p:cNvSpPr>
            <a:spLocks noGrp="1"/>
          </p:cNvSpPr>
          <p:nvPr>
            <p:ph type="pic" sz="quarter" idx="12"/>
          </p:nvPr>
        </p:nvSpPr>
        <p:spPr>
          <a:xfrm>
            <a:off x="-1" y="365759"/>
            <a:ext cx="12192000" cy="274320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288581257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6" name="Rectangle 5"/>
          <p:cNvSpPr/>
          <p:nvPr userDrawn="1"/>
        </p:nvSpPr>
        <p:spPr>
          <a:xfrm>
            <a:off x="10548134" y="0"/>
            <a:ext cx="1643865" cy="361138"/>
          </a:xfrm>
          <a:prstGeom prst="rect">
            <a:avLst/>
          </a:prstGeom>
          <a:solidFill>
            <a:sysClr val="window" lastClr="FFFFFF"/>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7" name="Rectangle 6"/>
          <p:cNvSpPr/>
          <p:nvPr userDrawn="1"/>
        </p:nvSpPr>
        <p:spPr>
          <a:xfrm>
            <a:off x="11008221" y="0"/>
            <a:ext cx="365760" cy="365760"/>
          </a:xfrm>
          <a:prstGeom prst="rect">
            <a:avLst/>
          </a:prstGeom>
          <a:solidFill>
            <a:srgbClr val="6D9DBE"/>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8" name="Rectangle 7"/>
          <p:cNvSpPr/>
          <p:nvPr userDrawn="1"/>
        </p:nvSpPr>
        <p:spPr>
          <a:xfrm>
            <a:off x="10595298" y="0"/>
            <a:ext cx="365760" cy="365760"/>
          </a:xfrm>
          <a:prstGeom prst="rect">
            <a:avLst/>
          </a:prstGeom>
          <a:solidFill>
            <a:srgbClr val="00527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9" name="Rectangle 8"/>
          <p:cNvSpPr/>
          <p:nvPr userDrawn="1"/>
        </p:nvSpPr>
        <p:spPr>
          <a:xfrm>
            <a:off x="11419102" y="0"/>
            <a:ext cx="365760" cy="365760"/>
          </a:xfrm>
          <a:prstGeom prst="rect">
            <a:avLst/>
          </a:prstGeom>
          <a:solidFill>
            <a:srgbClr val="EB7F14"/>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0" name="Rectangle 9"/>
          <p:cNvSpPr/>
          <p:nvPr userDrawn="1"/>
        </p:nvSpPr>
        <p:spPr>
          <a:xfrm>
            <a:off x="11826240" y="0"/>
            <a:ext cx="365760" cy="365760"/>
          </a:xfrm>
          <a:prstGeom prst="rect">
            <a:avLst/>
          </a:prstGeom>
          <a:solidFill>
            <a:srgbClr val="659140"/>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1" name="Rectangle 10"/>
          <p:cNvSpPr/>
          <p:nvPr userDrawn="1"/>
        </p:nvSpPr>
        <p:spPr>
          <a:xfrm>
            <a:off x="-1" y="0"/>
            <a:ext cx="10548135" cy="365760"/>
          </a:xfrm>
          <a:prstGeom prst="rect">
            <a:avLst/>
          </a:prstGeom>
          <a:solidFill>
            <a:srgbClr val="AC001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3" name="Text Placeholder 14"/>
          <p:cNvSpPr>
            <a:spLocks noGrp="1"/>
          </p:cNvSpPr>
          <p:nvPr>
            <p:ph type="body" sz="quarter" idx="10" hasCustomPrompt="1"/>
          </p:nvPr>
        </p:nvSpPr>
        <p:spPr>
          <a:xfrm>
            <a:off x="0" y="52262"/>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7" name="Slide Number Placeholder 4"/>
          <p:cNvSpPr>
            <a:spLocks noGrp="1"/>
          </p:cNvSpPr>
          <p:nvPr>
            <p:ph type="sldNum" sz="quarter" idx="4"/>
          </p:nvPr>
        </p:nvSpPr>
        <p:spPr>
          <a:xfrm>
            <a:off x="8610600" y="6356350"/>
            <a:ext cx="3174262"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F20CDFFF-A759-4A99-9D73-63ED636A947D}" type="slidenum">
              <a:rPr lang="en-US" smtClean="0"/>
              <a:pPr/>
              <a:t>‹#›</a:t>
            </a:fld>
            <a:endParaRPr lang="en-US" dirty="0"/>
          </a:p>
        </p:txBody>
      </p:sp>
      <p:sp>
        <p:nvSpPr>
          <p:cNvPr id="12" name="Content Placeholder 3"/>
          <p:cNvSpPr>
            <a:spLocks noGrp="1"/>
          </p:cNvSpPr>
          <p:nvPr>
            <p:ph sz="half" idx="2"/>
          </p:nvPr>
        </p:nvSpPr>
        <p:spPr>
          <a:xfrm>
            <a:off x="839788" y="1179576"/>
            <a:ext cx="5157787" cy="491947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5"/>
          <p:cNvSpPr>
            <a:spLocks noGrp="1"/>
          </p:cNvSpPr>
          <p:nvPr>
            <p:ph sz="quarter" idx="11"/>
          </p:nvPr>
        </p:nvSpPr>
        <p:spPr>
          <a:xfrm>
            <a:off x="6172200" y="1179576"/>
            <a:ext cx="5183188" cy="4919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15788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6" name="Rectangle 5"/>
          <p:cNvSpPr/>
          <p:nvPr userDrawn="1"/>
        </p:nvSpPr>
        <p:spPr>
          <a:xfrm>
            <a:off x="10548134" y="0"/>
            <a:ext cx="1643865" cy="361138"/>
          </a:xfrm>
          <a:prstGeom prst="rect">
            <a:avLst/>
          </a:prstGeom>
          <a:solidFill>
            <a:sysClr val="window" lastClr="FFFFFF"/>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7" name="Rectangle 6"/>
          <p:cNvSpPr/>
          <p:nvPr userDrawn="1"/>
        </p:nvSpPr>
        <p:spPr>
          <a:xfrm>
            <a:off x="11008221" y="0"/>
            <a:ext cx="365760" cy="365760"/>
          </a:xfrm>
          <a:prstGeom prst="rect">
            <a:avLst/>
          </a:prstGeom>
          <a:solidFill>
            <a:srgbClr val="6D9DBE"/>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8" name="Rectangle 7"/>
          <p:cNvSpPr/>
          <p:nvPr userDrawn="1"/>
        </p:nvSpPr>
        <p:spPr>
          <a:xfrm>
            <a:off x="10595298" y="0"/>
            <a:ext cx="365760" cy="365760"/>
          </a:xfrm>
          <a:prstGeom prst="rect">
            <a:avLst/>
          </a:prstGeom>
          <a:solidFill>
            <a:srgbClr val="00527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9" name="Rectangle 8"/>
          <p:cNvSpPr/>
          <p:nvPr userDrawn="1"/>
        </p:nvSpPr>
        <p:spPr>
          <a:xfrm>
            <a:off x="11419102" y="0"/>
            <a:ext cx="365760" cy="365760"/>
          </a:xfrm>
          <a:prstGeom prst="rect">
            <a:avLst/>
          </a:prstGeom>
          <a:solidFill>
            <a:srgbClr val="EB7F14"/>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0" name="Rectangle 9"/>
          <p:cNvSpPr/>
          <p:nvPr userDrawn="1"/>
        </p:nvSpPr>
        <p:spPr>
          <a:xfrm>
            <a:off x="11826240" y="0"/>
            <a:ext cx="365760" cy="365760"/>
          </a:xfrm>
          <a:prstGeom prst="rect">
            <a:avLst/>
          </a:prstGeom>
          <a:solidFill>
            <a:srgbClr val="659140"/>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1" name="Rectangle 10"/>
          <p:cNvSpPr/>
          <p:nvPr userDrawn="1"/>
        </p:nvSpPr>
        <p:spPr>
          <a:xfrm>
            <a:off x="-1" y="0"/>
            <a:ext cx="10548135" cy="365760"/>
          </a:xfrm>
          <a:prstGeom prst="rect">
            <a:avLst/>
          </a:prstGeom>
          <a:solidFill>
            <a:srgbClr val="AC001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3" name="Text Placeholder 14"/>
          <p:cNvSpPr>
            <a:spLocks noGrp="1"/>
          </p:cNvSpPr>
          <p:nvPr>
            <p:ph type="body" sz="quarter" idx="10" hasCustomPrompt="1"/>
          </p:nvPr>
        </p:nvSpPr>
        <p:spPr>
          <a:xfrm>
            <a:off x="0" y="52262"/>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7" name="Slide Number Placeholder 4"/>
          <p:cNvSpPr>
            <a:spLocks noGrp="1"/>
          </p:cNvSpPr>
          <p:nvPr>
            <p:ph type="sldNum" sz="quarter" idx="4"/>
          </p:nvPr>
        </p:nvSpPr>
        <p:spPr>
          <a:xfrm>
            <a:off x="8610600" y="6356350"/>
            <a:ext cx="3174262"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F20CDFFF-A759-4A99-9D73-63ED636A947D}" type="slidenum">
              <a:rPr lang="en-US" smtClean="0"/>
              <a:pPr/>
              <a:t>‹#›</a:t>
            </a:fld>
            <a:endParaRPr lang="en-US" dirty="0"/>
          </a:p>
        </p:txBody>
      </p:sp>
      <p:sp>
        <p:nvSpPr>
          <p:cNvPr id="14" name="Content Placeholder 5"/>
          <p:cNvSpPr>
            <a:spLocks noGrp="1"/>
          </p:cNvSpPr>
          <p:nvPr>
            <p:ph sz="quarter" idx="11" hasCustomPrompt="1"/>
          </p:nvPr>
        </p:nvSpPr>
        <p:spPr>
          <a:xfrm>
            <a:off x="6172200" y="1179576"/>
            <a:ext cx="5183188" cy="4919472"/>
          </a:xfrm>
          <a:prstGeom prst="rect">
            <a:avLst/>
          </a:prstGeom>
        </p:spPr>
        <p:txBody>
          <a:bodyPr/>
          <a:lstStyle>
            <a:lvl1pPr marL="0" indent="0">
              <a:buNone/>
              <a:defRPr sz="2000" b="0" baseline="0"/>
            </a:lvl1pPr>
          </a:lstStyle>
          <a:p>
            <a:pPr lvl="0"/>
            <a:r>
              <a:rPr lang="en-US" dirty="0" smtClean="0"/>
              <a:t>CONNIE J. OUELLETTE</a:t>
            </a:r>
          </a:p>
          <a:p>
            <a:pPr lvl="0"/>
            <a:r>
              <a:rPr lang="en-US" dirty="0" smtClean="0"/>
              <a:t>couellette@berrydunn.com</a:t>
            </a:r>
          </a:p>
          <a:p>
            <a:pPr lvl="0"/>
            <a:r>
              <a:rPr lang="en-US" dirty="0" smtClean="0"/>
              <a:t>p.207.541.2201</a:t>
            </a:r>
            <a:endParaRPr lang="en-US" dirty="0"/>
          </a:p>
        </p:txBody>
      </p:sp>
    </p:spTree>
    <p:extLst>
      <p:ext uri="{BB962C8B-B14F-4D97-AF65-F5344CB8AC3E}">
        <p14:creationId xmlns:p14="http://schemas.microsoft.com/office/powerpoint/2010/main" val="109042543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5550407" y="630936"/>
            <a:ext cx="1371600" cy="1371600"/>
          </a:xfrm>
          <a:prstGeom prst="rect">
            <a:avLst/>
          </a:prstGeom>
        </p:spPr>
        <p:txBody>
          <a:bodyPr/>
          <a:lstStyle>
            <a:lvl1pPr marL="0" indent="0">
              <a:buNone/>
              <a:defRPr sz="2000"/>
            </a:lvl1pPr>
          </a:lstStyle>
          <a:p>
            <a:endParaRPr lang="en-US" dirty="0"/>
          </a:p>
        </p:txBody>
      </p:sp>
      <p:sp>
        <p:nvSpPr>
          <p:cNvPr id="6" name="Rectangle 5"/>
          <p:cNvSpPr/>
          <p:nvPr userDrawn="1"/>
        </p:nvSpPr>
        <p:spPr>
          <a:xfrm>
            <a:off x="10548134" y="0"/>
            <a:ext cx="1643865" cy="361138"/>
          </a:xfrm>
          <a:prstGeom prst="rect">
            <a:avLst/>
          </a:prstGeom>
          <a:solidFill>
            <a:sysClr val="window" lastClr="FFFFFF"/>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7" name="Rectangle 6"/>
          <p:cNvSpPr/>
          <p:nvPr userDrawn="1"/>
        </p:nvSpPr>
        <p:spPr>
          <a:xfrm>
            <a:off x="11008221" y="0"/>
            <a:ext cx="365760" cy="365760"/>
          </a:xfrm>
          <a:prstGeom prst="rect">
            <a:avLst/>
          </a:prstGeom>
          <a:solidFill>
            <a:srgbClr val="6D9DBE"/>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8" name="Rectangle 7"/>
          <p:cNvSpPr/>
          <p:nvPr userDrawn="1"/>
        </p:nvSpPr>
        <p:spPr>
          <a:xfrm>
            <a:off x="10595298" y="0"/>
            <a:ext cx="365760" cy="365760"/>
          </a:xfrm>
          <a:prstGeom prst="rect">
            <a:avLst/>
          </a:prstGeom>
          <a:solidFill>
            <a:srgbClr val="00527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9" name="Rectangle 8"/>
          <p:cNvSpPr/>
          <p:nvPr userDrawn="1"/>
        </p:nvSpPr>
        <p:spPr>
          <a:xfrm>
            <a:off x="11419102" y="0"/>
            <a:ext cx="365760" cy="365760"/>
          </a:xfrm>
          <a:prstGeom prst="rect">
            <a:avLst/>
          </a:prstGeom>
          <a:solidFill>
            <a:srgbClr val="EB7F14"/>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0" name="Rectangle 9"/>
          <p:cNvSpPr/>
          <p:nvPr userDrawn="1"/>
        </p:nvSpPr>
        <p:spPr>
          <a:xfrm>
            <a:off x="11826240" y="0"/>
            <a:ext cx="365760" cy="365760"/>
          </a:xfrm>
          <a:prstGeom prst="rect">
            <a:avLst/>
          </a:prstGeom>
          <a:solidFill>
            <a:srgbClr val="659140"/>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1" name="Rectangle 10"/>
          <p:cNvSpPr/>
          <p:nvPr userDrawn="1"/>
        </p:nvSpPr>
        <p:spPr>
          <a:xfrm>
            <a:off x="-1" y="0"/>
            <a:ext cx="10548135" cy="365760"/>
          </a:xfrm>
          <a:prstGeom prst="rect">
            <a:avLst/>
          </a:prstGeom>
          <a:solidFill>
            <a:srgbClr val="AC001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3" name="Text Placeholder 14"/>
          <p:cNvSpPr>
            <a:spLocks noGrp="1"/>
          </p:cNvSpPr>
          <p:nvPr>
            <p:ph type="body" sz="quarter" idx="10" hasCustomPrompt="1"/>
          </p:nvPr>
        </p:nvSpPr>
        <p:spPr>
          <a:xfrm>
            <a:off x="0" y="52262"/>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7" name="Slide Number Placeholder 4"/>
          <p:cNvSpPr>
            <a:spLocks noGrp="1"/>
          </p:cNvSpPr>
          <p:nvPr>
            <p:ph type="sldNum" sz="quarter" idx="4"/>
          </p:nvPr>
        </p:nvSpPr>
        <p:spPr>
          <a:xfrm>
            <a:off x="8610600" y="6356350"/>
            <a:ext cx="3174262"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F20CDFFF-A759-4A99-9D73-63ED636A947D}" type="slidenum">
              <a:rPr lang="en-US" smtClean="0"/>
              <a:pPr/>
              <a:t>‹#›</a:t>
            </a:fld>
            <a:endParaRPr lang="en-US" dirty="0"/>
          </a:p>
        </p:txBody>
      </p:sp>
      <p:sp>
        <p:nvSpPr>
          <p:cNvPr id="14" name="Picture Placeholder 3"/>
          <p:cNvSpPr>
            <a:spLocks noGrp="1"/>
          </p:cNvSpPr>
          <p:nvPr>
            <p:ph type="pic" sz="quarter" idx="12"/>
          </p:nvPr>
        </p:nvSpPr>
        <p:spPr>
          <a:xfrm>
            <a:off x="5550407" y="2752344"/>
            <a:ext cx="1371600" cy="1371600"/>
          </a:xfrm>
          <a:prstGeom prst="rect">
            <a:avLst/>
          </a:prstGeom>
        </p:spPr>
        <p:txBody>
          <a:bodyPr/>
          <a:lstStyle>
            <a:lvl1pPr marL="0" indent="0">
              <a:buNone/>
              <a:defRPr sz="2000"/>
            </a:lvl1pPr>
          </a:lstStyle>
          <a:p>
            <a:endParaRPr lang="en-US" dirty="0"/>
          </a:p>
        </p:txBody>
      </p:sp>
      <p:sp>
        <p:nvSpPr>
          <p:cNvPr id="16" name="Picture Placeholder 3"/>
          <p:cNvSpPr>
            <a:spLocks noGrp="1"/>
          </p:cNvSpPr>
          <p:nvPr>
            <p:ph type="pic" sz="quarter" idx="13"/>
          </p:nvPr>
        </p:nvSpPr>
        <p:spPr>
          <a:xfrm>
            <a:off x="3747293" y="4873752"/>
            <a:ext cx="1371600" cy="1371600"/>
          </a:xfrm>
          <a:prstGeom prst="rect">
            <a:avLst/>
          </a:prstGeom>
        </p:spPr>
        <p:txBody>
          <a:bodyPr/>
          <a:lstStyle>
            <a:lvl1pPr marL="0" indent="0">
              <a:buNone/>
              <a:defRPr sz="2000"/>
            </a:lvl1pPr>
          </a:lstStyle>
          <a:p>
            <a:endParaRPr lang="en-US" dirty="0"/>
          </a:p>
        </p:txBody>
      </p:sp>
      <p:sp>
        <p:nvSpPr>
          <p:cNvPr id="18" name="Picture Placeholder 3"/>
          <p:cNvSpPr>
            <a:spLocks noGrp="1"/>
          </p:cNvSpPr>
          <p:nvPr>
            <p:ph type="pic" sz="quarter" idx="14"/>
          </p:nvPr>
        </p:nvSpPr>
        <p:spPr>
          <a:xfrm>
            <a:off x="5550407" y="4873752"/>
            <a:ext cx="1371600" cy="1371600"/>
          </a:xfrm>
          <a:prstGeom prst="rect">
            <a:avLst/>
          </a:prstGeom>
        </p:spPr>
        <p:txBody>
          <a:bodyPr/>
          <a:lstStyle>
            <a:lvl1pPr marL="0" indent="0">
              <a:buNone/>
              <a:defRPr sz="2000"/>
            </a:lvl1pPr>
          </a:lstStyle>
          <a:p>
            <a:endParaRPr lang="en-US" dirty="0"/>
          </a:p>
        </p:txBody>
      </p:sp>
      <p:sp>
        <p:nvSpPr>
          <p:cNvPr id="19" name="Picture Placeholder 3"/>
          <p:cNvSpPr>
            <a:spLocks noGrp="1"/>
          </p:cNvSpPr>
          <p:nvPr>
            <p:ph type="pic" sz="quarter" idx="15"/>
          </p:nvPr>
        </p:nvSpPr>
        <p:spPr>
          <a:xfrm>
            <a:off x="7353521" y="4873752"/>
            <a:ext cx="1371600" cy="1371600"/>
          </a:xfrm>
          <a:prstGeom prst="rect">
            <a:avLst/>
          </a:prstGeom>
        </p:spPr>
        <p:txBody>
          <a:bodyPr/>
          <a:lstStyle>
            <a:lvl1pPr marL="0" indent="0">
              <a:buNone/>
              <a:defRPr sz="2000"/>
            </a:lvl1pPr>
          </a:lstStyle>
          <a:p>
            <a:endParaRPr lang="en-US" dirty="0"/>
          </a:p>
        </p:txBody>
      </p:sp>
      <p:cxnSp>
        <p:nvCxnSpPr>
          <p:cNvPr id="12" name="Straight Connector 11"/>
          <p:cNvCxnSpPr>
            <a:stCxn id="4" idx="2"/>
            <a:endCxn id="14" idx="0"/>
          </p:cNvCxnSpPr>
          <p:nvPr userDrawn="1"/>
        </p:nvCxnSpPr>
        <p:spPr>
          <a:xfrm>
            <a:off x="6236207" y="2002536"/>
            <a:ext cx="0" cy="749808"/>
          </a:xfrm>
          <a:prstGeom prst="line">
            <a:avLst/>
          </a:prstGeom>
          <a:ln>
            <a:solidFill>
              <a:srgbClr val="92919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4" idx="2"/>
            <a:endCxn id="18" idx="0"/>
          </p:cNvCxnSpPr>
          <p:nvPr userDrawn="1"/>
        </p:nvCxnSpPr>
        <p:spPr>
          <a:xfrm>
            <a:off x="6236207" y="4123944"/>
            <a:ext cx="0" cy="749808"/>
          </a:xfrm>
          <a:prstGeom prst="line">
            <a:avLst/>
          </a:prstGeom>
          <a:ln>
            <a:solidFill>
              <a:srgbClr val="92919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4" idx="1"/>
            <a:endCxn id="16" idx="0"/>
          </p:cNvCxnSpPr>
          <p:nvPr userDrawn="1"/>
        </p:nvCxnSpPr>
        <p:spPr>
          <a:xfrm flipH="1">
            <a:off x="4433093" y="3438144"/>
            <a:ext cx="1117314" cy="1435608"/>
          </a:xfrm>
          <a:prstGeom prst="line">
            <a:avLst/>
          </a:prstGeom>
          <a:ln>
            <a:solidFill>
              <a:srgbClr val="92919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4" idx="3"/>
            <a:endCxn id="19" idx="0"/>
          </p:cNvCxnSpPr>
          <p:nvPr userDrawn="1"/>
        </p:nvCxnSpPr>
        <p:spPr>
          <a:xfrm>
            <a:off x="6922007" y="3438144"/>
            <a:ext cx="1117314" cy="1435608"/>
          </a:xfrm>
          <a:prstGeom prst="line">
            <a:avLst/>
          </a:prstGeom>
          <a:ln>
            <a:solidFill>
              <a:srgbClr val="929192"/>
            </a:solidFill>
          </a:ln>
        </p:spPr>
        <p:style>
          <a:lnRef idx="1">
            <a:schemeClr val="accent1"/>
          </a:lnRef>
          <a:fillRef idx="0">
            <a:schemeClr val="accent1"/>
          </a:fillRef>
          <a:effectRef idx="0">
            <a:schemeClr val="accent1"/>
          </a:effectRef>
          <a:fontRef idx="minor">
            <a:schemeClr val="tx1"/>
          </a:fontRef>
        </p:style>
      </p:cxnSp>
      <p:sp>
        <p:nvSpPr>
          <p:cNvPr id="34" name="Text Placeholder 33"/>
          <p:cNvSpPr>
            <a:spLocks noGrp="1"/>
          </p:cNvSpPr>
          <p:nvPr>
            <p:ph type="body" sz="quarter" idx="16" hasCustomPrompt="1"/>
          </p:nvPr>
        </p:nvSpPr>
        <p:spPr>
          <a:xfrm>
            <a:off x="5550407" y="1999805"/>
            <a:ext cx="1371600" cy="365760"/>
          </a:xfrm>
          <a:prstGeom prst="rect">
            <a:avLst/>
          </a:prstGeom>
          <a:solidFill>
            <a:srgbClr val="929192"/>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Title</a:t>
            </a:r>
            <a:endParaRPr kumimoji="0" lang="en-US" sz="900" b="0" i="0" u="none" strike="noStrike" kern="1200" cap="none" spc="0" normalizeH="0" baseline="0" noProof="0" dirty="0">
              <a:ln>
                <a:noFill/>
              </a:ln>
              <a:solidFill>
                <a:prstClr val="white"/>
              </a:solidFill>
              <a:effectLst/>
              <a:uLnTx/>
              <a:uFillTx/>
              <a:latin typeface="+mn-lt"/>
              <a:ea typeface="+mn-ea"/>
              <a:cs typeface="+mn-cs"/>
            </a:endParaRPr>
          </a:p>
        </p:txBody>
      </p:sp>
      <p:sp>
        <p:nvSpPr>
          <p:cNvPr id="36" name="Text Placeholder 33"/>
          <p:cNvSpPr>
            <a:spLocks noGrp="1"/>
          </p:cNvSpPr>
          <p:nvPr>
            <p:ph type="body" sz="quarter" idx="17" hasCustomPrompt="1"/>
          </p:nvPr>
        </p:nvSpPr>
        <p:spPr>
          <a:xfrm>
            <a:off x="3747293" y="6245352"/>
            <a:ext cx="1371600" cy="365760"/>
          </a:xfrm>
          <a:prstGeom prst="rect">
            <a:avLst/>
          </a:prstGeom>
          <a:solidFill>
            <a:srgbClr val="929192"/>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Title</a:t>
            </a:r>
            <a:endParaRPr kumimoji="0" lang="en-US" sz="900" b="0" i="0" u="none" strike="noStrike" kern="1200" cap="none" spc="0" normalizeH="0" baseline="0" noProof="0" dirty="0">
              <a:ln>
                <a:noFill/>
              </a:ln>
              <a:solidFill>
                <a:prstClr val="white"/>
              </a:solidFill>
              <a:effectLst/>
              <a:uLnTx/>
              <a:uFillTx/>
              <a:latin typeface="+mn-lt"/>
              <a:ea typeface="+mn-ea"/>
              <a:cs typeface="+mn-cs"/>
            </a:endParaRPr>
          </a:p>
        </p:txBody>
      </p:sp>
      <p:sp>
        <p:nvSpPr>
          <p:cNvPr id="37" name="Text Placeholder 33"/>
          <p:cNvSpPr>
            <a:spLocks noGrp="1"/>
          </p:cNvSpPr>
          <p:nvPr>
            <p:ph type="body" sz="quarter" idx="18" hasCustomPrompt="1"/>
          </p:nvPr>
        </p:nvSpPr>
        <p:spPr>
          <a:xfrm>
            <a:off x="5550407" y="6245352"/>
            <a:ext cx="1371600" cy="365760"/>
          </a:xfrm>
          <a:prstGeom prst="rect">
            <a:avLst/>
          </a:prstGeom>
          <a:solidFill>
            <a:srgbClr val="929192"/>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Title</a:t>
            </a:r>
            <a:endParaRPr kumimoji="0" lang="en-US" sz="900" b="0" i="0" u="none" strike="noStrike" kern="1200" cap="none" spc="0" normalizeH="0" baseline="0" noProof="0" dirty="0">
              <a:ln>
                <a:noFill/>
              </a:ln>
              <a:solidFill>
                <a:prstClr val="white"/>
              </a:solidFill>
              <a:effectLst/>
              <a:uLnTx/>
              <a:uFillTx/>
              <a:latin typeface="+mn-lt"/>
              <a:ea typeface="+mn-ea"/>
              <a:cs typeface="+mn-cs"/>
            </a:endParaRPr>
          </a:p>
        </p:txBody>
      </p:sp>
      <p:sp>
        <p:nvSpPr>
          <p:cNvPr id="38" name="Text Placeholder 33"/>
          <p:cNvSpPr>
            <a:spLocks noGrp="1"/>
          </p:cNvSpPr>
          <p:nvPr>
            <p:ph type="body" sz="quarter" idx="19" hasCustomPrompt="1"/>
          </p:nvPr>
        </p:nvSpPr>
        <p:spPr>
          <a:xfrm>
            <a:off x="7353521" y="6245352"/>
            <a:ext cx="1371600" cy="365760"/>
          </a:xfrm>
          <a:prstGeom prst="rect">
            <a:avLst/>
          </a:prstGeom>
          <a:solidFill>
            <a:srgbClr val="929192"/>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Title</a:t>
            </a:r>
            <a:endParaRPr kumimoji="0" lang="en-US" sz="900" b="0" i="0" u="none" strike="noStrike" kern="1200" cap="none" spc="0" normalizeH="0" baseline="0" noProof="0" dirty="0">
              <a:ln>
                <a:noFill/>
              </a:ln>
              <a:solidFill>
                <a:prstClr val="white"/>
              </a:solidFill>
              <a:effectLst/>
              <a:uLnTx/>
              <a:uFillTx/>
              <a:latin typeface="+mn-lt"/>
              <a:ea typeface="+mn-ea"/>
              <a:cs typeface="+mn-cs"/>
            </a:endParaRPr>
          </a:p>
        </p:txBody>
      </p:sp>
      <p:sp>
        <p:nvSpPr>
          <p:cNvPr id="39" name="Text Placeholder 33"/>
          <p:cNvSpPr>
            <a:spLocks noGrp="1"/>
          </p:cNvSpPr>
          <p:nvPr>
            <p:ph type="body" sz="quarter" idx="20" hasCustomPrompt="1"/>
          </p:nvPr>
        </p:nvSpPr>
        <p:spPr>
          <a:xfrm>
            <a:off x="5550407" y="4118482"/>
            <a:ext cx="1371600" cy="365760"/>
          </a:xfrm>
          <a:prstGeom prst="rect">
            <a:avLst/>
          </a:prstGeom>
          <a:solidFill>
            <a:srgbClr val="929192"/>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mn-lt"/>
                <a:ea typeface="+mn-ea"/>
                <a:cs typeface="+mn-cs"/>
              </a:rPr>
              <a:t>Title</a:t>
            </a:r>
            <a:endParaRPr kumimoji="0" lang="en-US" sz="900" b="0" i="0" u="none" strike="noStrike" kern="1200" cap="none" spc="0" normalizeH="0" baseline="0" noProof="0" dirty="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13091009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_1">
    <p:spTree>
      <p:nvGrpSpPr>
        <p:cNvPr id="1" name=""/>
        <p:cNvGrpSpPr/>
        <p:nvPr/>
      </p:nvGrpSpPr>
      <p:grpSpPr>
        <a:xfrm>
          <a:off x="0" y="0"/>
          <a:ext cx="0" cy="0"/>
          <a:chOff x="0" y="0"/>
          <a:chExt cx="0" cy="0"/>
        </a:xfrm>
      </p:grpSpPr>
      <p:pic>
        <p:nvPicPr>
          <p:cNvPr id="16" name="Picture Placeholder 4"/>
          <p:cNvPicPr>
            <a:picLocks noChangeAspect="1"/>
          </p:cNvPicPr>
          <p:nvPr userDrawn="1"/>
        </p:nvPicPr>
        <p:blipFill rotWithShape="1">
          <a:blip r:embed="rId2">
            <a:extLst>
              <a:ext uri="{28A0092B-C50C-407E-A947-70E740481C1C}">
                <a14:useLocalDpi xmlns:a14="http://schemas.microsoft.com/office/drawing/2010/main" val="0"/>
              </a:ext>
            </a:extLst>
          </a:blip>
          <a:srcRect t="19604" b="50890"/>
          <a:stretch/>
        </p:blipFill>
        <p:spPr>
          <a:xfrm>
            <a:off x="0" y="361138"/>
            <a:ext cx="12192000" cy="2743200"/>
          </a:xfrm>
          <a:prstGeom prst="rect">
            <a:avLst/>
          </a:prstGeom>
        </p:spPr>
      </p:pic>
      <p:sp>
        <p:nvSpPr>
          <p:cNvPr id="6" name="Rectangle 5"/>
          <p:cNvSpPr/>
          <p:nvPr userDrawn="1"/>
        </p:nvSpPr>
        <p:spPr>
          <a:xfrm>
            <a:off x="10548134" y="0"/>
            <a:ext cx="1643865" cy="361138"/>
          </a:xfrm>
          <a:prstGeom prst="rect">
            <a:avLst/>
          </a:prstGeom>
          <a:solidFill>
            <a:sysClr val="window" lastClr="FFFFFF"/>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7" name="Rectangle 6"/>
          <p:cNvSpPr/>
          <p:nvPr userDrawn="1"/>
        </p:nvSpPr>
        <p:spPr>
          <a:xfrm>
            <a:off x="11008221" y="0"/>
            <a:ext cx="365760" cy="365760"/>
          </a:xfrm>
          <a:prstGeom prst="rect">
            <a:avLst/>
          </a:prstGeom>
          <a:solidFill>
            <a:srgbClr val="6D9DBE"/>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8" name="Rectangle 7"/>
          <p:cNvSpPr/>
          <p:nvPr userDrawn="1"/>
        </p:nvSpPr>
        <p:spPr>
          <a:xfrm>
            <a:off x="10595298" y="0"/>
            <a:ext cx="365760" cy="365760"/>
          </a:xfrm>
          <a:prstGeom prst="rect">
            <a:avLst/>
          </a:prstGeom>
          <a:solidFill>
            <a:srgbClr val="00527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9" name="Rectangle 8"/>
          <p:cNvSpPr/>
          <p:nvPr userDrawn="1"/>
        </p:nvSpPr>
        <p:spPr>
          <a:xfrm>
            <a:off x="11419102" y="0"/>
            <a:ext cx="365760" cy="365760"/>
          </a:xfrm>
          <a:prstGeom prst="rect">
            <a:avLst/>
          </a:prstGeom>
          <a:solidFill>
            <a:srgbClr val="EB7F14"/>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0" name="Rectangle 9"/>
          <p:cNvSpPr/>
          <p:nvPr userDrawn="1"/>
        </p:nvSpPr>
        <p:spPr>
          <a:xfrm>
            <a:off x="11826240" y="0"/>
            <a:ext cx="365760" cy="365760"/>
          </a:xfrm>
          <a:prstGeom prst="rect">
            <a:avLst/>
          </a:prstGeom>
          <a:solidFill>
            <a:srgbClr val="659140"/>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1" name="Rectangle 10"/>
          <p:cNvSpPr/>
          <p:nvPr userDrawn="1"/>
        </p:nvSpPr>
        <p:spPr>
          <a:xfrm>
            <a:off x="-1" y="0"/>
            <a:ext cx="10548135" cy="365760"/>
          </a:xfrm>
          <a:prstGeom prst="rect">
            <a:avLst/>
          </a:prstGeom>
          <a:solidFill>
            <a:srgbClr val="AC001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3" name="Text Placeholder 14"/>
          <p:cNvSpPr>
            <a:spLocks noGrp="1"/>
          </p:cNvSpPr>
          <p:nvPr>
            <p:ph type="body" sz="quarter" idx="10" hasCustomPrompt="1"/>
          </p:nvPr>
        </p:nvSpPr>
        <p:spPr>
          <a:xfrm>
            <a:off x="0" y="52262"/>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QUESTIONS</a:t>
            </a:r>
          </a:p>
        </p:txBody>
      </p:sp>
      <p:sp>
        <p:nvSpPr>
          <p:cNvPr id="15" name="Content Placeholder 14"/>
          <p:cNvSpPr>
            <a:spLocks noGrp="1"/>
          </p:cNvSpPr>
          <p:nvPr>
            <p:ph sz="quarter" idx="11" hasCustomPrompt="1"/>
          </p:nvPr>
        </p:nvSpPr>
        <p:spPr>
          <a:xfrm>
            <a:off x="2084831" y="3474720"/>
            <a:ext cx="8302752" cy="2739397"/>
          </a:xfrm>
          <a:prstGeom prst="rect">
            <a:avLst/>
          </a:prstGeom>
        </p:spPr>
        <p:txBody>
          <a:bodyPr>
            <a:normAutofit/>
          </a:bodyPr>
          <a:lstStyle>
            <a:lvl1pPr marL="0" indent="0">
              <a:buFont typeface="Arial" panose="020B0604020202020204" pitchFamily="34" charset="0"/>
              <a:buNone/>
              <a:defRPr sz="2000" b="1">
                <a:solidFill>
                  <a:schemeClr val="tx1"/>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CONTACT US</a:t>
            </a:r>
          </a:p>
        </p:txBody>
      </p:sp>
      <p:sp>
        <p:nvSpPr>
          <p:cNvPr id="17" name="Slide Number Placeholder 4"/>
          <p:cNvSpPr>
            <a:spLocks noGrp="1"/>
          </p:cNvSpPr>
          <p:nvPr>
            <p:ph type="sldNum" sz="quarter" idx="4"/>
          </p:nvPr>
        </p:nvSpPr>
        <p:spPr>
          <a:xfrm>
            <a:off x="8610600" y="6356350"/>
            <a:ext cx="3174262"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F20CDFFF-A759-4A99-9D73-63ED636A947D}" type="slidenum">
              <a:rPr lang="en-US" smtClean="0"/>
              <a:pPr/>
              <a:t>‹#›</a:t>
            </a:fld>
            <a:endParaRPr lang="en-US" dirty="0"/>
          </a:p>
        </p:txBody>
      </p:sp>
    </p:spTree>
    <p:extLst>
      <p:ext uri="{BB962C8B-B14F-4D97-AF65-F5344CB8AC3E}">
        <p14:creationId xmlns:p14="http://schemas.microsoft.com/office/powerpoint/2010/main" val="18562670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Perspective">
    <p:spTree>
      <p:nvGrpSpPr>
        <p:cNvPr id="1" name=""/>
        <p:cNvGrpSpPr/>
        <p:nvPr/>
      </p:nvGrpSpPr>
      <p:grpSpPr>
        <a:xfrm>
          <a:off x="0" y="0"/>
          <a:ext cx="0" cy="0"/>
          <a:chOff x="0" y="0"/>
          <a:chExt cx="0" cy="0"/>
        </a:xfrm>
      </p:grpSpPr>
      <p:sp>
        <p:nvSpPr>
          <p:cNvPr id="6" name="Rectangle 5"/>
          <p:cNvSpPr/>
          <p:nvPr userDrawn="1"/>
        </p:nvSpPr>
        <p:spPr>
          <a:xfrm>
            <a:off x="10548134" y="3755136"/>
            <a:ext cx="1643865" cy="36113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7" name="Rectangle 6"/>
          <p:cNvSpPr/>
          <p:nvPr userDrawn="1"/>
        </p:nvSpPr>
        <p:spPr>
          <a:xfrm>
            <a:off x="11008221" y="3755136"/>
            <a:ext cx="365760" cy="365760"/>
          </a:xfrm>
          <a:prstGeom prst="rect">
            <a:avLst/>
          </a:prstGeom>
          <a:solidFill>
            <a:srgbClr val="6D9DB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Rectangle 7"/>
          <p:cNvSpPr/>
          <p:nvPr userDrawn="1"/>
        </p:nvSpPr>
        <p:spPr>
          <a:xfrm>
            <a:off x="10595298" y="3755136"/>
            <a:ext cx="365760" cy="365760"/>
          </a:xfrm>
          <a:prstGeom prst="rect">
            <a:avLst/>
          </a:prstGeom>
          <a:solidFill>
            <a:srgbClr val="00527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Rectangle 8"/>
          <p:cNvSpPr/>
          <p:nvPr userDrawn="1"/>
        </p:nvSpPr>
        <p:spPr>
          <a:xfrm>
            <a:off x="11419102" y="3755136"/>
            <a:ext cx="365760" cy="365760"/>
          </a:xfrm>
          <a:prstGeom prst="rect">
            <a:avLst/>
          </a:prstGeom>
          <a:solidFill>
            <a:srgbClr val="EB7F14"/>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Rectangle 9"/>
          <p:cNvSpPr/>
          <p:nvPr userDrawn="1"/>
        </p:nvSpPr>
        <p:spPr>
          <a:xfrm>
            <a:off x="11826240" y="3755136"/>
            <a:ext cx="365760" cy="365760"/>
          </a:xfrm>
          <a:prstGeom prst="rect">
            <a:avLst/>
          </a:prstGeom>
          <a:solidFill>
            <a:srgbClr val="65914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Rectangle 10"/>
          <p:cNvSpPr/>
          <p:nvPr userDrawn="1"/>
        </p:nvSpPr>
        <p:spPr>
          <a:xfrm>
            <a:off x="-1" y="3755136"/>
            <a:ext cx="10548135" cy="365760"/>
          </a:xfrm>
          <a:prstGeom prst="rect">
            <a:avLst/>
          </a:prstGeom>
          <a:solidFill>
            <a:srgbClr val="AC001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5" name="Text Placeholder 14"/>
          <p:cNvSpPr>
            <a:spLocks noGrp="1"/>
          </p:cNvSpPr>
          <p:nvPr>
            <p:ph type="body" sz="quarter" idx="10" hasCustomPrompt="1"/>
          </p:nvPr>
        </p:nvSpPr>
        <p:spPr>
          <a:xfrm>
            <a:off x="0" y="3807398"/>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2" name="Title 1"/>
          <p:cNvSpPr>
            <a:spLocks noGrp="1"/>
          </p:cNvSpPr>
          <p:nvPr>
            <p:ph type="title" hasCustomPrompt="1"/>
          </p:nvPr>
        </p:nvSpPr>
        <p:spPr>
          <a:xfrm>
            <a:off x="585216"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4" name="Text Placeholder 3"/>
          <p:cNvSpPr>
            <a:spLocks noGrp="1"/>
          </p:cNvSpPr>
          <p:nvPr>
            <p:ph type="body" sz="quarter" idx="11" hasCustomPrompt="1"/>
          </p:nvPr>
        </p:nvSpPr>
        <p:spPr>
          <a:xfrm>
            <a:off x="5193792"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3757353"/>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42" y="5811880"/>
            <a:ext cx="3143267" cy="743404"/>
          </a:xfrm>
          <a:prstGeom prst="rect">
            <a:avLst/>
          </a:prstGeom>
        </p:spPr>
      </p:pic>
    </p:spTree>
    <p:extLst>
      <p:ext uri="{BB962C8B-B14F-4D97-AF65-F5344CB8AC3E}">
        <p14:creationId xmlns:p14="http://schemas.microsoft.com/office/powerpoint/2010/main" val="45747042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_2">
    <p:spTree>
      <p:nvGrpSpPr>
        <p:cNvPr id="1" name=""/>
        <p:cNvGrpSpPr/>
        <p:nvPr/>
      </p:nvGrpSpPr>
      <p:grpSpPr>
        <a:xfrm>
          <a:off x="0" y="0"/>
          <a:ext cx="0" cy="0"/>
          <a:chOff x="0" y="0"/>
          <a:chExt cx="0" cy="0"/>
        </a:xfrm>
      </p:grpSpPr>
      <p:sp>
        <p:nvSpPr>
          <p:cNvPr id="6" name="Rectangle 5"/>
          <p:cNvSpPr/>
          <p:nvPr userDrawn="1"/>
        </p:nvSpPr>
        <p:spPr>
          <a:xfrm>
            <a:off x="10548134" y="0"/>
            <a:ext cx="1643865" cy="361138"/>
          </a:xfrm>
          <a:prstGeom prst="rect">
            <a:avLst/>
          </a:prstGeom>
          <a:solidFill>
            <a:sysClr val="window" lastClr="FFFFFF"/>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7" name="Rectangle 6"/>
          <p:cNvSpPr/>
          <p:nvPr userDrawn="1"/>
        </p:nvSpPr>
        <p:spPr>
          <a:xfrm>
            <a:off x="11008221" y="0"/>
            <a:ext cx="365760" cy="365760"/>
          </a:xfrm>
          <a:prstGeom prst="rect">
            <a:avLst/>
          </a:prstGeom>
          <a:solidFill>
            <a:srgbClr val="6D9DBE"/>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8" name="Rectangle 7"/>
          <p:cNvSpPr/>
          <p:nvPr userDrawn="1"/>
        </p:nvSpPr>
        <p:spPr>
          <a:xfrm>
            <a:off x="10595298" y="0"/>
            <a:ext cx="365760" cy="365760"/>
          </a:xfrm>
          <a:prstGeom prst="rect">
            <a:avLst/>
          </a:prstGeom>
          <a:solidFill>
            <a:srgbClr val="00527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9" name="Rectangle 8"/>
          <p:cNvSpPr/>
          <p:nvPr userDrawn="1"/>
        </p:nvSpPr>
        <p:spPr>
          <a:xfrm>
            <a:off x="11419102" y="0"/>
            <a:ext cx="365760" cy="365760"/>
          </a:xfrm>
          <a:prstGeom prst="rect">
            <a:avLst/>
          </a:prstGeom>
          <a:solidFill>
            <a:srgbClr val="EB7F14"/>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0" name="Rectangle 9"/>
          <p:cNvSpPr/>
          <p:nvPr userDrawn="1"/>
        </p:nvSpPr>
        <p:spPr>
          <a:xfrm>
            <a:off x="11826240" y="0"/>
            <a:ext cx="365760" cy="365760"/>
          </a:xfrm>
          <a:prstGeom prst="rect">
            <a:avLst/>
          </a:prstGeom>
          <a:solidFill>
            <a:srgbClr val="659140"/>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1" name="Rectangle 10"/>
          <p:cNvSpPr/>
          <p:nvPr userDrawn="1"/>
        </p:nvSpPr>
        <p:spPr>
          <a:xfrm>
            <a:off x="-1" y="0"/>
            <a:ext cx="10548135" cy="365760"/>
          </a:xfrm>
          <a:prstGeom prst="rect">
            <a:avLst/>
          </a:prstGeom>
          <a:solidFill>
            <a:srgbClr val="AC001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3" name="Text Placeholder 14"/>
          <p:cNvSpPr>
            <a:spLocks noGrp="1"/>
          </p:cNvSpPr>
          <p:nvPr>
            <p:ph type="body" sz="quarter" idx="10" hasCustomPrompt="1"/>
          </p:nvPr>
        </p:nvSpPr>
        <p:spPr>
          <a:xfrm>
            <a:off x="0" y="52262"/>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QUESTIONS</a:t>
            </a:r>
          </a:p>
        </p:txBody>
      </p:sp>
      <p:sp>
        <p:nvSpPr>
          <p:cNvPr id="15" name="Content Placeholder 14"/>
          <p:cNvSpPr>
            <a:spLocks noGrp="1"/>
          </p:cNvSpPr>
          <p:nvPr>
            <p:ph sz="quarter" idx="11" hasCustomPrompt="1"/>
          </p:nvPr>
        </p:nvSpPr>
        <p:spPr>
          <a:xfrm>
            <a:off x="2084831" y="3474720"/>
            <a:ext cx="8302752" cy="2739397"/>
          </a:xfrm>
          <a:prstGeom prst="rect">
            <a:avLst/>
          </a:prstGeom>
        </p:spPr>
        <p:txBody>
          <a:bodyPr>
            <a:normAutofit/>
          </a:bodyPr>
          <a:lstStyle>
            <a:lvl1pPr marL="0" indent="0">
              <a:buFont typeface="Arial" panose="020B0604020202020204" pitchFamily="34" charset="0"/>
              <a:buNone/>
              <a:defRPr sz="2000" b="1">
                <a:solidFill>
                  <a:schemeClr val="tx1"/>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CONTACT US</a:t>
            </a:r>
          </a:p>
        </p:txBody>
      </p:sp>
      <p:sp>
        <p:nvSpPr>
          <p:cNvPr id="17" name="Slide Number Placeholder 4"/>
          <p:cNvSpPr>
            <a:spLocks noGrp="1"/>
          </p:cNvSpPr>
          <p:nvPr>
            <p:ph type="sldNum" sz="quarter" idx="4"/>
          </p:nvPr>
        </p:nvSpPr>
        <p:spPr>
          <a:xfrm>
            <a:off x="8610600" y="6356350"/>
            <a:ext cx="3174262"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F20CDFFF-A759-4A99-9D73-63ED636A947D}" type="slidenum">
              <a:rPr lang="en-US" smtClean="0"/>
              <a:pPr/>
              <a:t>‹#›</a:t>
            </a:fld>
            <a:endParaRPr lang="en-US" dirty="0"/>
          </a:p>
        </p:txBody>
      </p:sp>
      <p:pic>
        <p:nvPicPr>
          <p:cNvPr id="12" name="Picture Placeholder 5"/>
          <p:cNvPicPr>
            <a:picLocks noChangeAspect="1"/>
          </p:cNvPicPr>
          <p:nvPr userDrawn="1"/>
        </p:nvPicPr>
        <p:blipFill>
          <a:blip r:embed="rId2" cstate="print">
            <a:extLst>
              <a:ext uri="{28A0092B-C50C-407E-A947-70E740481C1C}">
                <a14:useLocalDpi xmlns:a14="http://schemas.microsoft.com/office/drawing/2010/main" val="0"/>
              </a:ext>
            </a:extLst>
          </a:blip>
          <a:srcRect t="33126" b="33126"/>
          <a:stretch>
            <a:fillRect/>
          </a:stretch>
        </p:blipFill>
        <p:spPr>
          <a:xfrm>
            <a:off x="-1" y="365759"/>
            <a:ext cx="12192000" cy="2743200"/>
          </a:xfrm>
          <a:prstGeom prst="rect">
            <a:avLst/>
          </a:prstGeom>
        </p:spPr>
      </p:pic>
    </p:spTree>
    <p:extLst>
      <p:ext uri="{BB962C8B-B14F-4D97-AF65-F5344CB8AC3E}">
        <p14:creationId xmlns:p14="http://schemas.microsoft.com/office/powerpoint/2010/main" val="384791410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p:cNvSpPr/>
          <p:nvPr userDrawn="1"/>
        </p:nvSpPr>
        <p:spPr>
          <a:xfrm>
            <a:off x="10548134" y="0"/>
            <a:ext cx="1643865" cy="361138"/>
          </a:xfrm>
          <a:prstGeom prst="rect">
            <a:avLst/>
          </a:prstGeom>
          <a:solidFill>
            <a:sysClr val="window" lastClr="FFFFFF"/>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7" name="Rectangle 6"/>
          <p:cNvSpPr/>
          <p:nvPr userDrawn="1"/>
        </p:nvSpPr>
        <p:spPr>
          <a:xfrm>
            <a:off x="11008221" y="0"/>
            <a:ext cx="365760" cy="365760"/>
          </a:xfrm>
          <a:prstGeom prst="rect">
            <a:avLst/>
          </a:prstGeom>
          <a:solidFill>
            <a:srgbClr val="6D9DBE"/>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8" name="Rectangle 7"/>
          <p:cNvSpPr/>
          <p:nvPr userDrawn="1"/>
        </p:nvSpPr>
        <p:spPr>
          <a:xfrm>
            <a:off x="10595298" y="0"/>
            <a:ext cx="365760" cy="365760"/>
          </a:xfrm>
          <a:prstGeom prst="rect">
            <a:avLst/>
          </a:prstGeom>
          <a:solidFill>
            <a:srgbClr val="00527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9" name="Rectangle 8"/>
          <p:cNvSpPr/>
          <p:nvPr userDrawn="1"/>
        </p:nvSpPr>
        <p:spPr>
          <a:xfrm>
            <a:off x="11419102" y="0"/>
            <a:ext cx="365760" cy="365760"/>
          </a:xfrm>
          <a:prstGeom prst="rect">
            <a:avLst/>
          </a:prstGeom>
          <a:solidFill>
            <a:srgbClr val="EB7F14"/>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0" name="Rectangle 9"/>
          <p:cNvSpPr/>
          <p:nvPr userDrawn="1"/>
        </p:nvSpPr>
        <p:spPr>
          <a:xfrm>
            <a:off x="11826240" y="0"/>
            <a:ext cx="365760" cy="365760"/>
          </a:xfrm>
          <a:prstGeom prst="rect">
            <a:avLst/>
          </a:prstGeom>
          <a:solidFill>
            <a:srgbClr val="659140"/>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1" name="Rectangle 10"/>
          <p:cNvSpPr/>
          <p:nvPr userDrawn="1"/>
        </p:nvSpPr>
        <p:spPr>
          <a:xfrm>
            <a:off x="-1" y="0"/>
            <a:ext cx="10548135" cy="365760"/>
          </a:xfrm>
          <a:prstGeom prst="rect">
            <a:avLst/>
          </a:prstGeom>
          <a:solidFill>
            <a:srgbClr val="AC001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3" name="Text Placeholder 14"/>
          <p:cNvSpPr>
            <a:spLocks noGrp="1"/>
          </p:cNvSpPr>
          <p:nvPr>
            <p:ph type="body" sz="quarter" idx="10" hasCustomPrompt="1"/>
          </p:nvPr>
        </p:nvSpPr>
        <p:spPr>
          <a:xfrm>
            <a:off x="0" y="52262"/>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7" name="Slide Number Placeholder 4"/>
          <p:cNvSpPr>
            <a:spLocks noGrp="1"/>
          </p:cNvSpPr>
          <p:nvPr>
            <p:ph type="sldNum" sz="quarter" idx="4"/>
          </p:nvPr>
        </p:nvSpPr>
        <p:spPr>
          <a:xfrm>
            <a:off x="8610600" y="6356350"/>
            <a:ext cx="3174262"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F20CDFFF-A759-4A99-9D73-63ED636A947D}" type="slidenum">
              <a:rPr lang="en-US" smtClean="0"/>
              <a:pPr/>
              <a:t>‹#›</a:t>
            </a:fld>
            <a:endParaRPr lang="en-US" dirty="0"/>
          </a:p>
        </p:txBody>
      </p:sp>
    </p:spTree>
    <p:extLst>
      <p:ext uri="{BB962C8B-B14F-4D97-AF65-F5344CB8AC3E}">
        <p14:creationId xmlns:p14="http://schemas.microsoft.com/office/powerpoint/2010/main" val="29159796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Expertise">
    <p:spTree>
      <p:nvGrpSpPr>
        <p:cNvPr id="1" name=""/>
        <p:cNvGrpSpPr/>
        <p:nvPr/>
      </p:nvGrpSpPr>
      <p:grpSpPr>
        <a:xfrm>
          <a:off x="0" y="0"/>
          <a:ext cx="0" cy="0"/>
          <a:chOff x="0" y="0"/>
          <a:chExt cx="0" cy="0"/>
        </a:xfrm>
      </p:grpSpPr>
      <p:sp>
        <p:nvSpPr>
          <p:cNvPr id="6" name="Rectangle 5"/>
          <p:cNvSpPr/>
          <p:nvPr userDrawn="1"/>
        </p:nvSpPr>
        <p:spPr>
          <a:xfrm>
            <a:off x="10548134" y="3755136"/>
            <a:ext cx="1643865" cy="36113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7" name="Rectangle 6"/>
          <p:cNvSpPr/>
          <p:nvPr userDrawn="1"/>
        </p:nvSpPr>
        <p:spPr>
          <a:xfrm>
            <a:off x="11008221" y="3755136"/>
            <a:ext cx="365760" cy="365760"/>
          </a:xfrm>
          <a:prstGeom prst="rect">
            <a:avLst/>
          </a:prstGeom>
          <a:solidFill>
            <a:srgbClr val="6D9DB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Rectangle 7"/>
          <p:cNvSpPr/>
          <p:nvPr userDrawn="1"/>
        </p:nvSpPr>
        <p:spPr>
          <a:xfrm>
            <a:off x="10595298" y="3755136"/>
            <a:ext cx="365760" cy="365760"/>
          </a:xfrm>
          <a:prstGeom prst="rect">
            <a:avLst/>
          </a:prstGeom>
          <a:solidFill>
            <a:srgbClr val="00527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Rectangle 8"/>
          <p:cNvSpPr/>
          <p:nvPr userDrawn="1"/>
        </p:nvSpPr>
        <p:spPr>
          <a:xfrm>
            <a:off x="11419102" y="3755136"/>
            <a:ext cx="365760" cy="365760"/>
          </a:xfrm>
          <a:prstGeom prst="rect">
            <a:avLst/>
          </a:prstGeom>
          <a:solidFill>
            <a:srgbClr val="EB7F14"/>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Rectangle 9"/>
          <p:cNvSpPr/>
          <p:nvPr userDrawn="1"/>
        </p:nvSpPr>
        <p:spPr>
          <a:xfrm>
            <a:off x="11826240" y="3755136"/>
            <a:ext cx="365760" cy="365760"/>
          </a:xfrm>
          <a:prstGeom prst="rect">
            <a:avLst/>
          </a:prstGeom>
          <a:solidFill>
            <a:srgbClr val="65914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Rectangle 10"/>
          <p:cNvSpPr/>
          <p:nvPr userDrawn="1"/>
        </p:nvSpPr>
        <p:spPr>
          <a:xfrm>
            <a:off x="-1" y="3755136"/>
            <a:ext cx="10548135" cy="365760"/>
          </a:xfrm>
          <a:prstGeom prst="rect">
            <a:avLst/>
          </a:prstGeom>
          <a:solidFill>
            <a:srgbClr val="AC001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 name="Text Placeholder 14"/>
          <p:cNvSpPr>
            <a:spLocks noGrp="1"/>
          </p:cNvSpPr>
          <p:nvPr>
            <p:ph type="body" sz="quarter" idx="10" hasCustomPrompt="1"/>
          </p:nvPr>
        </p:nvSpPr>
        <p:spPr>
          <a:xfrm>
            <a:off x="0" y="3807398"/>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72"/>
            <a:ext cx="12192001" cy="3751385"/>
          </a:xfrm>
          <a:prstGeom prst="rect">
            <a:avLst/>
          </a:prstGeom>
        </p:spPr>
      </p:pic>
      <p:sp>
        <p:nvSpPr>
          <p:cNvPr id="14" name="Title 1"/>
          <p:cNvSpPr>
            <a:spLocks noGrp="1"/>
          </p:cNvSpPr>
          <p:nvPr>
            <p:ph type="title" hasCustomPrompt="1"/>
          </p:nvPr>
        </p:nvSpPr>
        <p:spPr>
          <a:xfrm>
            <a:off x="585216"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15" name="Text Placeholder 3"/>
          <p:cNvSpPr>
            <a:spLocks noGrp="1"/>
          </p:cNvSpPr>
          <p:nvPr>
            <p:ph type="body" sz="quarter" idx="11" hasCustomPrompt="1"/>
          </p:nvPr>
        </p:nvSpPr>
        <p:spPr>
          <a:xfrm>
            <a:off x="5193792"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42" y="5811880"/>
            <a:ext cx="3143267" cy="743404"/>
          </a:xfrm>
          <a:prstGeom prst="rect">
            <a:avLst/>
          </a:prstGeom>
        </p:spPr>
      </p:pic>
    </p:spTree>
    <p:extLst>
      <p:ext uri="{BB962C8B-B14F-4D97-AF65-F5344CB8AC3E}">
        <p14:creationId xmlns:p14="http://schemas.microsoft.com/office/powerpoint/2010/main" val="4350026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Trus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53" y="-1"/>
            <a:ext cx="12205951" cy="3759433"/>
          </a:xfrm>
          <a:prstGeom prst="rect">
            <a:avLst/>
          </a:prstGeom>
        </p:spPr>
      </p:pic>
      <p:sp>
        <p:nvSpPr>
          <p:cNvPr id="7" name="Rectangle 6"/>
          <p:cNvSpPr/>
          <p:nvPr userDrawn="1"/>
        </p:nvSpPr>
        <p:spPr>
          <a:xfrm>
            <a:off x="10548134" y="3755136"/>
            <a:ext cx="1643865" cy="36113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Rectangle 7"/>
          <p:cNvSpPr/>
          <p:nvPr userDrawn="1"/>
        </p:nvSpPr>
        <p:spPr>
          <a:xfrm>
            <a:off x="11008221" y="3755136"/>
            <a:ext cx="365760" cy="365760"/>
          </a:xfrm>
          <a:prstGeom prst="rect">
            <a:avLst/>
          </a:prstGeom>
          <a:solidFill>
            <a:srgbClr val="6D9DB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Rectangle 8"/>
          <p:cNvSpPr/>
          <p:nvPr userDrawn="1"/>
        </p:nvSpPr>
        <p:spPr>
          <a:xfrm>
            <a:off x="10595298" y="3755136"/>
            <a:ext cx="365760" cy="365760"/>
          </a:xfrm>
          <a:prstGeom prst="rect">
            <a:avLst/>
          </a:prstGeom>
          <a:solidFill>
            <a:srgbClr val="00527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Rectangle 9"/>
          <p:cNvSpPr/>
          <p:nvPr userDrawn="1"/>
        </p:nvSpPr>
        <p:spPr>
          <a:xfrm>
            <a:off x="11419102" y="3755136"/>
            <a:ext cx="365760" cy="365760"/>
          </a:xfrm>
          <a:prstGeom prst="rect">
            <a:avLst/>
          </a:prstGeom>
          <a:solidFill>
            <a:srgbClr val="EB7F14"/>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Rectangle 10"/>
          <p:cNvSpPr/>
          <p:nvPr userDrawn="1"/>
        </p:nvSpPr>
        <p:spPr>
          <a:xfrm>
            <a:off x="11826240" y="3755136"/>
            <a:ext cx="365760" cy="365760"/>
          </a:xfrm>
          <a:prstGeom prst="rect">
            <a:avLst/>
          </a:prstGeom>
          <a:solidFill>
            <a:srgbClr val="65914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 name="Rectangle 11"/>
          <p:cNvSpPr/>
          <p:nvPr userDrawn="1"/>
        </p:nvSpPr>
        <p:spPr>
          <a:xfrm>
            <a:off x="-1" y="3755136"/>
            <a:ext cx="10548135" cy="365760"/>
          </a:xfrm>
          <a:prstGeom prst="rect">
            <a:avLst/>
          </a:prstGeom>
          <a:solidFill>
            <a:srgbClr val="AC001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 name="Text Placeholder 14"/>
          <p:cNvSpPr>
            <a:spLocks noGrp="1"/>
          </p:cNvSpPr>
          <p:nvPr>
            <p:ph type="body" sz="quarter" idx="10" hasCustomPrompt="1"/>
          </p:nvPr>
        </p:nvSpPr>
        <p:spPr>
          <a:xfrm>
            <a:off x="0" y="3807398"/>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4" name="Title 1"/>
          <p:cNvSpPr>
            <a:spLocks noGrp="1"/>
          </p:cNvSpPr>
          <p:nvPr>
            <p:ph type="title" hasCustomPrompt="1"/>
          </p:nvPr>
        </p:nvSpPr>
        <p:spPr>
          <a:xfrm>
            <a:off x="585216"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15" name="Text Placeholder 3"/>
          <p:cNvSpPr>
            <a:spLocks noGrp="1"/>
          </p:cNvSpPr>
          <p:nvPr>
            <p:ph type="body" sz="quarter" idx="11" hasCustomPrompt="1"/>
          </p:nvPr>
        </p:nvSpPr>
        <p:spPr>
          <a:xfrm>
            <a:off x="5193792"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42" y="5811880"/>
            <a:ext cx="3143267" cy="743404"/>
          </a:xfrm>
          <a:prstGeom prst="rect">
            <a:avLst/>
          </a:prstGeom>
        </p:spPr>
      </p:pic>
    </p:spTree>
    <p:extLst>
      <p:ext uri="{BB962C8B-B14F-4D97-AF65-F5344CB8AC3E}">
        <p14:creationId xmlns:p14="http://schemas.microsoft.com/office/powerpoint/2010/main" val="35142648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Experie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3755136"/>
          </a:xfrm>
          <a:prstGeom prst="rect">
            <a:avLst/>
          </a:prstGeom>
        </p:spPr>
      </p:pic>
      <p:sp>
        <p:nvSpPr>
          <p:cNvPr id="7" name="Rectangle 6"/>
          <p:cNvSpPr/>
          <p:nvPr userDrawn="1"/>
        </p:nvSpPr>
        <p:spPr>
          <a:xfrm>
            <a:off x="10548134" y="3755136"/>
            <a:ext cx="1643865" cy="36113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Rectangle 7"/>
          <p:cNvSpPr/>
          <p:nvPr userDrawn="1"/>
        </p:nvSpPr>
        <p:spPr>
          <a:xfrm>
            <a:off x="11008221" y="3755136"/>
            <a:ext cx="365760" cy="365760"/>
          </a:xfrm>
          <a:prstGeom prst="rect">
            <a:avLst/>
          </a:prstGeom>
          <a:solidFill>
            <a:srgbClr val="6D9DB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Rectangle 8"/>
          <p:cNvSpPr/>
          <p:nvPr userDrawn="1"/>
        </p:nvSpPr>
        <p:spPr>
          <a:xfrm>
            <a:off x="10595298" y="3755136"/>
            <a:ext cx="365760" cy="365760"/>
          </a:xfrm>
          <a:prstGeom prst="rect">
            <a:avLst/>
          </a:prstGeom>
          <a:solidFill>
            <a:srgbClr val="00527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Rectangle 9"/>
          <p:cNvSpPr/>
          <p:nvPr userDrawn="1"/>
        </p:nvSpPr>
        <p:spPr>
          <a:xfrm>
            <a:off x="11419102" y="3755136"/>
            <a:ext cx="365760" cy="365760"/>
          </a:xfrm>
          <a:prstGeom prst="rect">
            <a:avLst/>
          </a:prstGeom>
          <a:solidFill>
            <a:srgbClr val="EB7F14"/>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Rectangle 10"/>
          <p:cNvSpPr/>
          <p:nvPr userDrawn="1"/>
        </p:nvSpPr>
        <p:spPr>
          <a:xfrm>
            <a:off x="11826240" y="3755136"/>
            <a:ext cx="365760" cy="365760"/>
          </a:xfrm>
          <a:prstGeom prst="rect">
            <a:avLst/>
          </a:prstGeom>
          <a:solidFill>
            <a:srgbClr val="65914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 name="Rectangle 11"/>
          <p:cNvSpPr/>
          <p:nvPr userDrawn="1"/>
        </p:nvSpPr>
        <p:spPr>
          <a:xfrm>
            <a:off x="-1" y="3755136"/>
            <a:ext cx="10548135" cy="365760"/>
          </a:xfrm>
          <a:prstGeom prst="rect">
            <a:avLst/>
          </a:prstGeom>
          <a:solidFill>
            <a:srgbClr val="AC001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 name="Text Placeholder 14"/>
          <p:cNvSpPr>
            <a:spLocks noGrp="1"/>
          </p:cNvSpPr>
          <p:nvPr>
            <p:ph type="body" sz="quarter" idx="10" hasCustomPrompt="1"/>
          </p:nvPr>
        </p:nvSpPr>
        <p:spPr>
          <a:xfrm>
            <a:off x="0" y="3807398"/>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4" name="Title 1"/>
          <p:cNvSpPr>
            <a:spLocks noGrp="1"/>
          </p:cNvSpPr>
          <p:nvPr>
            <p:ph type="title" hasCustomPrompt="1"/>
          </p:nvPr>
        </p:nvSpPr>
        <p:spPr>
          <a:xfrm>
            <a:off x="585216"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15" name="Text Placeholder 3"/>
          <p:cNvSpPr>
            <a:spLocks noGrp="1"/>
          </p:cNvSpPr>
          <p:nvPr>
            <p:ph type="body" sz="quarter" idx="11" hasCustomPrompt="1"/>
          </p:nvPr>
        </p:nvSpPr>
        <p:spPr>
          <a:xfrm>
            <a:off x="5193792"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42" y="5811880"/>
            <a:ext cx="3143267" cy="743404"/>
          </a:xfrm>
          <a:prstGeom prst="rect">
            <a:avLst/>
          </a:prstGeom>
        </p:spPr>
      </p:pic>
    </p:spTree>
    <p:extLst>
      <p:ext uri="{BB962C8B-B14F-4D97-AF65-F5344CB8AC3E}">
        <p14:creationId xmlns:p14="http://schemas.microsoft.com/office/powerpoint/2010/main" val="35464094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Knowled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23"/>
            <a:ext cx="12191999" cy="3755136"/>
          </a:xfrm>
          <a:prstGeom prst="rect">
            <a:avLst/>
          </a:prstGeom>
        </p:spPr>
      </p:pic>
      <p:sp>
        <p:nvSpPr>
          <p:cNvPr id="7" name="Rectangle 6"/>
          <p:cNvSpPr/>
          <p:nvPr userDrawn="1"/>
        </p:nvSpPr>
        <p:spPr>
          <a:xfrm>
            <a:off x="10548134" y="3755136"/>
            <a:ext cx="1643865" cy="36113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Rectangle 7"/>
          <p:cNvSpPr/>
          <p:nvPr userDrawn="1"/>
        </p:nvSpPr>
        <p:spPr>
          <a:xfrm>
            <a:off x="11008221" y="3755136"/>
            <a:ext cx="365760" cy="365760"/>
          </a:xfrm>
          <a:prstGeom prst="rect">
            <a:avLst/>
          </a:prstGeom>
          <a:solidFill>
            <a:srgbClr val="6D9DB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Rectangle 8"/>
          <p:cNvSpPr/>
          <p:nvPr userDrawn="1"/>
        </p:nvSpPr>
        <p:spPr>
          <a:xfrm>
            <a:off x="10595298" y="3755136"/>
            <a:ext cx="365760" cy="365760"/>
          </a:xfrm>
          <a:prstGeom prst="rect">
            <a:avLst/>
          </a:prstGeom>
          <a:solidFill>
            <a:srgbClr val="00527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Rectangle 9"/>
          <p:cNvSpPr/>
          <p:nvPr userDrawn="1"/>
        </p:nvSpPr>
        <p:spPr>
          <a:xfrm>
            <a:off x="11419102" y="3755136"/>
            <a:ext cx="365760" cy="365760"/>
          </a:xfrm>
          <a:prstGeom prst="rect">
            <a:avLst/>
          </a:prstGeom>
          <a:solidFill>
            <a:srgbClr val="EB7F14"/>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Rectangle 10"/>
          <p:cNvSpPr/>
          <p:nvPr userDrawn="1"/>
        </p:nvSpPr>
        <p:spPr>
          <a:xfrm>
            <a:off x="11826240" y="3755136"/>
            <a:ext cx="365760" cy="365760"/>
          </a:xfrm>
          <a:prstGeom prst="rect">
            <a:avLst/>
          </a:prstGeom>
          <a:solidFill>
            <a:srgbClr val="65914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 name="Rectangle 11"/>
          <p:cNvSpPr/>
          <p:nvPr userDrawn="1"/>
        </p:nvSpPr>
        <p:spPr>
          <a:xfrm>
            <a:off x="-1" y="3755136"/>
            <a:ext cx="10548135" cy="365760"/>
          </a:xfrm>
          <a:prstGeom prst="rect">
            <a:avLst/>
          </a:prstGeom>
          <a:solidFill>
            <a:srgbClr val="AC001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 name="Text Placeholder 14"/>
          <p:cNvSpPr>
            <a:spLocks noGrp="1"/>
          </p:cNvSpPr>
          <p:nvPr>
            <p:ph type="body" sz="quarter" idx="10" hasCustomPrompt="1"/>
          </p:nvPr>
        </p:nvSpPr>
        <p:spPr>
          <a:xfrm>
            <a:off x="0" y="3807398"/>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4" name="Title 1"/>
          <p:cNvSpPr>
            <a:spLocks noGrp="1"/>
          </p:cNvSpPr>
          <p:nvPr>
            <p:ph type="title" hasCustomPrompt="1"/>
          </p:nvPr>
        </p:nvSpPr>
        <p:spPr>
          <a:xfrm>
            <a:off x="585216"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15" name="Text Placeholder 3"/>
          <p:cNvSpPr>
            <a:spLocks noGrp="1"/>
          </p:cNvSpPr>
          <p:nvPr>
            <p:ph type="body" sz="quarter" idx="11" hasCustomPrompt="1"/>
          </p:nvPr>
        </p:nvSpPr>
        <p:spPr>
          <a:xfrm>
            <a:off x="5193792"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42" y="5811880"/>
            <a:ext cx="3143267" cy="743404"/>
          </a:xfrm>
          <a:prstGeom prst="rect">
            <a:avLst/>
          </a:prstGeom>
        </p:spPr>
      </p:pic>
    </p:spTree>
    <p:extLst>
      <p:ext uri="{BB962C8B-B14F-4D97-AF65-F5344CB8AC3E}">
        <p14:creationId xmlns:p14="http://schemas.microsoft.com/office/powerpoint/2010/main" val="35092609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Growth">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3755136"/>
          </a:xfrm>
          <a:prstGeom prst="rect">
            <a:avLst/>
          </a:prstGeom>
        </p:spPr>
      </p:pic>
      <p:sp>
        <p:nvSpPr>
          <p:cNvPr id="7" name="Rectangle 6"/>
          <p:cNvSpPr/>
          <p:nvPr userDrawn="1"/>
        </p:nvSpPr>
        <p:spPr>
          <a:xfrm>
            <a:off x="10548134" y="3755136"/>
            <a:ext cx="1643865" cy="36113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Rectangle 7"/>
          <p:cNvSpPr/>
          <p:nvPr userDrawn="1"/>
        </p:nvSpPr>
        <p:spPr>
          <a:xfrm>
            <a:off x="11008221" y="3755136"/>
            <a:ext cx="365760" cy="365760"/>
          </a:xfrm>
          <a:prstGeom prst="rect">
            <a:avLst/>
          </a:prstGeom>
          <a:solidFill>
            <a:srgbClr val="6D9DB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Rectangle 8"/>
          <p:cNvSpPr/>
          <p:nvPr userDrawn="1"/>
        </p:nvSpPr>
        <p:spPr>
          <a:xfrm>
            <a:off x="10595298" y="3755136"/>
            <a:ext cx="365760" cy="365760"/>
          </a:xfrm>
          <a:prstGeom prst="rect">
            <a:avLst/>
          </a:prstGeom>
          <a:solidFill>
            <a:srgbClr val="00527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Rectangle 9"/>
          <p:cNvSpPr/>
          <p:nvPr userDrawn="1"/>
        </p:nvSpPr>
        <p:spPr>
          <a:xfrm>
            <a:off x="11419102" y="3755136"/>
            <a:ext cx="365760" cy="365760"/>
          </a:xfrm>
          <a:prstGeom prst="rect">
            <a:avLst/>
          </a:prstGeom>
          <a:solidFill>
            <a:srgbClr val="EB7F14"/>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Rectangle 10"/>
          <p:cNvSpPr/>
          <p:nvPr userDrawn="1"/>
        </p:nvSpPr>
        <p:spPr>
          <a:xfrm>
            <a:off x="11826240" y="3755136"/>
            <a:ext cx="365760" cy="365760"/>
          </a:xfrm>
          <a:prstGeom prst="rect">
            <a:avLst/>
          </a:prstGeom>
          <a:solidFill>
            <a:srgbClr val="65914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 name="Rectangle 11"/>
          <p:cNvSpPr/>
          <p:nvPr userDrawn="1"/>
        </p:nvSpPr>
        <p:spPr>
          <a:xfrm>
            <a:off x="-1" y="3755136"/>
            <a:ext cx="10548135" cy="365760"/>
          </a:xfrm>
          <a:prstGeom prst="rect">
            <a:avLst/>
          </a:prstGeom>
          <a:solidFill>
            <a:srgbClr val="AC001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 name="Text Placeholder 14"/>
          <p:cNvSpPr>
            <a:spLocks noGrp="1"/>
          </p:cNvSpPr>
          <p:nvPr>
            <p:ph type="body" sz="quarter" idx="10" hasCustomPrompt="1"/>
          </p:nvPr>
        </p:nvSpPr>
        <p:spPr>
          <a:xfrm>
            <a:off x="0" y="3807398"/>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4" name="Title 1"/>
          <p:cNvSpPr>
            <a:spLocks noGrp="1"/>
          </p:cNvSpPr>
          <p:nvPr>
            <p:ph type="title" hasCustomPrompt="1"/>
          </p:nvPr>
        </p:nvSpPr>
        <p:spPr>
          <a:xfrm>
            <a:off x="585216"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15" name="Text Placeholder 3"/>
          <p:cNvSpPr>
            <a:spLocks noGrp="1"/>
          </p:cNvSpPr>
          <p:nvPr>
            <p:ph type="body" sz="quarter" idx="11" hasCustomPrompt="1"/>
          </p:nvPr>
        </p:nvSpPr>
        <p:spPr>
          <a:xfrm>
            <a:off x="5193792"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42" y="5811880"/>
            <a:ext cx="3143267" cy="743404"/>
          </a:xfrm>
          <a:prstGeom prst="rect">
            <a:avLst/>
          </a:prstGeom>
        </p:spPr>
      </p:pic>
    </p:spTree>
    <p:extLst>
      <p:ext uri="{BB962C8B-B14F-4D97-AF65-F5344CB8AC3E}">
        <p14:creationId xmlns:p14="http://schemas.microsoft.com/office/powerpoint/2010/main" val="69161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ntro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3755136"/>
          </a:xfrm>
          <a:prstGeom prst="rect">
            <a:avLst/>
          </a:prstGeom>
        </p:spPr>
      </p:pic>
      <p:sp>
        <p:nvSpPr>
          <p:cNvPr id="7" name="Rectangle 6"/>
          <p:cNvSpPr/>
          <p:nvPr userDrawn="1"/>
        </p:nvSpPr>
        <p:spPr>
          <a:xfrm>
            <a:off x="10548134" y="3755136"/>
            <a:ext cx="1643865" cy="36113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Rectangle 7"/>
          <p:cNvSpPr/>
          <p:nvPr userDrawn="1"/>
        </p:nvSpPr>
        <p:spPr>
          <a:xfrm>
            <a:off x="11008221" y="3755136"/>
            <a:ext cx="365760" cy="365760"/>
          </a:xfrm>
          <a:prstGeom prst="rect">
            <a:avLst/>
          </a:prstGeom>
          <a:solidFill>
            <a:srgbClr val="6D9DB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Rectangle 8"/>
          <p:cNvSpPr/>
          <p:nvPr userDrawn="1"/>
        </p:nvSpPr>
        <p:spPr>
          <a:xfrm>
            <a:off x="10595298" y="3755136"/>
            <a:ext cx="365760" cy="365760"/>
          </a:xfrm>
          <a:prstGeom prst="rect">
            <a:avLst/>
          </a:prstGeom>
          <a:solidFill>
            <a:srgbClr val="00527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Rectangle 9"/>
          <p:cNvSpPr/>
          <p:nvPr userDrawn="1"/>
        </p:nvSpPr>
        <p:spPr>
          <a:xfrm>
            <a:off x="11419102" y="3755136"/>
            <a:ext cx="365760" cy="365760"/>
          </a:xfrm>
          <a:prstGeom prst="rect">
            <a:avLst/>
          </a:prstGeom>
          <a:solidFill>
            <a:srgbClr val="EB7F14"/>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Rectangle 10"/>
          <p:cNvSpPr/>
          <p:nvPr userDrawn="1"/>
        </p:nvSpPr>
        <p:spPr>
          <a:xfrm>
            <a:off x="11826240" y="3755136"/>
            <a:ext cx="365760" cy="365760"/>
          </a:xfrm>
          <a:prstGeom prst="rect">
            <a:avLst/>
          </a:prstGeom>
          <a:solidFill>
            <a:srgbClr val="65914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 name="Rectangle 11"/>
          <p:cNvSpPr/>
          <p:nvPr userDrawn="1"/>
        </p:nvSpPr>
        <p:spPr>
          <a:xfrm>
            <a:off x="-1" y="3755136"/>
            <a:ext cx="10548135" cy="365760"/>
          </a:xfrm>
          <a:prstGeom prst="rect">
            <a:avLst/>
          </a:prstGeom>
          <a:solidFill>
            <a:srgbClr val="AC001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 name="Text Placeholder 14"/>
          <p:cNvSpPr>
            <a:spLocks noGrp="1"/>
          </p:cNvSpPr>
          <p:nvPr>
            <p:ph type="body" sz="quarter" idx="10" hasCustomPrompt="1"/>
          </p:nvPr>
        </p:nvSpPr>
        <p:spPr>
          <a:xfrm>
            <a:off x="0" y="3807398"/>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4" name="Title 1"/>
          <p:cNvSpPr>
            <a:spLocks noGrp="1"/>
          </p:cNvSpPr>
          <p:nvPr>
            <p:ph type="title" hasCustomPrompt="1"/>
          </p:nvPr>
        </p:nvSpPr>
        <p:spPr>
          <a:xfrm>
            <a:off x="585216"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15" name="Text Placeholder 3"/>
          <p:cNvSpPr>
            <a:spLocks noGrp="1"/>
          </p:cNvSpPr>
          <p:nvPr>
            <p:ph type="body" sz="quarter" idx="11" hasCustomPrompt="1"/>
          </p:nvPr>
        </p:nvSpPr>
        <p:spPr>
          <a:xfrm>
            <a:off x="5193792"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42" y="5811880"/>
            <a:ext cx="3143267" cy="743404"/>
          </a:xfrm>
          <a:prstGeom prst="rect">
            <a:avLst/>
          </a:prstGeom>
        </p:spPr>
      </p:pic>
    </p:spTree>
    <p:extLst>
      <p:ext uri="{BB962C8B-B14F-4D97-AF65-F5344CB8AC3E}">
        <p14:creationId xmlns:p14="http://schemas.microsoft.com/office/powerpoint/2010/main" val="2018879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Confide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3755136"/>
          </a:xfrm>
          <a:prstGeom prst="rect">
            <a:avLst/>
          </a:prstGeom>
        </p:spPr>
      </p:pic>
      <p:sp>
        <p:nvSpPr>
          <p:cNvPr id="7" name="Rectangle 6"/>
          <p:cNvSpPr/>
          <p:nvPr userDrawn="1"/>
        </p:nvSpPr>
        <p:spPr>
          <a:xfrm>
            <a:off x="10548134" y="3755136"/>
            <a:ext cx="1643865" cy="36113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Rectangle 7"/>
          <p:cNvSpPr/>
          <p:nvPr userDrawn="1"/>
        </p:nvSpPr>
        <p:spPr>
          <a:xfrm>
            <a:off x="11008221" y="3755136"/>
            <a:ext cx="365760" cy="365760"/>
          </a:xfrm>
          <a:prstGeom prst="rect">
            <a:avLst/>
          </a:prstGeom>
          <a:solidFill>
            <a:srgbClr val="6D9DB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Rectangle 8"/>
          <p:cNvSpPr/>
          <p:nvPr userDrawn="1"/>
        </p:nvSpPr>
        <p:spPr>
          <a:xfrm>
            <a:off x="10595298" y="3755136"/>
            <a:ext cx="365760" cy="365760"/>
          </a:xfrm>
          <a:prstGeom prst="rect">
            <a:avLst/>
          </a:prstGeom>
          <a:solidFill>
            <a:srgbClr val="00527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Rectangle 9"/>
          <p:cNvSpPr/>
          <p:nvPr userDrawn="1"/>
        </p:nvSpPr>
        <p:spPr>
          <a:xfrm>
            <a:off x="11419102" y="3755136"/>
            <a:ext cx="365760" cy="365760"/>
          </a:xfrm>
          <a:prstGeom prst="rect">
            <a:avLst/>
          </a:prstGeom>
          <a:solidFill>
            <a:srgbClr val="EB7F14"/>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Rectangle 10"/>
          <p:cNvSpPr/>
          <p:nvPr userDrawn="1"/>
        </p:nvSpPr>
        <p:spPr>
          <a:xfrm>
            <a:off x="11826240" y="3755136"/>
            <a:ext cx="365760" cy="365760"/>
          </a:xfrm>
          <a:prstGeom prst="rect">
            <a:avLst/>
          </a:prstGeom>
          <a:solidFill>
            <a:srgbClr val="65914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 name="Rectangle 11"/>
          <p:cNvSpPr/>
          <p:nvPr userDrawn="1"/>
        </p:nvSpPr>
        <p:spPr>
          <a:xfrm>
            <a:off x="-1" y="3755136"/>
            <a:ext cx="10548135" cy="365760"/>
          </a:xfrm>
          <a:prstGeom prst="rect">
            <a:avLst/>
          </a:prstGeom>
          <a:solidFill>
            <a:srgbClr val="AC001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 name="Text Placeholder 14"/>
          <p:cNvSpPr>
            <a:spLocks noGrp="1"/>
          </p:cNvSpPr>
          <p:nvPr>
            <p:ph type="body" sz="quarter" idx="10" hasCustomPrompt="1"/>
          </p:nvPr>
        </p:nvSpPr>
        <p:spPr>
          <a:xfrm>
            <a:off x="0" y="3807398"/>
            <a:ext cx="10382211" cy="256614"/>
          </a:xfrm>
          <a:prstGeom prst="rect">
            <a:avLst/>
          </a:prstGeom>
        </p:spPr>
        <p:txBody>
          <a:bodyPr>
            <a:normAutofit/>
          </a:bodyPr>
          <a:lstStyle>
            <a:lvl1pPr marL="0" indent="0" algn="r">
              <a:buFontTx/>
              <a:buNone/>
              <a:defRPr sz="1200" b="1">
                <a:solidFill>
                  <a:schemeClr val="bg1"/>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14" name="Title 1"/>
          <p:cNvSpPr>
            <a:spLocks noGrp="1"/>
          </p:cNvSpPr>
          <p:nvPr>
            <p:ph type="title" hasCustomPrompt="1"/>
          </p:nvPr>
        </p:nvSpPr>
        <p:spPr>
          <a:xfrm>
            <a:off x="1490907" y="4486316"/>
            <a:ext cx="4303059" cy="1325563"/>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en-US" dirty="0" smtClean="0"/>
              <a:t>2017 AUDIT RESULTS</a:t>
            </a:r>
          </a:p>
        </p:txBody>
      </p:sp>
      <p:sp>
        <p:nvSpPr>
          <p:cNvPr id="15" name="Text Placeholder 3"/>
          <p:cNvSpPr>
            <a:spLocks noGrp="1"/>
          </p:cNvSpPr>
          <p:nvPr>
            <p:ph type="body" sz="quarter" idx="11" hasCustomPrompt="1"/>
          </p:nvPr>
        </p:nvSpPr>
        <p:spPr>
          <a:xfrm>
            <a:off x="6099483" y="4486316"/>
            <a:ext cx="4303059"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Connie Ouellette,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Jerry Cahill, CPA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Melissa Magoon, CPA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133" y="5811880"/>
            <a:ext cx="3143267" cy="743404"/>
          </a:xfrm>
          <a:prstGeom prst="rect">
            <a:avLst/>
          </a:prstGeom>
        </p:spPr>
      </p:pic>
    </p:spTree>
    <p:extLst>
      <p:ext uri="{BB962C8B-B14F-4D97-AF65-F5344CB8AC3E}">
        <p14:creationId xmlns:p14="http://schemas.microsoft.com/office/powerpoint/2010/main" val="980437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0548134" y="0"/>
            <a:ext cx="1643865" cy="361138"/>
          </a:xfrm>
          <a:prstGeom prst="rect">
            <a:avLst/>
          </a:prstGeom>
          <a:solidFill>
            <a:sysClr val="window" lastClr="FFFFFF"/>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8" name="Rectangle 7"/>
          <p:cNvSpPr/>
          <p:nvPr userDrawn="1"/>
        </p:nvSpPr>
        <p:spPr>
          <a:xfrm>
            <a:off x="11008221" y="0"/>
            <a:ext cx="365760" cy="365760"/>
          </a:xfrm>
          <a:prstGeom prst="rect">
            <a:avLst/>
          </a:prstGeom>
          <a:solidFill>
            <a:srgbClr val="6D9DBE"/>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9" name="Rectangle 8"/>
          <p:cNvSpPr/>
          <p:nvPr userDrawn="1"/>
        </p:nvSpPr>
        <p:spPr>
          <a:xfrm>
            <a:off x="10595298" y="0"/>
            <a:ext cx="365760" cy="365760"/>
          </a:xfrm>
          <a:prstGeom prst="rect">
            <a:avLst/>
          </a:prstGeom>
          <a:solidFill>
            <a:srgbClr val="00527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0" name="Rectangle 9"/>
          <p:cNvSpPr/>
          <p:nvPr userDrawn="1"/>
        </p:nvSpPr>
        <p:spPr>
          <a:xfrm>
            <a:off x="11419102" y="0"/>
            <a:ext cx="365760" cy="365760"/>
          </a:xfrm>
          <a:prstGeom prst="rect">
            <a:avLst/>
          </a:prstGeom>
          <a:solidFill>
            <a:srgbClr val="EB7F14"/>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1" name="Rectangle 10"/>
          <p:cNvSpPr/>
          <p:nvPr userDrawn="1"/>
        </p:nvSpPr>
        <p:spPr>
          <a:xfrm>
            <a:off x="11826240" y="0"/>
            <a:ext cx="365760" cy="365760"/>
          </a:xfrm>
          <a:prstGeom prst="rect">
            <a:avLst/>
          </a:prstGeom>
          <a:solidFill>
            <a:srgbClr val="659140"/>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2" name="Rectangle 11"/>
          <p:cNvSpPr/>
          <p:nvPr userDrawn="1"/>
        </p:nvSpPr>
        <p:spPr>
          <a:xfrm>
            <a:off x="-1" y="0"/>
            <a:ext cx="10548135" cy="365760"/>
          </a:xfrm>
          <a:prstGeom prst="rect">
            <a:avLst/>
          </a:prstGeom>
          <a:solidFill>
            <a:srgbClr val="AC001B"/>
          </a:solidFill>
          <a:ln w="9525" cap="flat" cmpd="sng" algn="ctr">
            <a:noFill/>
            <a:prstDash val="solid"/>
          </a:ln>
          <a:effectLst/>
        </p:spPr>
        <p:txBody>
          <a:bodyPr rtlCol="0" anchor="ctr"/>
          <a:lstStyle/>
          <a:p>
            <a:pPr algn="ctr" defTabSz="457200">
              <a:defRPr/>
            </a:pPr>
            <a:endParaRPr lang="en-US" kern="0" dirty="0">
              <a:solidFill>
                <a:prstClr val="white"/>
              </a:solidFill>
            </a:endParaRPr>
          </a:p>
        </p:txBody>
      </p:sp>
      <p:sp>
        <p:nvSpPr>
          <p:cNvPr id="13" name="Text Placeholder 14"/>
          <p:cNvSpPr txBox="1">
            <a:spLocks/>
          </p:cNvSpPr>
          <p:nvPr userDrawn="1"/>
        </p:nvSpPr>
        <p:spPr>
          <a:xfrm>
            <a:off x="0" y="52262"/>
            <a:ext cx="10382211" cy="256614"/>
          </a:xfrm>
          <a:prstGeom prst="rect">
            <a:avLst/>
          </a:prstGeom>
        </p:spPr>
        <p:txBody>
          <a:bodyPr>
            <a:normAutofit/>
          </a:bodyPr>
          <a:lstStyle>
            <a:lvl1pPr marL="0" indent="0" algn="r" defTabSz="914400" rtl="0" eaLnBrk="1" latinLnBrk="0" hangingPunct="1">
              <a:lnSpc>
                <a:spcPct val="90000"/>
              </a:lnSpc>
              <a:spcBef>
                <a:spcPts val="1000"/>
              </a:spcBef>
              <a:buFontTx/>
              <a:buNone/>
              <a:defRPr sz="12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CLICK TO EDIT MASTER TEXT STYLES</a:t>
            </a:r>
          </a:p>
        </p:txBody>
      </p:sp>
      <p:sp>
        <p:nvSpPr>
          <p:cNvPr id="15" name="Slide Number Placeholder 4"/>
          <p:cNvSpPr>
            <a:spLocks noGrp="1"/>
          </p:cNvSpPr>
          <p:nvPr>
            <p:ph type="sldNum" sz="quarter" idx="4"/>
          </p:nvPr>
        </p:nvSpPr>
        <p:spPr>
          <a:xfrm>
            <a:off x="8610600" y="6356350"/>
            <a:ext cx="3174262"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F20CDFFF-A759-4A99-9D73-63ED636A947D}" type="slidenum">
              <a:rPr lang="en-US" smtClean="0"/>
              <a:pPr/>
              <a:t>‹#›</a:t>
            </a:fld>
            <a:endParaRPr lang="en-US" dirty="0"/>
          </a:p>
        </p:txBody>
      </p:sp>
    </p:spTree>
    <p:extLst>
      <p:ext uri="{BB962C8B-B14F-4D97-AF65-F5344CB8AC3E}">
        <p14:creationId xmlns:p14="http://schemas.microsoft.com/office/powerpoint/2010/main" val="747844080"/>
      </p:ext>
    </p:extLst>
  </p:cSld>
  <p:clrMap bg1="lt1" tx1="dk1" bg2="lt2" tx2="dk2" accent1="accent1" accent2="accent2" accent3="accent3" accent4="accent4" accent5="accent5" accent6="accent6" hlink="hlink" folHlink="folHlink"/>
  <p:sldLayoutIdLst>
    <p:sldLayoutId id="2147483655" r:id="rId1"/>
    <p:sldLayoutId id="2147483671" r:id="rId2"/>
    <p:sldLayoutId id="2147483661" r:id="rId3"/>
    <p:sldLayoutId id="2147483662" r:id="rId4"/>
    <p:sldLayoutId id="2147483663" r:id="rId5"/>
    <p:sldLayoutId id="2147483664" r:id="rId6"/>
    <p:sldLayoutId id="2147483665" r:id="rId7"/>
    <p:sldLayoutId id="2147483669" r:id="rId8"/>
    <p:sldLayoutId id="2147483666" r:id="rId9"/>
    <p:sldLayoutId id="2147483667" r:id="rId10"/>
    <p:sldLayoutId id="2147483676" r:id="rId11"/>
    <p:sldLayoutId id="2147483675" r:id="rId12"/>
    <p:sldLayoutId id="2147483668" r:id="rId13"/>
    <p:sldLayoutId id="2147483681" r:id="rId14"/>
    <p:sldLayoutId id="2147483680" r:id="rId15"/>
    <p:sldLayoutId id="2147483677" r:id="rId16"/>
    <p:sldLayoutId id="2147483678" r:id="rId17"/>
    <p:sldLayoutId id="2147483679" r:id="rId18"/>
    <p:sldLayoutId id="2147483683" r:id="rId19"/>
    <p:sldLayoutId id="2147483684" r:id="rId20"/>
    <p:sldLayoutId id="2147483682" r:id="rId2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211" y="4954199"/>
            <a:ext cx="2545049" cy="1299035"/>
          </a:xfrm>
          <a:prstGeom prst="rect">
            <a:avLst/>
          </a:prstGeom>
        </p:spPr>
      </p:pic>
      <p:sp>
        <p:nvSpPr>
          <p:cNvPr id="4" name="TextBox 3"/>
          <p:cNvSpPr txBox="1"/>
          <p:nvPr/>
        </p:nvSpPr>
        <p:spPr>
          <a:xfrm>
            <a:off x="1238211" y="651122"/>
            <a:ext cx="9144000" cy="1077218"/>
          </a:xfrm>
          <a:prstGeom prst="rect">
            <a:avLst/>
          </a:prstGeom>
          <a:noFill/>
        </p:spPr>
        <p:txBody>
          <a:bodyPr wrap="square" rtlCol="0">
            <a:spAutoFit/>
          </a:bodyPr>
          <a:lstStyle/>
          <a:p>
            <a:pPr algn="ctr"/>
            <a:r>
              <a:rPr lang="en-US" sz="2400" b="1" dirty="0" smtClean="0">
                <a:solidFill>
                  <a:srgbClr val="007D9F"/>
                </a:solidFill>
                <a:cs typeface="Arial" panose="020B0604020202020204" pitchFamily="34" charset="0"/>
              </a:rPr>
              <a:t>2018 Tax Update for Nonprofits- What’s the Latest?</a:t>
            </a:r>
            <a:endParaRPr lang="en-US" sz="2400" b="1" dirty="0">
              <a:solidFill>
                <a:srgbClr val="007D9F"/>
              </a:solidFill>
              <a:cs typeface="Arial" panose="020B0604020202020204" pitchFamily="34" charset="0"/>
            </a:endParaRPr>
          </a:p>
          <a:p>
            <a:pPr algn="ctr"/>
            <a:r>
              <a:rPr lang="en-US" sz="2000" b="1" dirty="0" smtClean="0">
                <a:solidFill>
                  <a:srgbClr val="007D9F"/>
                </a:solidFill>
                <a:cs typeface="Arial" panose="020B0604020202020204" pitchFamily="34" charset="0"/>
              </a:rPr>
              <a:t>July 25</a:t>
            </a:r>
            <a:r>
              <a:rPr lang="en-US" sz="2000" b="1" baseline="30000" dirty="0" smtClean="0">
                <a:solidFill>
                  <a:srgbClr val="007D9F"/>
                </a:solidFill>
                <a:cs typeface="Arial" panose="020B0604020202020204" pitchFamily="34" charset="0"/>
              </a:rPr>
              <a:t>th</a:t>
            </a:r>
            <a:r>
              <a:rPr lang="en-US" sz="2000" b="1" dirty="0" smtClean="0">
                <a:solidFill>
                  <a:srgbClr val="007D9F"/>
                </a:solidFill>
                <a:cs typeface="Arial" panose="020B0604020202020204" pitchFamily="34" charset="0"/>
              </a:rPr>
              <a:t> Webinar</a:t>
            </a:r>
          </a:p>
          <a:p>
            <a:pPr algn="ctr"/>
            <a:r>
              <a:rPr lang="en-US" sz="2000" b="1" dirty="0" smtClean="0">
                <a:solidFill>
                  <a:srgbClr val="007D9F"/>
                </a:solidFill>
                <a:cs typeface="Arial" panose="020B0604020202020204" pitchFamily="34" charset="0"/>
              </a:rPr>
              <a:t>Presented by BerryDunn</a:t>
            </a:r>
            <a:endParaRPr lang="en-US" sz="2000" b="1" dirty="0">
              <a:solidFill>
                <a:srgbClr val="007D9F"/>
              </a:solidFill>
              <a:cs typeface="Arial" panose="020B0604020202020204" pitchFamily="34" charset="0"/>
            </a:endParaRPr>
          </a:p>
        </p:txBody>
      </p:sp>
      <p:sp>
        <p:nvSpPr>
          <p:cNvPr id="5" name="TextBox 4"/>
          <p:cNvSpPr txBox="1"/>
          <p:nvPr/>
        </p:nvSpPr>
        <p:spPr>
          <a:xfrm>
            <a:off x="1602686" y="2389195"/>
            <a:ext cx="4876799" cy="3354765"/>
          </a:xfrm>
          <a:prstGeom prst="rect">
            <a:avLst/>
          </a:prstGeom>
          <a:noFill/>
        </p:spPr>
        <p:txBody>
          <a:bodyPr wrap="square" rtlCol="0">
            <a:spAutoFit/>
          </a:bodyPr>
          <a:lstStyle/>
          <a:p>
            <a:r>
              <a:rPr lang="en-US" sz="1400" b="1" dirty="0" smtClean="0">
                <a:solidFill>
                  <a:prstClr val="black"/>
                </a:solidFill>
                <a:cs typeface="Arial" panose="020B0604020202020204" pitchFamily="34" charset="0"/>
              </a:rPr>
              <a:t>Thanks for joining us! A few instructions before we begin:</a:t>
            </a:r>
          </a:p>
          <a:p>
            <a:endParaRPr lang="en-US" sz="1400" b="1" dirty="0" smtClean="0">
              <a:solidFill>
                <a:prstClr val="black"/>
              </a:solidFill>
              <a:cs typeface="Arial" panose="020B0604020202020204" pitchFamily="34" charset="0"/>
            </a:endParaRPr>
          </a:p>
          <a:p>
            <a:pPr marL="285750" indent="-285750">
              <a:buFont typeface="Arial" panose="020B0604020202020204" pitchFamily="34" charset="0"/>
              <a:buChar char="•"/>
            </a:pPr>
            <a:r>
              <a:rPr lang="en-US" sz="1400" dirty="0" smtClean="0">
                <a:solidFill>
                  <a:prstClr val="black"/>
                </a:solidFill>
                <a:cs typeface="Arial" panose="020B0604020202020204" pitchFamily="34" charset="0"/>
              </a:rPr>
              <a:t>You may</a:t>
            </a:r>
            <a:r>
              <a:rPr lang="en-US" sz="1400" b="1" dirty="0" smtClean="0">
                <a:solidFill>
                  <a:prstClr val="black"/>
                </a:solidFill>
                <a:cs typeface="Arial" panose="020B0604020202020204" pitchFamily="34" charset="0"/>
              </a:rPr>
              <a:t> join the audio </a:t>
            </a:r>
            <a:r>
              <a:rPr lang="en-US" sz="1400" dirty="0" smtClean="0">
                <a:solidFill>
                  <a:prstClr val="black"/>
                </a:solidFill>
                <a:cs typeface="Arial" panose="020B0604020202020204" pitchFamily="34" charset="0"/>
              </a:rPr>
              <a:t>by selecting the radio button for either “Telephone” or “Mic &amp; Speakers.” If you are using telephone, please dial in with the conference line and audio pin provided.</a:t>
            </a:r>
          </a:p>
          <a:p>
            <a:endParaRPr lang="en-US" sz="1050" dirty="0" smtClean="0">
              <a:solidFill>
                <a:prstClr val="black"/>
              </a:solidFill>
              <a:cs typeface="Arial" panose="020B0604020202020204" pitchFamily="34" charset="0"/>
            </a:endParaRPr>
          </a:p>
          <a:p>
            <a:pPr marL="285750" indent="-285750">
              <a:buFont typeface="Arial" panose="020B0604020202020204" pitchFamily="34" charset="0"/>
              <a:buChar char="•"/>
            </a:pPr>
            <a:r>
              <a:rPr lang="en-US" sz="1400" dirty="0" smtClean="0">
                <a:solidFill>
                  <a:prstClr val="black"/>
                </a:solidFill>
                <a:cs typeface="Arial" panose="020B0604020202020204" pitchFamily="34" charset="0"/>
              </a:rPr>
              <a:t>If you are having any technical issues, please let us know in the chat box.</a:t>
            </a:r>
          </a:p>
          <a:p>
            <a:endParaRPr lang="en-US" sz="1050" dirty="0" smtClean="0">
              <a:solidFill>
                <a:prstClr val="black"/>
              </a:solidFill>
              <a:cs typeface="Arial" panose="020B0604020202020204" pitchFamily="34" charset="0"/>
            </a:endParaRPr>
          </a:p>
          <a:p>
            <a:pPr marL="285750" indent="-285750">
              <a:buFont typeface="Arial" panose="020B0604020202020204" pitchFamily="34" charset="0"/>
              <a:buChar char="•"/>
            </a:pPr>
            <a:r>
              <a:rPr lang="en-US" sz="1400" dirty="0" smtClean="0">
                <a:solidFill>
                  <a:prstClr val="black"/>
                </a:solidFill>
                <a:cs typeface="Arial" panose="020B0604020202020204" pitchFamily="34" charset="0"/>
              </a:rPr>
              <a:t>We will have time for </a:t>
            </a:r>
            <a:r>
              <a:rPr lang="en-US" sz="1400" b="1" dirty="0" smtClean="0">
                <a:solidFill>
                  <a:prstClr val="black"/>
                </a:solidFill>
                <a:cs typeface="Arial" panose="020B0604020202020204" pitchFamily="34" charset="0"/>
              </a:rPr>
              <a:t>Q&amp;A</a:t>
            </a:r>
            <a:r>
              <a:rPr lang="en-US" sz="1400" dirty="0" smtClean="0">
                <a:solidFill>
                  <a:prstClr val="black"/>
                </a:solidFill>
                <a:cs typeface="Arial" panose="020B0604020202020204" pitchFamily="34" charset="0"/>
              </a:rPr>
              <a:t>. Please enter your questions in the chat box at any time.</a:t>
            </a:r>
          </a:p>
          <a:p>
            <a:endParaRPr lang="en-US" sz="900" dirty="0" smtClean="0">
              <a:solidFill>
                <a:prstClr val="black"/>
              </a:solidFill>
              <a:cs typeface="Arial" panose="020B0604020202020204" pitchFamily="34" charset="0"/>
            </a:endParaRPr>
          </a:p>
          <a:p>
            <a:pPr marL="285750" indent="-285750">
              <a:buFont typeface="Arial" panose="020B0604020202020204" pitchFamily="34" charset="0"/>
              <a:buChar char="•"/>
            </a:pPr>
            <a:r>
              <a:rPr lang="en-US" sz="1400" dirty="0" smtClean="0">
                <a:solidFill>
                  <a:prstClr val="black"/>
                </a:solidFill>
                <a:cs typeface="Arial" panose="020B0604020202020204" pitchFamily="34" charset="0"/>
              </a:rPr>
              <a:t>This webinar is being recorded, and we will distribute the </a:t>
            </a:r>
            <a:r>
              <a:rPr lang="en-US" sz="1400" b="1" dirty="0" smtClean="0">
                <a:solidFill>
                  <a:prstClr val="black"/>
                </a:solidFill>
                <a:cs typeface="Arial" panose="020B0604020202020204" pitchFamily="34" charset="0"/>
              </a:rPr>
              <a:t>recording </a:t>
            </a:r>
            <a:r>
              <a:rPr lang="en-US" sz="1400" dirty="0" smtClean="0">
                <a:solidFill>
                  <a:prstClr val="black"/>
                </a:solidFill>
                <a:cs typeface="Arial" panose="020B0604020202020204" pitchFamily="34" charset="0"/>
              </a:rPr>
              <a:t>after the webinar. </a:t>
            </a:r>
            <a:endParaRPr lang="en-US" sz="1400" dirty="0">
              <a:solidFill>
                <a:prstClr val="black"/>
              </a:solidFill>
              <a:cs typeface="Arial" panose="020B0604020202020204" pitchFamily="34" charset="0"/>
            </a:endParaRPr>
          </a:p>
        </p:txBody>
      </p:sp>
      <p:sp>
        <p:nvSpPr>
          <p:cNvPr id="6" name="TextBox 5"/>
          <p:cNvSpPr txBox="1"/>
          <p:nvPr/>
        </p:nvSpPr>
        <p:spPr>
          <a:xfrm>
            <a:off x="6661713" y="3817273"/>
            <a:ext cx="3217547" cy="523220"/>
          </a:xfrm>
          <a:prstGeom prst="rect">
            <a:avLst/>
          </a:prstGeom>
          <a:noFill/>
        </p:spPr>
        <p:txBody>
          <a:bodyPr wrap="none" rtlCol="0">
            <a:spAutoFit/>
          </a:bodyPr>
          <a:lstStyle/>
          <a:p>
            <a:pPr algn="r"/>
            <a:r>
              <a:rPr lang="en-US" sz="1400" b="1" dirty="0">
                <a:solidFill>
                  <a:prstClr val="black"/>
                </a:solidFill>
                <a:cs typeface="Arial" panose="020B0604020202020204" pitchFamily="34" charset="0"/>
              </a:rPr>
              <a:t>Marta </a:t>
            </a:r>
            <a:r>
              <a:rPr lang="en-US" sz="1400" b="1" dirty="0" smtClean="0">
                <a:solidFill>
                  <a:prstClr val="black"/>
                </a:solidFill>
                <a:cs typeface="Arial" panose="020B0604020202020204" pitchFamily="34" charset="0"/>
              </a:rPr>
              <a:t>Hodgkins-Sumner</a:t>
            </a:r>
          </a:p>
          <a:p>
            <a:pPr algn="r"/>
            <a:r>
              <a:rPr lang="en-US" sz="1400" dirty="0">
                <a:solidFill>
                  <a:prstClr val="black"/>
                </a:solidFill>
                <a:cs typeface="Arial" panose="020B0604020202020204" pitchFamily="34" charset="0"/>
              </a:rPr>
              <a:t>Director of Membership and Programs</a:t>
            </a:r>
          </a:p>
        </p:txBody>
      </p:sp>
      <p:sp>
        <p:nvSpPr>
          <p:cNvPr id="7" name="Rectangular Callout 6"/>
          <p:cNvSpPr/>
          <p:nvPr/>
        </p:nvSpPr>
        <p:spPr>
          <a:xfrm>
            <a:off x="1543011" y="2324886"/>
            <a:ext cx="5029200" cy="3686175"/>
          </a:xfrm>
          <a:prstGeom prst="wedgeRectCallout">
            <a:avLst>
              <a:gd name="adj1" fmla="val 82576"/>
              <a:gd name="adj2" fmla="val -30428"/>
            </a:avLst>
          </a:prstGeom>
          <a:noFill/>
          <a:ln w="25400" cap="flat" cmpd="sng" algn="ctr">
            <a:solidFill>
              <a:srgbClr val="007D9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 name="TextBox 7"/>
          <p:cNvSpPr txBox="1"/>
          <p:nvPr/>
        </p:nvSpPr>
        <p:spPr>
          <a:xfrm>
            <a:off x="4358499" y="6283714"/>
            <a:ext cx="2903424" cy="369332"/>
          </a:xfrm>
          <a:prstGeom prst="rect">
            <a:avLst/>
          </a:prstGeom>
          <a:noFill/>
        </p:spPr>
        <p:txBody>
          <a:bodyPr wrap="none" rtlCol="0">
            <a:spAutoFit/>
          </a:bodyPr>
          <a:lstStyle/>
          <a:p>
            <a:r>
              <a:rPr lang="en-US" dirty="0" smtClean="0">
                <a:solidFill>
                  <a:srgbClr val="007D9F"/>
                </a:solidFill>
                <a:cs typeface="Arial" panose="020B0604020202020204" pitchFamily="34" charset="0"/>
              </a:rPr>
              <a:t>www.massnonprofitnet.org</a:t>
            </a:r>
            <a:endParaRPr lang="en-US" dirty="0">
              <a:solidFill>
                <a:srgbClr val="007D9F"/>
              </a:solidFill>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6816" y="1639086"/>
            <a:ext cx="1977288" cy="1977288"/>
          </a:xfrm>
          <a:prstGeom prst="rect">
            <a:avLst/>
          </a:prstGeom>
        </p:spPr>
      </p:pic>
    </p:spTree>
    <p:extLst>
      <p:ext uri="{BB962C8B-B14F-4D97-AF65-F5344CB8AC3E}">
        <p14:creationId xmlns:p14="http://schemas.microsoft.com/office/powerpoint/2010/main" val="3394385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OTHER </a:t>
            </a:r>
            <a:r>
              <a:rPr lang="en-US" dirty="0" smtClean="0"/>
              <a:t>CHANGES</a:t>
            </a:r>
            <a:endParaRPr lang="en-US" dirty="0"/>
          </a:p>
        </p:txBody>
      </p:sp>
      <p:sp>
        <p:nvSpPr>
          <p:cNvPr id="3" name="Content Placeholder 2"/>
          <p:cNvSpPr>
            <a:spLocks noGrp="1"/>
          </p:cNvSpPr>
          <p:nvPr>
            <p:ph sz="quarter" idx="11"/>
          </p:nvPr>
        </p:nvSpPr>
        <p:spPr/>
        <p:txBody>
          <a:bodyPr/>
          <a:lstStyle/>
          <a:p>
            <a:r>
              <a:rPr lang="en-US" dirty="0">
                <a:solidFill>
                  <a:srgbClr val="AC001B"/>
                </a:solidFill>
              </a:rPr>
              <a:t>OTHER CHANGES</a:t>
            </a:r>
          </a:p>
          <a:p>
            <a:pPr marL="342900" indent="-342900">
              <a:buFont typeface="Arial" panose="020B0604020202020204" pitchFamily="34" charset="0"/>
              <a:buChar char="•"/>
            </a:pPr>
            <a:r>
              <a:rPr lang="en-US" b="0" dirty="0" smtClean="0"/>
              <a:t>Estate </a:t>
            </a:r>
            <a:r>
              <a:rPr lang="en-US" b="0" dirty="0"/>
              <a:t>and Gift Tax </a:t>
            </a:r>
            <a:r>
              <a:rPr lang="en-US" b="0" dirty="0" smtClean="0"/>
              <a:t>changes – doubles the amount eligible for exclusion from estate, gift, and generation-skipping taxes from $5.6 to $11.2 million per individual</a:t>
            </a:r>
          </a:p>
          <a:p>
            <a:pPr marL="342900" indent="-342900">
              <a:buFont typeface="Arial" panose="020B0604020202020204" pitchFamily="34" charset="0"/>
              <a:buChar char="•"/>
            </a:pPr>
            <a:r>
              <a:rPr lang="en-US" b="0" dirty="0" smtClean="0"/>
              <a:t>Increases the limitation for cash contributions to public charities and certain private foundations to 60% of the donor’s adjusted gross income (up from 50%)</a:t>
            </a:r>
            <a:endParaRPr lang="en-US" b="0" dirty="0"/>
          </a:p>
        </p:txBody>
      </p:sp>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1" y="365759"/>
            <a:ext cx="12192000" cy="2743200"/>
          </a:xfrm>
        </p:spPr>
      </p:pic>
    </p:spTree>
    <p:extLst>
      <p:ext uri="{BB962C8B-B14F-4D97-AF65-F5344CB8AC3E}">
        <p14:creationId xmlns:p14="http://schemas.microsoft.com/office/powerpoint/2010/main" val="40821935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OTHER CHANGES</a:t>
            </a:r>
            <a:endParaRPr lang="en-US" dirty="0"/>
          </a:p>
        </p:txBody>
      </p:sp>
      <p:sp>
        <p:nvSpPr>
          <p:cNvPr id="3" name="Content Placeholder 2"/>
          <p:cNvSpPr>
            <a:spLocks noGrp="1"/>
          </p:cNvSpPr>
          <p:nvPr>
            <p:ph sz="quarter" idx="11"/>
          </p:nvPr>
        </p:nvSpPr>
        <p:spPr/>
        <p:txBody>
          <a:bodyPr>
            <a:normAutofit/>
          </a:bodyPr>
          <a:lstStyle/>
          <a:p>
            <a:pPr marL="342900" lvl="0" indent="-342900">
              <a:lnSpc>
                <a:spcPct val="100000"/>
              </a:lnSpc>
              <a:spcBef>
                <a:spcPts val="60"/>
              </a:spcBef>
              <a:spcAft>
                <a:spcPts val="1200"/>
              </a:spcAft>
              <a:buFont typeface="Arial" panose="020B0604020202020204" pitchFamily="34" charset="0"/>
              <a:buChar char="•"/>
            </a:pPr>
            <a:r>
              <a:rPr lang="en-US" b="0" dirty="0" smtClean="0">
                <a:latin typeface="Arial"/>
                <a:cs typeface="+mn-cs"/>
              </a:rPr>
              <a:t>Final </a:t>
            </a:r>
            <a:r>
              <a:rPr lang="en-US" b="0" dirty="0">
                <a:latin typeface="Arial"/>
                <a:cs typeface="+mn-cs"/>
              </a:rPr>
              <a:t>bill retains all education incentives in current </a:t>
            </a:r>
            <a:r>
              <a:rPr lang="en-US" b="0" dirty="0" smtClean="0">
                <a:latin typeface="Arial"/>
                <a:cs typeface="+mn-cs"/>
              </a:rPr>
              <a:t>law</a:t>
            </a:r>
          </a:p>
          <a:p>
            <a:pPr marL="342900" lvl="0" indent="-342900">
              <a:lnSpc>
                <a:spcPct val="100000"/>
              </a:lnSpc>
              <a:spcBef>
                <a:spcPts val="60"/>
              </a:spcBef>
              <a:spcAft>
                <a:spcPts val="1200"/>
              </a:spcAft>
              <a:buFont typeface="Arial" panose="020B0604020202020204" pitchFamily="34" charset="0"/>
              <a:buChar char="•"/>
            </a:pPr>
            <a:r>
              <a:rPr lang="en-US" b="0" dirty="0" smtClean="0">
                <a:latin typeface="Arial"/>
                <a:cs typeface="+mn-cs"/>
              </a:rPr>
              <a:t>Section 529 plans can now be used for elementary and secondary tuition, up to $10,000 per year</a:t>
            </a:r>
          </a:p>
          <a:p>
            <a:pPr marL="342900" lvl="0" indent="-342900">
              <a:lnSpc>
                <a:spcPct val="100000"/>
              </a:lnSpc>
              <a:spcBef>
                <a:spcPts val="60"/>
              </a:spcBef>
              <a:spcAft>
                <a:spcPts val="1200"/>
              </a:spcAft>
              <a:buFont typeface="Arial" panose="020B0604020202020204" pitchFamily="34" charset="0"/>
              <a:buChar char="•"/>
            </a:pPr>
            <a:r>
              <a:rPr lang="en-US" b="0" dirty="0" smtClean="0">
                <a:latin typeface="Arial"/>
                <a:cs typeface="+mn-cs"/>
              </a:rPr>
              <a:t>Eliminates the charitable deduction for donations to educational institutions if the donor receives the right to purchase tickets for athletic events</a:t>
            </a:r>
            <a:endParaRPr lang="en-US" b="0" dirty="0">
              <a:latin typeface="Arial"/>
              <a:cs typeface="+mn-cs"/>
            </a:endParaRPr>
          </a:p>
          <a:p>
            <a:endParaRPr lang="en-US" dirty="0"/>
          </a:p>
        </p:txBody>
      </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5396" b="35396"/>
          <a:stretch>
            <a:fillRect/>
          </a:stretch>
        </p:blipFill>
        <p:spPr/>
      </p:pic>
    </p:spTree>
    <p:extLst>
      <p:ext uri="{BB962C8B-B14F-4D97-AF65-F5344CB8AC3E}">
        <p14:creationId xmlns:p14="http://schemas.microsoft.com/office/powerpoint/2010/main" val="3412970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QOZs</a:t>
            </a:r>
            <a:endParaRPr lang="en-US" dirty="0"/>
          </a:p>
        </p:txBody>
      </p:sp>
      <p:sp>
        <p:nvSpPr>
          <p:cNvPr id="3" name="Content Placeholder 2"/>
          <p:cNvSpPr>
            <a:spLocks noGrp="1"/>
          </p:cNvSpPr>
          <p:nvPr>
            <p:ph sz="quarter" idx="11"/>
          </p:nvPr>
        </p:nvSpPr>
        <p:spPr>
          <a:xfrm>
            <a:off x="2084832" y="721895"/>
            <a:ext cx="8302752" cy="5903494"/>
          </a:xfrm>
        </p:spPr>
        <p:txBody>
          <a:bodyPr>
            <a:normAutofit lnSpcReduction="10000"/>
          </a:bodyPr>
          <a:lstStyle/>
          <a:p>
            <a:pPr>
              <a:lnSpc>
                <a:spcPct val="110000"/>
              </a:lnSpc>
            </a:pPr>
            <a:r>
              <a:rPr lang="en-US" dirty="0" smtClean="0">
                <a:solidFill>
                  <a:srgbClr val="AC001B"/>
                </a:solidFill>
              </a:rPr>
              <a:t>QUALIFIED OPPORTUNITY ZONES (QOZS)</a:t>
            </a:r>
            <a:endParaRPr lang="en-US" b="0" dirty="0" smtClean="0">
              <a:solidFill>
                <a:srgbClr val="AC001B"/>
              </a:solidFill>
            </a:endParaRPr>
          </a:p>
          <a:p>
            <a:pPr marL="285750" indent="-285750">
              <a:lnSpc>
                <a:spcPct val="110000"/>
              </a:lnSpc>
              <a:buFont typeface="Arial" panose="020B0604020202020204" pitchFamily="34" charset="0"/>
              <a:buChar char="•"/>
            </a:pPr>
            <a:r>
              <a:rPr lang="en-US" b="0" dirty="0" smtClean="0"/>
              <a:t>New incentive to invest in certain low-income communities</a:t>
            </a:r>
            <a:endParaRPr lang="en-US" b="0" dirty="0"/>
          </a:p>
          <a:p>
            <a:pPr marL="285750" indent="-285750">
              <a:lnSpc>
                <a:spcPct val="110000"/>
              </a:lnSpc>
              <a:buFont typeface="Arial" panose="020B0604020202020204" pitchFamily="34" charset="0"/>
              <a:buChar char="•"/>
            </a:pPr>
            <a:r>
              <a:rPr lang="en-US" b="0" dirty="0" smtClean="0"/>
              <a:t>Provides investors with tax benefits if they reinvest the gain from the sale of an asset in Qualified Opportunity Funds (QOFs) within 180 days</a:t>
            </a:r>
          </a:p>
          <a:p>
            <a:pPr marL="566928" lvl="1" indent="-285750">
              <a:lnSpc>
                <a:spcPct val="110000"/>
              </a:lnSpc>
            </a:pPr>
            <a:r>
              <a:rPr lang="en-US" dirty="0" smtClean="0"/>
              <a:t>Gain is excluded in the year of the asset sale</a:t>
            </a:r>
          </a:p>
          <a:p>
            <a:pPr marL="566928" lvl="1" indent="-285750">
              <a:lnSpc>
                <a:spcPct val="110000"/>
              </a:lnSpc>
            </a:pPr>
            <a:r>
              <a:rPr lang="en-US" b="0" dirty="0" smtClean="0"/>
              <a:t>Gain included in taxable income when the QOF is sold or on 12/31/26</a:t>
            </a:r>
          </a:p>
          <a:p>
            <a:pPr marL="566928" lvl="1" indent="-285750">
              <a:lnSpc>
                <a:spcPct val="110000"/>
              </a:lnSpc>
            </a:pPr>
            <a:r>
              <a:rPr lang="en-US" dirty="0" smtClean="0"/>
              <a:t>If QOF held for 10 years, investor can elect to have QOF basis equal fair market value of QOF on date of the sale (eliminates tax)</a:t>
            </a:r>
            <a:endParaRPr lang="en-US" b="0" dirty="0" smtClean="0"/>
          </a:p>
          <a:p>
            <a:pPr marL="285750" indent="-285750">
              <a:lnSpc>
                <a:spcPct val="110000"/>
              </a:lnSpc>
              <a:buFont typeface="Arial" panose="020B0604020202020204" pitchFamily="34" charset="0"/>
              <a:buChar char="•"/>
            </a:pPr>
            <a:r>
              <a:rPr lang="en-US" b="0" dirty="0" smtClean="0"/>
              <a:t>QOZs are nominated by a governor based on low-income census tracts and last for 10 calendar years after date of designation</a:t>
            </a:r>
          </a:p>
          <a:p>
            <a:pPr marL="285750" indent="-285750">
              <a:lnSpc>
                <a:spcPct val="110000"/>
              </a:lnSpc>
              <a:buFont typeface="Arial" panose="020B0604020202020204" pitchFamily="34" charset="0"/>
              <a:buChar char="•"/>
            </a:pPr>
            <a:r>
              <a:rPr lang="en-US" b="0" dirty="0" smtClean="0"/>
              <a:t>QOF (corp or pship) holds 90% or more of its assets in QOZ property</a:t>
            </a:r>
          </a:p>
          <a:p>
            <a:pPr marL="285750" indent="-285750">
              <a:lnSpc>
                <a:spcPct val="110000"/>
              </a:lnSpc>
              <a:buFont typeface="Arial" panose="020B0604020202020204" pitchFamily="34" charset="0"/>
              <a:buChar char="•"/>
            </a:pPr>
            <a:r>
              <a:rPr lang="en-US" b="0" dirty="0" smtClean="0"/>
              <a:t>QOZ business property is tangible property purchased after 12/31/17 for original use by QOF in its trade/business in a QOZ</a:t>
            </a:r>
            <a:endParaRPr lang="en-US" b="0" dirty="0"/>
          </a:p>
        </p:txBody>
      </p:sp>
    </p:spTree>
    <p:extLst>
      <p:ext uri="{BB962C8B-B14F-4D97-AF65-F5344CB8AC3E}">
        <p14:creationId xmlns:p14="http://schemas.microsoft.com/office/powerpoint/2010/main" val="4020208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solidFill>
                  <a:prstClr val="white"/>
                </a:solidFill>
              </a:rPr>
              <a:t>POLLING </a:t>
            </a:r>
            <a:r>
              <a:rPr lang="en-US" dirty="0" smtClean="0">
                <a:solidFill>
                  <a:prstClr val="white"/>
                </a:solidFill>
              </a:rPr>
              <a:t>QUESTION</a:t>
            </a:r>
            <a:endParaRPr lang="en-US" dirty="0">
              <a:solidFill>
                <a:prstClr val="white"/>
              </a:solidFill>
            </a:endParaRPr>
          </a:p>
        </p:txBody>
      </p:sp>
      <p:sp>
        <p:nvSpPr>
          <p:cNvPr id="3" name="Content Placeholder 2"/>
          <p:cNvSpPr>
            <a:spLocks noGrp="1"/>
          </p:cNvSpPr>
          <p:nvPr>
            <p:ph sz="quarter" idx="11"/>
          </p:nvPr>
        </p:nvSpPr>
        <p:spPr/>
        <p:txBody>
          <a:bodyPr>
            <a:normAutofit/>
          </a:bodyPr>
          <a:lstStyle/>
          <a:p>
            <a:r>
              <a:rPr lang="en-US" sz="2400" dirty="0" smtClean="0">
                <a:solidFill>
                  <a:srgbClr val="AC001B"/>
                </a:solidFill>
              </a:rPr>
              <a:t>DO YOU ANTICIPATE THE TAX LAW CHANGES WILL NEGATIVELY IMPACT YOUR ORGANIZATION’S FUNDRAISING EFFORTS?</a:t>
            </a:r>
          </a:p>
          <a:p>
            <a:endParaRPr lang="en-US" dirty="0"/>
          </a:p>
          <a:p>
            <a:r>
              <a:rPr lang="en-US" dirty="0" smtClean="0"/>
              <a:t>YES		NO		NOT SURE</a:t>
            </a:r>
            <a:endParaRPr lang="en-US" dirty="0"/>
          </a:p>
        </p:txBody>
      </p:sp>
      <p:pic>
        <p:nvPicPr>
          <p:cNvPr id="5" name="Picture Placeholder 5"/>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31207" b="38793"/>
          <a:stretch/>
        </p:blipFill>
        <p:spPr>
          <a:xfrm>
            <a:off x="-1" y="365759"/>
            <a:ext cx="12192000" cy="2743200"/>
          </a:xfrm>
        </p:spPr>
      </p:pic>
    </p:spTree>
    <p:extLst>
      <p:ext uri="{BB962C8B-B14F-4D97-AF65-F5344CB8AC3E}">
        <p14:creationId xmlns:p14="http://schemas.microsoft.com/office/powerpoint/2010/main" val="1450870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NEW TAX BILL</a:t>
            </a:r>
            <a:endParaRPr lang="en-US" dirty="0"/>
          </a:p>
        </p:txBody>
      </p:sp>
      <p:sp>
        <p:nvSpPr>
          <p:cNvPr id="3" name="Text Placeholder 2"/>
          <p:cNvSpPr>
            <a:spLocks noGrp="1"/>
          </p:cNvSpPr>
          <p:nvPr>
            <p:ph type="body" sz="quarter" idx="11"/>
          </p:nvPr>
        </p:nvSpPr>
        <p:spPr>
          <a:xfrm>
            <a:off x="2834121" y="2212673"/>
            <a:ext cx="2825699" cy="832104"/>
          </a:xfrm>
        </p:spPr>
        <p:txBody>
          <a:bodyPr/>
          <a:lstStyle/>
          <a:p>
            <a:r>
              <a:rPr lang="en-US" sz="2000" dirty="0" smtClean="0"/>
              <a:t>UBI  &amp; NET INVESTMENT INCOME</a:t>
            </a:r>
            <a:endParaRPr lang="en-US" sz="2000" dirty="0"/>
          </a:p>
        </p:txBody>
      </p:sp>
      <p:sp>
        <p:nvSpPr>
          <p:cNvPr id="4" name="Text Placeholder 3"/>
          <p:cNvSpPr>
            <a:spLocks noGrp="1"/>
          </p:cNvSpPr>
          <p:nvPr>
            <p:ph type="body" sz="quarter" idx="12"/>
          </p:nvPr>
        </p:nvSpPr>
        <p:spPr>
          <a:xfrm>
            <a:off x="7059168" y="2212673"/>
            <a:ext cx="2350008" cy="832104"/>
          </a:xfrm>
        </p:spPr>
        <p:txBody>
          <a:bodyPr/>
          <a:lstStyle/>
          <a:p>
            <a:r>
              <a:rPr lang="en-US" sz="2000" dirty="0" smtClean="0"/>
              <a:t>EXCESSIVE EXECUTIVE COMPENSATION</a:t>
            </a:r>
            <a:endParaRPr lang="en-US" sz="2000" dirty="0"/>
          </a:p>
        </p:txBody>
      </p:sp>
      <p:sp>
        <p:nvSpPr>
          <p:cNvPr id="5" name="Text Placeholder 4"/>
          <p:cNvSpPr>
            <a:spLocks noGrp="1"/>
          </p:cNvSpPr>
          <p:nvPr>
            <p:ph type="body" sz="quarter" idx="13"/>
          </p:nvPr>
        </p:nvSpPr>
        <p:spPr/>
        <p:txBody>
          <a:bodyPr/>
          <a:lstStyle/>
          <a:p>
            <a:r>
              <a:rPr lang="en-US" sz="2000" dirty="0" smtClean="0"/>
              <a:t>EMPLOYEE BENEFITS</a:t>
            </a:r>
            <a:endParaRPr lang="en-US" sz="2000" dirty="0"/>
          </a:p>
        </p:txBody>
      </p:sp>
      <p:sp>
        <p:nvSpPr>
          <p:cNvPr id="6" name="Text Placeholder 5"/>
          <p:cNvSpPr>
            <a:spLocks noGrp="1"/>
          </p:cNvSpPr>
          <p:nvPr>
            <p:ph type="body" sz="quarter" idx="14"/>
          </p:nvPr>
        </p:nvSpPr>
        <p:spPr/>
        <p:txBody>
          <a:bodyPr/>
          <a:lstStyle/>
          <a:p>
            <a:r>
              <a:rPr lang="en-US" sz="2000" dirty="0" smtClean="0"/>
              <a:t>RETIREMENT PLANS</a:t>
            </a:r>
            <a:endParaRPr lang="en-US" sz="2000" dirty="0"/>
          </a:p>
        </p:txBody>
      </p:sp>
      <p:sp>
        <p:nvSpPr>
          <p:cNvPr id="9" name="Rectangle 8"/>
          <p:cNvSpPr/>
          <p:nvPr/>
        </p:nvSpPr>
        <p:spPr>
          <a:xfrm>
            <a:off x="2249424" y="1257781"/>
            <a:ext cx="7737057" cy="400110"/>
          </a:xfrm>
          <a:prstGeom prst="rect">
            <a:avLst/>
          </a:prstGeom>
        </p:spPr>
        <p:txBody>
          <a:bodyPr wrap="square">
            <a:spAutoFit/>
          </a:bodyPr>
          <a:lstStyle/>
          <a:p>
            <a:r>
              <a:rPr lang="en-US" sz="2000" b="1" dirty="0" smtClean="0">
                <a:solidFill>
                  <a:srgbClr val="AC001B"/>
                </a:solidFill>
                <a:latin typeface="Arial" panose="020B0604020202020204" pitchFamily="34" charset="0"/>
              </a:rPr>
              <a:t>EXEMPT ORGANIZATION CHANGES:</a:t>
            </a:r>
            <a:endParaRPr lang="en-US" sz="2000" b="1" dirty="0">
              <a:solidFill>
                <a:srgbClr val="AC001B"/>
              </a:solidFill>
            </a:endParaRPr>
          </a:p>
        </p:txBody>
      </p:sp>
    </p:spTree>
    <p:extLst>
      <p:ext uri="{BB962C8B-B14F-4D97-AF65-F5344CB8AC3E}">
        <p14:creationId xmlns:p14="http://schemas.microsoft.com/office/powerpoint/2010/main" val="1854587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UNRELATED BUSINESS INCOME</a:t>
            </a:r>
            <a:endParaRPr lang="en-US" dirty="0"/>
          </a:p>
        </p:txBody>
      </p:sp>
      <p:sp>
        <p:nvSpPr>
          <p:cNvPr id="3" name="Content Placeholder 2"/>
          <p:cNvSpPr>
            <a:spLocks noGrp="1"/>
          </p:cNvSpPr>
          <p:nvPr>
            <p:ph sz="quarter" idx="11"/>
          </p:nvPr>
        </p:nvSpPr>
        <p:spPr>
          <a:xfrm>
            <a:off x="2084831" y="3474720"/>
            <a:ext cx="8302752" cy="3555800"/>
          </a:xfrm>
        </p:spPr>
        <p:txBody>
          <a:bodyPr>
            <a:noAutofit/>
          </a:bodyPr>
          <a:lstStyle/>
          <a:p>
            <a:pPr>
              <a:lnSpc>
                <a:spcPct val="120000"/>
              </a:lnSpc>
            </a:pPr>
            <a:r>
              <a:rPr lang="en-US" dirty="0" smtClean="0">
                <a:solidFill>
                  <a:srgbClr val="AC001B"/>
                </a:solidFill>
              </a:rPr>
              <a:t>UNDER THE NEW RULES</a:t>
            </a:r>
          </a:p>
          <a:p>
            <a:pPr marL="342900" indent="-342900">
              <a:lnSpc>
                <a:spcPct val="120000"/>
              </a:lnSpc>
              <a:buFont typeface="Arial" panose="020B0604020202020204" pitchFamily="34" charset="0"/>
              <a:buChar char="•"/>
            </a:pPr>
            <a:r>
              <a:rPr lang="en-US" b="0" dirty="0" smtClean="0"/>
              <a:t>Unrelated </a:t>
            </a:r>
            <a:r>
              <a:rPr lang="en-US" b="0" dirty="0"/>
              <a:t>business </a:t>
            </a:r>
            <a:r>
              <a:rPr lang="en-US" b="0" dirty="0" smtClean="0"/>
              <a:t>income (UBI) – track and report each trade or business on a separate </a:t>
            </a:r>
            <a:r>
              <a:rPr lang="en-US" b="0" dirty="0"/>
              <a:t>basis </a:t>
            </a:r>
            <a:endParaRPr lang="en-US" b="0" dirty="0" smtClean="0"/>
          </a:p>
          <a:p>
            <a:pPr marL="342900" indent="-342900">
              <a:lnSpc>
                <a:spcPct val="120000"/>
              </a:lnSpc>
              <a:buFont typeface="Arial" panose="020B0604020202020204" pitchFamily="34" charset="0"/>
              <a:buChar char="•"/>
            </a:pPr>
            <a:r>
              <a:rPr lang="en-US" b="0" dirty="0" smtClean="0"/>
              <a:t>Net Operating Losses (NOLs) cannot </a:t>
            </a:r>
            <a:r>
              <a:rPr lang="en-US" b="0" dirty="0"/>
              <a:t>offset income derived from another </a:t>
            </a:r>
            <a:r>
              <a:rPr lang="en-US" b="0" dirty="0" smtClean="0"/>
              <a:t>activity</a:t>
            </a:r>
          </a:p>
          <a:p>
            <a:pPr marL="342900" indent="-342900">
              <a:lnSpc>
                <a:spcPct val="120000"/>
              </a:lnSpc>
              <a:buFont typeface="Arial" panose="020B0604020202020204" pitchFamily="34" charset="0"/>
              <a:buChar char="•"/>
            </a:pPr>
            <a:r>
              <a:rPr lang="en-US" b="0" dirty="0" smtClean="0"/>
              <a:t>Guidance needed regarding how broadly a line of business will be defined and what to do with investment and other UBI amounts</a:t>
            </a:r>
          </a:p>
          <a:p>
            <a:pPr marL="342900" indent="-342900">
              <a:lnSpc>
                <a:spcPct val="120000"/>
              </a:lnSpc>
              <a:buFont typeface="Arial" panose="020B0604020202020204" pitchFamily="34" charset="0"/>
              <a:buChar char="•"/>
            </a:pPr>
            <a:endParaRPr lang="en-US" b="0" dirty="0" smtClean="0"/>
          </a:p>
        </p:txBody>
      </p:sp>
      <p:pic>
        <p:nvPicPr>
          <p:cNvPr id="8"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31" b="16231"/>
          <a:stretch>
            <a:fillRect/>
          </a:stretch>
        </p:blipFill>
        <p:spPr>
          <a:prstGeom prst="rect">
            <a:avLst/>
          </a:prstGeom>
        </p:spPr>
      </p:pic>
    </p:spTree>
    <p:extLst>
      <p:ext uri="{BB962C8B-B14F-4D97-AF65-F5344CB8AC3E}">
        <p14:creationId xmlns:p14="http://schemas.microsoft.com/office/powerpoint/2010/main" val="1930477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UNRELATED BUSINESS INCOME</a:t>
            </a:r>
            <a:endParaRPr lang="en-US" dirty="0"/>
          </a:p>
        </p:txBody>
      </p:sp>
      <p:sp>
        <p:nvSpPr>
          <p:cNvPr id="3" name="Content Placeholder 2"/>
          <p:cNvSpPr>
            <a:spLocks noGrp="1"/>
          </p:cNvSpPr>
          <p:nvPr>
            <p:ph sz="quarter" idx="11"/>
          </p:nvPr>
        </p:nvSpPr>
        <p:spPr/>
        <p:txBody>
          <a:bodyPr>
            <a:noAutofit/>
          </a:bodyPr>
          <a:lstStyle/>
          <a:p>
            <a:pPr>
              <a:lnSpc>
                <a:spcPct val="120000"/>
              </a:lnSpc>
            </a:pPr>
            <a:r>
              <a:rPr lang="en-US" dirty="0" smtClean="0">
                <a:solidFill>
                  <a:srgbClr val="AC001B"/>
                </a:solidFill>
              </a:rPr>
              <a:t>UNDER THE NEW RULES</a:t>
            </a:r>
          </a:p>
          <a:p>
            <a:pPr marL="342900" indent="-342900">
              <a:lnSpc>
                <a:spcPct val="120000"/>
              </a:lnSpc>
              <a:buFont typeface="Arial" panose="020B0604020202020204" pitchFamily="34" charset="0"/>
              <a:buChar char="•"/>
            </a:pPr>
            <a:r>
              <a:rPr lang="en-US" b="0" dirty="0" smtClean="0"/>
              <a:t>Post-2017 NOLs:</a:t>
            </a:r>
          </a:p>
          <a:p>
            <a:pPr marL="1028700" lvl="1" indent="-342900">
              <a:lnSpc>
                <a:spcPct val="120000"/>
              </a:lnSpc>
            </a:pPr>
            <a:r>
              <a:rPr lang="en-US" b="0" dirty="0" smtClean="0"/>
              <a:t>Only 80% of NOL carryover can offset income</a:t>
            </a:r>
          </a:p>
          <a:p>
            <a:pPr marL="1028700" lvl="1" indent="-342900">
              <a:lnSpc>
                <a:spcPct val="120000"/>
              </a:lnSpc>
            </a:pPr>
            <a:r>
              <a:rPr lang="en-US" dirty="0" smtClean="0"/>
              <a:t>Maintain separately for each UBI activity</a:t>
            </a:r>
            <a:endParaRPr lang="en-US" b="0" dirty="0" smtClean="0"/>
          </a:p>
          <a:p>
            <a:pPr marL="1028700" lvl="1" indent="-342900">
              <a:lnSpc>
                <a:spcPct val="120000"/>
              </a:lnSpc>
            </a:pPr>
            <a:r>
              <a:rPr lang="en-US" dirty="0" smtClean="0"/>
              <a:t>NOLs carry forward indefinitely</a:t>
            </a:r>
            <a:endParaRPr lang="en-US" b="0" dirty="0" smtClean="0"/>
          </a:p>
          <a:p>
            <a:pPr marL="342900" indent="-342900">
              <a:lnSpc>
                <a:spcPct val="120000"/>
              </a:lnSpc>
              <a:buFont typeface="Arial" panose="020B0604020202020204" pitchFamily="34" charset="0"/>
              <a:buChar char="•"/>
            </a:pPr>
            <a:r>
              <a:rPr lang="en-US" b="0" dirty="0" smtClean="0"/>
              <a:t>Pre-2018 NOLs:</a:t>
            </a:r>
          </a:p>
          <a:p>
            <a:pPr marL="1028700" lvl="1" indent="-342900">
              <a:lnSpc>
                <a:spcPct val="120000"/>
              </a:lnSpc>
            </a:pPr>
            <a:r>
              <a:rPr lang="en-US" b="0" dirty="0" smtClean="0"/>
              <a:t>Deduction not limited to the activity that created it </a:t>
            </a:r>
          </a:p>
          <a:p>
            <a:pPr marL="1028700" lvl="1" indent="-342900">
              <a:lnSpc>
                <a:spcPct val="120000"/>
              </a:lnSpc>
            </a:pPr>
            <a:r>
              <a:rPr lang="en-US" dirty="0" smtClean="0"/>
              <a:t>Not limited to 80%</a:t>
            </a:r>
          </a:p>
          <a:p>
            <a:pPr marL="1028700" lvl="1" indent="-342900">
              <a:lnSpc>
                <a:spcPct val="120000"/>
              </a:lnSpc>
            </a:pPr>
            <a:r>
              <a:rPr lang="en-US" b="0" dirty="0" smtClean="0"/>
              <a:t>Can only be carried forward 20 years</a:t>
            </a:r>
          </a:p>
          <a:p>
            <a:pPr marL="342900" indent="-342900">
              <a:lnSpc>
                <a:spcPct val="120000"/>
              </a:lnSpc>
              <a:buFont typeface="Arial" panose="020B0604020202020204" pitchFamily="34" charset="0"/>
              <a:buChar char="•"/>
            </a:pPr>
            <a:r>
              <a:rPr lang="en-US" b="0" dirty="0" smtClean="0"/>
              <a:t>Corporate tax rate changed to flat </a:t>
            </a:r>
            <a:r>
              <a:rPr lang="en-US" b="0" dirty="0"/>
              <a:t>21%</a:t>
            </a:r>
          </a:p>
          <a:p>
            <a:pPr marL="342900" indent="-342900">
              <a:lnSpc>
                <a:spcPct val="120000"/>
              </a:lnSpc>
              <a:buFont typeface="Arial" panose="020B0604020202020204" pitchFamily="34" charset="0"/>
              <a:buChar char="•"/>
            </a:pPr>
            <a:endParaRPr lang="en-US" b="0" dirty="0" smtClean="0"/>
          </a:p>
        </p:txBody>
      </p:sp>
    </p:spTree>
    <p:extLst>
      <p:ext uri="{BB962C8B-B14F-4D97-AF65-F5344CB8AC3E}">
        <p14:creationId xmlns:p14="http://schemas.microsoft.com/office/powerpoint/2010/main" val="2054083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HIGHER EDUCATION</a:t>
            </a:r>
            <a:endParaRPr lang="en-US" dirty="0"/>
          </a:p>
        </p:txBody>
      </p:sp>
      <p:sp>
        <p:nvSpPr>
          <p:cNvPr id="3" name="Content Placeholder 2"/>
          <p:cNvSpPr>
            <a:spLocks noGrp="1"/>
          </p:cNvSpPr>
          <p:nvPr>
            <p:ph sz="quarter" idx="11"/>
          </p:nvPr>
        </p:nvSpPr>
        <p:spPr>
          <a:xfrm>
            <a:off x="2084831" y="3474720"/>
            <a:ext cx="8302752" cy="3214838"/>
          </a:xfrm>
        </p:spPr>
        <p:txBody>
          <a:bodyPr>
            <a:normAutofit/>
          </a:bodyPr>
          <a:lstStyle/>
          <a:p>
            <a:r>
              <a:rPr lang="en-US" dirty="0" smtClean="0">
                <a:solidFill>
                  <a:srgbClr val="AC001B"/>
                </a:solidFill>
              </a:rPr>
              <a:t>EXCISE TAX ON NET INVESTMENT INCOME</a:t>
            </a:r>
          </a:p>
          <a:p>
            <a:pPr marL="342900" indent="-342900">
              <a:buFont typeface="Arial" panose="020B0604020202020204" pitchFamily="34" charset="0"/>
              <a:buChar char="•"/>
            </a:pPr>
            <a:r>
              <a:rPr lang="en-US" b="0" dirty="0"/>
              <a:t>1.4% excise tax on </a:t>
            </a:r>
            <a:r>
              <a:rPr lang="en-US" b="0" dirty="0" smtClean="0"/>
              <a:t>net </a:t>
            </a:r>
            <a:r>
              <a:rPr lang="en-US" b="0" dirty="0"/>
              <a:t>investment income earned annually on assets not used directly in carrying out educational </a:t>
            </a:r>
            <a:r>
              <a:rPr lang="en-US" b="0" dirty="0" smtClean="0"/>
              <a:t>purposes</a:t>
            </a:r>
          </a:p>
          <a:p>
            <a:pPr marL="342900" indent="-342900">
              <a:buFont typeface="Arial" panose="020B0604020202020204" pitchFamily="34" charset="0"/>
              <a:buChar char="•"/>
            </a:pPr>
            <a:r>
              <a:rPr lang="en-US" b="0" dirty="0" smtClean="0"/>
              <a:t>Includes interest, dividends, rents, royalties, and similar income and capital gains, less expenses incurred to earn this income</a:t>
            </a:r>
          </a:p>
          <a:p>
            <a:pPr marL="342900" indent="-342900">
              <a:buFont typeface="Arial" panose="020B0604020202020204" pitchFamily="34" charset="0"/>
              <a:buChar char="•"/>
            </a:pPr>
            <a:r>
              <a:rPr lang="en-US" b="0" dirty="0" smtClean="0"/>
              <a:t>Excise tax includes the net investment income of related organizations – such as controlling and controlled organizations and supported and supporting organizations</a:t>
            </a:r>
            <a:endParaRPr lang="en-US" b="0" dirty="0"/>
          </a:p>
        </p:txBody>
      </p:sp>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3125" b="33125"/>
          <a:stretch>
            <a:fillRect/>
          </a:stretch>
        </p:blipFill>
        <p:spPr/>
      </p:pic>
    </p:spTree>
    <p:extLst>
      <p:ext uri="{BB962C8B-B14F-4D97-AF65-F5344CB8AC3E}">
        <p14:creationId xmlns:p14="http://schemas.microsoft.com/office/powerpoint/2010/main" val="1155243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HIGHER EDUCATION</a:t>
            </a:r>
            <a:endParaRPr lang="en-US" dirty="0"/>
          </a:p>
        </p:txBody>
      </p:sp>
      <p:sp>
        <p:nvSpPr>
          <p:cNvPr id="3" name="Content Placeholder 2"/>
          <p:cNvSpPr>
            <a:spLocks noGrp="1"/>
          </p:cNvSpPr>
          <p:nvPr>
            <p:ph sz="quarter" idx="11"/>
          </p:nvPr>
        </p:nvSpPr>
        <p:spPr>
          <a:xfrm>
            <a:off x="2084831" y="3474720"/>
            <a:ext cx="8302752" cy="3214838"/>
          </a:xfrm>
        </p:spPr>
        <p:txBody>
          <a:bodyPr>
            <a:normAutofit/>
          </a:bodyPr>
          <a:lstStyle/>
          <a:p>
            <a:r>
              <a:rPr lang="en-US" dirty="0" smtClean="0">
                <a:solidFill>
                  <a:srgbClr val="AC001B"/>
                </a:solidFill>
              </a:rPr>
              <a:t>EXCISE TAX ON NET INVESTMENT INCOME</a:t>
            </a:r>
          </a:p>
          <a:p>
            <a:r>
              <a:rPr lang="en-US" b="0" dirty="0" smtClean="0"/>
              <a:t>Provision </a:t>
            </a:r>
            <a:r>
              <a:rPr lang="en-US" b="0" dirty="0"/>
              <a:t>applies </a:t>
            </a:r>
            <a:r>
              <a:rPr lang="en-US" b="0" dirty="0" smtClean="0"/>
              <a:t>to an educational institution that: </a:t>
            </a:r>
          </a:p>
          <a:p>
            <a:pPr marL="342900" indent="-342900">
              <a:buFont typeface="Arial" panose="020B0604020202020204" pitchFamily="34" charset="0"/>
              <a:buChar char="•"/>
            </a:pPr>
            <a:r>
              <a:rPr lang="en-US" b="0" dirty="0"/>
              <a:t>I</a:t>
            </a:r>
            <a:r>
              <a:rPr lang="en-US" b="0" dirty="0" smtClean="0"/>
              <a:t>s not a public institution,</a:t>
            </a:r>
          </a:p>
          <a:p>
            <a:pPr marL="342900" indent="-342900">
              <a:buFont typeface="Arial" panose="020B0604020202020204" pitchFamily="34" charset="0"/>
              <a:buChar char="•"/>
            </a:pPr>
            <a:r>
              <a:rPr lang="en-US" b="0" dirty="0" smtClean="0"/>
              <a:t>Had </a:t>
            </a:r>
            <a:r>
              <a:rPr lang="en-US" b="0" dirty="0"/>
              <a:t>at least 500 </a:t>
            </a:r>
            <a:r>
              <a:rPr lang="en-US" b="0" dirty="0" smtClean="0"/>
              <a:t>tuition-paying full-time equivalent students in the previous taxable year, with </a:t>
            </a:r>
            <a:r>
              <a:rPr lang="en-US" b="0" dirty="0"/>
              <a:t>50% of students located in the </a:t>
            </a:r>
            <a:r>
              <a:rPr lang="en-US" b="0" dirty="0" smtClean="0"/>
              <a:t>US, and</a:t>
            </a:r>
          </a:p>
          <a:p>
            <a:pPr marL="342900" indent="-342900">
              <a:buFont typeface="Arial" panose="020B0604020202020204" pitchFamily="34" charset="0"/>
              <a:buChar char="•"/>
            </a:pPr>
            <a:r>
              <a:rPr lang="en-US" b="0" dirty="0" smtClean="0"/>
              <a:t>Had qualifying </a:t>
            </a:r>
            <a:r>
              <a:rPr lang="en-US" b="0" dirty="0"/>
              <a:t>assets </a:t>
            </a:r>
            <a:r>
              <a:rPr lang="en-US" b="0" dirty="0" smtClean="0"/>
              <a:t>at the end of the preceding taxable year of </a:t>
            </a:r>
            <a:r>
              <a:rPr lang="en-US" b="0" dirty="0"/>
              <a:t>at least $500,000 per student, or a total of at least $250 million in applicable </a:t>
            </a:r>
            <a:r>
              <a:rPr lang="en-US" b="0" dirty="0" smtClean="0"/>
              <a:t>assets (excluding assets used directly in carrying out the institution’s exempt purpose)</a:t>
            </a:r>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3125" b="33125"/>
          <a:stretch>
            <a:fillRect/>
          </a:stretch>
        </p:blipFill>
        <p:spPr/>
      </p:pic>
    </p:spTree>
    <p:extLst>
      <p:ext uri="{BB962C8B-B14F-4D97-AF65-F5344CB8AC3E}">
        <p14:creationId xmlns:p14="http://schemas.microsoft.com/office/powerpoint/2010/main" val="1729848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BIPARTISAN BUDGET ACT OF 2018</a:t>
            </a:r>
            <a:endParaRPr lang="en-US" dirty="0"/>
          </a:p>
        </p:txBody>
      </p:sp>
      <p:sp>
        <p:nvSpPr>
          <p:cNvPr id="3" name="Content Placeholder 2"/>
          <p:cNvSpPr>
            <a:spLocks noGrp="1"/>
          </p:cNvSpPr>
          <p:nvPr>
            <p:ph sz="quarter" idx="11"/>
          </p:nvPr>
        </p:nvSpPr>
        <p:spPr>
          <a:xfrm>
            <a:off x="2084832" y="848490"/>
            <a:ext cx="8302752" cy="5361111"/>
          </a:xfrm>
        </p:spPr>
        <p:txBody>
          <a:bodyPr>
            <a:noAutofit/>
          </a:bodyPr>
          <a:lstStyle/>
          <a:p>
            <a:pPr>
              <a:lnSpc>
                <a:spcPct val="130000"/>
              </a:lnSpc>
            </a:pPr>
            <a:r>
              <a:rPr lang="en-US" dirty="0" smtClean="0">
                <a:solidFill>
                  <a:srgbClr val="AC001B"/>
                </a:solidFill>
              </a:rPr>
              <a:t>PHILANTHROPIC ENTERPRISE ACT</a:t>
            </a:r>
          </a:p>
          <a:p>
            <a:pPr>
              <a:lnSpc>
                <a:spcPct val="130000"/>
              </a:lnSpc>
            </a:pPr>
            <a:r>
              <a:rPr lang="en-US" b="0" dirty="0" smtClean="0"/>
              <a:t>Amends excess business holdings rules to allow Newman’s Own and other similar private foundations to own businesses as long as foundation:</a:t>
            </a:r>
            <a:endParaRPr lang="en-US" b="0" dirty="0"/>
          </a:p>
          <a:p>
            <a:pPr marL="285750" indent="-285750">
              <a:lnSpc>
                <a:spcPct val="130000"/>
              </a:lnSpc>
              <a:buFont typeface="Arial" panose="020B0604020202020204" pitchFamily="34" charset="0"/>
              <a:buChar char="•"/>
            </a:pPr>
            <a:r>
              <a:rPr lang="en-US" b="0" dirty="0" smtClean="0"/>
              <a:t>Holds 100% of the voting stock of the business,</a:t>
            </a:r>
            <a:endParaRPr lang="en-US" b="0" dirty="0"/>
          </a:p>
          <a:p>
            <a:pPr marL="285750" indent="-285750">
              <a:lnSpc>
                <a:spcPct val="130000"/>
              </a:lnSpc>
              <a:buFont typeface="Arial" panose="020B0604020202020204" pitchFamily="34" charset="0"/>
              <a:buChar char="•"/>
            </a:pPr>
            <a:r>
              <a:rPr lang="en-US" b="0" dirty="0" smtClean="0"/>
              <a:t>Received the business by gift or bequest, and</a:t>
            </a:r>
          </a:p>
          <a:p>
            <a:pPr marL="285750" indent="-285750">
              <a:lnSpc>
                <a:spcPct val="130000"/>
              </a:lnSpc>
              <a:buFont typeface="Arial" panose="020B0604020202020204" pitchFamily="34" charset="0"/>
              <a:buChar char="•"/>
            </a:pPr>
            <a:r>
              <a:rPr lang="en-US" b="0" dirty="0" smtClean="0"/>
              <a:t>Has a board independent of the business and substantial contributor.</a:t>
            </a:r>
          </a:p>
          <a:p>
            <a:pPr>
              <a:lnSpc>
                <a:spcPct val="130000"/>
              </a:lnSpc>
            </a:pPr>
            <a:r>
              <a:rPr lang="en-US" dirty="0" smtClean="0"/>
              <a:t>Business must be independent </a:t>
            </a:r>
            <a:r>
              <a:rPr lang="en-US" b="0" dirty="0" smtClean="0"/>
              <a:t>of the donor family and must distribute its post-tax net operating income to the foundation each year (reasonable reserve allowed for business needs)</a:t>
            </a:r>
          </a:p>
          <a:p>
            <a:pPr>
              <a:lnSpc>
                <a:spcPct val="130000"/>
              </a:lnSpc>
            </a:pPr>
            <a:r>
              <a:rPr lang="en-US" dirty="0" smtClean="0"/>
              <a:t>New rules do not apply</a:t>
            </a:r>
            <a:r>
              <a:rPr lang="en-US" b="0" dirty="0" smtClean="0"/>
              <a:t> to donor advised funds, supporting organizations, nonexempt charitable trusts, and split-interest trusts</a:t>
            </a:r>
          </a:p>
          <a:p>
            <a:pPr marL="285750" indent="-285750">
              <a:lnSpc>
                <a:spcPct val="110000"/>
              </a:lnSpc>
              <a:buFont typeface="Arial" panose="020B0604020202020204" pitchFamily="34" charset="0"/>
              <a:buChar char="•"/>
            </a:pPr>
            <a:endParaRPr lang="en-US" b="0" dirty="0"/>
          </a:p>
        </p:txBody>
      </p:sp>
    </p:spTree>
    <p:extLst>
      <p:ext uri="{BB962C8B-B14F-4D97-AF65-F5344CB8AC3E}">
        <p14:creationId xmlns:p14="http://schemas.microsoft.com/office/powerpoint/2010/main" val="2930500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0907" y="4643971"/>
            <a:ext cx="5020252" cy="1325563"/>
          </a:xfrm>
        </p:spPr>
        <p:txBody>
          <a:bodyPr/>
          <a:lstStyle/>
          <a:p>
            <a:r>
              <a:rPr lang="en-US" dirty="0" smtClean="0"/>
              <a:t>2018 Tax Update for Nonprofits</a:t>
            </a:r>
            <a:r>
              <a:rPr lang="en-US" dirty="0"/>
              <a:t/>
            </a:r>
            <a:br>
              <a:rPr lang="en-US" dirty="0"/>
            </a:br>
            <a:r>
              <a:rPr lang="en-US" b="0" dirty="0" smtClean="0">
                <a:solidFill>
                  <a:srgbClr val="929192"/>
                </a:solidFill>
              </a:rPr>
              <a:t>What’s the Latest?</a:t>
            </a:r>
            <a:endParaRPr lang="en-US" b="0" dirty="0">
              <a:solidFill>
                <a:srgbClr val="929192"/>
              </a:solidFill>
            </a:endParaRPr>
          </a:p>
        </p:txBody>
      </p:sp>
      <p:sp>
        <p:nvSpPr>
          <p:cNvPr id="5" name="Text Placeholder 4"/>
          <p:cNvSpPr>
            <a:spLocks noGrp="1"/>
          </p:cNvSpPr>
          <p:nvPr>
            <p:ph type="body" sz="quarter" idx="11"/>
          </p:nvPr>
        </p:nvSpPr>
        <p:spPr>
          <a:xfrm>
            <a:off x="6700345" y="4643971"/>
            <a:ext cx="4679780" cy="1325563"/>
          </a:xfrm>
        </p:spPr>
        <p:txBody>
          <a:bodyPr/>
          <a:lstStyle/>
          <a:p>
            <a:r>
              <a:rPr lang="en-US" b="1" dirty="0" smtClean="0"/>
              <a:t>BARB MCGUAN	BILL ENCK	</a:t>
            </a:r>
            <a:br>
              <a:rPr lang="en-US" b="1" dirty="0" smtClean="0"/>
            </a:br>
            <a:r>
              <a:rPr lang="en-US" b="1" dirty="0" smtClean="0"/>
              <a:t>Principal		Principal	    	</a:t>
            </a:r>
            <a:br>
              <a:rPr lang="en-US" b="1" dirty="0" smtClean="0"/>
            </a:br>
            <a:r>
              <a:rPr lang="en-US" b="1" dirty="0" smtClean="0"/>
              <a:t/>
            </a:r>
            <a:br>
              <a:rPr lang="en-US" b="1" dirty="0" smtClean="0"/>
            </a:br>
            <a:r>
              <a:rPr lang="en-US" dirty="0" smtClean="0"/>
              <a:t>July 25, 2018</a:t>
            </a:r>
            <a:endParaRPr lang="en-US" dirty="0"/>
          </a:p>
        </p:txBody>
      </p:sp>
    </p:spTree>
    <p:extLst>
      <p:ext uri="{BB962C8B-B14F-4D97-AF65-F5344CB8AC3E}">
        <p14:creationId xmlns:p14="http://schemas.microsoft.com/office/powerpoint/2010/main" val="22073958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pPr>
              <a:lnSpc>
                <a:spcPct val="130000"/>
              </a:lnSpc>
            </a:pPr>
            <a:r>
              <a:rPr lang="en-US" dirty="0" smtClean="0">
                <a:solidFill>
                  <a:srgbClr val="AC001B"/>
                </a:solidFill>
              </a:rPr>
              <a:t>REV. PROC. 2018-38</a:t>
            </a:r>
            <a:endParaRPr lang="en-US" dirty="0"/>
          </a:p>
          <a:p>
            <a:pPr marL="342900" indent="-342900">
              <a:buFont typeface="Arial" panose="020B0604020202020204" pitchFamily="34" charset="0"/>
              <a:buChar char="•"/>
            </a:pPr>
            <a:r>
              <a:rPr lang="en-US" b="0" dirty="0" smtClean="0"/>
              <a:t>Does </a:t>
            </a:r>
            <a:r>
              <a:rPr lang="en-US" b="0" dirty="0"/>
              <a:t>not apply to 501(c)(3) and 527 organizations</a:t>
            </a:r>
          </a:p>
          <a:p>
            <a:pPr marL="342900" indent="-342900">
              <a:buFont typeface="Arial" panose="020B0604020202020204" pitchFamily="34" charset="0"/>
              <a:buChar char="•"/>
            </a:pPr>
            <a:r>
              <a:rPr lang="en-US" b="0" dirty="0" smtClean="0"/>
              <a:t>Removes </a:t>
            </a:r>
            <a:r>
              <a:rPr lang="en-US" b="0" dirty="0"/>
              <a:t>names and addresses from Schedule B reporting</a:t>
            </a:r>
          </a:p>
          <a:p>
            <a:pPr marL="342900" indent="-342900">
              <a:buFont typeface="Arial" panose="020B0604020202020204" pitchFamily="34" charset="0"/>
              <a:buChar char="•"/>
            </a:pPr>
            <a:r>
              <a:rPr lang="en-US" b="0" dirty="0" smtClean="0"/>
              <a:t>Effective </a:t>
            </a:r>
            <a:r>
              <a:rPr lang="en-US" b="0" dirty="0"/>
              <a:t>for tax years ending on or after December 31, 2018</a:t>
            </a:r>
          </a:p>
          <a:p>
            <a:pPr marL="342900" indent="-342900">
              <a:buFont typeface="Arial" panose="020B0604020202020204" pitchFamily="34" charset="0"/>
              <a:buChar char="•"/>
            </a:pPr>
            <a:r>
              <a:rPr lang="en-US" b="0" dirty="0" smtClean="0"/>
              <a:t>Creating </a:t>
            </a:r>
            <a:r>
              <a:rPr lang="en-US" b="0" dirty="0"/>
              <a:t>controversy in the EO sector re “dark money” funding political activity</a:t>
            </a:r>
          </a:p>
          <a:p>
            <a:endParaRPr lang="en-US" dirty="0"/>
          </a:p>
        </p:txBody>
      </p:sp>
      <p:pic>
        <p:nvPicPr>
          <p:cNvPr id="9" name="Picture Placeholder 8"/>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52503" b="11207"/>
          <a:stretch/>
        </p:blipFill>
        <p:spPr/>
      </p:pic>
    </p:spTree>
    <p:extLst>
      <p:ext uri="{BB962C8B-B14F-4D97-AF65-F5344CB8AC3E}">
        <p14:creationId xmlns:p14="http://schemas.microsoft.com/office/powerpoint/2010/main" val="803516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COMPENSATION AND BENEFITS</a:t>
            </a:r>
            <a:endParaRPr lang="en-US" dirty="0"/>
          </a:p>
        </p:txBody>
      </p:sp>
      <p:sp>
        <p:nvSpPr>
          <p:cNvPr id="3" name="Content Placeholder 2"/>
          <p:cNvSpPr>
            <a:spLocks noGrp="1"/>
          </p:cNvSpPr>
          <p:nvPr>
            <p:ph sz="quarter" idx="11"/>
          </p:nvPr>
        </p:nvSpPr>
        <p:spPr>
          <a:xfrm>
            <a:off x="2084831" y="3474720"/>
            <a:ext cx="8302752" cy="3692158"/>
          </a:xfrm>
        </p:spPr>
        <p:txBody>
          <a:bodyPr>
            <a:normAutofit/>
          </a:bodyPr>
          <a:lstStyle/>
          <a:p>
            <a:pPr>
              <a:lnSpc>
                <a:spcPct val="120000"/>
              </a:lnSpc>
            </a:pPr>
            <a:r>
              <a:rPr lang="en-US" dirty="0" smtClean="0">
                <a:solidFill>
                  <a:srgbClr val="AC001B"/>
                </a:solidFill>
              </a:rPr>
              <a:t>NEW EXCISE TAX OF 21% ON EXCESS COMPENSATION</a:t>
            </a:r>
          </a:p>
          <a:p>
            <a:pPr marL="342900" indent="-342900">
              <a:lnSpc>
                <a:spcPct val="120000"/>
              </a:lnSpc>
              <a:buFont typeface="Arial" panose="020B0604020202020204" pitchFamily="34" charset="0"/>
              <a:buChar char="•"/>
            </a:pPr>
            <a:r>
              <a:rPr lang="en-US" dirty="0" smtClean="0"/>
              <a:t>Who is a “covered employee”? </a:t>
            </a:r>
            <a:r>
              <a:rPr lang="en-US" b="0" dirty="0" smtClean="0"/>
              <a:t>Top five highest paid in current year or any prior year after December 31, 2016</a:t>
            </a:r>
          </a:p>
          <a:p>
            <a:pPr marL="342900" indent="-342900">
              <a:lnSpc>
                <a:spcPct val="120000"/>
              </a:lnSpc>
              <a:buFont typeface="Arial" panose="020B0604020202020204" pitchFamily="34" charset="0"/>
              <a:buChar char="•"/>
            </a:pPr>
            <a:r>
              <a:rPr lang="en-US" dirty="0" smtClean="0"/>
              <a:t>What is considered excess compensation? </a:t>
            </a:r>
            <a:r>
              <a:rPr lang="en-US" b="0" dirty="0" smtClean="0"/>
              <a:t>Compensation </a:t>
            </a:r>
            <a:r>
              <a:rPr lang="en-US" b="0" dirty="0"/>
              <a:t>exceeding $1 million </a:t>
            </a:r>
            <a:r>
              <a:rPr lang="en-US" b="1" u="sng" dirty="0" smtClean="0"/>
              <a:t>OR</a:t>
            </a:r>
            <a:r>
              <a:rPr lang="en-US" b="0" dirty="0" smtClean="0"/>
              <a:t> excess parachute payments</a:t>
            </a:r>
            <a:endParaRPr lang="en-US" b="0" dirty="0"/>
          </a:p>
          <a:p>
            <a:pPr marL="342900" indent="-342900">
              <a:lnSpc>
                <a:spcPct val="120000"/>
              </a:lnSpc>
              <a:buFont typeface="Arial" panose="020B0604020202020204" pitchFamily="34" charset="0"/>
              <a:buChar char="•"/>
            </a:pPr>
            <a:r>
              <a:rPr lang="en-US" dirty="0" smtClean="0"/>
              <a:t>Exclusions: </a:t>
            </a:r>
            <a:r>
              <a:rPr lang="en-US" b="0" dirty="0" smtClean="0"/>
              <a:t>payments </a:t>
            </a:r>
            <a:r>
              <a:rPr lang="en-US" b="0" dirty="0"/>
              <a:t>to licensed medical professionals directly related to providing medical or veterinary </a:t>
            </a:r>
            <a:r>
              <a:rPr lang="en-US" b="0" dirty="0" smtClean="0"/>
              <a:t>services</a:t>
            </a:r>
          </a:p>
        </p:txBody>
      </p:sp>
      <p:pic>
        <p:nvPicPr>
          <p:cNvPr id="10" name="Picture Placeholder 9"/>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9846" b="56394"/>
          <a:stretch/>
        </p:blipFill>
        <p:spPr/>
      </p:pic>
    </p:spTree>
    <p:extLst>
      <p:ext uri="{BB962C8B-B14F-4D97-AF65-F5344CB8AC3E}">
        <p14:creationId xmlns:p14="http://schemas.microsoft.com/office/powerpoint/2010/main" val="20404700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COMPENSATION AND BENEFITS</a:t>
            </a:r>
            <a:endParaRPr lang="en-US" dirty="0"/>
          </a:p>
        </p:txBody>
      </p:sp>
      <p:sp>
        <p:nvSpPr>
          <p:cNvPr id="3" name="Content Placeholder 2"/>
          <p:cNvSpPr>
            <a:spLocks noGrp="1"/>
          </p:cNvSpPr>
          <p:nvPr>
            <p:ph sz="quarter" idx="11"/>
          </p:nvPr>
        </p:nvSpPr>
        <p:spPr>
          <a:xfrm>
            <a:off x="2084831" y="1179576"/>
            <a:ext cx="8302752" cy="2446493"/>
          </a:xfrm>
        </p:spPr>
        <p:txBody>
          <a:bodyPr>
            <a:normAutofit/>
          </a:bodyPr>
          <a:lstStyle/>
          <a:p>
            <a:pPr>
              <a:lnSpc>
                <a:spcPct val="120000"/>
              </a:lnSpc>
            </a:pPr>
            <a:r>
              <a:rPr lang="en-US" dirty="0">
                <a:solidFill>
                  <a:srgbClr val="AC001B"/>
                </a:solidFill>
              </a:rPr>
              <a:t>NEW EXCISE TAX OF 21% ON EXCESS </a:t>
            </a:r>
            <a:r>
              <a:rPr lang="en-US" dirty="0" smtClean="0">
                <a:solidFill>
                  <a:srgbClr val="AC001B"/>
                </a:solidFill>
              </a:rPr>
              <a:t>COMPENSATION (cont’d)</a:t>
            </a:r>
            <a:endParaRPr lang="en-US" b="0" dirty="0" smtClean="0">
              <a:solidFill>
                <a:srgbClr val="AC001B"/>
              </a:solidFill>
            </a:endParaRPr>
          </a:p>
          <a:p>
            <a:pPr marL="285750" indent="-285750">
              <a:lnSpc>
                <a:spcPct val="120000"/>
              </a:lnSpc>
              <a:buFont typeface="Arial" panose="020B0604020202020204" pitchFamily="34" charset="0"/>
              <a:buChar char="•"/>
            </a:pPr>
            <a:r>
              <a:rPr lang="en-US" b="0" dirty="0" smtClean="0"/>
              <a:t>Includes </a:t>
            </a:r>
            <a:r>
              <a:rPr lang="en-US" b="0" dirty="0"/>
              <a:t>amounts paid by related organizations</a:t>
            </a:r>
          </a:p>
          <a:p>
            <a:pPr marL="285750" indent="-285750">
              <a:lnSpc>
                <a:spcPct val="120000"/>
              </a:lnSpc>
              <a:buFont typeface="Arial" panose="020B0604020202020204" pitchFamily="34" charset="0"/>
              <a:buChar char="•"/>
            </a:pPr>
            <a:r>
              <a:rPr lang="en-US" b="0" dirty="0" smtClean="0"/>
              <a:t>$1 million compensation level includes amounts no longer subject to risk of forfeiture [457(f)]</a:t>
            </a:r>
          </a:p>
          <a:p>
            <a:pPr marL="285750" indent="-285750">
              <a:lnSpc>
                <a:spcPct val="120000"/>
              </a:lnSpc>
              <a:buFont typeface="Arial" panose="020B0604020202020204" pitchFamily="34" charset="0"/>
              <a:buChar char="•"/>
            </a:pPr>
            <a:r>
              <a:rPr lang="en-US" b="0" dirty="0" smtClean="0"/>
              <a:t>Excess parachute payments:</a:t>
            </a:r>
          </a:p>
        </p:txBody>
      </p:sp>
      <p:sp>
        <p:nvSpPr>
          <p:cNvPr id="4" name="Oval 3"/>
          <p:cNvSpPr/>
          <p:nvPr/>
        </p:nvSpPr>
        <p:spPr>
          <a:xfrm>
            <a:off x="3972911" y="3767957"/>
            <a:ext cx="2011680" cy="2011680"/>
          </a:xfrm>
          <a:prstGeom prst="ellipse">
            <a:avLst/>
          </a:prstGeom>
          <a:solidFill>
            <a:srgbClr val="EB7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Triggered by amounts exceeding </a:t>
            </a:r>
            <a:r>
              <a:rPr lang="en-US" dirty="0" smtClean="0"/>
              <a:t>3x </a:t>
            </a:r>
            <a:r>
              <a:rPr lang="en-US" dirty="0"/>
              <a:t>“base” amount</a:t>
            </a:r>
          </a:p>
        </p:txBody>
      </p:sp>
      <p:sp>
        <p:nvSpPr>
          <p:cNvPr id="5" name="Oval 4"/>
          <p:cNvSpPr/>
          <p:nvPr/>
        </p:nvSpPr>
        <p:spPr>
          <a:xfrm>
            <a:off x="1618593" y="3767957"/>
            <a:ext cx="2011680" cy="2011680"/>
          </a:xfrm>
          <a:prstGeom prst="ellipse">
            <a:avLst/>
          </a:prstGeom>
          <a:solidFill>
            <a:srgbClr val="659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Subject to excise tax even if less than $1million</a:t>
            </a:r>
          </a:p>
        </p:txBody>
      </p:sp>
      <p:sp>
        <p:nvSpPr>
          <p:cNvPr id="6" name="Oval 5"/>
          <p:cNvSpPr/>
          <p:nvPr/>
        </p:nvSpPr>
        <p:spPr>
          <a:xfrm>
            <a:off x="6327229" y="3767957"/>
            <a:ext cx="2011680" cy="2011680"/>
          </a:xfrm>
          <a:prstGeom prst="ellipse">
            <a:avLst/>
          </a:prstGeom>
          <a:solidFill>
            <a:srgbClr val="00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Doesn’t </a:t>
            </a:r>
            <a:r>
              <a:rPr lang="en-US" dirty="0"/>
              <a:t>include payments from qualified </a:t>
            </a:r>
            <a:r>
              <a:rPr lang="en-US" dirty="0" smtClean="0"/>
              <a:t>plans</a:t>
            </a:r>
            <a:endParaRPr lang="en-US" dirty="0"/>
          </a:p>
        </p:txBody>
      </p:sp>
      <p:sp>
        <p:nvSpPr>
          <p:cNvPr id="7" name="Oval 6"/>
          <p:cNvSpPr/>
          <p:nvPr/>
        </p:nvSpPr>
        <p:spPr>
          <a:xfrm>
            <a:off x="8681547" y="3767957"/>
            <a:ext cx="2011680" cy="2011680"/>
          </a:xfrm>
          <a:prstGeom prst="ellipse">
            <a:avLst/>
          </a:prstGeom>
          <a:solidFill>
            <a:srgbClr val="6D9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Excise tax applied to payments in excess of </a:t>
            </a:r>
            <a:r>
              <a:rPr lang="en-US" dirty="0" smtClean="0"/>
              <a:t>1x </a:t>
            </a:r>
            <a:r>
              <a:rPr lang="en-US" dirty="0"/>
              <a:t>the “base”</a:t>
            </a:r>
          </a:p>
        </p:txBody>
      </p:sp>
    </p:spTree>
    <p:extLst>
      <p:ext uri="{BB962C8B-B14F-4D97-AF65-F5344CB8AC3E}">
        <p14:creationId xmlns:p14="http://schemas.microsoft.com/office/powerpoint/2010/main" val="2683782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COMPENSATION AND BENEFITS</a:t>
            </a:r>
            <a:endParaRPr lang="en-US" dirty="0"/>
          </a:p>
        </p:txBody>
      </p:sp>
      <p:sp>
        <p:nvSpPr>
          <p:cNvPr id="3" name="Content Placeholder 2"/>
          <p:cNvSpPr>
            <a:spLocks noGrp="1"/>
          </p:cNvSpPr>
          <p:nvPr>
            <p:ph sz="quarter" idx="11"/>
          </p:nvPr>
        </p:nvSpPr>
        <p:spPr>
          <a:xfrm>
            <a:off x="2084831" y="3474720"/>
            <a:ext cx="8302752" cy="3692158"/>
          </a:xfrm>
        </p:spPr>
        <p:txBody>
          <a:bodyPr>
            <a:normAutofit/>
          </a:bodyPr>
          <a:lstStyle/>
          <a:p>
            <a:r>
              <a:rPr lang="en-US" dirty="0" smtClean="0">
                <a:solidFill>
                  <a:srgbClr val="AC001B"/>
                </a:solidFill>
              </a:rPr>
              <a:t>BENEFITS TREATED AS UNRELATED BUSINESS TAXABLE INCOME</a:t>
            </a:r>
          </a:p>
          <a:p>
            <a:pPr marL="342900" indent="-342900">
              <a:lnSpc>
                <a:spcPct val="110000"/>
              </a:lnSpc>
              <a:buFont typeface="Arial" panose="020B0604020202020204" pitchFamily="34" charset="0"/>
              <a:buChar char="•"/>
            </a:pPr>
            <a:r>
              <a:rPr lang="en-US" b="0" dirty="0" smtClean="0"/>
              <a:t>Qualified transportation fringe (e.g., transit passes/qualified parking)</a:t>
            </a:r>
          </a:p>
          <a:p>
            <a:pPr marL="1028700" lvl="1" indent="-342900">
              <a:lnSpc>
                <a:spcPct val="110000"/>
              </a:lnSpc>
            </a:pPr>
            <a:r>
              <a:rPr lang="en-US" dirty="0" smtClean="0"/>
              <a:t>Employee pre-tax deferral still permitted</a:t>
            </a:r>
          </a:p>
          <a:p>
            <a:pPr marL="1028700" lvl="1" indent="-342900">
              <a:lnSpc>
                <a:spcPct val="110000"/>
              </a:lnSpc>
            </a:pPr>
            <a:r>
              <a:rPr lang="en-US" dirty="0" smtClean="0"/>
              <a:t>Tax on full amount paid by employer and pre-tax by employee</a:t>
            </a:r>
            <a:r>
              <a:rPr lang="en-US" b="0" dirty="0" smtClean="0"/>
              <a:t> </a:t>
            </a:r>
          </a:p>
          <a:p>
            <a:pPr marL="342900" indent="-342900">
              <a:lnSpc>
                <a:spcPct val="110000"/>
              </a:lnSpc>
              <a:buFont typeface="Arial" panose="020B0604020202020204" pitchFamily="34" charset="0"/>
              <a:buChar char="•"/>
            </a:pPr>
            <a:r>
              <a:rPr lang="en-US" b="0" dirty="0" smtClean="0"/>
              <a:t>Most on-premise athletic facilities will not be subject to tax</a:t>
            </a:r>
          </a:p>
        </p:txBody>
      </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3133" b="33133"/>
          <a:stretch>
            <a:fillRect/>
          </a:stretch>
        </p:blipFill>
        <p:spPr/>
      </p:pic>
    </p:spTree>
    <p:extLst>
      <p:ext uri="{BB962C8B-B14F-4D97-AF65-F5344CB8AC3E}">
        <p14:creationId xmlns:p14="http://schemas.microsoft.com/office/powerpoint/2010/main" val="16381123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POLLING QUESTION</a:t>
            </a:r>
            <a:endParaRPr lang="en-US" dirty="0"/>
          </a:p>
        </p:txBody>
      </p:sp>
      <p:sp>
        <p:nvSpPr>
          <p:cNvPr id="3" name="Content Placeholder 2"/>
          <p:cNvSpPr>
            <a:spLocks noGrp="1"/>
          </p:cNvSpPr>
          <p:nvPr>
            <p:ph sz="quarter" idx="11"/>
          </p:nvPr>
        </p:nvSpPr>
        <p:spPr/>
        <p:txBody>
          <a:bodyPr>
            <a:normAutofit/>
          </a:bodyPr>
          <a:lstStyle/>
          <a:p>
            <a:r>
              <a:rPr lang="en-US" sz="2400" dirty="0" smtClean="0">
                <a:solidFill>
                  <a:srgbClr val="AC001B"/>
                </a:solidFill>
              </a:rPr>
              <a:t>DO YOU PAY ANY COSTS ASSOCIATED WITH EMPLOYEE PARKING?</a:t>
            </a:r>
          </a:p>
          <a:p>
            <a:endParaRPr lang="en-US" dirty="0"/>
          </a:p>
          <a:p>
            <a:r>
              <a:rPr lang="en-US" dirty="0" smtClean="0"/>
              <a:t>YES		NO</a:t>
            </a:r>
            <a:endParaRPr lang="en-US" dirty="0"/>
          </a:p>
        </p:txBody>
      </p:sp>
      <p:pic>
        <p:nvPicPr>
          <p:cNvPr id="8" name="Picture Placeholder 5"/>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31207" b="38793"/>
          <a:stretch/>
        </p:blipFill>
        <p:spPr>
          <a:xfrm>
            <a:off x="-1" y="365759"/>
            <a:ext cx="12192000" cy="2743200"/>
          </a:xfrm>
        </p:spPr>
      </p:pic>
    </p:spTree>
    <p:extLst>
      <p:ext uri="{BB962C8B-B14F-4D97-AF65-F5344CB8AC3E}">
        <p14:creationId xmlns:p14="http://schemas.microsoft.com/office/powerpoint/2010/main" val="2754004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COMPENSATION AND BENEFITS</a:t>
            </a:r>
            <a:endParaRPr lang="en-US" dirty="0"/>
          </a:p>
        </p:txBody>
      </p:sp>
      <p:sp>
        <p:nvSpPr>
          <p:cNvPr id="3" name="Content Placeholder 2"/>
          <p:cNvSpPr>
            <a:spLocks noGrp="1"/>
          </p:cNvSpPr>
          <p:nvPr>
            <p:ph sz="quarter" idx="11"/>
          </p:nvPr>
        </p:nvSpPr>
        <p:spPr/>
        <p:txBody>
          <a:bodyPr>
            <a:normAutofit/>
          </a:bodyPr>
          <a:lstStyle/>
          <a:p>
            <a:r>
              <a:rPr lang="en-US" dirty="0" smtClean="0">
                <a:solidFill>
                  <a:srgbClr val="AC001B"/>
                </a:solidFill>
              </a:rPr>
              <a:t>BENEFITS TREATED AS TAXABLE INCOME TO EMPLOYEES</a:t>
            </a:r>
          </a:p>
          <a:p>
            <a:pPr marL="342900" indent="-342900">
              <a:lnSpc>
                <a:spcPct val="110000"/>
              </a:lnSpc>
              <a:buFont typeface="Arial" panose="020B0604020202020204" pitchFamily="34" charset="0"/>
              <a:buChar char="•"/>
            </a:pPr>
            <a:r>
              <a:rPr lang="en-US" b="0" dirty="0" smtClean="0"/>
              <a:t>Employee achievement awards – “tangible personal property”</a:t>
            </a:r>
          </a:p>
          <a:p>
            <a:pPr marL="342900" indent="-342900">
              <a:lnSpc>
                <a:spcPct val="110000"/>
              </a:lnSpc>
              <a:buFont typeface="Arial" panose="020B0604020202020204" pitchFamily="34" charset="0"/>
              <a:buChar char="•"/>
            </a:pPr>
            <a:r>
              <a:rPr lang="en-US" b="0" dirty="0" smtClean="0"/>
              <a:t>Qualified moving expenses (2018-2025)</a:t>
            </a:r>
            <a:endParaRPr lang="en-US" b="0" dirty="0"/>
          </a:p>
          <a:p>
            <a:pPr>
              <a:lnSpc>
                <a:spcPct val="110000"/>
              </a:lnSpc>
            </a:pPr>
            <a:r>
              <a:rPr lang="en-US" dirty="0" smtClean="0">
                <a:solidFill>
                  <a:srgbClr val="AC001B"/>
                </a:solidFill>
              </a:rPr>
              <a:t/>
            </a:r>
            <a:br>
              <a:rPr lang="en-US" dirty="0" smtClean="0">
                <a:solidFill>
                  <a:srgbClr val="AC001B"/>
                </a:solidFill>
              </a:rPr>
            </a:br>
            <a:r>
              <a:rPr lang="en-US" dirty="0" smtClean="0">
                <a:solidFill>
                  <a:srgbClr val="AC001B"/>
                </a:solidFill>
              </a:rPr>
              <a:t>POTENTIAL TAX CREDIT AVAILABLE TO NOT-FOR-PROFITS</a:t>
            </a:r>
            <a:br>
              <a:rPr lang="en-US" dirty="0" smtClean="0">
                <a:solidFill>
                  <a:srgbClr val="AC001B"/>
                </a:solidFill>
              </a:rPr>
            </a:br>
            <a:r>
              <a:rPr lang="en-US" dirty="0" smtClean="0">
                <a:solidFill>
                  <a:srgbClr val="AC001B"/>
                </a:solidFill>
              </a:rPr>
              <a:t>(2018-2019)</a:t>
            </a:r>
          </a:p>
          <a:p>
            <a:pPr>
              <a:lnSpc>
                <a:spcPct val="110000"/>
              </a:lnSpc>
            </a:pPr>
            <a:r>
              <a:rPr lang="en-US" b="0" dirty="0" smtClean="0"/>
              <a:t>Paid family and medical leave if pay at least 50% of regular wages</a:t>
            </a:r>
          </a:p>
          <a:p>
            <a:pPr marL="342900" indent="-342900">
              <a:lnSpc>
                <a:spcPct val="110000"/>
              </a:lnSpc>
              <a:buFont typeface="Arial" panose="020B0604020202020204" pitchFamily="34" charset="0"/>
              <a:buChar char="•"/>
            </a:pPr>
            <a:r>
              <a:rPr lang="en-US" b="0" dirty="0" smtClean="0"/>
              <a:t>Must exceed state requirements</a:t>
            </a:r>
          </a:p>
          <a:p>
            <a:pPr marL="342900" indent="-342900">
              <a:lnSpc>
                <a:spcPct val="110000"/>
              </a:lnSpc>
              <a:buFont typeface="Arial" panose="020B0604020202020204" pitchFamily="34" charset="0"/>
              <a:buChar char="•"/>
            </a:pPr>
            <a:r>
              <a:rPr lang="en-US" b="0" dirty="0" smtClean="0"/>
              <a:t>Must be separate from </a:t>
            </a:r>
            <a:r>
              <a:rPr lang="en-US" b="0" dirty="0"/>
              <a:t>n</a:t>
            </a:r>
            <a:r>
              <a:rPr lang="en-US" b="0" dirty="0" smtClean="0"/>
              <a:t>ormal vacation, sick and paid-time off</a:t>
            </a:r>
            <a:endParaRPr lang="en-US" b="0" dirty="0"/>
          </a:p>
        </p:txBody>
      </p:sp>
    </p:spTree>
    <p:extLst>
      <p:ext uri="{BB962C8B-B14F-4D97-AF65-F5344CB8AC3E}">
        <p14:creationId xmlns:p14="http://schemas.microsoft.com/office/powerpoint/2010/main" val="1136914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COMPENSATION AND BENEFITS</a:t>
            </a:r>
            <a:endParaRPr lang="en-US" dirty="0"/>
          </a:p>
        </p:txBody>
      </p:sp>
      <p:sp>
        <p:nvSpPr>
          <p:cNvPr id="3" name="Content Placeholder 2"/>
          <p:cNvSpPr>
            <a:spLocks noGrp="1"/>
          </p:cNvSpPr>
          <p:nvPr>
            <p:ph sz="quarter" idx="11"/>
          </p:nvPr>
        </p:nvSpPr>
        <p:spPr/>
        <p:txBody>
          <a:bodyPr>
            <a:normAutofit/>
          </a:bodyPr>
          <a:lstStyle/>
          <a:p>
            <a:r>
              <a:rPr lang="en-US" dirty="0" smtClean="0">
                <a:solidFill>
                  <a:srgbClr val="AC001B"/>
                </a:solidFill>
              </a:rPr>
              <a:t>RETIREMENT PLAN PROVISIONS CONTAINED IN TAX ACT AND BUDGET ACT</a:t>
            </a:r>
          </a:p>
          <a:p>
            <a:pPr marL="342900" indent="-342900">
              <a:lnSpc>
                <a:spcPct val="110000"/>
              </a:lnSpc>
              <a:buFont typeface="Arial" panose="020B0604020202020204" pitchFamily="34" charset="0"/>
              <a:buChar char="•"/>
            </a:pPr>
            <a:r>
              <a:rPr lang="en-US" b="0" dirty="0" smtClean="0"/>
              <a:t>Distributions related to a qualified disaster</a:t>
            </a:r>
          </a:p>
          <a:p>
            <a:pPr marL="342900" indent="-342900">
              <a:lnSpc>
                <a:spcPct val="110000"/>
              </a:lnSpc>
              <a:buFont typeface="Arial" panose="020B0604020202020204" pitchFamily="34" charset="0"/>
              <a:buChar char="•"/>
            </a:pPr>
            <a:r>
              <a:rPr lang="en-US" b="0" dirty="0" smtClean="0"/>
              <a:t>Change to hardship distribution rules</a:t>
            </a:r>
          </a:p>
          <a:p>
            <a:pPr marL="342900" indent="-342900">
              <a:lnSpc>
                <a:spcPct val="110000"/>
              </a:lnSpc>
              <a:buFont typeface="Arial" panose="020B0604020202020204" pitchFamily="34" charset="0"/>
              <a:buChar char="•"/>
            </a:pPr>
            <a:r>
              <a:rPr lang="en-US" b="0" dirty="0" smtClean="0"/>
              <a:t>Repayment of certain tax levy distributions </a:t>
            </a:r>
          </a:p>
          <a:p>
            <a:pPr marL="342900" indent="-342900">
              <a:lnSpc>
                <a:spcPct val="110000"/>
              </a:lnSpc>
              <a:buFont typeface="Arial" panose="020B0604020202020204" pitchFamily="34" charset="0"/>
              <a:buChar char="•"/>
            </a:pPr>
            <a:endParaRPr lang="en-US" b="0" dirty="0"/>
          </a:p>
        </p:txBody>
      </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3129" b="33129"/>
          <a:stretch>
            <a:fillRect/>
          </a:stretch>
        </p:blipFill>
        <p:spPr/>
      </p:pic>
    </p:spTree>
    <p:extLst>
      <p:ext uri="{BB962C8B-B14F-4D97-AF65-F5344CB8AC3E}">
        <p14:creationId xmlns:p14="http://schemas.microsoft.com/office/powerpoint/2010/main" val="39711466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lvl="0"/>
            <a:r>
              <a:rPr lang="en-US" dirty="0">
                <a:solidFill>
                  <a:prstClr val="white"/>
                </a:solidFill>
              </a:rPr>
              <a:t>POLLING </a:t>
            </a:r>
            <a:r>
              <a:rPr lang="en-US" dirty="0" smtClean="0">
                <a:solidFill>
                  <a:prstClr val="white"/>
                </a:solidFill>
              </a:rPr>
              <a:t>QUESTION</a:t>
            </a:r>
            <a:endParaRPr lang="en-US" dirty="0">
              <a:solidFill>
                <a:prstClr val="white"/>
              </a:solidFill>
            </a:endParaRPr>
          </a:p>
        </p:txBody>
      </p:sp>
      <p:sp>
        <p:nvSpPr>
          <p:cNvPr id="3" name="Content Placeholder 2"/>
          <p:cNvSpPr>
            <a:spLocks noGrp="1"/>
          </p:cNvSpPr>
          <p:nvPr>
            <p:ph sz="quarter" idx="11"/>
          </p:nvPr>
        </p:nvSpPr>
        <p:spPr/>
        <p:txBody>
          <a:bodyPr>
            <a:normAutofit/>
          </a:bodyPr>
          <a:lstStyle/>
          <a:p>
            <a:r>
              <a:rPr lang="en-US" sz="2600" dirty="0" smtClean="0">
                <a:solidFill>
                  <a:srgbClr val="AC001B"/>
                </a:solidFill>
              </a:rPr>
              <a:t>HAS YOUR ORGANIZATION RECEIVED AN ACA EMPLOYER SHARED RESPONSIBILITY PAYMENT ASSESSMENT FROM THE IRS?</a:t>
            </a:r>
          </a:p>
          <a:p>
            <a:endParaRPr lang="en-US" dirty="0"/>
          </a:p>
          <a:p>
            <a:r>
              <a:rPr lang="en-US" dirty="0" smtClean="0"/>
              <a:t>YES		NO		I DON’T KNOW</a:t>
            </a:r>
          </a:p>
        </p:txBody>
      </p:sp>
      <p:pic>
        <p:nvPicPr>
          <p:cNvPr id="6" name="Picture Placeholder 5"/>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31207" b="38793"/>
          <a:stretch/>
        </p:blipFill>
        <p:spPr/>
      </p:pic>
    </p:spTree>
    <p:extLst>
      <p:ext uri="{BB962C8B-B14F-4D97-AF65-F5344CB8AC3E}">
        <p14:creationId xmlns:p14="http://schemas.microsoft.com/office/powerpoint/2010/main" val="2009872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HIGHER EDUCATION</a:t>
            </a:r>
            <a:endParaRPr lang="en-US" dirty="0"/>
          </a:p>
        </p:txBody>
      </p:sp>
      <p:sp>
        <p:nvSpPr>
          <p:cNvPr id="3" name="Content Placeholder 2"/>
          <p:cNvSpPr>
            <a:spLocks noGrp="1"/>
          </p:cNvSpPr>
          <p:nvPr>
            <p:ph sz="quarter" idx="11"/>
          </p:nvPr>
        </p:nvSpPr>
        <p:spPr>
          <a:xfrm>
            <a:off x="2084831" y="3474720"/>
            <a:ext cx="8302752" cy="3214838"/>
          </a:xfrm>
        </p:spPr>
        <p:txBody>
          <a:bodyPr>
            <a:normAutofit/>
          </a:bodyPr>
          <a:lstStyle/>
          <a:p>
            <a:r>
              <a:rPr lang="en-US" dirty="0" smtClean="0">
                <a:solidFill>
                  <a:srgbClr val="AC001B"/>
                </a:solidFill>
              </a:rPr>
              <a:t>WHERE ARE WE WITH THE EMPLOYER MANDATE UNDER THE ACA?</a:t>
            </a:r>
          </a:p>
          <a:p>
            <a:r>
              <a:rPr lang="en-US" b="0" dirty="0" smtClean="0"/>
              <a:t>Penalty assessments related to the 2015 calendar year</a:t>
            </a:r>
          </a:p>
          <a:p>
            <a:pPr marL="342900" indent="-342900">
              <a:buFont typeface="Arial" panose="020B0604020202020204" pitchFamily="34" charset="0"/>
              <a:buChar char="•"/>
            </a:pPr>
            <a:r>
              <a:rPr lang="en-US" b="0" dirty="0"/>
              <a:t>Must respond timely</a:t>
            </a:r>
          </a:p>
          <a:p>
            <a:pPr marL="342900" indent="-342900">
              <a:buFont typeface="Arial" panose="020B0604020202020204" pitchFamily="34" charset="0"/>
              <a:buChar char="•"/>
            </a:pPr>
            <a:r>
              <a:rPr lang="en-US" b="0" dirty="0" smtClean="0"/>
              <a:t>Assessments have been incorrect</a:t>
            </a:r>
          </a:p>
          <a:p>
            <a:pPr marL="1028700" lvl="1" indent="-342900"/>
            <a:r>
              <a:rPr lang="en-US" dirty="0" smtClean="0"/>
              <a:t>Incorrect Form 1094-C</a:t>
            </a:r>
          </a:p>
          <a:p>
            <a:pPr marL="1028700" lvl="1" indent="-342900"/>
            <a:r>
              <a:rPr lang="en-US" dirty="0" smtClean="0"/>
              <a:t>Incorrect Forms 1095-C</a:t>
            </a:r>
          </a:p>
          <a:p>
            <a:pPr marL="342900" indent="-342900">
              <a:buFont typeface="Arial" panose="020B0604020202020204" pitchFamily="34" charset="0"/>
              <a:buChar char="•"/>
            </a:pPr>
            <a:r>
              <a:rPr lang="en-US" b="0" dirty="0" smtClean="0"/>
              <a:t>Do you have the appropriate documentation?</a:t>
            </a:r>
          </a:p>
          <a:p>
            <a:pPr marL="342900" indent="-342900">
              <a:buFont typeface="Arial" panose="020B0604020202020204" pitchFamily="34" charset="0"/>
              <a:buChar char="•"/>
            </a:pPr>
            <a:endParaRPr lang="en-US" b="0" dirty="0" smtClean="0"/>
          </a:p>
        </p:txBody>
      </p:sp>
      <p:pic>
        <p:nvPicPr>
          <p:cNvPr id="5" name="Picture Placeholder 4"/>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150" b="73406"/>
          <a:stretch/>
        </p:blipFill>
        <p:spPr/>
      </p:pic>
    </p:spTree>
    <p:extLst>
      <p:ext uri="{BB962C8B-B14F-4D97-AF65-F5344CB8AC3E}">
        <p14:creationId xmlns:p14="http://schemas.microsoft.com/office/powerpoint/2010/main" val="34632391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HIGHER EDUCATION</a:t>
            </a:r>
            <a:endParaRPr lang="en-US" dirty="0"/>
          </a:p>
        </p:txBody>
      </p:sp>
      <p:sp>
        <p:nvSpPr>
          <p:cNvPr id="3" name="Content Placeholder 2"/>
          <p:cNvSpPr>
            <a:spLocks noGrp="1"/>
          </p:cNvSpPr>
          <p:nvPr>
            <p:ph sz="quarter" idx="11"/>
          </p:nvPr>
        </p:nvSpPr>
        <p:spPr>
          <a:xfrm>
            <a:off x="2084831" y="3474720"/>
            <a:ext cx="8302752" cy="3178328"/>
          </a:xfrm>
        </p:spPr>
        <p:txBody>
          <a:bodyPr>
            <a:normAutofit/>
          </a:bodyPr>
          <a:lstStyle/>
          <a:p>
            <a:r>
              <a:rPr lang="en-US" dirty="0" smtClean="0">
                <a:solidFill>
                  <a:srgbClr val="AC001B"/>
                </a:solidFill>
              </a:rPr>
              <a:t>WHERE ARE WE WITH THE EMPLOYER MANDATE UNDER THE ACA?</a:t>
            </a:r>
          </a:p>
          <a:p>
            <a:r>
              <a:rPr lang="en-US" b="0" dirty="0" smtClean="0"/>
              <a:t>What are Applicable Large Employers doing right/wrong?</a:t>
            </a:r>
          </a:p>
          <a:p>
            <a:pPr marL="342900" indent="-342900">
              <a:buFont typeface="Arial" panose="020B0604020202020204" pitchFamily="34" charset="0"/>
              <a:buChar char="•"/>
            </a:pPr>
            <a:r>
              <a:rPr lang="en-US" b="0" dirty="0" smtClean="0"/>
              <a:t>Documenting look-back measurement method</a:t>
            </a:r>
          </a:p>
          <a:p>
            <a:pPr marL="342900" indent="-342900">
              <a:buFont typeface="Arial" panose="020B0604020202020204" pitchFamily="34" charset="0"/>
              <a:buChar char="•"/>
            </a:pPr>
            <a:r>
              <a:rPr lang="en-US" b="0" dirty="0" smtClean="0"/>
              <a:t>Documenting offers of coverage to 95% of full-time employees</a:t>
            </a:r>
          </a:p>
          <a:p>
            <a:pPr marL="342900" indent="-342900">
              <a:buFont typeface="Arial" panose="020B0604020202020204" pitchFamily="34" charset="0"/>
              <a:buChar char="•"/>
            </a:pPr>
            <a:r>
              <a:rPr lang="en-US" b="0" dirty="0" smtClean="0"/>
              <a:t>Determining if employees are purchasing coverage through the Marketplace and receiving a premium credit</a:t>
            </a:r>
          </a:p>
          <a:p>
            <a:pPr marL="342900" indent="-342900">
              <a:buFont typeface="Arial" panose="020B0604020202020204" pitchFamily="34" charset="0"/>
              <a:buChar char="•"/>
            </a:pPr>
            <a:r>
              <a:rPr lang="en-US" b="0" dirty="0" smtClean="0"/>
              <a:t>Reviewing Forms 1094-C/1095-C prepared by service provider</a:t>
            </a:r>
          </a:p>
          <a:p>
            <a:pPr marL="1028700" lvl="1" indent="-342900"/>
            <a:endParaRPr lang="en-US" b="0" dirty="0" smtClean="0"/>
          </a:p>
          <a:p>
            <a:pPr marL="342900" indent="-342900">
              <a:buFont typeface="Arial" panose="020B0604020202020204" pitchFamily="34" charset="0"/>
              <a:buChar char="•"/>
            </a:pPr>
            <a:endParaRPr lang="en-US" b="0" dirty="0" smtClean="0"/>
          </a:p>
        </p:txBody>
      </p:sp>
      <p:pic>
        <p:nvPicPr>
          <p:cNvPr id="5" name="Picture Placehold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2000" b="32000"/>
          <a:stretch>
            <a:fillRect/>
          </a:stretch>
        </p:blipFill>
        <p:spPr/>
      </p:pic>
    </p:spTree>
    <p:extLst>
      <p:ext uri="{BB962C8B-B14F-4D97-AF65-F5344CB8AC3E}">
        <p14:creationId xmlns:p14="http://schemas.microsoft.com/office/powerpoint/2010/main" val="991379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TAX REFORM</a:t>
            </a:r>
            <a:endParaRPr lang="en-US" dirty="0"/>
          </a:p>
        </p:txBody>
      </p:sp>
      <p:sp>
        <p:nvSpPr>
          <p:cNvPr id="3" name="Content Placeholder 2"/>
          <p:cNvSpPr>
            <a:spLocks noGrp="1"/>
          </p:cNvSpPr>
          <p:nvPr>
            <p:ph sz="quarter" idx="11"/>
          </p:nvPr>
        </p:nvSpPr>
        <p:spPr/>
        <p:txBody>
          <a:bodyPr/>
          <a:lstStyle/>
          <a:p>
            <a:pPr lvl="0">
              <a:lnSpc>
                <a:spcPct val="100000"/>
              </a:lnSpc>
              <a:spcBef>
                <a:spcPts val="60"/>
              </a:spcBef>
              <a:spcAft>
                <a:spcPts val="1200"/>
              </a:spcAft>
              <a:defRPr/>
            </a:pPr>
            <a:r>
              <a:rPr lang="en-US" sz="2400" dirty="0">
                <a:solidFill>
                  <a:srgbClr val="AC001B"/>
                </a:solidFill>
                <a:latin typeface="Arial"/>
                <a:cs typeface="+mn-cs"/>
              </a:rPr>
              <a:t>FEDERAL TAX REFORM UPDATE</a:t>
            </a:r>
          </a:p>
          <a:p>
            <a:pPr lvl="0">
              <a:lnSpc>
                <a:spcPct val="100000"/>
              </a:lnSpc>
              <a:spcBef>
                <a:spcPts val="60"/>
              </a:spcBef>
              <a:spcAft>
                <a:spcPts val="1200"/>
              </a:spcAft>
              <a:defRPr/>
            </a:pPr>
            <a:r>
              <a:rPr lang="en-US" sz="2400" b="0" dirty="0">
                <a:solidFill>
                  <a:prstClr val="black"/>
                </a:solidFill>
                <a:latin typeface="Arial"/>
                <a:cs typeface="+mn-cs"/>
              </a:rPr>
              <a:t>Understand the impact of tax reform </a:t>
            </a:r>
            <a:r>
              <a:rPr lang="en-US" sz="2400" b="0" dirty="0" smtClean="0">
                <a:solidFill>
                  <a:prstClr val="black"/>
                </a:solidFill>
                <a:latin typeface="Arial"/>
                <a:cs typeface="+mn-cs"/>
              </a:rPr>
              <a:t>on exempt organizations</a:t>
            </a:r>
            <a:endParaRPr lang="en-US" sz="2400" b="0" dirty="0">
              <a:solidFill>
                <a:srgbClr val="4D4D4D"/>
              </a:solidFill>
              <a:latin typeface="Arial"/>
              <a:cs typeface="+mn-cs"/>
            </a:endParaRPr>
          </a:p>
          <a:p>
            <a:endParaRPr lang="en-US" dirty="0"/>
          </a:p>
        </p:txBody>
      </p:sp>
    </p:spTree>
    <p:extLst>
      <p:ext uri="{BB962C8B-B14F-4D97-AF65-F5344CB8AC3E}">
        <p14:creationId xmlns:p14="http://schemas.microsoft.com/office/powerpoint/2010/main" val="7843406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r>
              <a:rPr lang="en-US" dirty="0" smtClean="0"/>
              <a:t>PRESENTERS</a:t>
            </a:r>
            <a:endParaRPr lang="en-US" dirty="0"/>
          </a:p>
        </p:txBody>
      </p:sp>
      <p:sp>
        <p:nvSpPr>
          <p:cNvPr id="10" name="Content Placeholder 9"/>
          <p:cNvSpPr>
            <a:spLocks noGrp="1"/>
          </p:cNvSpPr>
          <p:nvPr>
            <p:ph sz="half" idx="2"/>
          </p:nvPr>
        </p:nvSpPr>
        <p:spPr>
          <a:xfrm>
            <a:off x="839788" y="4840014"/>
            <a:ext cx="5157787" cy="1259034"/>
          </a:xfrm>
        </p:spPr>
        <p:txBody>
          <a:bodyPr/>
          <a:lstStyle/>
          <a:p>
            <a:pPr marL="0" indent="0">
              <a:buNone/>
            </a:pPr>
            <a:r>
              <a:rPr lang="en-US" sz="2400" b="1" dirty="0">
                <a:solidFill>
                  <a:prstClr val="black"/>
                </a:solidFill>
                <a:latin typeface="Arial" panose="020B0604020202020204" pitchFamily="34" charset="0"/>
                <a:cs typeface="Arial" panose="020B0604020202020204" pitchFamily="34" charset="0"/>
              </a:rPr>
              <a:t>BARB </a:t>
            </a:r>
            <a:r>
              <a:rPr lang="en-US" sz="2400" b="1" dirty="0" smtClean="0">
                <a:solidFill>
                  <a:prstClr val="black"/>
                </a:solidFill>
                <a:latin typeface="Arial" panose="020B0604020202020204" pitchFamily="34" charset="0"/>
                <a:cs typeface="Arial" panose="020B0604020202020204" pitchFamily="34" charset="0"/>
              </a:rPr>
              <a:t>MCGUAN</a:t>
            </a:r>
            <a:r>
              <a:rPr lang="en-US" sz="2400" b="1" dirty="0">
                <a:solidFill>
                  <a:prstClr val="black"/>
                </a:solidFill>
                <a:latin typeface="Arial" panose="020B0604020202020204" pitchFamily="34" charset="0"/>
                <a:cs typeface="Arial" panose="020B0604020202020204" pitchFamily="34" charset="0"/>
              </a:rPr>
              <a:t>	</a:t>
            </a:r>
            <a:br>
              <a:rPr lang="en-US" sz="2400" b="1" dirty="0">
                <a:solidFill>
                  <a:prstClr val="black"/>
                </a:solidFill>
                <a:latin typeface="Arial" panose="020B0604020202020204" pitchFamily="34" charset="0"/>
                <a:cs typeface="Arial" panose="020B0604020202020204" pitchFamily="34" charset="0"/>
              </a:rPr>
            </a:br>
            <a:r>
              <a:rPr lang="en-US" sz="2400" dirty="0" smtClean="0">
                <a:solidFill>
                  <a:prstClr val="black"/>
                </a:solidFill>
                <a:latin typeface="Arial" panose="020B0604020202020204" pitchFamily="34" charset="0"/>
                <a:cs typeface="Arial" panose="020B0604020202020204" pitchFamily="34" charset="0"/>
              </a:rPr>
              <a:t>bmcguan@berrydunn.com</a:t>
            </a:r>
            <a:r>
              <a:rPr lang="en-US" sz="2400" dirty="0">
                <a:solidFill>
                  <a:prstClr val="black"/>
                </a:solidFill>
                <a:latin typeface="Arial" panose="020B0604020202020204" pitchFamily="34" charset="0"/>
                <a:cs typeface="Arial" panose="020B0604020202020204" pitchFamily="34" charset="0"/>
              </a:rPr>
              <a:t>	</a:t>
            </a:r>
            <a:endParaRPr lang="en-US" sz="2400" dirty="0"/>
          </a:p>
        </p:txBody>
      </p:sp>
      <p:sp>
        <p:nvSpPr>
          <p:cNvPr id="12" name="Content Placeholder 11"/>
          <p:cNvSpPr>
            <a:spLocks noGrp="1"/>
          </p:cNvSpPr>
          <p:nvPr>
            <p:ph sz="quarter" idx="11"/>
          </p:nvPr>
        </p:nvSpPr>
        <p:spPr>
          <a:xfrm>
            <a:off x="6172200" y="4840014"/>
            <a:ext cx="5183188" cy="1259034"/>
          </a:xfrm>
        </p:spPr>
        <p:txBody>
          <a:bodyPr/>
          <a:lstStyle/>
          <a:p>
            <a:pPr marL="0" indent="0">
              <a:buNone/>
            </a:pPr>
            <a:r>
              <a:rPr lang="en-US" sz="2400" b="1" dirty="0"/>
              <a:t>BILL ENCK	</a:t>
            </a:r>
            <a:r>
              <a:rPr lang="en-US" sz="2400" dirty="0"/>
              <a:t/>
            </a:r>
            <a:br>
              <a:rPr lang="en-US" sz="2400" dirty="0"/>
            </a:br>
            <a:r>
              <a:rPr lang="en-US" sz="2400" dirty="0" smtClean="0"/>
              <a:t>benck@berrydunn.com</a:t>
            </a:r>
            <a:r>
              <a:rPr lang="en-US" sz="2400" dirty="0"/>
              <a:t>	</a:t>
            </a:r>
          </a:p>
        </p:txBody>
      </p:sp>
      <p:sp>
        <p:nvSpPr>
          <p:cNvPr id="5" name="Rectangle 4"/>
          <p:cNvSpPr/>
          <p:nvPr/>
        </p:nvSpPr>
        <p:spPr>
          <a:xfrm>
            <a:off x="839784" y="1179576"/>
            <a:ext cx="170147" cy="3200400"/>
          </a:xfrm>
          <a:prstGeom prst="rect">
            <a:avLst/>
          </a:prstGeom>
          <a:solidFill>
            <a:srgbClr val="1C37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mn-ea"/>
              <a:cs typeface="+mn-cs"/>
            </a:endParaRPr>
          </a:p>
        </p:txBody>
      </p:sp>
      <p:sp>
        <p:nvSpPr>
          <p:cNvPr id="8" name="Rectangle 7"/>
          <p:cNvSpPr/>
          <p:nvPr/>
        </p:nvSpPr>
        <p:spPr>
          <a:xfrm>
            <a:off x="6167718" y="1179576"/>
            <a:ext cx="170147" cy="3200400"/>
          </a:xfrm>
          <a:prstGeom prst="rect">
            <a:avLst/>
          </a:prstGeom>
          <a:solidFill>
            <a:srgbClr val="1C37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mn-ea"/>
              <a:cs typeface="+mn-cs"/>
            </a:endParaRPr>
          </a:p>
        </p:txBody>
      </p:sp>
      <p:pic>
        <p:nvPicPr>
          <p:cNvPr id="1026" name="Picture 2" descr="http://blog.berrydunn.com/hubfs/authors/b_mcguan.gif?t=15313402154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931" y="1179576"/>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0521" t="4376" r="11170" b="31937"/>
          <a:stretch/>
        </p:blipFill>
        <p:spPr>
          <a:xfrm>
            <a:off x="6337865" y="1179576"/>
            <a:ext cx="3184636" cy="3200400"/>
          </a:xfrm>
          <a:prstGeom prst="rect">
            <a:avLst/>
          </a:prstGeom>
        </p:spPr>
      </p:pic>
    </p:spTree>
    <p:extLst>
      <p:ext uri="{BB962C8B-B14F-4D97-AF65-F5344CB8AC3E}">
        <p14:creationId xmlns:p14="http://schemas.microsoft.com/office/powerpoint/2010/main" val="2599976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TAX REFORM</a:t>
            </a:r>
          </a:p>
        </p:txBody>
      </p:sp>
      <p:sp>
        <p:nvSpPr>
          <p:cNvPr id="3" name="Text Placeholder 2"/>
          <p:cNvSpPr>
            <a:spLocks noGrp="1"/>
          </p:cNvSpPr>
          <p:nvPr>
            <p:ph type="body" sz="quarter" idx="11"/>
          </p:nvPr>
        </p:nvSpPr>
        <p:spPr>
          <a:xfrm>
            <a:off x="2834122" y="2244205"/>
            <a:ext cx="2778402" cy="832104"/>
          </a:xfrm>
        </p:spPr>
        <p:txBody>
          <a:bodyPr/>
          <a:lstStyle/>
          <a:p>
            <a:r>
              <a:rPr lang="en-US" sz="2000" dirty="0"/>
              <a:t>INDIVIDUAL TAX RATE STRUCTURE</a:t>
            </a:r>
          </a:p>
        </p:txBody>
      </p:sp>
      <p:sp>
        <p:nvSpPr>
          <p:cNvPr id="4" name="Text Placeholder 3"/>
          <p:cNvSpPr>
            <a:spLocks noGrp="1"/>
          </p:cNvSpPr>
          <p:nvPr>
            <p:ph type="body" sz="quarter" idx="12"/>
          </p:nvPr>
        </p:nvSpPr>
        <p:spPr>
          <a:xfrm>
            <a:off x="7059168" y="2259971"/>
            <a:ext cx="2350008" cy="832104"/>
          </a:xfrm>
        </p:spPr>
        <p:txBody>
          <a:bodyPr/>
          <a:lstStyle/>
          <a:p>
            <a:r>
              <a:rPr lang="en-US" sz="2000" dirty="0" smtClean="0"/>
              <a:t>ITEMIZED DEDUCTIONS</a:t>
            </a:r>
            <a:endParaRPr lang="en-US" sz="2000" dirty="0"/>
          </a:p>
        </p:txBody>
      </p:sp>
      <p:sp>
        <p:nvSpPr>
          <p:cNvPr id="5" name="Text Placeholder 4"/>
          <p:cNvSpPr>
            <a:spLocks noGrp="1"/>
          </p:cNvSpPr>
          <p:nvPr>
            <p:ph type="body" sz="quarter" idx="13"/>
          </p:nvPr>
        </p:nvSpPr>
        <p:spPr>
          <a:xfrm>
            <a:off x="2834122" y="3345834"/>
            <a:ext cx="2778402" cy="832104"/>
          </a:xfrm>
        </p:spPr>
        <p:txBody>
          <a:bodyPr/>
          <a:lstStyle/>
          <a:p>
            <a:r>
              <a:rPr lang="en-US" sz="2000" dirty="0" smtClean="0"/>
              <a:t>STANDARD DEDUCTION</a:t>
            </a:r>
            <a:endParaRPr lang="en-US" sz="2000" dirty="0"/>
          </a:p>
        </p:txBody>
      </p:sp>
      <p:sp>
        <p:nvSpPr>
          <p:cNvPr id="6" name="Text Placeholder 5"/>
          <p:cNvSpPr>
            <a:spLocks noGrp="1"/>
          </p:cNvSpPr>
          <p:nvPr>
            <p:ph type="body" sz="quarter" idx="14"/>
          </p:nvPr>
        </p:nvSpPr>
        <p:spPr>
          <a:xfrm>
            <a:off x="7059168" y="3361600"/>
            <a:ext cx="2350008" cy="832104"/>
          </a:xfrm>
        </p:spPr>
        <p:txBody>
          <a:bodyPr/>
          <a:lstStyle/>
          <a:p>
            <a:r>
              <a:rPr lang="en-US" sz="2000" dirty="0" smtClean="0"/>
              <a:t>OTHER CHANGES</a:t>
            </a:r>
            <a:endParaRPr lang="en-US" sz="2000" dirty="0"/>
          </a:p>
        </p:txBody>
      </p:sp>
      <p:sp>
        <p:nvSpPr>
          <p:cNvPr id="9" name="Rectangle 8"/>
          <p:cNvSpPr/>
          <p:nvPr/>
        </p:nvSpPr>
        <p:spPr>
          <a:xfrm>
            <a:off x="2249424" y="1257781"/>
            <a:ext cx="7737057" cy="400110"/>
          </a:xfrm>
          <a:prstGeom prst="rect">
            <a:avLst/>
          </a:prstGeom>
        </p:spPr>
        <p:txBody>
          <a:bodyPr wrap="square">
            <a:spAutoFit/>
          </a:bodyPr>
          <a:lstStyle/>
          <a:p>
            <a:r>
              <a:rPr lang="en-US" sz="2000" b="1" dirty="0" smtClean="0">
                <a:solidFill>
                  <a:srgbClr val="AC001B"/>
                </a:solidFill>
              </a:rPr>
              <a:t>IMPACTS ON CHARITABLE GIVING</a:t>
            </a:r>
            <a:endParaRPr lang="en-US" sz="2000" b="1" dirty="0">
              <a:solidFill>
                <a:srgbClr val="AC001B"/>
              </a:solidFill>
            </a:endParaRPr>
          </a:p>
        </p:txBody>
      </p:sp>
      <p:sp>
        <p:nvSpPr>
          <p:cNvPr id="11" name="Rectangle 10"/>
          <p:cNvSpPr/>
          <p:nvPr/>
        </p:nvSpPr>
        <p:spPr>
          <a:xfrm>
            <a:off x="2832398" y="4499391"/>
            <a:ext cx="2780126" cy="1015663"/>
          </a:xfrm>
          <a:prstGeom prst="rect">
            <a:avLst/>
          </a:prstGeom>
        </p:spPr>
        <p:txBody>
          <a:bodyPr wrap="square">
            <a:spAutoFit/>
          </a:bodyPr>
          <a:lstStyle/>
          <a:p>
            <a:pPr>
              <a:spcAft>
                <a:spcPts val="1000"/>
              </a:spcAft>
            </a:pPr>
            <a:r>
              <a:rPr lang="en-US" sz="2000" b="1" kern="0" dirty="0" smtClean="0">
                <a:solidFill>
                  <a:prstClr val="black"/>
                </a:solidFill>
                <a:cs typeface="Arial" panose="020B0604020202020204" pitchFamily="34" charset="0"/>
              </a:rPr>
              <a:t>QUALIFIED OPPORTUNITY ZONES</a:t>
            </a:r>
            <a:endParaRPr lang="en-US" sz="2000" b="1" kern="0" dirty="0">
              <a:solidFill>
                <a:prstClr val="black"/>
              </a:solidFill>
              <a:cs typeface="Arial" panose="020B0604020202020204" pitchFamily="34" charset="0"/>
            </a:endParaRPr>
          </a:p>
        </p:txBody>
      </p:sp>
      <p:sp>
        <p:nvSpPr>
          <p:cNvPr id="12" name="Rectangle 11"/>
          <p:cNvSpPr/>
          <p:nvPr/>
        </p:nvSpPr>
        <p:spPr>
          <a:xfrm>
            <a:off x="2249023" y="4407058"/>
            <a:ext cx="3035808" cy="923330"/>
          </a:xfrm>
          <a:prstGeom prst="rect">
            <a:avLst/>
          </a:prstGeom>
        </p:spPr>
        <p:txBody>
          <a:bodyPr wrap="square">
            <a:spAutoFit/>
          </a:bodyPr>
          <a:lstStyle/>
          <a:p>
            <a:pPr>
              <a:spcAft>
                <a:spcPts val="1000"/>
              </a:spcAft>
            </a:pPr>
            <a:r>
              <a:rPr lang="en-US" sz="5400" b="1" kern="0" dirty="0">
                <a:solidFill>
                  <a:srgbClr val="EB7F14"/>
                </a:solidFill>
                <a:cs typeface="Arial" panose="020B0604020202020204" pitchFamily="34" charset="0"/>
              </a:rPr>
              <a:t>5</a:t>
            </a:r>
          </a:p>
        </p:txBody>
      </p:sp>
    </p:spTree>
    <p:extLst>
      <p:ext uri="{BB962C8B-B14F-4D97-AF65-F5344CB8AC3E}">
        <p14:creationId xmlns:p14="http://schemas.microsoft.com/office/powerpoint/2010/main" val="2810861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INDIVIDUAL TAX RATE </a:t>
            </a:r>
            <a:r>
              <a:rPr lang="en-US" dirty="0" smtClean="0"/>
              <a:t>STRUCTURE</a:t>
            </a:r>
            <a:endParaRPr lang="en-US" dirty="0"/>
          </a:p>
        </p:txBody>
      </p:sp>
      <p:sp>
        <p:nvSpPr>
          <p:cNvPr id="3" name="Content Placeholder 2"/>
          <p:cNvSpPr>
            <a:spLocks noGrp="1"/>
          </p:cNvSpPr>
          <p:nvPr>
            <p:ph sz="half" idx="2"/>
          </p:nvPr>
        </p:nvSpPr>
        <p:spPr>
          <a:xfrm>
            <a:off x="839788" y="1179576"/>
            <a:ext cx="5157787" cy="688691"/>
          </a:xfrm>
        </p:spPr>
        <p:txBody>
          <a:bodyPr/>
          <a:lstStyle/>
          <a:p>
            <a:pPr marL="0" indent="0">
              <a:buNone/>
            </a:pPr>
            <a:r>
              <a:rPr lang="en-US" sz="2000" b="1" dirty="0">
                <a:solidFill>
                  <a:srgbClr val="AC001B"/>
                </a:solidFill>
              </a:rPr>
              <a:t>2018</a:t>
            </a:r>
          </a:p>
          <a:p>
            <a:endParaRPr lang="en-US" sz="2000" b="1" dirty="0">
              <a:solidFill>
                <a:srgbClr val="AC001B"/>
              </a:solidFill>
            </a:endParaRPr>
          </a:p>
        </p:txBody>
      </p:sp>
      <p:sp>
        <p:nvSpPr>
          <p:cNvPr id="4" name="Content Placeholder 3"/>
          <p:cNvSpPr>
            <a:spLocks noGrp="1"/>
          </p:cNvSpPr>
          <p:nvPr>
            <p:ph sz="quarter" idx="11"/>
          </p:nvPr>
        </p:nvSpPr>
        <p:spPr>
          <a:xfrm>
            <a:off x="6172200" y="1179576"/>
            <a:ext cx="5183188" cy="688691"/>
          </a:xfrm>
        </p:spPr>
        <p:txBody>
          <a:bodyPr/>
          <a:lstStyle/>
          <a:p>
            <a:pPr marL="0" indent="0">
              <a:buNone/>
            </a:pPr>
            <a:r>
              <a:rPr lang="en-US" sz="2000" b="1" dirty="0">
                <a:solidFill>
                  <a:srgbClr val="AC001B"/>
                </a:solidFill>
              </a:rPr>
              <a:t>2017</a:t>
            </a:r>
          </a:p>
          <a:p>
            <a:endParaRPr lang="en-US" sz="2000" b="1" dirty="0">
              <a:solidFill>
                <a:srgbClr val="AC001B"/>
              </a:solidFill>
            </a:endParaRPr>
          </a:p>
        </p:txBody>
      </p:sp>
      <p:graphicFrame>
        <p:nvGraphicFramePr>
          <p:cNvPr id="5" name="Table 4"/>
          <p:cNvGraphicFramePr>
            <a:graphicFrameLocks noGrp="1"/>
          </p:cNvGraphicFramePr>
          <p:nvPr>
            <p:extLst/>
          </p:nvPr>
        </p:nvGraphicFramePr>
        <p:xfrm>
          <a:off x="839788" y="1868267"/>
          <a:ext cx="5129784" cy="2560320"/>
        </p:xfrm>
        <a:graphic>
          <a:graphicData uri="http://schemas.openxmlformats.org/drawingml/2006/table">
            <a:tbl>
              <a:tblPr firstRow="1" firstCol="1" bandRow="1"/>
              <a:tblGrid>
                <a:gridCol w="734440"/>
                <a:gridCol w="2095578"/>
                <a:gridCol w="2299766"/>
              </a:tblGrid>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solidFill>
                            <a:schemeClr val="bg1"/>
                          </a:solidFill>
                          <a:effectLst/>
                        </a:rPr>
                        <a:t>Rate</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4D4D4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solidFill>
                            <a:schemeClr val="bg1"/>
                          </a:solidFill>
                          <a:effectLst/>
                        </a:rPr>
                        <a:t>Single filers </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4D4D4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solidFill>
                            <a:schemeClr val="bg1"/>
                          </a:solidFill>
                          <a:effectLst/>
                        </a:rPr>
                        <a:t>Married filers filing joint</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4D4D4D"/>
                    </a:solid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10%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$0 - $9,525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$0 - $19,050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12%</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$9,525 - $38,700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$19,050 - $77,400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22%</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$38,700 - $82,500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$77,400 - $165,000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24%</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$82,500 - $157,500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$165,000 - $315,000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32%</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$157,500 - $200,000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$315,000 - $400,000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35%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$200,000 - $500,000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$400,000 - $600,000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37%</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Over $500,000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Over $600,000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nvPr>
        </p:nvGraphicFramePr>
        <p:xfrm>
          <a:off x="6172199" y="1868267"/>
          <a:ext cx="5131093" cy="2560320"/>
        </p:xfrm>
        <a:graphic>
          <a:graphicData uri="http://schemas.openxmlformats.org/drawingml/2006/table">
            <a:tbl>
              <a:tblPr firstRow="1" firstCol="1" bandRow="1"/>
              <a:tblGrid>
                <a:gridCol w="734035"/>
                <a:gridCol w="2126298"/>
                <a:gridCol w="2270760"/>
              </a:tblGrid>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solidFill>
                            <a:schemeClr val="bg1"/>
                          </a:solidFill>
                          <a:effectLst/>
                        </a:rPr>
                        <a:t>Rate</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4D4D4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solidFill>
                            <a:schemeClr val="bg1"/>
                          </a:solidFill>
                          <a:effectLst/>
                        </a:rPr>
                        <a:t>Single</a:t>
                      </a:r>
                      <a:r>
                        <a:rPr lang="en-US" sz="1600" baseline="0" dirty="0" smtClean="0">
                          <a:solidFill>
                            <a:schemeClr val="bg1"/>
                          </a:solidFill>
                          <a:effectLst/>
                        </a:rPr>
                        <a:t> </a:t>
                      </a:r>
                      <a:r>
                        <a:rPr lang="en-US" sz="1600" dirty="0" smtClean="0">
                          <a:solidFill>
                            <a:schemeClr val="bg1"/>
                          </a:solidFill>
                          <a:effectLst/>
                        </a:rPr>
                        <a:t>filers</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4D4D4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solidFill>
                            <a:schemeClr val="bg1"/>
                          </a:solidFill>
                          <a:effectLst/>
                        </a:rPr>
                        <a:t>Married filers filing joint</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4D4D4D"/>
                    </a:solid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10%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$0 - $</a:t>
                      </a:r>
                      <a:r>
                        <a:rPr lang="en-US" sz="1600" dirty="0" smtClean="0">
                          <a:effectLst/>
                        </a:rPr>
                        <a:t>9,325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$0 - $</a:t>
                      </a:r>
                      <a:r>
                        <a:rPr lang="en-US" sz="1600" dirty="0" smtClean="0">
                          <a:effectLst/>
                        </a:rPr>
                        <a:t>18,650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effectLst/>
                        </a:rPr>
                        <a:t>15%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a:t>
                      </a:r>
                      <a:r>
                        <a:rPr lang="en-US" sz="1600" dirty="0" smtClean="0">
                          <a:effectLst/>
                        </a:rPr>
                        <a:t>9,325 </a:t>
                      </a:r>
                      <a:r>
                        <a:rPr lang="en-US" sz="1600" dirty="0">
                          <a:effectLst/>
                        </a:rPr>
                        <a:t>- </a:t>
                      </a:r>
                      <a:r>
                        <a:rPr lang="en-US" sz="1600" dirty="0" smtClean="0">
                          <a:effectLst/>
                        </a:rPr>
                        <a:t>$37,950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a:t>
                      </a:r>
                      <a:r>
                        <a:rPr lang="en-US" sz="1600" dirty="0" smtClean="0">
                          <a:effectLst/>
                        </a:rPr>
                        <a:t>18,650 </a:t>
                      </a:r>
                      <a:r>
                        <a:rPr lang="en-US" sz="1600" dirty="0">
                          <a:effectLst/>
                        </a:rPr>
                        <a:t>- </a:t>
                      </a:r>
                      <a:r>
                        <a:rPr lang="en-US" sz="1600" dirty="0" smtClean="0">
                          <a:effectLst/>
                        </a:rPr>
                        <a:t>$75,900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effectLst/>
                        </a:rPr>
                        <a:t>25%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a:t>
                      </a:r>
                      <a:r>
                        <a:rPr lang="en-US" sz="1600" dirty="0" smtClean="0">
                          <a:effectLst/>
                        </a:rPr>
                        <a:t>37,950 </a:t>
                      </a:r>
                      <a:r>
                        <a:rPr lang="en-US" sz="1600" dirty="0">
                          <a:effectLst/>
                        </a:rPr>
                        <a:t>- </a:t>
                      </a:r>
                      <a:r>
                        <a:rPr lang="en-US" sz="1600" dirty="0" smtClean="0">
                          <a:effectLst/>
                        </a:rPr>
                        <a:t>$91,900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a:t>
                      </a:r>
                      <a:r>
                        <a:rPr lang="en-US" sz="1600" dirty="0" smtClean="0">
                          <a:effectLst/>
                        </a:rPr>
                        <a:t>75,900 </a:t>
                      </a:r>
                      <a:r>
                        <a:rPr lang="en-US" sz="1600" dirty="0">
                          <a:effectLst/>
                        </a:rPr>
                        <a:t>- </a:t>
                      </a:r>
                      <a:r>
                        <a:rPr lang="en-US" sz="1600" dirty="0" smtClean="0">
                          <a:effectLst/>
                        </a:rPr>
                        <a:t>$153,100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effectLst/>
                        </a:rPr>
                        <a:t>28%</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effectLst/>
                        </a:rPr>
                        <a:t>$91,900 - $191,650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a:t>
                      </a:r>
                      <a:r>
                        <a:rPr lang="en-US" sz="1600" dirty="0" smtClean="0">
                          <a:effectLst/>
                        </a:rPr>
                        <a:t>153,100 </a:t>
                      </a:r>
                      <a:r>
                        <a:rPr lang="en-US" sz="1600" dirty="0">
                          <a:effectLst/>
                        </a:rPr>
                        <a:t>- </a:t>
                      </a:r>
                      <a:r>
                        <a:rPr lang="en-US" sz="1600" dirty="0" smtClean="0">
                          <a:effectLst/>
                        </a:rPr>
                        <a:t>$233,350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effectLst/>
                        </a:rPr>
                        <a:t>33%</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effectLst/>
                        </a:rPr>
                        <a:t>$191,650</a:t>
                      </a:r>
                      <a:r>
                        <a:rPr lang="en-US" sz="1600" baseline="0" dirty="0" smtClean="0">
                          <a:effectLst/>
                        </a:rPr>
                        <a:t> </a:t>
                      </a:r>
                      <a:r>
                        <a:rPr lang="en-US" sz="1600" dirty="0" smtClean="0">
                          <a:effectLst/>
                        </a:rPr>
                        <a:t>- $416,700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effectLst/>
                        </a:rPr>
                        <a:t>$233,350 </a:t>
                      </a:r>
                      <a:r>
                        <a:rPr lang="en-US" sz="1600" dirty="0">
                          <a:effectLst/>
                        </a:rPr>
                        <a:t>- </a:t>
                      </a:r>
                      <a:r>
                        <a:rPr lang="en-US" sz="1600" dirty="0" smtClean="0">
                          <a:effectLst/>
                        </a:rPr>
                        <a:t>$416,700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35%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effectLst/>
                        </a:rPr>
                        <a:t>$416,700</a:t>
                      </a:r>
                      <a:r>
                        <a:rPr lang="en-US" sz="1600" baseline="0" dirty="0" smtClean="0">
                          <a:effectLst/>
                        </a:rPr>
                        <a:t> </a:t>
                      </a:r>
                      <a:r>
                        <a:rPr lang="en-US" sz="1600" dirty="0" smtClean="0">
                          <a:effectLst/>
                        </a:rPr>
                        <a:t> </a:t>
                      </a:r>
                      <a:r>
                        <a:rPr lang="en-US" sz="1600" dirty="0">
                          <a:effectLst/>
                        </a:rPr>
                        <a:t>- </a:t>
                      </a:r>
                      <a:r>
                        <a:rPr lang="en-US" sz="1600" dirty="0" smtClean="0">
                          <a:effectLst/>
                        </a:rPr>
                        <a:t>$418,400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a:t>
                      </a:r>
                      <a:r>
                        <a:rPr lang="en-US" sz="1600" dirty="0" smtClean="0">
                          <a:effectLst/>
                        </a:rPr>
                        <a:t>416,700 </a:t>
                      </a:r>
                      <a:r>
                        <a:rPr lang="en-US" sz="1600" dirty="0">
                          <a:effectLst/>
                        </a:rPr>
                        <a:t>- </a:t>
                      </a:r>
                      <a:r>
                        <a:rPr lang="en-US" sz="1600" dirty="0" smtClean="0">
                          <a:effectLst/>
                        </a:rPr>
                        <a:t>$470,700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3200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smtClean="0">
                          <a:effectLst/>
                        </a:rPr>
                        <a:t>39.6%</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Over </a:t>
                      </a:r>
                      <a:r>
                        <a:rPr lang="en-US" sz="1600" dirty="0" smtClean="0">
                          <a:effectLst/>
                        </a:rPr>
                        <a:t>$418,400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7000"/>
                        </a:lnSpc>
                        <a:spcBef>
                          <a:spcPts val="0"/>
                        </a:spcBef>
                        <a:spcAft>
                          <a:spcPts val="0"/>
                        </a:spcAft>
                      </a:pPr>
                      <a:r>
                        <a:rPr lang="en-US" sz="1600" dirty="0">
                          <a:effectLst/>
                        </a:rPr>
                        <a:t>Over </a:t>
                      </a:r>
                      <a:r>
                        <a:rPr lang="en-US" sz="1600" dirty="0" smtClean="0">
                          <a:effectLst/>
                        </a:rPr>
                        <a:t>$470,700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416815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ITEMIZED </a:t>
            </a:r>
            <a:r>
              <a:rPr lang="en-US" dirty="0" smtClean="0"/>
              <a:t>DEDUCTIONS</a:t>
            </a:r>
            <a:endParaRPr lang="en-US" dirty="0"/>
          </a:p>
        </p:txBody>
      </p:sp>
      <p:sp>
        <p:nvSpPr>
          <p:cNvPr id="3" name="Content Placeholder 2"/>
          <p:cNvSpPr>
            <a:spLocks noGrp="1"/>
          </p:cNvSpPr>
          <p:nvPr>
            <p:ph sz="quarter" idx="11"/>
          </p:nvPr>
        </p:nvSpPr>
        <p:spPr/>
        <p:txBody>
          <a:bodyPr/>
          <a:lstStyle/>
          <a:p>
            <a:r>
              <a:rPr lang="en-US" dirty="0">
                <a:solidFill>
                  <a:srgbClr val="AC001B"/>
                </a:solidFill>
              </a:rPr>
              <a:t>WHAT STAYS?</a:t>
            </a:r>
          </a:p>
          <a:p>
            <a:pPr marL="342900" indent="-342900">
              <a:buFont typeface="Arial" panose="020B0604020202020204" pitchFamily="34" charset="0"/>
              <a:buChar char="•"/>
            </a:pPr>
            <a:r>
              <a:rPr lang="en-US" b="0" dirty="0"/>
              <a:t>Medical and dental (7.5% </a:t>
            </a:r>
            <a:r>
              <a:rPr lang="en-US" b="0" dirty="0" smtClean="0"/>
              <a:t>floor for 2018 only)</a:t>
            </a:r>
            <a:endParaRPr lang="en-US" b="0" dirty="0"/>
          </a:p>
          <a:p>
            <a:pPr marL="342900" indent="-342900">
              <a:buFont typeface="Arial" panose="020B0604020202020204" pitchFamily="34" charset="0"/>
              <a:buChar char="•"/>
            </a:pPr>
            <a:r>
              <a:rPr lang="en-US" b="0" dirty="0" smtClean="0"/>
              <a:t>State and Local Taxes - limited </a:t>
            </a:r>
            <a:r>
              <a:rPr lang="en-US" b="0" dirty="0"/>
              <a:t>to $</a:t>
            </a:r>
            <a:r>
              <a:rPr lang="en-US" b="0" dirty="0" smtClean="0"/>
              <a:t>10,000</a:t>
            </a:r>
            <a:endParaRPr lang="en-US" b="0" dirty="0"/>
          </a:p>
          <a:p>
            <a:pPr marL="342900" indent="-342900">
              <a:buFont typeface="Arial" panose="020B0604020202020204" pitchFamily="34" charset="0"/>
              <a:buChar char="•"/>
            </a:pPr>
            <a:r>
              <a:rPr lang="en-US" b="0" dirty="0"/>
              <a:t>Mortgage Interest - </a:t>
            </a:r>
            <a:r>
              <a:rPr lang="en-US" b="0" dirty="0" smtClean="0"/>
              <a:t>limited to mortgages of $750,000</a:t>
            </a:r>
            <a:endParaRPr lang="en-US" b="0" dirty="0"/>
          </a:p>
          <a:p>
            <a:pPr marL="342900" indent="-342900">
              <a:buFont typeface="Arial" panose="020B0604020202020204" pitchFamily="34" charset="0"/>
              <a:buChar char="•"/>
            </a:pPr>
            <a:r>
              <a:rPr lang="en-US" b="0" dirty="0"/>
              <a:t>Charitable </a:t>
            </a:r>
            <a:r>
              <a:rPr lang="en-US" b="0" dirty="0" smtClean="0"/>
              <a:t>donations retained for taxpayers able to claim itemized deductions</a:t>
            </a:r>
            <a:endParaRPr lang="en-US" b="0" dirty="0"/>
          </a:p>
          <a:p>
            <a:pPr marL="342900" indent="-342900">
              <a:buFont typeface="Arial" panose="020B0604020202020204" pitchFamily="34" charset="0"/>
              <a:buChar char="•"/>
            </a:pPr>
            <a:endParaRPr lang="en-US" b="0" dirty="0"/>
          </a:p>
        </p:txBody>
      </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1" y="365759"/>
            <a:ext cx="12192000" cy="2743200"/>
          </a:xfrm>
        </p:spPr>
      </p:pic>
    </p:spTree>
    <p:extLst>
      <p:ext uri="{BB962C8B-B14F-4D97-AF65-F5344CB8AC3E}">
        <p14:creationId xmlns:p14="http://schemas.microsoft.com/office/powerpoint/2010/main" val="1288796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ITEMIZED </a:t>
            </a:r>
            <a:r>
              <a:rPr lang="en-US" dirty="0" smtClean="0"/>
              <a:t>DEDUCTIONS</a:t>
            </a:r>
            <a:endParaRPr lang="en-US" dirty="0"/>
          </a:p>
        </p:txBody>
      </p:sp>
      <p:sp>
        <p:nvSpPr>
          <p:cNvPr id="3" name="Content Placeholder 2"/>
          <p:cNvSpPr>
            <a:spLocks noGrp="1"/>
          </p:cNvSpPr>
          <p:nvPr>
            <p:ph sz="quarter" idx="11"/>
          </p:nvPr>
        </p:nvSpPr>
        <p:spPr/>
        <p:txBody>
          <a:bodyPr/>
          <a:lstStyle/>
          <a:p>
            <a:r>
              <a:rPr lang="en-US" dirty="0">
                <a:solidFill>
                  <a:srgbClr val="AC001B"/>
                </a:solidFill>
              </a:rPr>
              <a:t>WHAT GOES?</a:t>
            </a:r>
          </a:p>
          <a:p>
            <a:pPr marL="342900" indent="-342900">
              <a:buFont typeface="Arial" panose="020B0604020202020204" pitchFamily="34" charset="0"/>
              <a:buChar char="•"/>
            </a:pPr>
            <a:r>
              <a:rPr lang="en-US" b="0" dirty="0"/>
              <a:t>Home equity loan interest</a:t>
            </a:r>
          </a:p>
          <a:p>
            <a:pPr marL="342900" indent="-342900">
              <a:buFont typeface="Arial" panose="020B0604020202020204" pitchFamily="34" charset="0"/>
              <a:buChar char="•"/>
            </a:pPr>
            <a:r>
              <a:rPr lang="en-US" b="0" dirty="0"/>
              <a:t>Casualty and theft losses (unless federal disaster zone) </a:t>
            </a:r>
          </a:p>
          <a:p>
            <a:pPr marL="342900" indent="-342900">
              <a:buFont typeface="Arial" panose="020B0604020202020204" pitchFamily="34" charset="0"/>
              <a:buChar char="•"/>
            </a:pPr>
            <a:r>
              <a:rPr lang="en-US" b="0" dirty="0"/>
              <a:t>Miscellaneous deductions subject to 2% floor</a:t>
            </a:r>
          </a:p>
          <a:p>
            <a:pPr marL="1028700" lvl="1" indent="-342900"/>
            <a:r>
              <a:rPr lang="en-US" b="0" dirty="0"/>
              <a:t>Job expenses </a:t>
            </a:r>
          </a:p>
          <a:p>
            <a:pPr marL="1028700" lvl="1" indent="-342900"/>
            <a:r>
              <a:rPr lang="en-US" b="0" dirty="0"/>
              <a:t>Tax preparation fees</a:t>
            </a:r>
          </a:p>
          <a:p>
            <a:pPr marL="1028700" lvl="1" indent="-342900"/>
            <a:r>
              <a:rPr lang="en-US" b="0" dirty="0"/>
              <a:t>Investment fees</a:t>
            </a:r>
          </a:p>
          <a:p>
            <a:pPr marL="342900" indent="-342900">
              <a:buFont typeface="Arial" panose="020B0604020202020204" pitchFamily="34" charset="0"/>
              <a:buChar char="•"/>
            </a:pPr>
            <a:r>
              <a:rPr lang="en-US" b="0" dirty="0" smtClean="0"/>
              <a:t>Pease Limitation repealed – increases charitable deduction for high-income taxpayers who had been subject to the limit</a:t>
            </a:r>
            <a:endParaRPr lang="en-US" b="0" dirty="0"/>
          </a:p>
          <a:p>
            <a:pPr marL="342900" indent="-342900">
              <a:buFont typeface="Arial" panose="020B0604020202020204" pitchFamily="34" charset="0"/>
              <a:buChar char="•"/>
            </a:pPr>
            <a:r>
              <a:rPr lang="en-US" b="0" dirty="0"/>
              <a:t>Also some above-the-line </a:t>
            </a:r>
            <a:r>
              <a:rPr lang="en-US" b="0" dirty="0" smtClean="0"/>
              <a:t>deductions – Moving Expenses</a:t>
            </a:r>
            <a:endParaRPr lang="en-US" b="0" dirty="0"/>
          </a:p>
          <a:p>
            <a:endParaRPr lang="en-US" dirty="0"/>
          </a:p>
        </p:txBody>
      </p:sp>
    </p:spTree>
    <p:extLst>
      <p:ext uri="{BB962C8B-B14F-4D97-AF65-F5344CB8AC3E}">
        <p14:creationId xmlns:p14="http://schemas.microsoft.com/office/powerpoint/2010/main" val="3937286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STANDARD </a:t>
            </a:r>
            <a:r>
              <a:rPr lang="en-US" dirty="0" smtClean="0"/>
              <a:t>DEDUCTION</a:t>
            </a:r>
            <a:endParaRPr lang="en-US" dirty="0"/>
          </a:p>
        </p:txBody>
      </p:sp>
      <p:sp>
        <p:nvSpPr>
          <p:cNvPr id="3" name="Content Placeholder 2"/>
          <p:cNvSpPr>
            <a:spLocks noGrp="1"/>
          </p:cNvSpPr>
          <p:nvPr>
            <p:ph sz="quarter" idx="11"/>
          </p:nvPr>
        </p:nvSpPr>
        <p:spPr>
          <a:xfrm>
            <a:off x="2084831" y="1179576"/>
            <a:ext cx="8302752" cy="1116221"/>
          </a:xfrm>
        </p:spPr>
        <p:txBody>
          <a:bodyPr/>
          <a:lstStyle/>
          <a:p>
            <a:r>
              <a:rPr lang="en-US" dirty="0">
                <a:solidFill>
                  <a:srgbClr val="AC001B"/>
                </a:solidFill>
              </a:rPr>
              <a:t>INCREASED STANDARD DEDUCTION</a:t>
            </a:r>
          </a:p>
          <a:p>
            <a:r>
              <a:rPr lang="en-US" b="0" dirty="0"/>
              <a:t>Roughly doubles 2017 amounts</a:t>
            </a:r>
          </a:p>
          <a:p>
            <a:endParaRPr lang="en-US" b="0" dirty="0"/>
          </a:p>
        </p:txBody>
      </p:sp>
      <p:sp>
        <p:nvSpPr>
          <p:cNvPr id="4" name="Rectangle 3"/>
          <p:cNvSpPr/>
          <p:nvPr/>
        </p:nvSpPr>
        <p:spPr>
          <a:xfrm>
            <a:off x="2084831" y="2295797"/>
            <a:ext cx="1632896" cy="1413164"/>
          </a:xfrm>
          <a:prstGeom prst="rect">
            <a:avLst/>
          </a:prstGeom>
          <a:solidFill>
            <a:srgbClr val="4D4D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a:ea typeface="+mn-ea"/>
                <a:cs typeface="+mn-cs"/>
              </a:rPr>
              <a:t>$24,000 </a:t>
            </a:r>
          </a:p>
        </p:txBody>
      </p:sp>
      <p:sp>
        <p:nvSpPr>
          <p:cNvPr id="5" name="Rectangle 4"/>
          <p:cNvSpPr/>
          <p:nvPr/>
        </p:nvSpPr>
        <p:spPr>
          <a:xfrm>
            <a:off x="2084831" y="3877146"/>
            <a:ext cx="1632896" cy="1413164"/>
          </a:xfrm>
          <a:prstGeom prst="rect">
            <a:avLst/>
          </a:prstGeom>
          <a:solidFill>
            <a:srgbClr val="4D4D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a:ea typeface="+mn-ea"/>
                <a:cs typeface="+mn-cs"/>
              </a:rPr>
              <a:t>$12,000 </a:t>
            </a:r>
          </a:p>
        </p:txBody>
      </p:sp>
      <p:sp>
        <p:nvSpPr>
          <p:cNvPr id="6" name="Rectangle 5"/>
          <p:cNvSpPr/>
          <p:nvPr/>
        </p:nvSpPr>
        <p:spPr>
          <a:xfrm>
            <a:off x="3717728" y="2295797"/>
            <a:ext cx="5539484" cy="1413164"/>
          </a:xfrm>
          <a:prstGeom prst="rect">
            <a:avLst/>
          </a:prstGeom>
          <a:solidFill>
            <a:srgbClr val="929192"/>
          </a:solidFill>
          <a:ln w="12700" cap="flat" cmpd="sng" algn="ctr">
            <a:noFill/>
            <a:prstDash val="solid"/>
            <a:miter lim="800000"/>
          </a:ln>
          <a:effectLst/>
        </p:spPr>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Arial"/>
                <a:ea typeface="+mn-ea"/>
                <a:cs typeface="+mn-cs"/>
              </a:rPr>
              <a:t>MARRIED TAXPAYERS FILING JOINTLY</a:t>
            </a:r>
            <a:br>
              <a:rPr kumimoji="0" lang="en-US" sz="2000" b="1" i="0" u="none" strike="noStrike" kern="0" cap="none" spc="0" normalizeH="0" baseline="0" noProof="0" dirty="0" smtClean="0">
                <a:ln>
                  <a:noFill/>
                </a:ln>
                <a:solidFill>
                  <a:prstClr val="white"/>
                </a:solidFill>
                <a:effectLst/>
                <a:uLnTx/>
                <a:uFillTx/>
                <a:latin typeface="Arial"/>
                <a:ea typeface="+mn-ea"/>
                <a:cs typeface="+mn-cs"/>
              </a:rPr>
            </a:br>
            <a:r>
              <a:rPr kumimoji="0" lang="en-US" sz="2000" b="0" i="0" u="none" strike="noStrike" kern="0" cap="none" spc="0" normalizeH="0" baseline="0" noProof="0" dirty="0" smtClean="0">
                <a:ln>
                  <a:noFill/>
                </a:ln>
                <a:solidFill>
                  <a:prstClr val="white"/>
                </a:solidFill>
                <a:effectLst/>
                <a:uLnTx/>
                <a:uFillTx/>
                <a:latin typeface="Arial"/>
                <a:ea typeface="+mn-ea"/>
                <a:cs typeface="+mn-cs"/>
              </a:rPr>
              <a:t>(CURRENTLY $12,700) </a:t>
            </a:r>
          </a:p>
        </p:txBody>
      </p:sp>
      <p:sp>
        <p:nvSpPr>
          <p:cNvPr id="7" name="Rectangle 6"/>
          <p:cNvSpPr/>
          <p:nvPr/>
        </p:nvSpPr>
        <p:spPr>
          <a:xfrm>
            <a:off x="3717727" y="3877146"/>
            <a:ext cx="5539485" cy="1413164"/>
          </a:xfrm>
          <a:prstGeom prst="rect">
            <a:avLst/>
          </a:prstGeom>
          <a:solidFill>
            <a:srgbClr val="929192"/>
          </a:solidFill>
          <a:ln w="12700" cap="flat" cmpd="sng" algn="ctr">
            <a:noFill/>
            <a:prstDash val="solid"/>
            <a:miter lim="800000"/>
          </a:ln>
          <a:effectLst/>
        </p:spPr>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Arial"/>
                <a:ea typeface="+mn-ea"/>
                <a:cs typeface="+mn-cs"/>
              </a:rPr>
              <a:t>SINGLE FILERS</a:t>
            </a:r>
            <a:br>
              <a:rPr kumimoji="0" lang="en-US" sz="2000" b="1" i="0" u="none" strike="noStrike" kern="0" cap="none" spc="0" normalizeH="0" baseline="0" noProof="0" dirty="0" smtClean="0">
                <a:ln>
                  <a:noFill/>
                </a:ln>
                <a:solidFill>
                  <a:prstClr val="white"/>
                </a:solidFill>
                <a:effectLst/>
                <a:uLnTx/>
                <a:uFillTx/>
                <a:latin typeface="Arial"/>
                <a:ea typeface="+mn-ea"/>
                <a:cs typeface="+mn-cs"/>
              </a:rPr>
            </a:br>
            <a:r>
              <a:rPr kumimoji="0" lang="en-US" sz="2000" b="0" i="0" u="none" strike="noStrike" kern="0" cap="none" spc="0" normalizeH="0" baseline="0" noProof="0" dirty="0" smtClean="0">
                <a:ln>
                  <a:noFill/>
                </a:ln>
                <a:solidFill>
                  <a:prstClr val="white"/>
                </a:solidFill>
                <a:effectLst/>
                <a:uLnTx/>
                <a:uFillTx/>
                <a:latin typeface="Arial"/>
                <a:ea typeface="+mn-ea"/>
                <a:cs typeface="+mn-cs"/>
              </a:rPr>
              <a:t>(CURRENTLY $6,350) </a:t>
            </a:r>
          </a:p>
        </p:txBody>
      </p:sp>
    </p:spTree>
    <p:extLst>
      <p:ext uri="{BB962C8B-B14F-4D97-AF65-F5344CB8AC3E}">
        <p14:creationId xmlns:p14="http://schemas.microsoft.com/office/powerpoint/2010/main" val="3524528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STANDARD DEDUCTION</a:t>
            </a:r>
            <a:endParaRPr lang="en-US" dirty="0"/>
          </a:p>
        </p:txBody>
      </p:sp>
      <p:sp>
        <p:nvSpPr>
          <p:cNvPr id="3" name="Content Placeholder 2"/>
          <p:cNvSpPr>
            <a:spLocks noGrp="1"/>
          </p:cNvSpPr>
          <p:nvPr>
            <p:ph sz="quarter" idx="11"/>
          </p:nvPr>
        </p:nvSpPr>
        <p:spPr/>
        <p:txBody>
          <a:bodyPr/>
          <a:lstStyle/>
          <a:p>
            <a:pPr>
              <a:spcAft>
                <a:spcPts val="1200"/>
              </a:spcAft>
              <a:buClr>
                <a:srgbClr val="E1523D"/>
              </a:buClr>
              <a:buSzPct val="75000"/>
            </a:pPr>
            <a:r>
              <a:rPr lang="en-US" dirty="0" smtClean="0">
                <a:solidFill>
                  <a:srgbClr val="AC001B"/>
                </a:solidFill>
                <a:cs typeface="Calibri Light" panose="020F0302020204030204" pitchFamily="34" charset="0"/>
              </a:rPr>
              <a:t>EXAMPLE</a:t>
            </a:r>
          </a:p>
          <a:p>
            <a:pPr>
              <a:spcAft>
                <a:spcPts val="1200"/>
              </a:spcAft>
              <a:buClr>
                <a:srgbClr val="E1523D"/>
              </a:buClr>
              <a:buSzPct val="75000"/>
            </a:pPr>
            <a:r>
              <a:rPr lang="en-US" b="0" dirty="0" smtClean="0">
                <a:cs typeface="Calibri Light" panose="020F0302020204030204" pitchFamily="34" charset="0"/>
              </a:rPr>
              <a:t>Jane is a single taxpayer. </a:t>
            </a:r>
            <a:endParaRPr lang="en-US" b="0" dirty="0">
              <a:cs typeface="Calibri Light" panose="020F0302020204030204" pitchFamily="34" charset="0"/>
            </a:endParaRPr>
          </a:p>
          <a:p>
            <a:pPr>
              <a:spcAft>
                <a:spcPts val="1200"/>
              </a:spcAft>
              <a:buClr>
                <a:srgbClr val="E1523D"/>
              </a:buClr>
              <a:buSzPct val="75000"/>
            </a:pPr>
            <a:r>
              <a:rPr lang="en-US" b="0" dirty="0" smtClean="0">
                <a:cs typeface="Calibri Light" panose="020F0302020204030204" pitchFamily="34" charset="0"/>
              </a:rPr>
              <a:t>In 2017, </a:t>
            </a:r>
            <a:r>
              <a:rPr lang="en-US" b="0" dirty="0">
                <a:cs typeface="Calibri Light" panose="020F0302020204030204" pitchFamily="34" charset="0"/>
              </a:rPr>
              <a:t>standard deduction(SD) </a:t>
            </a:r>
            <a:r>
              <a:rPr lang="en-US" b="0" dirty="0" smtClean="0">
                <a:cs typeface="Calibri Light" panose="020F0302020204030204" pitchFamily="34" charset="0"/>
              </a:rPr>
              <a:t>was </a:t>
            </a:r>
            <a:r>
              <a:rPr lang="en-US" b="0" dirty="0">
                <a:cs typeface="Calibri Light" panose="020F0302020204030204" pitchFamily="34" charset="0"/>
              </a:rPr>
              <a:t>$6,350 </a:t>
            </a:r>
            <a:r>
              <a:rPr lang="en-US" b="0" dirty="0" smtClean="0">
                <a:cs typeface="Calibri Light" panose="020F0302020204030204" pitchFamily="34" charset="0"/>
              </a:rPr>
              <a:t>&amp; Jane’s itemized </a:t>
            </a:r>
            <a:r>
              <a:rPr lang="en-US" b="0" dirty="0">
                <a:cs typeface="Calibri Light" panose="020F0302020204030204" pitchFamily="34" charset="0"/>
              </a:rPr>
              <a:t>deductions(ID</a:t>
            </a:r>
            <a:r>
              <a:rPr lang="en-US" b="0" dirty="0" smtClean="0">
                <a:cs typeface="Calibri Light" panose="020F0302020204030204" pitchFamily="34" charset="0"/>
              </a:rPr>
              <a:t>) were </a:t>
            </a:r>
            <a:r>
              <a:rPr lang="en-US" b="0" dirty="0">
                <a:cs typeface="Calibri Light" panose="020F0302020204030204" pitchFamily="34" charset="0"/>
              </a:rPr>
              <a:t>$11,000 which included $5,000 of charitable </a:t>
            </a:r>
            <a:r>
              <a:rPr lang="en-US" b="0" dirty="0" smtClean="0">
                <a:cs typeface="Calibri Light" panose="020F0302020204030204" pitchFamily="34" charset="0"/>
              </a:rPr>
              <a:t>contributions. Jane deducted 11,000 in 2017.</a:t>
            </a:r>
            <a:endParaRPr lang="en-US" b="0" dirty="0">
              <a:cs typeface="Calibri Light" panose="020F0302020204030204" pitchFamily="34" charset="0"/>
            </a:endParaRPr>
          </a:p>
          <a:p>
            <a:pPr>
              <a:spcAft>
                <a:spcPts val="1200"/>
              </a:spcAft>
              <a:buClr>
                <a:srgbClr val="E1523D"/>
              </a:buClr>
              <a:buSzPct val="75000"/>
            </a:pPr>
            <a:r>
              <a:rPr lang="en-US" b="0" dirty="0">
                <a:cs typeface="Calibri Light" panose="020F0302020204030204" pitchFamily="34" charset="0"/>
              </a:rPr>
              <a:t>In 2018, SD will be $12,000 &amp;</a:t>
            </a:r>
            <a:r>
              <a:rPr lang="en-US" b="0" dirty="0" smtClean="0">
                <a:cs typeface="Calibri Light" panose="020F0302020204030204" pitchFamily="34" charset="0"/>
              </a:rPr>
              <a:t> Jane’s ID </a:t>
            </a:r>
            <a:r>
              <a:rPr lang="en-US" b="0" dirty="0">
                <a:cs typeface="Calibri Light" panose="020F0302020204030204" pitchFamily="34" charset="0"/>
              </a:rPr>
              <a:t>are still $11,000 (which again includes $5,000 to charity). </a:t>
            </a:r>
            <a:endParaRPr lang="en-US" b="0" dirty="0" smtClean="0">
              <a:cs typeface="Calibri Light" panose="020F0302020204030204" pitchFamily="34" charset="0"/>
            </a:endParaRPr>
          </a:p>
          <a:p>
            <a:pPr>
              <a:spcAft>
                <a:spcPts val="1200"/>
              </a:spcAft>
              <a:buClr>
                <a:srgbClr val="E1523D"/>
              </a:buClr>
              <a:buSzPct val="75000"/>
            </a:pPr>
            <a:r>
              <a:rPr lang="en-US" b="0" dirty="0" smtClean="0">
                <a:cs typeface="Calibri Light" panose="020F0302020204030204" pitchFamily="34" charset="0"/>
              </a:rPr>
              <a:t>It </a:t>
            </a:r>
            <a:r>
              <a:rPr lang="en-US" b="0" dirty="0">
                <a:cs typeface="Calibri Light" panose="020F0302020204030204" pitchFamily="34" charset="0"/>
              </a:rPr>
              <a:t>no longer matters if </a:t>
            </a:r>
            <a:r>
              <a:rPr lang="en-US" b="0" dirty="0" smtClean="0">
                <a:cs typeface="Calibri Light" panose="020F0302020204030204" pitchFamily="34" charset="0"/>
              </a:rPr>
              <a:t>Jane contributes </a:t>
            </a:r>
            <a:r>
              <a:rPr lang="en-US" b="0" dirty="0">
                <a:cs typeface="Calibri Light" panose="020F0302020204030204" pitchFamily="34" charset="0"/>
              </a:rPr>
              <a:t>$</a:t>
            </a:r>
            <a:r>
              <a:rPr lang="en-US" b="0" dirty="0" smtClean="0">
                <a:cs typeface="Calibri Light" panose="020F0302020204030204" pitchFamily="34" charset="0"/>
              </a:rPr>
              <a:t>5,000 </a:t>
            </a:r>
            <a:r>
              <a:rPr lang="en-US" b="0" dirty="0">
                <a:cs typeface="Calibri Light" panose="020F0302020204030204" pitchFamily="34" charset="0"/>
              </a:rPr>
              <a:t>to charity as </a:t>
            </a:r>
            <a:r>
              <a:rPr lang="en-US" b="0" dirty="0" smtClean="0">
                <a:cs typeface="Calibri Light" panose="020F0302020204030204" pitchFamily="34" charset="0"/>
              </a:rPr>
              <a:t>her </a:t>
            </a:r>
            <a:r>
              <a:rPr lang="en-US" b="0" dirty="0">
                <a:cs typeface="Calibri Light" panose="020F0302020204030204" pitchFamily="34" charset="0"/>
              </a:rPr>
              <a:t>SD </a:t>
            </a:r>
            <a:r>
              <a:rPr lang="en-US" b="0" dirty="0" smtClean="0">
                <a:cs typeface="Calibri Light" panose="020F0302020204030204" pitchFamily="34" charset="0"/>
              </a:rPr>
              <a:t>is now </a:t>
            </a:r>
            <a:r>
              <a:rPr lang="en-US" b="0" dirty="0">
                <a:cs typeface="Calibri Light" panose="020F0302020204030204" pitchFamily="34" charset="0"/>
              </a:rPr>
              <a:t>$12,000 under the new law even if </a:t>
            </a:r>
            <a:r>
              <a:rPr lang="en-US" b="0" dirty="0" smtClean="0">
                <a:cs typeface="Calibri Light" panose="020F0302020204030204" pitchFamily="34" charset="0"/>
              </a:rPr>
              <a:t>she gives zero to charity.</a:t>
            </a:r>
          </a:p>
          <a:p>
            <a:pPr>
              <a:spcAft>
                <a:spcPts val="1200"/>
              </a:spcAft>
              <a:buClr>
                <a:srgbClr val="E1523D"/>
              </a:buClr>
              <a:buSzPct val="75000"/>
            </a:pPr>
            <a:r>
              <a:rPr lang="en-US" b="0" dirty="0" smtClean="0">
                <a:cs typeface="Calibri Light" panose="020F0302020204030204" pitchFamily="34" charset="0"/>
              </a:rPr>
              <a:t>In this example, the tax </a:t>
            </a:r>
            <a:r>
              <a:rPr lang="en-US" b="0" dirty="0">
                <a:cs typeface="Calibri Light" panose="020F0302020204030204" pitchFamily="34" charset="0"/>
              </a:rPr>
              <a:t>incentive to give to charity has been </a:t>
            </a:r>
            <a:r>
              <a:rPr lang="en-US" b="0" dirty="0" smtClean="0">
                <a:cs typeface="Calibri Light" panose="020F0302020204030204" pitchFamily="34" charset="0"/>
              </a:rPr>
              <a:t>eliminated.</a:t>
            </a:r>
            <a:endParaRPr lang="en-US" b="0" dirty="0">
              <a:cs typeface="Calibri Light" panose="020F0302020204030204" pitchFamily="34" charset="0"/>
            </a:endParaRPr>
          </a:p>
          <a:p>
            <a:endParaRPr lang="en-US" dirty="0"/>
          </a:p>
        </p:txBody>
      </p:sp>
    </p:spTree>
    <p:extLst>
      <p:ext uri="{BB962C8B-B14F-4D97-AF65-F5344CB8AC3E}">
        <p14:creationId xmlns:p14="http://schemas.microsoft.com/office/powerpoint/2010/main" val="706029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rryDun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3756</TotalTime>
  <Words>3586</Words>
  <Application>Microsoft Office PowerPoint</Application>
  <PresentationFormat>Widescreen</PresentationFormat>
  <Paragraphs>378</Paragraphs>
  <Slides>30</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PowerPoint Presentation</vt:lpstr>
      <vt:lpstr>2018 Tax Update for Nonprofits What’s the Latest?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BerryDunn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Castro</dc:creator>
  <cp:lastModifiedBy>Devin Dukes</cp:lastModifiedBy>
  <cp:revision>235</cp:revision>
  <cp:lastPrinted>2018-07-13T18:39:33Z</cp:lastPrinted>
  <dcterms:created xsi:type="dcterms:W3CDTF">2017-12-08T17:42:34Z</dcterms:created>
  <dcterms:modified xsi:type="dcterms:W3CDTF">2018-07-23T18:20:18Z</dcterms:modified>
</cp:coreProperties>
</file>