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9" r:id="rId8"/>
  </p:sldMasterIdLst>
  <p:notesMasterIdLst>
    <p:notesMasterId r:id="rId27"/>
  </p:notesMasterIdLst>
  <p:handoutMasterIdLst>
    <p:handoutMasterId r:id="rId28"/>
  </p:handoutMasterIdLst>
  <p:sldIdLst>
    <p:sldId id="1000" r:id="rId9"/>
    <p:sldId id="1052" r:id="rId10"/>
    <p:sldId id="1053" r:id="rId11"/>
    <p:sldId id="1044" r:id="rId12"/>
    <p:sldId id="1048" r:id="rId13"/>
    <p:sldId id="1045" r:id="rId14"/>
    <p:sldId id="1046" r:id="rId15"/>
    <p:sldId id="1008" r:id="rId16"/>
    <p:sldId id="1047" r:id="rId17"/>
    <p:sldId id="1054" r:id="rId18"/>
    <p:sldId id="1051" r:id="rId19"/>
    <p:sldId id="1043" r:id="rId20"/>
    <p:sldId id="1041" r:id="rId21"/>
    <p:sldId id="1049" r:id="rId22"/>
    <p:sldId id="1050" r:id="rId23"/>
    <p:sldId id="1055" r:id="rId24"/>
    <p:sldId id="1036" r:id="rId25"/>
    <p:sldId id="1031" r:id="rId26"/>
  </p:sldIdLst>
  <p:sldSz cx="9144000" cy="6858000" type="screen4x3"/>
  <p:notesSz cx="7315200" cy="9601200"/>
  <p:embeddedFontLst>
    <p:embeddedFont>
      <p:font typeface="ＭＳ Ｐゴシック" panose="020B0600070205080204" pitchFamily="34" charset="-128"/>
      <p:regular r:id="rId29"/>
    </p:embeddedFont>
    <p:embeddedFont>
      <p:font typeface="Calibri" panose="020F0502020204030204" pitchFamily="34" charset="0"/>
      <p:regular r:id="rId30"/>
      <p:bold r:id="rId31"/>
      <p:italic r:id="rId32"/>
      <p:boldItalic r:id="rId33"/>
    </p:embeddedFont>
    <p:embeddedFont>
      <p:font typeface="Arial Narrow" panose="020B0606020202030204" pitchFamily="34" charset="0"/>
      <p:regular r:id="rId34"/>
      <p:bold r:id="rId35"/>
      <p:italic r:id="rId36"/>
      <p:boldItalic r:id="rId37"/>
    </p:embeddedFont>
  </p:embeddedFontLst>
  <p:custDataLst>
    <p:custData r:id="rId1"/>
    <p:custData r:id="rId3"/>
    <p:custData r:id="rId4"/>
    <p:custData r:id="rId7"/>
    <p:custData r:id="rId5"/>
    <p:custData r:id="rId2"/>
    <p:custData r:id="rId6"/>
  </p:custDataLst>
  <p:defaultTextStyle>
    <a:defPPr>
      <a:defRPr lang="en-US"/>
    </a:defPPr>
    <a:lvl1pPr algn="ctr" rtl="0" fontAlgn="base">
      <a:spcBef>
        <a:spcPct val="0"/>
      </a:spcBef>
      <a:spcAft>
        <a:spcPct val="0"/>
      </a:spcAft>
      <a:defRPr sz="1800" kern="1200">
        <a:solidFill>
          <a:schemeClr val="tx1"/>
        </a:solidFill>
        <a:latin typeface="Gotham C2 Text" pitchFamily="50" charset="0"/>
        <a:ea typeface="ＭＳ Ｐゴシック" charset="-128"/>
        <a:cs typeface="+mn-cs"/>
      </a:defRPr>
    </a:lvl1pPr>
    <a:lvl2pPr marL="410291" algn="ctr" rtl="0" fontAlgn="base">
      <a:spcBef>
        <a:spcPct val="0"/>
      </a:spcBef>
      <a:spcAft>
        <a:spcPct val="0"/>
      </a:spcAft>
      <a:defRPr sz="1800" kern="1200">
        <a:solidFill>
          <a:schemeClr val="tx1"/>
        </a:solidFill>
        <a:latin typeface="Gotham C2 Text" pitchFamily="50" charset="0"/>
        <a:ea typeface="ＭＳ Ｐゴシック" charset="-128"/>
        <a:cs typeface="+mn-cs"/>
      </a:defRPr>
    </a:lvl2pPr>
    <a:lvl3pPr marL="820583" algn="ctr" rtl="0" fontAlgn="base">
      <a:spcBef>
        <a:spcPct val="0"/>
      </a:spcBef>
      <a:spcAft>
        <a:spcPct val="0"/>
      </a:spcAft>
      <a:defRPr sz="1800" kern="1200">
        <a:solidFill>
          <a:schemeClr val="tx1"/>
        </a:solidFill>
        <a:latin typeface="Gotham C2 Text" pitchFamily="50" charset="0"/>
        <a:ea typeface="ＭＳ Ｐゴシック" charset="-128"/>
        <a:cs typeface="+mn-cs"/>
      </a:defRPr>
    </a:lvl3pPr>
    <a:lvl4pPr marL="1230874" algn="ctr" rtl="0" fontAlgn="base">
      <a:spcBef>
        <a:spcPct val="0"/>
      </a:spcBef>
      <a:spcAft>
        <a:spcPct val="0"/>
      </a:spcAft>
      <a:defRPr sz="1800" kern="1200">
        <a:solidFill>
          <a:schemeClr val="tx1"/>
        </a:solidFill>
        <a:latin typeface="Gotham C2 Text" pitchFamily="50" charset="0"/>
        <a:ea typeface="ＭＳ Ｐゴシック" charset="-128"/>
        <a:cs typeface="+mn-cs"/>
      </a:defRPr>
    </a:lvl4pPr>
    <a:lvl5pPr marL="1641165" algn="ctr" rtl="0" fontAlgn="base">
      <a:spcBef>
        <a:spcPct val="0"/>
      </a:spcBef>
      <a:spcAft>
        <a:spcPct val="0"/>
      </a:spcAft>
      <a:defRPr sz="1800" kern="1200">
        <a:solidFill>
          <a:schemeClr val="tx1"/>
        </a:solidFill>
        <a:latin typeface="Gotham C2 Text" pitchFamily="50" charset="0"/>
        <a:ea typeface="ＭＳ Ｐゴシック" charset="-128"/>
        <a:cs typeface="+mn-cs"/>
      </a:defRPr>
    </a:lvl5pPr>
    <a:lvl6pPr marL="2051456" algn="l" defTabSz="820583" rtl="0" eaLnBrk="1" latinLnBrk="0" hangingPunct="1">
      <a:defRPr sz="1800" kern="1200">
        <a:solidFill>
          <a:schemeClr val="tx1"/>
        </a:solidFill>
        <a:latin typeface="Gotham C2 Text" pitchFamily="50" charset="0"/>
        <a:ea typeface="ＭＳ Ｐゴシック" charset="-128"/>
        <a:cs typeface="+mn-cs"/>
      </a:defRPr>
    </a:lvl6pPr>
    <a:lvl7pPr marL="2461748" algn="l" defTabSz="820583" rtl="0" eaLnBrk="1" latinLnBrk="0" hangingPunct="1">
      <a:defRPr sz="1800" kern="1200">
        <a:solidFill>
          <a:schemeClr val="tx1"/>
        </a:solidFill>
        <a:latin typeface="Gotham C2 Text" pitchFamily="50" charset="0"/>
        <a:ea typeface="ＭＳ Ｐゴシック" charset="-128"/>
        <a:cs typeface="+mn-cs"/>
      </a:defRPr>
    </a:lvl7pPr>
    <a:lvl8pPr marL="2872039" algn="l" defTabSz="820583" rtl="0" eaLnBrk="1" latinLnBrk="0" hangingPunct="1">
      <a:defRPr sz="1800" kern="1200">
        <a:solidFill>
          <a:schemeClr val="tx1"/>
        </a:solidFill>
        <a:latin typeface="Gotham C2 Text" pitchFamily="50" charset="0"/>
        <a:ea typeface="ＭＳ Ｐゴシック" charset="-128"/>
        <a:cs typeface="+mn-cs"/>
      </a:defRPr>
    </a:lvl8pPr>
    <a:lvl9pPr marL="3282330" algn="l" defTabSz="820583" rtl="0" eaLnBrk="1" latinLnBrk="0" hangingPunct="1">
      <a:defRPr sz="1800" kern="1200">
        <a:solidFill>
          <a:schemeClr val="tx1"/>
        </a:solidFill>
        <a:latin typeface="Gotham C2 Text" pitchFamily="50"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47E"/>
    <a:srgbClr val="200A5E"/>
    <a:srgbClr val="2A0D7D"/>
    <a:srgbClr val="203D0A"/>
    <a:srgbClr val="BA0C2F"/>
    <a:srgbClr val="55565A"/>
    <a:srgbClr val="4A773C"/>
    <a:srgbClr val="00A7B5"/>
    <a:srgbClr val="DE7C00"/>
    <a:srgbClr val="0025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74266" autoAdjust="0"/>
  </p:normalViewPr>
  <p:slideViewPr>
    <p:cSldViewPr snapToGrid="0">
      <p:cViewPr varScale="1">
        <p:scale>
          <a:sx n="71" d="100"/>
          <a:sy n="71" d="100"/>
        </p:scale>
        <p:origin x="-1260" y="-102"/>
      </p:cViewPr>
      <p:guideLst>
        <p:guide orient="horz" pos="4074"/>
        <p:guide orient="horz" pos="3943"/>
        <p:guide orient="horz" pos="1621"/>
        <p:guide orient="horz" pos="287"/>
        <p:guide orient="horz" pos="432"/>
        <p:guide orient="horz" pos="1335"/>
        <p:guide orient="horz" pos="578"/>
        <p:guide orient="horz" pos="2272"/>
        <p:guide orient="horz" pos="1002"/>
        <p:guide orient="horz" pos="3311"/>
        <p:guide orient="horz" pos="2025"/>
        <p:guide orient="horz" pos="3577"/>
        <p:guide orient="horz" pos="4167"/>
        <p:guide pos="305"/>
        <p:guide pos="5759"/>
        <p:guide pos="5471"/>
        <p:guide pos="2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2076" y="-90"/>
      </p:cViewPr>
      <p:guideLst>
        <p:guide orient="horz" pos="5711"/>
        <p:guide orient="horz" pos="302"/>
        <p:guide pos="4249"/>
        <p:guide pos="3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font" Target="fonts/font6.fntdata"/><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3.fntdata"/><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6" name="Text Box 26"/>
          <p:cNvSpPr txBox="1">
            <a:spLocks noChangeArrowheads="1"/>
          </p:cNvSpPr>
          <p:nvPr/>
        </p:nvSpPr>
        <p:spPr bwMode="auto">
          <a:xfrm>
            <a:off x="462988" y="8911896"/>
            <a:ext cx="1432518" cy="22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6557" tIns="48281" rIns="96557" bIns="48281">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Arial" panose="020B0604020202020204" pitchFamily="34" charset="0"/>
              </a:rPr>
              <a:t>EMPOWER RETIREMENT</a:t>
            </a:r>
          </a:p>
        </p:txBody>
      </p:sp>
      <p:sp>
        <p:nvSpPr>
          <p:cNvPr id="5" name="Rectangle 6"/>
          <p:cNvSpPr>
            <a:spLocks noChangeArrowheads="1"/>
          </p:cNvSpPr>
          <p:nvPr/>
        </p:nvSpPr>
        <p:spPr bwMode="auto">
          <a:xfrm>
            <a:off x="4270529" y="8882848"/>
            <a:ext cx="2464313" cy="34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0" tIns="47079" rIns="94155" bIns="47079">
            <a:spAutoFit/>
          </a:bodyPr>
          <a:lstStyle/>
          <a:p>
            <a:pPr algn="r" defTabSz="944286"/>
            <a:r>
              <a:rPr lang="en-US" sz="800" dirty="0">
                <a:solidFill>
                  <a:srgbClr val="55565A"/>
                </a:solidFill>
                <a:latin typeface="Arial Narrow" panose="020B0606020202030204" pitchFamily="34" charset="0"/>
                <a:cs typeface="Arial" panose="020B0604020202020204" pitchFamily="34" charset="0"/>
              </a:rPr>
              <a:t>For investment professional use only. Not for public distribution.</a:t>
            </a:r>
          </a:p>
          <a:p>
            <a:pPr algn="r" defTabSz="944286"/>
            <a:r>
              <a:rPr lang="en-US" sz="800" dirty="0">
                <a:solidFill>
                  <a:srgbClr val="55565A"/>
                </a:solidFill>
                <a:latin typeface="Arial Narrow" panose="020B0606020202030204" pitchFamily="34" charset="0"/>
                <a:cs typeface="Arial" panose="020B0604020202020204" pitchFamily="34" charset="0"/>
              </a:rPr>
              <a:t>Job number 00/00</a:t>
            </a:r>
          </a:p>
        </p:txBody>
      </p:sp>
      <p:sp>
        <p:nvSpPr>
          <p:cNvPr id="6" name="Rectangle 27"/>
          <p:cNvSpPr>
            <a:spLocks noChangeArrowheads="1"/>
          </p:cNvSpPr>
          <p:nvPr/>
        </p:nvSpPr>
        <p:spPr bwMode="auto">
          <a:xfrm>
            <a:off x="6752751" y="8949720"/>
            <a:ext cx="297887" cy="2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0" tIns="47100" rIns="42346" bIns="47100">
            <a:spAutoFit/>
          </a:bodyPr>
          <a:lstStyle/>
          <a:p>
            <a:pPr algn="l" defTabSz="944286">
              <a:lnSpc>
                <a:spcPct val="90000"/>
              </a:lnSpc>
            </a:pPr>
            <a:fld id="{1A797CE9-049D-415B-B10C-828B86054992}" type="slidenum">
              <a:rPr lang="en-US" sz="800">
                <a:solidFill>
                  <a:srgbClr val="55565A"/>
                </a:solidFill>
                <a:latin typeface="Arial Narrow" panose="020B0606020202030204" pitchFamily="34" charset="0"/>
                <a:cs typeface="Arial" panose="020B0604020202020204" pitchFamily="34" charset="0"/>
              </a:rPr>
              <a:pPr algn="l" defTabSz="944286">
                <a:lnSpc>
                  <a:spcPct val="90000"/>
                </a:lnSpc>
              </a:pPr>
              <a:t>‹#›</a:t>
            </a:fld>
            <a:endParaRPr lang="en-US" sz="800" dirty="0">
              <a:solidFill>
                <a:srgbClr val="55565A"/>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7534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4"/>
          <p:cNvSpPr>
            <a:spLocks noGrp="1" noRot="1" noChangeAspect="1" noChangeArrowheads="1" noTextEdit="1"/>
          </p:cNvSpPr>
          <p:nvPr>
            <p:ph type="sldImg" idx="2"/>
          </p:nvPr>
        </p:nvSpPr>
        <p:spPr bwMode="auto">
          <a:xfrm>
            <a:off x="1538288" y="479425"/>
            <a:ext cx="4244975" cy="31829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7173" name="Rectangle 5"/>
          <p:cNvSpPr>
            <a:spLocks noGrp="1" noChangeArrowheads="1"/>
          </p:cNvSpPr>
          <p:nvPr>
            <p:ph type="body" sz="quarter" idx="3"/>
          </p:nvPr>
        </p:nvSpPr>
        <p:spPr bwMode="auto">
          <a:xfrm>
            <a:off x="568817" y="4080183"/>
            <a:ext cx="6177574" cy="448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6557" tIns="48281" rIns="96557" bIns="4828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 name="Rectangle 27"/>
          <p:cNvSpPr>
            <a:spLocks noChangeArrowheads="1"/>
          </p:cNvSpPr>
          <p:nvPr/>
        </p:nvSpPr>
        <p:spPr bwMode="auto">
          <a:xfrm>
            <a:off x="6847751" y="9175345"/>
            <a:ext cx="297887" cy="2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0" tIns="47100" rIns="42346" bIns="47100">
            <a:spAutoFit/>
          </a:bodyPr>
          <a:lstStyle/>
          <a:p>
            <a:pPr algn="l" defTabSz="944286">
              <a:lnSpc>
                <a:spcPct val="90000"/>
              </a:lnSpc>
            </a:pPr>
            <a:fld id="{1A797CE9-049D-415B-B10C-828B86054992}" type="slidenum">
              <a:rPr lang="en-US" sz="800">
                <a:solidFill>
                  <a:srgbClr val="55565A"/>
                </a:solidFill>
                <a:latin typeface="Arial Narrow" panose="020B0606020202030204" pitchFamily="34" charset="0"/>
                <a:cs typeface="Arial" panose="020B0604020202020204" pitchFamily="34" charset="0"/>
              </a:rPr>
              <a:pPr algn="l" defTabSz="944286">
                <a:lnSpc>
                  <a:spcPct val="90000"/>
                </a:lnSpc>
              </a:pPr>
              <a:t>‹#›</a:t>
            </a:fld>
            <a:endParaRPr lang="en-US" sz="800" dirty="0">
              <a:solidFill>
                <a:srgbClr val="55565A"/>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977285979"/>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0"/>
      </a:spcBef>
      <a:spcAft>
        <a:spcPct val="0"/>
      </a:spcAft>
      <a:defRPr sz="1100" kern="1200">
        <a:solidFill>
          <a:schemeClr val="tx1"/>
        </a:solidFill>
        <a:latin typeface="Arial" panose="020B0604020202020204" pitchFamily="34" charset="0"/>
        <a:ea typeface="ＭＳ Ｐゴシック" charset="-128"/>
        <a:cs typeface="MS PGothic" charset="0"/>
      </a:defRPr>
    </a:lvl1pPr>
    <a:lvl2pPr marL="202296" indent="-99724" algn="l" rtl="0" eaLnBrk="0" fontAlgn="base" hangingPunct="0">
      <a:lnSpc>
        <a:spcPct val="110000"/>
      </a:lnSpc>
      <a:spcBef>
        <a:spcPct val="0"/>
      </a:spcBef>
      <a:spcAft>
        <a:spcPct val="0"/>
      </a:spcAft>
      <a:buClr>
        <a:srgbClr val="1A7FBA"/>
      </a:buClr>
      <a:buChar char="•"/>
      <a:defRPr sz="1100" kern="1200">
        <a:solidFill>
          <a:schemeClr val="tx1"/>
        </a:solidFill>
        <a:latin typeface="Arial" panose="020B0604020202020204" pitchFamily="34" charset="0"/>
        <a:ea typeface="ＭＳ Ｐゴシック" charset="-128"/>
        <a:cs typeface="MS PGothic" charset="0"/>
      </a:defRPr>
    </a:lvl2pPr>
    <a:lvl3pPr marL="404593" indent="-99724" algn="l" rtl="0" eaLnBrk="0" fontAlgn="base" hangingPunct="0">
      <a:lnSpc>
        <a:spcPct val="110000"/>
      </a:lnSpc>
      <a:spcBef>
        <a:spcPct val="0"/>
      </a:spcBef>
      <a:spcAft>
        <a:spcPct val="0"/>
      </a:spcAft>
      <a:buClr>
        <a:srgbClr val="1A7FBA"/>
      </a:buClr>
      <a:buFont typeface="Gotham C2 Text" pitchFamily="50" charset="0"/>
      <a:buChar char="–"/>
      <a:defRPr sz="1100" kern="1200">
        <a:solidFill>
          <a:schemeClr val="tx1"/>
        </a:solidFill>
        <a:latin typeface="Arial" panose="020B0604020202020204" pitchFamily="34" charset="0"/>
        <a:ea typeface="ＭＳ Ｐゴシック" charset="-128"/>
        <a:cs typeface="MS PGothic" charset="0"/>
      </a:defRPr>
    </a:lvl3pPr>
    <a:lvl4pPr marL="615437" indent="-108271" algn="l" rtl="0" eaLnBrk="0" fontAlgn="base" hangingPunct="0">
      <a:lnSpc>
        <a:spcPct val="110000"/>
      </a:lnSpc>
      <a:spcBef>
        <a:spcPct val="0"/>
      </a:spcBef>
      <a:spcAft>
        <a:spcPct val="0"/>
      </a:spcAft>
      <a:buClr>
        <a:srgbClr val="1A7FBA"/>
      </a:buClr>
      <a:buChar char="•"/>
      <a:defRPr sz="1100" kern="1200">
        <a:solidFill>
          <a:schemeClr val="tx1"/>
        </a:solidFill>
        <a:latin typeface="Arial" panose="020B0604020202020204" pitchFamily="34" charset="0"/>
        <a:ea typeface="ＭＳ Ｐゴシック" charset="-128"/>
        <a:cs typeface="MS PGothic" charset="0"/>
      </a:defRPr>
    </a:lvl4pPr>
    <a:lvl5pPr marL="820583" indent="-99724" algn="l" rtl="0" eaLnBrk="0" fontAlgn="base" hangingPunct="0">
      <a:lnSpc>
        <a:spcPct val="110000"/>
      </a:lnSpc>
      <a:spcBef>
        <a:spcPct val="0"/>
      </a:spcBef>
      <a:spcAft>
        <a:spcPct val="0"/>
      </a:spcAft>
      <a:buClr>
        <a:srgbClr val="1A7FBA"/>
      </a:buClr>
      <a:buChar char="•"/>
      <a:defRPr sz="1100" kern="1200">
        <a:solidFill>
          <a:schemeClr val="tx1"/>
        </a:solidFill>
        <a:latin typeface="Arial" panose="020B0604020202020204" pitchFamily="34" charset="0"/>
        <a:ea typeface="ＭＳ Ｐゴシック" charset="-128"/>
        <a:cs typeface="MS PGothic" charset="0"/>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34" y="4080182"/>
            <a:ext cx="6602679" cy="4683807"/>
          </a:xfrm>
        </p:spPr>
        <p:txBody>
          <a:bodyPr/>
          <a:lstStyle/>
          <a:p>
            <a:pPr defTabSz="944118">
              <a:defRPr/>
            </a:pPr>
            <a:r>
              <a:rPr lang="en-US" sz="1000" kern="1200" dirty="0" smtClean="0">
                <a:solidFill>
                  <a:schemeClr val="tx1"/>
                </a:solidFill>
                <a:effectLst/>
                <a:cs typeface="Arial" panose="020B0604020202020204" pitchFamily="34" charset="0"/>
              </a:rPr>
              <a:t>Speaker’s notes are for INTERNAL USE ONLY. Not for use with the public.</a:t>
            </a:r>
          </a:p>
          <a:p>
            <a:pPr defTabSz="944118">
              <a:defRPr/>
            </a:pPr>
            <a:endParaRPr lang="en-US" sz="1000" b="1" dirty="0" smtClean="0">
              <a:solidFill>
                <a:srgbClr val="BA0C2F"/>
              </a:solidFill>
              <a:cs typeface="Arial" panose="020B0604020202020204" pitchFamily="34" charset="0"/>
            </a:endParaRPr>
          </a:p>
          <a:p>
            <a:pPr marL="0" marR="0" indent="0" algn="l" defTabSz="944118" rtl="0" eaLnBrk="0" fontAlgn="base" latinLnBrk="0" hangingPunct="0">
              <a:lnSpc>
                <a:spcPct val="110000"/>
              </a:lnSpc>
              <a:spcBef>
                <a:spcPct val="0"/>
              </a:spcBef>
              <a:spcAft>
                <a:spcPct val="0"/>
              </a:spcAft>
              <a:buClrTx/>
              <a:buSzTx/>
              <a:buFontTx/>
              <a:buNone/>
              <a:tabLst/>
              <a:defRPr/>
            </a:pPr>
            <a:r>
              <a:rPr lang="en-US" sz="1000" b="1" dirty="0" smtClean="0">
                <a:solidFill>
                  <a:srgbClr val="BA0C2F"/>
                </a:solidFill>
                <a:cs typeface="Arial" panose="020B0604020202020204" pitchFamily="34" charset="0"/>
              </a:rPr>
              <a:t>Each slide will have notes that pertain to usage of this presentation.   </a:t>
            </a:r>
          </a:p>
          <a:p>
            <a:pPr marL="0" marR="0" indent="0" algn="l" defTabSz="944118" rtl="0" eaLnBrk="0" fontAlgn="base" latinLnBrk="0" hangingPunct="0">
              <a:lnSpc>
                <a:spcPct val="110000"/>
              </a:lnSpc>
              <a:spcBef>
                <a:spcPct val="0"/>
              </a:spcBef>
              <a:spcAft>
                <a:spcPct val="0"/>
              </a:spcAft>
              <a:buClrTx/>
              <a:buSzTx/>
              <a:buFontTx/>
              <a:buNone/>
              <a:tabLst/>
              <a:defRPr/>
            </a:pPr>
            <a:r>
              <a:rPr lang="en-US" sz="1000" b="1" dirty="0" smtClean="0">
                <a:solidFill>
                  <a:srgbClr val="BA0C2F"/>
                </a:solidFill>
                <a:cs typeface="Arial" panose="020B0604020202020204" pitchFamily="34" charset="0"/>
              </a:rPr>
              <a:t>There are included speakers notes to</a:t>
            </a:r>
            <a:r>
              <a:rPr lang="en-US" sz="1000" b="1" baseline="0" dirty="0" smtClean="0">
                <a:solidFill>
                  <a:srgbClr val="BA0C2F"/>
                </a:solidFill>
                <a:cs typeface="Arial" panose="020B0604020202020204" pitchFamily="34" charset="0"/>
              </a:rPr>
              <a:t> help with understanding the basics of the slides.  </a:t>
            </a:r>
          </a:p>
          <a:p>
            <a:pPr marL="0" marR="0" indent="0" algn="l" defTabSz="944118" rtl="0" eaLnBrk="0" fontAlgn="base" latinLnBrk="0" hangingPunct="0">
              <a:lnSpc>
                <a:spcPct val="110000"/>
              </a:lnSpc>
              <a:spcBef>
                <a:spcPct val="0"/>
              </a:spcBef>
              <a:spcAft>
                <a:spcPct val="0"/>
              </a:spcAft>
              <a:buClrTx/>
              <a:buSzTx/>
              <a:buFontTx/>
              <a:buNone/>
              <a:tabLst/>
              <a:defRPr/>
            </a:pPr>
            <a:r>
              <a:rPr lang="en-US" sz="1000" b="1" baseline="0" dirty="0" smtClean="0">
                <a:solidFill>
                  <a:srgbClr val="BA0C2F"/>
                </a:solidFill>
                <a:cs typeface="Arial" panose="020B0604020202020204" pitchFamily="34" charset="0"/>
              </a:rPr>
              <a:t>Also included in the presentation is Suggested talking points that will help guide the conversation while presentation the information.  </a:t>
            </a:r>
          </a:p>
          <a:p>
            <a:pPr marL="0" marR="0" indent="0" algn="l" defTabSz="944118" rtl="0" eaLnBrk="0" fontAlgn="base" latinLnBrk="0" hangingPunct="0">
              <a:lnSpc>
                <a:spcPct val="110000"/>
              </a:lnSpc>
              <a:spcBef>
                <a:spcPct val="0"/>
              </a:spcBef>
              <a:spcAft>
                <a:spcPct val="0"/>
              </a:spcAft>
              <a:buClrTx/>
              <a:buSzTx/>
              <a:buFontTx/>
              <a:buNone/>
              <a:tabLst/>
              <a:defRPr/>
            </a:pPr>
            <a:r>
              <a:rPr lang="en-US" sz="1000" b="1" baseline="0" dirty="0" smtClean="0">
                <a:solidFill>
                  <a:srgbClr val="BA0C2F"/>
                </a:solidFill>
                <a:cs typeface="Arial" panose="020B0604020202020204" pitchFamily="34" charset="0"/>
              </a:rPr>
              <a:t>Lastly, included is a script to be used if the presentation is to be recorded.  </a:t>
            </a:r>
          </a:p>
          <a:p>
            <a:pPr defTabSz="944118">
              <a:defRPr/>
            </a:pPr>
            <a:endParaRPr lang="en-US" sz="1000" b="1" dirty="0" smtClean="0">
              <a:solidFill>
                <a:srgbClr val="BA0C2F"/>
              </a:solidFill>
              <a:cs typeface="Arial" panose="020B0604020202020204" pitchFamily="34" charset="0"/>
            </a:endParaRPr>
          </a:p>
          <a:p>
            <a:pPr defTabSz="944118">
              <a:defRPr/>
            </a:pPr>
            <a:r>
              <a:rPr lang="en-US" sz="1000" b="1" dirty="0" smtClean="0">
                <a:solidFill>
                  <a:srgbClr val="BA0C2F"/>
                </a:solidFill>
                <a:cs typeface="Arial" panose="020B0604020202020204" pitchFamily="34" charset="0"/>
              </a:rPr>
              <a:t>Mandatory Slide Yes</a:t>
            </a:r>
            <a:endParaRPr lang="en-US" sz="1000" dirty="0" smtClean="0">
              <a:cs typeface="Arial" panose="020B0604020202020204" pitchFamily="34" charset="0"/>
            </a:endParaRPr>
          </a:p>
          <a:p>
            <a:r>
              <a:rPr lang="en-US" sz="1000" dirty="0" smtClean="0">
                <a:cs typeface="Arial" panose="020B0604020202020204" pitchFamily="34" charset="0"/>
              </a:rPr>
              <a:t>Speaker’s notes:</a:t>
            </a:r>
          </a:p>
          <a:p>
            <a:pPr marL="0" marR="0" indent="0" algn="l" defTabSz="944118" rtl="0" eaLnBrk="0" fontAlgn="base" latinLnBrk="0" hangingPunct="0">
              <a:lnSpc>
                <a:spcPct val="110000"/>
              </a:lnSpc>
              <a:spcBef>
                <a:spcPct val="0"/>
              </a:spcBef>
              <a:spcAft>
                <a:spcPct val="0"/>
              </a:spcAft>
              <a:buClrTx/>
              <a:buSzTx/>
              <a:buFontTx/>
              <a:buNone/>
              <a:tabLst/>
              <a:defRPr/>
            </a:pPr>
            <a:r>
              <a:rPr lang="en-US" sz="1000" dirty="0" smtClean="0">
                <a:cs typeface="Arial" panose="020B0604020202020204" pitchFamily="34" charset="0"/>
              </a:rPr>
              <a:t>- Introduction</a:t>
            </a:r>
            <a:r>
              <a:rPr lang="en-US" sz="1000" baseline="0" dirty="0" smtClean="0">
                <a:cs typeface="Arial" panose="020B0604020202020204" pitchFamily="34" charset="0"/>
              </a:rPr>
              <a:t> slide </a:t>
            </a:r>
            <a:endParaRPr lang="en-US" sz="1000" dirty="0" smtClean="0">
              <a:cs typeface="Arial" panose="020B0604020202020204" pitchFamily="34" charset="0"/>
            </a:endParaRPr>
          </a:p>
          <a:p>
            <a:r>
              <a:rPr lang="en-US" sz="1000" dirty="0" smtClean="0">
                <a:cs typeface="Arial" panose="020B0604020202020204" pitchFamily="34" charset="0"/>
              </a:rPr>
              <a:t>Suggested talking points:</a:t>
            </a:r>
          </a:p>
          <a:p>
            <a:pPr marL="171450" indent="-171450" defTabSz="944118">
              <a:buFontTx/>
              <a:buChar char="-"/>
              <a:defRPr/>
            </a:pPr>
            <a:r>
              <a:rPr lang="en-US" sz="1000" dirty="0" smtClean="0">
                <a:cs typeface="Arial" panose="020B0604020202020204" pitchFamily="34" charset="0"/>
              </a:rPr>
              <a:t>Introduce yourself and</a:t>
            </a:r>
            <a:r>
              <a:rPr lang="en-US" sz="1000" baseline="0" dirty="0" smtClean="0">
                <a:cs typeface="Arial" panose="020B0604020202020204" pitchFamily="34" charset="0"/>
              </a:rPr>
              <a:t> Empower </a:t>
            </a:r>
          </a:p>
          <a:p>
            <a:pPr marL="171450" indent="-171450" defTabSz="944118">
              <a:buFontTx/>
              <a:buChar char="-"/>
              <a:defRPr/>
            </a:pPr>
            <a:r>
              <a:rPr lang="en-US" sz="1000" baseline="0" dirty="0" smtClean="0">
                <a:cs typeface="Arial" panose="020B0604020202020204" pitchFamily="34" charset="0"/>
              </a:rPr>
              <a:t>Give your background and experience</a:t>
            </a:r>
          </a:p>
          <a:p>
            <a:pPr marL="171450" indent="-171450" defTabSz="944118">
              <a:buFontTx/>
              <a:buChar char="-"/>
              <a:defRPr/>
            </a:pPr>
            <a:r>
              <a:rPr lang="en-US" sz="1000" baseline="0" dirty="0" smtClean="0">
                <a:cs typeface="Arial" panose="020B0604020202020204" pitchFamily="34" charset="0"/>
              </a:rPr>
              <a:t>Explain who Empower is and what we do  </a:t>
            </a:r>
          </a:p>
          <a:p>
            <a:pPr marL="171450" indent="-171450" defTabSz="944118">
              <a:buFontTx/>
              <a:buChar char="-"/>
              <a:defRPr/>
            </a:pPr>
            <a:r>
              <a:rPr lang="en-US" sz="1000" baseline="0" dirty="0" smtClean="0">
                <a:cs typeface="Arial" panose="020B0604020202020204" pitchFamily="34" charset="0"/>
              </a:rPr>
              <a:t>Let the audience know what they will learn today – transition to the topic slide </a:t>
            </a:r>
            <a:endParaRPr lang="en-US" sz="1000" dirty="0" smtClean="0">
              <a:cs typeface="Arial" panose="020B0604020202020204" pitchFamily="34" charset="0"/>
            </a:endParaRPr>
          </a:p>
          <a:p>
            <a:pPr defTabSz="944118">
              <a:defRPr/>
            </a:pPr>
            <a:r>
              <a:rPr lang="en-US" sz="1000" dirty="0" smtClean="0">
                <a:cs typeface="Arial" panose="020B0604020202020204" pitchFamily="34" charset="0"/>
              </a:rPr>
              <a:t>Script:</a:t>
            </a:r>
          </a:p>
          <a:p>
            <a:pPr marL="171450" marR="0" indent="-171450" algn="l" defTabSz="914400" rtl="0" eaLnBrk="0" fontAlgn="base" latinLnBrk="0" hangingPunct="0">
              <a:lnSpc>
                <a:spcPct val="110000"/>
              </a:lnSpc>
              <a:spcBef>
                <a:spcPct val="0"/>
              </a:spcBef>
              <a:spcAft>
                <a:spcPct val="0"/>
              </a:spcAft>
              <a:buClrTx/>
              <a:buSzTx/>
              <a:buFontTx/>
              <a:buChar char="-"/>
              <a:tabLst/>
              <a:defRPr/>
            </a:pPr>
            <a:r>
              <a:rPr lang="en-US" sz="1000" dirty="0" smtClean="0">
                <a:cs typeface="Arial" panose="020B0604020202020204" pitchFamily="34" charset="0"/>
              </a:rPr>
              <a:t>Hello, and welcome to this presentation on</a:t>
            </a:r>
            <a:r>
              <a:rPr lang="en-US" sz="1000" baseline="0" dirty="0" smtClean="0">
                <a:cs typeface="Arial" panose="020B0604020202020204" pitchFamily="34" charset="0"/>
              </a:rPr>
              <a:t> </a:t>
            </a:r>
            <a:r>
              <a:rPr lang="en-US" sz="1000" dirty="0" smtClean="0">
                <a:cs typeface="Arial" panose="020B0604020202020204" pitchFamily="34" charset="0"/>
              </a:rPr>
              <a:t>your retirement </a:t>
            </a:r>
            <a:r>
              <a:rPr lang="en-US" sz="1000" baseline="0" dirty="0" smtClean="0">
                <a:cs typeface="Arial" panose="020B0604020202020204" pitchFamily="34" charset="0"/>
              </a:rPr>
              <a:t>plan</a:t>
            </a:r>
            <a:r>
              <a:rPr lang="en-US" sz="1000" dirty="0" smtClean="0">
                <a:cs typeface="Arial" panose="020B0604020202020204" pitchFamily="34" charset="0"/>
              </a:rPr>
              <a:t>.</a:t>
            </a:r>
            <a:r>
              <a:rPr lang="en-US" sz="1000" baseline="0" dirty="0" smtClean="0">
                <a:cs typeface="Arial" panose="020B0604020202020204" pitchFamily="34" charset="0"/>
              </a:rPr>
              <a:t> </a:t>
            </a:r>
            <a:r>
              <a:rPr lang="en-US" sz="1000" dirty="0" smtClean="0">
                <a:cs typeface="Arial" panose="020B0604020202020204" pitchFamily="34" charset="0"/>
              </a:rPr>
              <a:t>If you could take a brief moment and imagine your retirement, what would you see?  Can you maybe see yourself</a:t>
            </a:r>
            <a:r>
              <a:rPr lang="en-US" sz="1000" baseline="0" dirty="0" smtClean="0">
                <a:cs typeface="Arial" panose="020B0604020202020204" pitchFamily="34" charset="0"/>
              </a:rPr>
              <a:t> </a:t>
            </a:r>
            <a:r>
              <a:rPr lang="en-US" sz="1000" dirty="0" smtClean="0">
                <a:cs typeface="Arial" panose="020B0604020202020204" pitchFamily="34" charset="0"/>
              </a:rPr>
              <a:t>traveling to places you’ve never been? Are you pursuing a favorite hobby or past time? Or, perhaps you’re spending more time with family and friends.  Whatever you’ve imagined your retirement will look like, retirement savings decisions you may make today may help you achieve your future vision of retirement. To help you connect your future vision of retirement to the savings decisions you may make today, the goal of our discussion is to help</a:t>
            </a:r>
            <a:r>
              <a:rPr lang="en-US" sz="1000" baseline="0" dirty="0" smtClean="0">
                <a:cs typeface="Arial" panose="020B0604020202020204" pitchFamily="34" charset="0"/>
              </a:rPr>
              <a:t> you understand how </a:t>
            </a:r>
            <a:r>
              <a:rPr lang="en-US" sz="1000" b="0" baseline="0" dirty="0" smtClean="0">
                <a:cs typeface="Arial" panose="020B0604020202020204" pitchFamily="34" charset="0"/>
              </a:rPr>
              <a:t>your plan works so that you may be able to use your plan to help you prepare for retirement. </a:t>
            </a:r>
            <a:endParaRPr lang="en-US" sz="1000" baseline="0" dirty="0" smtClean="0">
              <a:cs typeface="Arial" panose="020B0604020202020204" pitchFamily="34" charset="0"/>
            </a:endParaRPr>
          </a:p>
        </p:txBody>
      </p:sp>
    </p:spTree>
    <p:extLst>
      <p:ext uri="{BB962C8B-B14F-4D97-AF65-F5344CB8AC3E}">
        <p14:creationId xmlns:p14="http://schemas.microsoft.com/office/powerpoint/2010/main" val="868619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7536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7184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Speaker’s notes are for INTERNAL USE ONLY. Not for use with the public.</a:t>
            </a:r>
          </a:p>
          <a:p>
            <a:endParaRPr lang="en-US" dirty="0" smtClean="0"/>
          </a:p>
          <a:p>
            <a:r>
              <a:rPr lang="en-US" b="1" dirty="0" smtClean="0">
                <a:solidFill>
                  <a:srgbClr val="BA0C2F"/>
                </a:solidFill>
              </a:rPr>
              <a:t>Mandatory Slide No </a:t>
            </a:r>
          </a:p>
          <a:p>
            <a:endParaRPr lang="en-US" dirty="0" smtClean="0"/>
          </a:p>
          <a:p>
            <a:r>
              <a:rPr lang="en-US" dirty="0" smtClean="0"/>
              <a:t>Speaker’s notes:</a:t>
            </a:r>
          </a:p>
          <a:p>
            <a:r>
              <a:rPr lang="en-US" dirty="0" smtClean="0"/>
              <a:t>- Empower overview slide </a:t>
            </a:r>
          </a:p>
          <a:p>
            <a:endParaRPr lang="en-US" dirty="0" smtClean="0"/>
          </a:p>
          <a:p>
            <a:r>
              <a:rPr lang="en-US" dirty="0" smtClean="0"/>
              <a:t>Suggested talking points:</a:t>
            </a:r>
          </a:p>
          <a:p>
            <a:r>
              <a:rPr lang="en-US" dirty="0" smtClean="0"/>
              <a:t>Let the audience know our goal is to help them replace for life – the income they earned while working</a:t>
            </a:r>
          </a:p>
          <a:p>
            <a:r>
              <a:rPr lang="en-US" dirty="0" smtClean="0"/>
              <a:t>Discuss our roles and responsibilities </a:t>
            </a:r>
          </a:p>
          <a:p>
            <a:endParaRPr lang="en-US" dirty="0" smtClean="0"/>
          </a:p>
          <a:p>
            <a:r>
              <a:rPr lang="en-US" dirty="0" smtClean="0"/>
              <a:t>Script: </a:t>
            </a:r>
          </a:p>
          <a:p>
            <a:r>
              <a:rPr lang="en-US" dirty="0" smtClean="0"/>
              <a:t>Empower Retirement provides retirement plan record keeping services for Businesses, Governments and non-profit organizations.  With the many combined years of experience that Empower employees have, our focus remains on you, the individual participant, and how we can support both you and your employer with your retirement plan. To help and support you along your journey to retirement, we provide services such as receiving and tracking your payroll contributions and account balance, sending you statements, providing communication and financial education both in person and electronically, having representatives that are available to answer any of your questions about your savings plan and many more day to day responsibilities.</a:t>
            </a:r>
          </a:p>
          <a:p>
            <a:endParaRPr lang="en-US"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862036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10000"/>
              </a:lnSpc>
              <a:spcBef>
                <a:spcPct val="0"/>
              </a:spcBef>
              <a:spcAft>
                <a:spcPct val="0"/>
              </a:spcAft>
              <a:buClrTx/>
              <a:buSzTx/>
              <a:buFontTx/>
              <a:buNone/>
              <a:tabLst/>
              <a:defRPr/>
            </a:pPr>
            <a:r>
              <a:rPr lang="en-US" dirty="0" smtClean="0"/>
              <a:t>Speaker’s notes are for INTERNAL USE ONLY. Not for use with the public.</a:t>
            </a:r>
          </a:p>
          <a:p>
            <a:endParaRPr lang="en-US" baseline="0" dirty="0" smtClean="0"/>
          </a:p>
          <a:p>
            <a:pPr marL="0" marR="0" indent="0" algn="l" defTabSz="914400" rtl="0" eaLnBrk="0" fontAlgn="base" latinLnBrk="0" hangingPunct="0">
              <a:lnSpc>
                <a:spcPct val="110000"/>
              </a:lnSpc>
              <a:spcBef>
                <a:spcPct val="0"/>
              </a:spcBef>
              <a:spcAft>
                <a:spcPts val="400"/>
              </a:spcAft>
              <a:buClrTx/>
              <a:buSzTx/>
              <a:buFontTx/>
              <a:buNone/>
              <a:tabLst/>
              <a:defRPr/>
            </a:pPr>
            <a:r>
              <a:rPr lang="en-US" b="1" dirty="0" smtClean="0">
                <a:solidFill>
                  <a:srgbClr val="BA0C2F"/>
                </a:solidFill>
              </a:rPr>
              <a:t>Mandatory Slide: No </a:t>
            </a:r>
            <a:r>
              <a:rPr kumimoji="0" lang="en-US" b="1" i="0" u="none" strike="noStrike" kern="1200" cap="none" spc="0" normalizeH="0" baseline="0" noProof="0" dirty="0" smtClean="0">
                <a:ln>
                  <a:noFill/>
                </a:ln>
                <a:solidFill>
                  <a:srgbClr val="BA0C2F"/>
                </a:solidFill>
                <a:effectLst/>
                <a:uLnTx/>
                <a:uFillTx/>
              </a:rPr>
              <a:t> </a:t>
            </a:r>
            <a:endParaRPr lang="en-US" b="1" dirty="0" smtClean="0">
              <a:solidFill>
                <a:srgbClr val="BA0C2F"/>
              </a:solidFill>
            </a:endParaRPr>
          </a:p>
          <a:p>
            <a:pPr marL="0" marR="0" indent="0" algn="l" defTabSz="914400" rtl="0" eaLnBrk="0" fontAlgn="base" latinLnBrk="0" hangingPunct="0">
              <a:lnSpc>
                <a:spcPct val="110000"/>
              </a:lnSpc>
              <a:spcBef>
                <a:spcPct val="0"/>
              </a:spcBef>
              <a:spcAft>
                <a:spcPct val="0"/>
              </a:spcAft>
              <a:buClrTx/>
              <a:buSzTx/>
              <a:buFontTx/>
              <a:buNone/>
              <a:tabLst/>
              <a:defRPr/>
            </a:pPr>
            <a:r>
              <a:rPr lang="en-US" dirty="0" smtClean="0"/>
              <a:t>Speaker’s notes:</a:t>
            </a:r>
          </a:p>
          <a:p>
            <a:pPr marL="171450" indent="-171450">
              <a:buFont typeface="Arial" panose="020B0604020202020204" pitchFamily="34" charset="0"/>
              <a:buChar char="−"/>
            </a:pPr>
            <a:r>
              <a:rPr lang="en-US" baseline="0" dirty="0" smtClean="0"/>
              <a:t>Reiterate the key features of post-login by pointing out sections in red boxes: </a:t>
            </a:r>
            <a:br>
              <a:rPr lang="en-US" baseline="0" dirty="0" smtClean="0"/>
            </a:br>
            <a:r>
              <a:rPr lang="en-US" baseline="0" dirty="0" smtClean="0"/>
              <a:t>sliders, navigation, online account maintenance.</a:t>
            </a:r>
          </a:p>
          <a:p>
            <a:endParaRPr lang="en-US" baseline="0" dirty="0" smtClean="0"/>
          </a:p>
        </p:txBody>
      </p:sp>
    </p:spTree>
    <p:extLst>
      <p:ext uri="{BB962C8B-B14F-4D97-AF65-F5344CB8AC3E}">
        <p14:creationId xmlns:p14="http://schemas.microsoft.com/office/powerpoint/2010/main" val="1573491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8992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90030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306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4118" rtl="0" eaLnBrk="0" fontAlgn="base" latinLnBrk="0" hangingPunct="0">
              <a:lnSpc>
                <a:spcPct val="110000"/>
              </a:lnSpc>
              <a:spcBef>
                <a:spcPct val="0"/>
              </a:spcBef>
              <a:spcAft>
                <a:spcPct val="0"/>
              </a:spcAft>
              <a:buClrTx/>
              <a:buSzTx/>
              <a:buFontTx/>
              <a:buNone/>
              <a:tabLst/>
              <a:defRPr/>
            </a:pPr>
            <a:r>
              <a:rPr lang="en-US" kern="1200" dirty="0" smtClean="0">
                <a:solidFill>
                  <a:schemeClr val="tx1"/>
                </a:solidFill>
                <a:effectLst/>
              </a:rPr>
              <a:t>Speaker’s notes are for INTERNAL USE ONLY. Not for use with the public.</a:t>
            </a:r>
          </a:p>
          <a:p>
            <a:pPr defTabSz="944118">
              <a:defRPr/>
            </a:pPr>
            <a:endParaRPr lang="en-US" b="1" dirty="0" smtClean="0">
              <a:solidFill>
                <a:srgbClr val="BA0C2F"/>
              </a:solidFill>
            </a:endParaRPr>
          </a:p>
          <a:p>
            <a:pPr defTabSz="944118">
              <a:defRPr/>
            </a:pPr>
            <a:r>
              <a:rPr lang="en-US" b="1" dirty="0" smtClean="0">
                <a:solidFill>
                  <a:srgbClr val="BA0C2F"/>
                </a:solidFill>
              </a:rPr>
              <a:t>Mandatory </a:t>
            </a:r>
            <a:r>
              <a:rPr lang="en-US" b="1" dirty="0">
                <a:solidFill>
                  <a:srgbClr val="BA0C2F"/>
                </a:solidFill>
              </a:rPr>
              <a:t>Slide Yes</a:t>
            </a:r>
            <a:endParaRPr lang="en-US" dirty="0"/>
          </a:p>
          <a:p>
            <a:endParaRPr lang="en-US" dirty="0"/>
          </a:p>
          <a:p>
            <a:r>
              <a:rPr lang="en-US" dirty="0" smtClean="0"/>
              <a:t>Speaker’s </a:t>
            </a:r>
            <a:r>
              <a:rPr lang="en-US" dirty="0"/>
              <a:t>notes:</a:t>
            </a:r>
          </a:p>
          <a:p>
            <a:pPr defTabSz="944118">
              <a:defRPr/>
            </a:pPr>
            <a:r>
              <a:rPr lang="en-US" dirty="0" smtClean="0"/>
              <a:t>- Read</a:t>
            </a:r>
            <a:r>
              <a:rPr lang="en-US" baseline="0" dirty="0" smtClean="0"/>
              <a:t> slide</a:t>
            </a:r>
            <a:endParaRPr lang="en-US" dirty="0"/>
          </a:p>
          <a:p>
            <a:endParaRPr lang="en-US" sz="800" dirty="0"/>
          </a:p>
        </p:txBody>
      </p:sp>
    </p:spTree>
    <p:extLst>
      <p:ext uri="{BB962C8B-B14F-4D97-AF65-F5344CB8AC3E}">
        <p14:creationId xmlns:p14="http://schemas.microsoft.com/office/powerpoint/2010/main" val="4117951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ClrTx/>
              <a:buSzPct val="50000"/>
              <a:buNone/>
            </a:pPr>
            <a:r>
              <a:rPr lang="en-US" i="0" dirty="0" smtClean="0">
                <a:cs typeface="Arial" panose="020B0604020202020204" pitchFamily="34" charset="0"/>
              </a:rPr>
              <a:t>Speaker’s notes are for INTERNAL USE ONLY. Not for use with the public.</a:t>
            </a:r>
          </a:p>
          <a:p>
            <a:pPr marL="0" lvl="1">
              <a:buClrTx/>
              <a:buSzPct val="50000"/>
            </a:pPr>
            <a:endParaRPr lang="en-US" i="0" dirty="0" smtClean="0">
              <a:cs typeface="Arial" panose="020B0604020202020204" pitchFamily="34" charset="0"/>
            </a:endParaRPr>
          </a:p>
          <a:p>
            <a:pPr marL="0" lvl="1" indent="0">
              <a:buClrTx/>
              <a:buSzPct val="50000"/>
              <a:buNone/>
            </a:pPr>
            <a:r>
              <a:rPr lang="en-US" b="1" i="0" dirty="0" smtClean="0">
                <a:solidFill>
                  <a:srgbClr val="BA0C2F"/>
                </a:solidFill>
                <a:cs typeface="Arial" panose="020B0604020202020204" pitchFamily="34" charset="0"/>
              </a:rPr>
              <a:t>Mandatory Slide Yes</a:t>
            </a:r>
          </a:p>
          <a:p>
            <a:pPr marL="0" lvl="1" indent="0">
              <a:buClrTx/>
              <a:buSzPct val="50000"/>
              <a:buNone/>
            </a:pPr>
            <a:endParaRPr lang="en-US" i="0" dirty="0" smtClean="0">
              <a:cs typeface="Arial" panose="020B0604020202020204" pitchFamily="34" charset="0"/>
            </a:endParaRPr>
          </a:p>
          <a:p>
            <a:pPr marL="0" lvl="1" indent="0">
              <a:buClrTx/>
              <a:buSzPct val="50000"/>
              <a:buNone/>
            </a:pPr>
            <a:r>
              <a:rPr lang="en-US" i="0" dirty="0" smtClean="0">
                <a:cs typeface="Arial" panose="020B0604020202020204" pitchFamily="34" charset="0"/>
              </a:rPr>
              <a:t>Script:</a:t>
            </a:r>
          </a:p>
          <a:p>
            <a:pPr marL="184150" lvl="0" indent="-171450" defTabSz="914400" fontAlgn="auto">
              <a:lnSpc>
                <a:spcPct val="100000"/>
              </a:lnSpc>
              <a:spcBef>
                <a:spcPts val="0"/>
              </a:spcBef>
              <a:spcAft>
                <a:spcPts val="0"/>
              </a:spcAft>
              <a:buClrTx/>
              <a:buSzTx/>
              <a:buFontTx/>
              <a:buChar char="-"/>
            </a:pPr>
            <a:r>
              <a:rPr lang="en-US" b="0" kern="1200" spc="-5" dirty="0" smtClean="0">
                <a:solidFill>
                  <a:schemeClr val="tx1"/>
                </a:solidFill>
                <a:cs typeface="Arial" panose="020B0604020202020204" pitchFamily="34" charset="0"/>
              </a:rPr>
              <a:t>Pleas</a:t>
            </a:r>
            <a:r>
              <a:rPr lang="en-US" b="0" kern="1200" dirty="0" smtClean="0">
                <a:solidFill>
                  <a:schemeClr val="tx1"/>
                </a:solidFill>
                <a:cs typeface="Arial" panose="020B0604020202020204" pitchFamily="34" charset="0"/>
              </a:rPr>
              <a:t>e</a:t>
            </a:r>
            <a:r>
              <a:rPr lang="en-US" b="0" kern="1200" spc="-5" dirty="0" smtClean="0">
                <a:solidFill>
                  <a:schemeClr val="tx1"/>
                </a:solidFill>
                <a:cs typeface="Arial" panose="020B0604020202020204" pitchFamily="34" charset="0"/>
              </a:rPr>
              <a:t> conside</a:t>
            </a:r>
            <a:r>
              <a:rPr lang="en-US" b="0" kern="1200" dirty="0" smtClean="0">
                <a:solidFill>
                  <a:schemeClr val="tx1"/>
                </a:solidFill>
                <a:cs typeface="Arial" panose="020B0604020202020204" pitchFamily="34" charset="0"/>
              </a:rPr>
              <a:t>r</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th</a:t>
            </a:r>
            <a:r>
              <a:rPr lang="en-US" b="0" kern="1200" dirty="0" smtClean="0">
                <a:solidFill>
                  <a:schemeClr val="tx1"/>
                </a:solidFill>
                <a:cs typeface="Arial" panose="020B0604020202020204" pitchFamily="34" charset="0"/>
              </a:rPr>
              <a:t>e</a:t>
            </a:r>
            <a:r>
              <a:rPr lang="en-US" b="0" kern="1200" spc="-5" dirty="0" smtClean="0">
                <a:solidFill>
                  <a:schemeClr val="tx1"/>
                </a:solidFill>
                <a:cs typeface="Arial" panose="020B0604020202020204" pitchFamily="34" charset="0"/>
              </a:rPr>
              <a:t> investmen</a:t>
            </a:r>
            <a:r>
              <a:rPr lang="en-US" b="0" kern="1200" dirty="0" smtClean="0">
                <a:solidFill>
                  <a:schemeClr val="tx1"/>
                </a:solidFill>
                <a:cs typeface="Arial" panose="020B0604020202020204" pitchFamily="34" charset="0"/>
              </a:rPr>
              <a:t>t</a:t>
            </a:r>
            <a:r>
              <a:rPr lang="en-US" b="0" kern="1200" spc="-1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objective</a:t>
            </a:r>
            <a:r>
              <a:rPr lang="en-US" b="0" kern="1200" spc="-30" dirty="0" smtClean="0">
                <a:solidFill>
                  <a:schemeClr val="tx1"/>
                </a:solidFill>
                <a:cs typeface="Arial" panose="020B0604020202020204" pitchFamily="34" charset="0"/>
              </a:rPr>
              <a:t>s</a:t>
            </a:r>
            <a:r>
              <a:rPr lang="en-US" b="0" kern="1200" dirty="0" smtClean="0">
                <a:solidFill>
                  <a:schemeClr val="tx1"/>
                </a:solidFill>
                <a:cs typeface="Arial" panose="020B0604020202020204" pitchFamily="34" charset="0"/>
              </a:rPr>
              <a:t>,</a:t>
            </a:r>
            <a:r>
              <a:rPr lang="en-US" b="0" kern="1200" spc="-5" dirty="0" smtClean="0">
                <a:solidFill>
                  <a:schemeClr val="tx1"/>
                </a:solidFill>
                <a:cs typeface="Arial" panose="020B0604020202020204" pitchFamily="34" charset="0"/>
              </a:rPr>
              <a:t> risk</a:t>
            </a:r>
            <a:r>
              <a:rPr lang="en-US" b="0" kern="1200" spc="-15" dirty="0" smtClean="0">
                <a:solidFill>
                  <a:schemeClr val="tx1"/>
                </a:solidFill>
                <a:cs typeface="Arial" panose="020B0604020202020204" pitchFamily="34" charset="0"/>
              </a:rPr>
              <a:t>s</a:t>
            </a:r>
            <a:r>
              <a:rPr lang="en-US" b="0" kern="1200" dirty="0" smtClean="0">
                <a:solidFill>
                  <a:schemeClr val="tx1"/>
                </a:solidFill>
                <a:cs typeface="Arial" panose="020B0604020202020204" pitchFamily="34" charset="0"/>
              </a:rPr>
              <a:t>,</a:t>
            </a:r>
            <a:r>
              <a:rPr lang="en-US" b="0" kern="1200" spc="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fee</a:t>
            </a:r>
            <a:r>
              <a:rPr lang="en-US" b="0" kern="1200" dirty="0" smtClean="0">
                <a:solidFill>
                  <a:schemeClr val="tx1"/>
                </a:solidFill>
                <a:cs typeface="Arial" panose="020B0604020202020204" pitchFamily="34" charset="0"/>
              </a:rPr>
              <a:t>s</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and</a:t>
            </a:r>
            <a:r>
              <a:rPr lang="en-US" b="0" kern="1200" dirty="0" smtClean="0">
                <a:solidFill>
                  <a:prstClr val="black"/>
                </a:solidFill>
                <a:cs typeface="Arial" panose="020B0604020202020204" pitchFamily="34" charset="0"/>
              </a:rPr>
              <a:t> </a:t>
            </a:r>
            <a:r>
              <a:rPr lang="en-US" b="0" kern="1200" spc="-5" dirty="0" smtClean="0">
                <a:solidFill>
                  <a:schemeClr val="tx1"/>
                </a:solidFill>
                <a:cs typeface="Arial" panose="020B0604020202020204" pitchFamily="34" charset="0"/>
              </a:rPr>
              <a:t>expense</a:t>
            </a:r>
            <a:r>
              <a:rPr lang="en-US" b="0" kern="1200" dirty="0" smtClean="0">
                <a:solidFill>
                  <a:schemeClr val="tx1"/>
                </a:solidFill>
                <a:cs typeface="Arial" panose="020B0604020202020204" pitchFamily="34" charset="0"/>
              </a:rPr>
              <a:t>s</a:t>
            </a:r>
            <a:r>
              <a:rPr lang="en-US" b="0" kern="1200" spc="-5" dirty="0" smtClean="0">
                <a:solidFill>
                  <a:schemeClr val="tx1"/>
                </a:solidFill>
                <a:cs typeface="Arial" panose="020B0604020202020204" pitchFamily="34" charset="0"/>
              </a:rPr>
              <a:t> carefull</a:t>
            </a:r>
            <a:r>
              <a:rPr lang="en-US" b="0" kern="1200" dirty="0" smtClean="0">
                <a:solidFill>
                  <a:schemeClr val="tx1"/>
                </a:solidFill>
                <a:cs typeface="Arial" panose="020B0604020202020204" pitchFamily="34" charset="0"/>
              </a:rPr>
              <a:t>y</a:t>
            </a:r>
            <a:r>
              <a:rPr lang="en-US" b="0" kern="1200" spc="-2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befor</a:t>
            </a:r>
            <a:r>
              <a:rPr lang="en-US" b="0" kern="1200" dirty="0" smtClean="0">
                <a:solidFill>
                  <a:schemeClr val="tx1"/>
                </a:solidFill>
                <a:cs typeface="Arial" panose="020B0604020202020204" pitchFamily="34" charset="0"/>
              </a:rPr>
              <a:t>e</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invest</a:t>
            </a:r>
            <a:r>
              <a:rPr lang="en-US" b="0" kern="1200" dirty="0" smtClean="0">
                <a:solidFill>
                  <a:schemeClr val="tx1"/>
                </a:solidFill>
                <a:cs typeface="Arial" panose="020B0604020202020204" pitchFamily="34" charset="0"/>
              </a:rPr>
              <a:t>i</a:t>
            </a:r>
            <a:r>
              <a:rPr lang="en-US" b="0" kern="1200" spc="-5" dirty="0" smtClean="0">
                <a:solidFill>
                  <a:schemeClr val="tx1"/>
                </a:solidFill>
                <a:cs typeface="Arial" panose="020B0604020202020204" pitchFamily="34" charset="0"/>
              </a:rPr>
              <a:t>ng</a:t>
            </a:r>
            <a:r>
              <a:rPr lang="en-US" b="0" kern="1200" dirty="0" smtClean="0">
                <a:solidFill>
                  <a:schemeClr val="tx1"/>
                </a:solidFill>
                <a:cs typeface="Arial" panose="020B0604020202020204" pitchFamily="34" charset="0"/>
              </a:rPr>
              <a:t>.</a:t>
            </a:r>
            <a:r>
              <a:rPr lang="en-US" b="0" kern="1200" spc="-1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Th</a:t>
            </a:r>
            <a:r>
              <a:rPr lang="en-US" b="0" kern="1200" dirty="0" smtClean="0">
                <a:solidFill>
                  <a:schemeClr val="tx1"/>
                </a:solidFill>
                <a:cs typeface="Arial" panose="020B0604020202020204" pitchFamily="34" charset="0"/>
              </a:rPr>
              <a:t>e</a:t>
            </a:r>
            <a:r>
              <a:rPr lang="en-US" b="0" kern="1200" spc="-1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prospectu</a:t>
            </a:r>
            <a:r>
              <a:rPr lang="en-US" b="0" kern="1200" dirty="0" smtClean="0">
                <a:solidFill>
                  <a:schemeClr val="tx1"/>
                </a:solidFill>
                <a:cs typeface="Arial" panose="020B0604020202020204" pitchFamily="34" charset="0"/>
              </a:rPr>
              <a:t>s</a:t>
            </a:r>
            <a:r>
              <a:rPr lang="en-US" b="0" kern="1200" spc="-5" dirty="0" smtClean="0">
                <a:solidFill>
                  <a:schemeClr val="tx1"/>
                </a:solidFill>
                <a:cs typeface="Arial" panose="020B0604020202020204" pitchFamily="34" charset="0"/>
              </a:rPr>
              <a:t> contains </a:t>
            </a:r>
            <a:r>
              <a:rPr lang="en-US" b="0" kern="1200" dirty="0" smtClean="0">
                <a:solidFill>
                  <a:schemeClr val="tx1"/>
                </a:solidFill>
                <a:cs typeface="Arial" panose="020B0604020202020204" pitchFamily="34" charset="0"/>
              </a:rPr>
              <a:t>this</a:t>
            </a:r>
            <a:r>
              <a:rPr lang="en-US" b="0" kern="1200" spc="-15"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and</a:t>
            </a:r>
            <a:r>
              <a:rPr lang="en-US" b="0" kern="1200" spc="-15"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other</a:t>
            </a:r>
            <a:r>
              <a:rPr lang="en-US" b="0" kern="1200" spc="-15"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information</a:t>
            </a:r>
            <a:r>
              <a:rPr lang="en-US" b="0" kern="1200" spc="-15"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about</a:t>
            </a:r>
            <a:r>
              <a:rPr lang="en-US" b="0" kern="1200" spc="-15"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the</a:t>
            </a:r>
            <a:r>
              <a:rPr lang="en-US" b="0" kern="1200" spc="-15" baseline="0"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investm</a:t>
            </a:r>
            <a:r>
              <a:rPr lang="en-US" b="0" kern="1200" spc="-10" dirty="0" smtClean="0">
                <a:solidFill>
                  <a:schemeClr val="tx1"/>
                </a:solidFill>
                <a:cs typeface="Arial" panose="020B0604020202020204" pitchFamily="34" charset="0"/>
              </a:rPr>
              <a:t>e</a:t>
            </a:r>
            <a:r>
              <a:rPr lang="en-US" b="0" kern="1200" dirty="0" smtClean="0">
                <a:solidFill>
                  <a:schemeClr val="tx1"/>
                </a:solidFill>
                <a:cs typeface="Arial" panose="020B0604020202020204" pitchFamily="34" charset="0"/>
              </a:rPr>
              <a:t>nt</a:t>
            </a:r>
            <a:r>
              <a:rPr lang="en-US" b="0" kern="1200" spc="-10"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op</a:t>
            </a:r>
            <a:r>
              <a:rPr lang="en-US" b="0" kern="1200" spc="-10" dirty="0" smtClean="0">
                <a:solidFill>
                  <a:schemeClr val="tx1"/>
                </a:solidFill>
                <a:cs typeface="Arial" panose="020B0604020202020204" pitchFamily="34" charset="0"/>
              </a:rPr>
              <a:t>t</a:t>
            </a:r>
            <a:r>
              <a:rPr lang="en-US" b="0" kern="1200" dirty="0" smtClean="0">
                <a:solidFill>
                  <a:schemeClr val="tx1"/>
                </a:solidFill>
                <a:cs typeface="Arial" panose="020B0604020202020204" pitchFamily="34" charset="0"/>
              </a:rPr>
              <a:t>ion</a:t>
            </a:r>
            <a:r>
              <a:rPr lang="en-US" b="0" kern="1200" spc="-10" dirty="0" smtClean="0">
                <a:solidFill>
                  <a:schemeClr val="tx1"/>
                </a:solidFill>
                <a:cs typeface="Arial" panose="020B0604020202020204" pitchFamily="34" charset="0"/>
              </a:rPr>
              <a:t>s</a:t>
            </a:r>
            <a:r>
              <a:rPr lang="en-US" b="0" kern="1200" dirty="0" smtClean="0">
                <a:solidFill>
                  <a:schemeClr val="tx1"/>
                </a:solidFill>
                <a:cs typeface="Arial" panose="020B0604020202020204" pitchFamily="34" charset="0"/>
              </a:rPr>
              <a:t>. Depending</a:t>
            </a:r>
            <a:r>
              <a:rPr lang="en-US" b="0" kern="1200" spc="-25"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on</a:t>
            </a:r>
            <a:r>
              <a:rPr lang="en-US" b="0" kern="1200" spc="-10"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the</a:t>
            </a:r>
            <a:r>
              <a:rPr lang="en-US" b="0" kern="1200" spc="-10"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investment</a:t>
            </a:r>
            <a:r>
              <a:rPr lang="en-US" b="0" kern="1200" spc="-15"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op</a:t>
            </a:r>
            <a:r>
              <a:rPr lang="en-US" b="0" kern="1200" spc="-10" dirty="0" smtClean="0">
                <a:solidFill>
                  <a:schemeClr val="tx1"/>
                </a:solidFill>
                <a:cs typeface="Arial" panose="020B0604020202020204" pitchFamily="34" charset="0"/>
              </a:rPr>
              <a:t>t</a:t>
            </a:r>
            <a:r>
              <a:rPr lang="en-US" b="0" kern="1200" dirty="0" smtClean="0">
                <a:solidFill>
                  <a:schemeClr val="tx1"/>
                </a:solidFill>
                <a:cs typeface="Arial" panose="020B0604020202020204" pitchFamily="34" charset="0"/>
              </a:rPr>
              <a:t>i</a:t>
            </a:r>
            <a:r>
              <a:rPr lang="en-US" b="0" kern="1200" spc="-5" dirty="0" smtClean="0">
                <a:solidFill>
                  <a:schemeClr val="tx1"/>
                </a:solidFill>
                <a:cs typeface="Arial" panose="020B0604020202020204" pitchFamily="34" charset="0"/>
              </a:rPr>
              <a:t>on</a:t>
            </a:r>
            <a:r>
              <a:rPr lang="en-US" b="0" kern="1200" dirty="0" smtClean="0">
                <a:solidFill>
                  <a:schemeClr val="tx1"/>
                </a:solidFill>
                <a:cs typeface="Arial" panose="020B0604020202020204" pitchFamily="34" charset="0"/>
              </a:rPr>
              <a:t>s </a:t>
            </a:r>
            <a:r>
              <a:rPr lang="en-US" b="0" kern="1200" spc="-5" dirty="0" smtClean="0">
                <a:solidFill>
                  <a:schemeClr val="tx1"/>
                </a:solidFill>
                <a:cs typeface="Arial" panose="020B0604020202020204" pitchFamily="34" charset="0"/>
              </a:rPr>
              <a:t>of</a:t>
            </a:r>
            <a:r>
              <a:rPr lang="en-US" b="0" kern="1200" spc="-10" dirty="0" smtClean="0">
                <a:solidFill>
                  <a:schemeClr val="tx1"/>
                </a:solidFill>
                <a:cs typeface="Arial" panose="020B0604020202020204" pitchFamily="34" charset="0"/>
              </a:rPr>
              <a:t>fere</a:t>
            </a:r>
            <a:r>
              <a:rPr lang="en-US" b="0" kern="1200" dirty="0" smtClean="0">
                <a:solidFill>
                  <a:schemeClr val="tx1"/>
                </a:solidFill>
                <a:cs typeface="Arial" panose="020B0604020202020204" pitchFamily="34" charset="0"/>
              </a:rPr>
              <a:t>d</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i</a:t>
            </a:r>
            <a:r>
              <a:rPr lang="en-US" b="0" kern="1200" dirty="0" smtClean="0">
                <a:solidFill>
                  <a:schemeClr val="tx1"/>
                </a:solidFill>
                <a:cs typeface="Arial" panose="020B0604020202020204" pitchFamily="34" charset="0"/>
              </a:rPr>
              <a:t>n </a:t>
            </a:r>
            <a:r>
              <a:rPr lang="en-US" b="0" kern="1200" spc="-5" dirty="0" smtClean="0">
                <a:solidFill>
                  <a:schemeClr val="tx1"/>
                </a:solidFill>
                <a:cs typeface="Arial" panose="020B0604020202020204" pitchFamily="34" charset="0"/>
              </a:rPr>
              <a:t>you</a:t>
            </a:r>
            <a:r>
              <a:rPr lang="en-US" b="0" kern="1200" dirty="0" smtClean="0">
                <a:solidFill>
                  <a:schemeClr val="tx1"/>
                </a:solidFill>
                <a:cs typeface="Arial" panose="020B0604020202020204" pitchFamily="34" charset="0"/>
              </a:rPr>
              <a:t>r</a:t>
            </a:r>
            <a:r>
              <a:rPr lang="en-US" b="0" kern="1200" spc="-1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plan, you</a:t>
            </a:r>
            <a:r>
              <a:rPr lang="en-US" b="0" kern="1200" dirty="0" smtClean="0">
                <a:solidFill>
                  <a:schemeClr val="tx1"/>
                </a:solidFill>
                <a:cs typeface="Arial" panose="020B0604020202020204" pitchFamily="34" charset="0"/>
              </a:rPr>
              <a:t>r</a:t>
            </a:r>
            <a:r>
              <a:rPr lang="en-US" b="0" kern="1200" spc="-2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register</a:t>
            </a:r>
            <a:r>
              <a:rPr lang="en-US" b="0" kern="1200" spc="-10" dirty="0" smtClean="0">
                <a:solidFill>
                  <a:schemeClr val="tx1"/>
                </a:solidFill>
                <a:cs typeface="Arial" panose="020B0604020202020204" pitchFamily="34" charset="0"/>
              </a:rPr>
              <a:t>e</a:t>
            </a:r>
            <a:r>
              <a:rPr lang="en-US" b="0" kern="1200" dirty="0" smtClean="0">
                <a:solidFill>
                  <a:schemeClr val="tx1"/>
                </a:solidFill>
                <a:cs typeface="Arial" panose="020B0604020202020204" pitchFamily="34" charset="0"/>
              </a:rPr>
              <a:t>d</a:t>
            </a:r>
            <a:r>
              <a:rPr lang="en-US" b="0" kern="1200" spc="-2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repre</a:t>
            </a:r>
            <a:r>
              <a:rPr lang="en-US" b="0" kern="1200" spc="-10" dirty="0" smtClean="0">
                <a:solidFill>
                  <a:schemeClr val="tx1"/>
                </a:solidFill>
                <a:cs typeface="Arial" panose="020B0604020202020204" pitchFamily="34" charset="0"/>
              </a:rPr>
              <a:t>se</a:t>
            </a:r>
            <a:r>
              <a:rPr lang="en-US" b="0" kern="1200" spc="-5" dirty="0" smtClean="0">
                <a:solidFill>
                  <a:schemeClr val="tx1"/>
                </a:solidFill>
                <a:cs typeface="Arial" panose="020B0604020202020204" pitchFamily="34" charset="0"/>
              </a:rPr>
              <a:t>nt</a:t>
            </a:r>
            <a:r>
              <a:rPr lang="en-US" b="0" kern="1200" spc="-10" dirty="0" smtClean="0">
                <a:solidFill>
                  <a:schemeClr val="tx1"/>
                </a:solidFill>
                <a:cs typeface="Arial" panose="020B0604020202020204" pitchFamily="34" charset="0"/>
              </a:rPr>
              <a:t>at</a:t>
            </a:r>
            <a:r>
              <a:rPr lang="en-US" b="0" kern="1200" spc="-5" dirty="0" smtClean="0">
                <a:solidFill>
                  <a:schemeClr val="tx1"/>
                </a:solidFill>
                <a:cs typeface="Arial" panose="020B0604020202020204" pitchFamily="34" charset="0"/>
              </a:rPr>
              <a:t>iv</a:t>
            </a:r>
            <a:r>
              <a:rPr lang="en-US" b="0" kern="1200" dirty="0" smtClean="0">
                <a:solidFill>
                  <a:schemeClr val="tx1"/>
                </a:solidFill>
                <a:cs typeface="Arial" panose="020B0604020202020204" pitchFamily="34" charset="0"/>
              </a:rPr>
              <a:t>e</a:t>
            </a:r>
            <a:r>
              <a:rPr lang="en-US" b="0" kern="1200" spc="-1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c</a:t>
            </a:r>
            <a:r>
              <a:rPr lang="en-US" b="0" kern="1200" spc="-10" dirty="0" smtClean="0">
                <a:solidFill>
                  <a:schemeClr val="tx1"/>
                </a:solidFill>
                <a:cs typeface="Arial" panose="020B0604020202020204" pitchFamily="34" charset="0"/>
              </a:rPr>
              <a:t>a</a:t>
            </a:r>
            <a:r>
              <a:rPr lang="en-US" b="0" kern="1200" dirty="0" smtClean="0">
                <a:solidFill>
                  <a:schemeClr val="tx1"/>
                </a:solidFill>
                <a:cs typeface="Arial" panose="020B0604020202020204" pitchFamily="34" charset="0"/>
              </a:rPr>
              <a:t>n</a:t>
            </a:r>
            <a:r>
              <a:rPr lang="en-US" b="0" kern="1200" spc="-5" dirty="0" smtClean="0">
                <a:solidFill>
                  <a:schemeClr val="tx1"/>
                </a:solidFill>
                <a:cs typeface="Arial" panose="020B0604020202020204" pitchFamily="34" charset="0"/>
              </a:rPr>
              <a:t> pro</a:t>
            </a:r>
            <a:r>
              <a:rPr lang="en-US" b="0" kern="1200" spc="-10" dirty="0" smtClean="0">
                <a:solidFill>
                  <a:schemeClr val="tx1"/>
                </a:solidFill>
                <a:cs typeface="Arial" panose="020B0604020202020204" pitchFamily="34" charset="0"/>
              </a:rPr>
              <a:t>v</a:t>
            </a:r>
            <a:r>
              <a:rPr lang="en-US" b="0" kern="1200" spc="-5" dirty="0" smtClean="0">
                <a:solidFill>
                  <a:schemeClr val="tx1"/>
                </a:solidFill>
                <a:cs typeface="Arial" panose="020B0604020202020204" pitchFamily="34" charset="0"/>
              </a:rPr>
              <a:t>id</a:t>
            </a:r>
            <a:r>
              <a:rPr lang="en-US" b="0" kern="1200" dirty="0" smtClean="0">
                <a:solidFill>
                  <a:schemeClr val="tx1"/>
                </a:solidFill>
                <a:cs typeface="Arial" panose="020B0604020202020204" pitchFamily="34" charset="0"/>
              </a:rPr>
              <a:t>e</a:t>
            </a:r>
            <a:r>
              <a:rPr lang="en-US" b="0" kern="1200" spc="-2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yo</a:t>
            </a:r>
            <a:r>
              <a:rPr lang="en-US" b="0" kern="1200" dirty="0" smtClean="0">
                <a:solidFill>
                  <a:schemeClr val="tx1"/>
                </a:solidFill>
                <a:cs typeface="Arial" panose="020B0604020202020204" pitchFamily="34" charset="0"/>
              </a:rPr>
              <a:t>u</a:t>
            </a:r>
            <a:r>
              <a:rPr lang="en-US" b="0" kern="1200" spc="-2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with prospectuse</a:t>
            </a:r>
            <a:r>
              <a:rPr lang="en-US" b="0" kern="1200" dirty="0" smtClean="0">
                <a:solidFill>
                  <a:schemeClr val="tx1"/>
                </a:solidFill>
                <a:cs typeface="Arial" panose="020B0604020202020204" pitchFamily="34" charset="0"/>
              </a:rPr>
              <a:t>s</a:t>
            </a:r>
            <a:r>
              <a:rPr lang="en-US" b="0" kern="1200" spc="-1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fo</a:t>
            </a:r>
            <a:r>
              <a:rPr lang="en-US" b="0" kern="1200" dirty="0" smtClean="0">
                <a:solidFill>
                  <a:schemeClr val="tx1"/>
                </a:solidFill>
                <a:cs typeface="Arial" panose="020B0604020202020204" pitchFamily="34" charset="0"/>
              </a:rPr>
              <a:t>r</a:t>
            </a:r>
            <a:r>
              <a:rPr lang="en-US" b="0" kern="1200" spc="-1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an</a:t>
            </a:r>
            <a:r>
              <a:rPr lang="en-US" b="0" kern="1200" dirty="0" smtClean="0">
                <a:solidFill>
                  <a:schemeClr val="tx1"/>
                </a:solidFill>
                <a:cs typeface="Arial" panose="020B0604020202020204" pitchFamily="34" charset="0"/>
              </a:rPr>
              <a:t>y</a:t>
            </a:r>
            <a:r>
              <a:rPr lang="en-US" b="0" kern="1200" spc="-1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mutua</a:t>
            </a:r>
            <a:r>
              <a:rPr lang="en-US" b="0" kern="1200" dirty="0" smtClean="0">
                <a:solidFill>
                  <a:schemeClr val="tx1"/>
                </a:solidFill>
                <a:cs typeface="Arial" panose="020B0604020202020204" pitchFamily="34" charset="0"/>
              </a:rPr>
              <a:t>l</a:t>
            </a:r>
            <a:r>
              <a:rPr lang="en-US" b="0" kern="1200" spc="-2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f</a:t>
            </a:r>
            <a:r>
              <a:rPr lang="en-US" b="0" kern="1200" spc="-5" dirty="0" smtClean="0">
                <a:solidFill>
                  <a:schemeClr val="tx1"/>
                </a:solidFill>
                <a:cs typeface="Arial" panose="020B0604020202020204" pitchFamily="34" charset="0"/>
              </a:rPr>
              <a:t>unds</a:t>
            </a:r>
            <a:r>
              <a:rPr lang="en-US" b="0" kern="1200" dirty="0" smtClean="0">
                <a:solidFill>
                  <a:schemeClr val="tx1"/>
                </a:solidFill>
                <a:cs typeface="Arial" panose="020B0604020202020204" pitchFamily="34" charset="0"/>
              </a:rPr>
              <a:t>;</a:t>
            </a:r>
            <a:r>
              <a:rPr lang="en-US" b="0" kern="1200" spc="-5" dirty="0" smtClean="0">
                <a:solidFill>
                  <a:schemeClr val="tx1"/>
                </a:solidFill>
                <a:cs typeface="Arial" panose="020B0604020202020204" pitchFamily="34" charset="0"/>
              </a:rPr>
              <a:t> an</a:t>
            </a:r>
            <a:r>
              <a:rPr lang="en-US" b="0" kern="1200" dirty="0" smtClean="0">
                <a:solidFill>
                  <a:schemeClr val="tx1"/>
                </a:solidFill>
                <a:cs typeface="Arial" panose="020B0604020202020204" pitchFamily="34" charset="0"/>
              </a:rPr>
              <a:t>y</a:t>
            </a:r>
            <a:r>
              <a:rPr lang="en-US" b="0" kern="1200" spc="-5" dirty="0" smtClean="0">
                <a:solidFill>
                  <a:schemeClr val="tx1"/>
                </a:solidFill>
                <a:cs typeface="Arial" panose="020B0604020202020204" pitchFamily="34" charset="0"/>
              </a:rPr>
              <a:t> applicabl</a:t>
            </a:r>
            <a:r>
              <a:rPr lang="en-US" b="0" kern="1200" dirty="0" smtClean="0">
                <a:solidFill>
                  <a:schemeClr val="tx1"/>
                </a:solidFill>
                <a:cs typeface="Arial" panose="020B0604020202020204" pitchFamily="34" charset="0"/>
              </a:rPr>
              <a:t>e</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annuity contr</a:t>
            </a:r>
            <a:r>
              <a:rPr lang="en-US" b="0" kern="1200" spc="-10" dirty="0" smtClean="0">
                <a:solidFill>
                  <a:schemeClr val="tx1"/>
                </a:solidFill>
                <a:cs typeface="Arial" panose="020B0604020202020204" pitchFamily="34" charset="0"/>
              </a:rPr>
              <a:t>act</a:t>
            </a:r>
            <a:r>
              <a:rPr lang="en-US" b="0" kern="1200" dirty="0" smtClean="0">
                <a:solidFill>
                  <a:schemeClr val="tx1"/>
                </a:solidFill>
                <a:cs typeface="Arial" panose="020B0604020202020204" pitchFamily="34" charset="0"/>
              </a:rPr>
              <a:t>s</a:t>
            </a:r>
            <a:r>
              <a:rPr lang="en-US" b="0" kern="1200" spc="-1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an</a:t>
            </a:r>
            <a:r>
              <a:rPr lang="en-US" b="0" kern="1200" dirty="0" smtClean="0">
                <a:solidFill>
                  <a:schemeClr val="tx1"/>
                </a:solidFill>
                <a:cs typeface="Arial" panose="020B0604020202020204" pitchFamily="34" charset="0"/>
              </a:rPr>
              <a:t>d</a:t>
            </a:r>
            <a:r>
              <a:rPr lang="en-US" b="0" kern="1200" spc="-5" dirty="0" smtClean="0">
                <a:solidFill>
                  <a:schemeClr val="tx1"/>
                </a:solidFill>
                <a:cs typeface="Arial" panose="020B0604020202020204" pitchFamily="34" charset="0"/>
              </a:rPr>
              <a:t> th</a:t>
            </a:r>
            <a:r>
              <a:rPr lang="en-US" b="0" kern="1200" dirty="0" smtClean="0">
                <a:solidFill>
                  <a:schemeClr val="tx1"/>
                </a:solidFill>
                <a:cs typeface="Arial" panose="020B0604020202020204" pitchFamily="34" charset="0"/>
              </a:rPr>
              <a:t>e</a:t>
            </a:r>
            <a:r>
              <a:rPr lang="en-US" b="0" kern="1200" spc="-10"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annuit</a:t>
            </a:r>
            <a:r>
              <a:rPr lang="en-US" b="0" kern="1200" spc="-10" dirty="0" smtClean="0">
                <a:solidFill>
                  <a:schemeClr val="tx1"/>
                </a:solidFill>
                <a:cs typeface="Arial" panose="020B0604020202020204" pitchFamily="34" charset="0"/>
              </a:rPr>
              <a:t>y</a:t>
            </a:r>
            <a:r>
              <a:rPr lang="en-US" b="0" kern="1200" spc="-5" dirty="0" smtClean="0">
                <a:solidFill>
                  <a:schemeClr val="tx1"/>
                </a:solidFill>
                <a:cs typeface="Arial" panose="020B0604020202020204" pitchFamily="34" charset="0"/>
              </a:rPr>
              <a:t>’</a:t>
            </a:r>
            <a:r>
              <a:rPr lang="en-US" b="0" kern="1200" dirty="0" smtClean="0">
                <a:solidFill>
                  <a:schemeClr val="tx1"/>
                </a:solidFill>
                <a:cs typeface="Arial" panose="020B0604020202020204" pitchFamily="34" charset="0"/>
              </a:rPr>
              <a:t>s</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underlyin</a:t>
            </a:r>
            <a:r>
              <a:rPr lang="en-US" b="0" kern="1200" dirty="0" smtClean="0">
                <a:solidFill>
                  <a:schemeClr val="tx1"/>
                </a:solidFill>
                <a:cs typeface="Arial" panose="020B0604020202020204" pitchFamily="34" charset="0"/>
              </a:rPr>
              <a:t>g</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funds</a:t>
            </a:r>
            <a:r>
              <a:rPr lang="en-US" b="0" kern="1200" dirty="0" smtClean="0">
                <a:solidFill>
                  <a:schemeClr val="tx1"/>
                </a:solidFill>
                <a:cs typeface="Arial" panose="020B0604020202020204" pitchFamily="34" charset="0"/>
              </a:rPr>
              <a:t>;</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and/or disclosur</a:t>
            </a:r>
            <a:r>
              <a:rPr lang="en-US" b="0" kern="1200" dirty="0" smtClean="0">
                <a:solidFill>
                  <a:schemeClr val="tx1"/>
                </a:solidFill>
                <a:cs typeface="Arial" panose="020B0604020202020204" pitchFamily="34" charset="0"/>
              </a:rPr>
              <a:t>e</a:t>
            </a:r>
            <a:r>
              <a:rPr lang="en-US" b="0" kern="1200" spc="-5" dirty="0" smtClean="0">
                <a:solidFill>
                  <a:schemeClr val="tx1"/>
                </a:solidFill>
                <a:cs typeface="Arial" panose="020B0604020202020204" pitchFamily="34" charset="0"/>
              </a:rPr>
              <a:t> document</a:t>
            </a:r>
            <a:r>
              <a:rPr lang="en-US" b="0" kern="1200" dirty="0" smtClean="0">
                <a:solidFill>
                  <a:schemeClr val="tx1"/>
                </a:solidFill>
                <a:cs typeface="Arial" panose="020B0604020202020204" pitchFamily="34" charset="0"/>
              </a:rPr>
              <a:t>s</a:t>
            </a:r>
            <a:r>
              <a:rPr lang="en-US" b="0" kern="1200" spc="-5" dirty="0" smtClean="0">
                <a:solidFill>
                  <a:schemeClr val="tx1"/>
                </a:solidFill>
                <a:cs typeface="Arial" panose="020B0604020202020204" pitchFamily="34" charset="0"/>
              </a:rPr>
              <a:t> fo</a:t>
            </a:r>
            <a:r>
              <a:rPr lang="en-US" b="0" kern="1200" dirty="0" smtClean="0">
                <a:solidFill>
                  <a:schemeClr val="tx1"/>
                </a:solidFill>
                <a:cs typeface="Arial" panose="020B0604020202020204" pitchFamily="34" charset="0"/>
              </a:rPr>
              <a:t>r</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inves</a:t>
            </a:r>
            <a:r>
              <a:rPr lang="en-US" b="0" kern="1200" dirty="0" smtClean="0">
                <a:solidFill>
                  <a:schemeClr val="tx1"/>
                </a:solidFill>
                <a:cs typeface="Arial" panose="020B0604020202020204" pitchFamily="34" charset="0"/>
              </a:rPr>
              <a:t>t</a:t>
            </a:r>
            <a:r>
              <a:rPr lang="en-US" b="0" kern="1200" spc="-5" dirty="0" smtClean="0">
                <a:solidFill>
                  <a:schemeClr val="tx1"/>
                </a:solidFill>
                <a:cs typeface="Arial" panose="020B0604020202020204" pitchFamily="34" charset="0"/>
              </a:rPr>
              <a:t>men</a:t>
            </a:r>
            <a:r>
              <a:rPr lang="en-US" b="0" kern="1200" dirty="0" smtClean="0">
                <a:solidFill>
                  <a:schemeClr val="tx1"/>
                </a:solidFill>
                <a:cs typeface="Arial" panose="020B0604020202020204" pitchFamily="34" charset="0"/>
              </a:rPr>
              <a:t>t</a:t>
            </a:r>
            <a:r>
              <a:rPr lang="en-US" b="0" kern="1200" spc="-5" dirty="0" smtClean="0">
                <a:solidFill>
                  <a:schemeClr val="tx1"/>
                </a:solidFill>
                <a:cs typeface="Arial" panose="020B0604020202020204" pitchFamily="34" charset="0"/>
              </a:rPr>
              <a:t> option</a:t>
            </a:r>
            <a:r>
              <a:rPr lang="en-US" b="0" kern="1200" dirty="0" smtClean="0">
                <a:solidFill>
                  <a:schemeClr val="tx1"/>
                </a:solidFill>
                <a:cs typeface="Arial" panose="020B0604020202020204" pitchFamily="34" charset="0"/>
              </a:rPr>
              <a:t>s</a:t>
            </a:r>
            <a:r>
              <a:rPr lang="en-US" b="0" kern="1200" spc="-5" dirty="0" smtClean="0">
                <a:solidFill>
                  <a:schemeClr val="tx1"/>
                </a:solidFill>
                <a:cs typeface="Arial" panose="020B0604020202020204" pitchFamily="34" charset="0"/>
              </a:rPr>
              <a:t> exemp</a:t>
            </a:r>
            <a:r>
              <a:rPr lang="en-US" b="0" kern="1200" dirty="0" smtClean="0">
                <a:solidFill>
                  <a:schemeClr val="tx1"/>
                </a:solidFill>
                <a:cs typeface="Arial" panose="020B0604020202020204" pitchFamily="34" charset="0"/>
              </a:rPr>
              <a:t>t</a:t>
            </a:r>
            <a:r>
              <a:rPr lang="en-US" b="0" kern="1200" spc="-5" dirty="0" smtClean="0">
                <a:solidFill>
                  <a:schemeClr val="tx1"/>
                </a:solidFill>
                <a:cs typeface="Arial" panose="020B0604020202020204" pitchFamily="34" charset="0"/>
              </a:rPr>
              <a:t> from </a:t>
            </a:r>
            <a:r>
              <a:rPr lang="en-US" b="0" kern="1200" dirty="0" smtClean="0">
                <a:solidFill>
                  <a:schemeClr val="tx1"/>
                </a:solidFill>
                <a:cs typeface="Arial" panose="020B0604020202020204" pitchFamily="34" charset="0"/>
              </a:rPr>
              <a:t>SEC registra</a:t>
            </a:r>
            <a:r>
              <a:rPr lang="en-US" b="0" kern="1200" spc="-10" dirty="0" smtClean="0">
                <a:solidFill>
                  <a:schemeClr val="tx1"/>
                </a:solidFill>
                <a:cs typeface="Arial" panose="020B0604020202020204" pitchFamily="34" charset="0"/>
              </a:rPr>
              <a:t>t</a:t>
            </a:r>
            <a:r>
              <a:rPr lang="en-US" b="0" kern="1200" spc="-5" dirty="0" smtClean="0">
                <a:solidFill>
                  <a:schemeClr val="tx1"/>
                </a:solidFill>
                <a:cs typeface="Arial" panose="020B0604020202020204" pitchFamily="34" charset="0"/>
              </a:rPr>
              <a:t>i</a:t>
            </a:r>
            <a:r>
              <a:rPr lang="en-US" b="0" kern="1200" dirty="0" smtClean="0">
                <a:solidFill>
                  <a:schemeClr val="tx1"/>
                </a:solidFill>
                <a:cs typeface="Arial" panose="020B0604020202020204" pitchFamily="34" charset="0"/>
              </a:rPr>
              <a:t>on.</a:t>
            </a:r>
            <a:r>
              <a:rPr lang="en-US" b="0" kern="1200" spc="-20"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Please</a:t>
            </a:r>
            <a:r>
              <a:rPr lang="en-US" b="0" kern="1200" spc="-20"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read</a:t>
            </a:r>
            <a:r>
              <a:rPr lang="en-US" b="0" kern="1200" spc="-20" dirty="0" smtClean="0">
                <a:solidFill>
                  <a:schemeClr val="tx1"/>
                </a:solidFill>
                <a:cs typeface="Arial" panose="020B0604020202020204" pitchFamily="34" charset="0"/>
              </a:rPr>
              <a:t>  </a:t>
            </a:r>
            <a:r>
              <a:rPr lang="en-US" b="0" kern="1200" dirty="0" smtClean="0">
                <a:solidFill>
                  <a:schemeClr val="tx1"/>
                </a:solidFill>
                <a:cs typeface="Arial" panose="020B0604020202020204" pitchFamily="34" charset="0"/>
              </a:rPr>
              <a:t>t</a:t>
            </a:r>
            <a:r>
              <a:rPr lang="en-US" b="0" kern="1200" spc="-5" dirty="0" smtClean="0">
                <a:solidFill>
                  <a:schemeClr val="tx1"/>
                </a:solidFill>
                <a:cs typeface="Arial" panose="020B0604020202020204" pitchFamily="34" charset="0"/>
              </a:rPr>
              <a:t>he</a:t>
            </a:r>
            <a:r>
              <a:rPr lang="en-US" b="0" kern="1200" dirty="0" smtClean="0">
                <a:solidFill>
                  <a:schemeClr val="tx1"/>
                </a:solidFill>
                <a:cs typeface="Arial" panose="020B0604020202020204" pitchFamily="34" charset="0"/>
              </a:rPr>
              <a:t>m</a:t>
            </a:r>
            <a:r>
              <a:rPr lang="en-US" b="0" kern="1200" spc="-1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carefull</a:t>
            </a:r>
            <a:r>
              <a:rPr lang="en-US" b="0" kern="1200" dirty="0" smtClean="0">
                <a:solidFill>
                  <a:schemeClr val="tx1"/>
                </a:solidFill>
                <a:cs typeface="Arial" panose="020B0604020202020204" pitchFamily="34" charset="0"/>
              </a:rPr>
              <a:t>y</a:t>
            </a:r>
            <a:r>
              <a:rPr lang="en-US" b="0" kern="1200" spc="-1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befor</a:t>
            </a:r>
            <a:r>
              <a:rPr lang="en-US" b="0" kern="1200" dirty="0" smtClean="0">
                <a:solidFill>
                  <a:schemeClr val="tx1"/>
                </a:solidFill>
                <a:cs typeface="Arial" panose="020B0604020202020204" pitchFamily="34" charset="0"/>
              </a:rPr>
              <a:t>e</a:t>
            </a:r>
            <a:r>
              <a:rPr lang="en-US" b="0" kern="1200" spc="-25" dirty="0" smtClean="0">
                <a:solidFill>
                  <a:schemeClr val="tx1"/>
                </a:solidFill>
                <a:cs typeface="Arial" panose="020B0604020202020204" pitchFamily="34" charset="0"/>
              </a:rPr>
              <a:t> </a:t>
            </a:r>
            <a:r>
              <a:rPr lang="en-US" b="0" kern="1200" spc="-5" dirty="0" smtClean="0">
                <a:solidFill>
                  <a:schemeClr val="tx1"/>
                </a:solidFill>
                <a:cs typeface="Arial" panose="020B0604020202020204" pitchFamily="34" charset="0"/>
              </a:rPr>
              <a:t>investing.</a:t>
            </a:r>
            <a:endParaRPr lang="en-US" b="0" kern="1200" dirty="0">
              <a:solidFill>
                <a:prstClr val="black"/>
              </a:solidFill>
              <a:cs typeface="Arial" panose="020B0604020202020204" pitchFamily="34" charset="0"/>
            </a:endParaRPr>
          </a:p>
        </p:txBody>
      </p:sp>
    </p:spTree>
    <p:extLst>
      <p:ext uri="{BB962C8B-B14F-4D97-AF65-F5344CB8AC3E}">
        <p14:creationId xmlns:p14="http://schemas.microsoft.com/office/powerpoint/2010/main" val="136837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998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68817" y="4080183"/>
            <a:ext cx="6177574" cy="5194446"/>
          </a:xfrm>
        </p:spPr>
        <p:txBody>
          <a:bodyPr/>
          <a:lstStyle/>
          <a:p>
            <a:pPr>
              <a:spcAft>
                <a:spcPts val="300"/>
              </a:spcAft>
            </a:pPr>
            <a:r>
              <a:rPr lang="en-US" sz="1000" dirty="0"/>
              <a:t>Speaker’s notes are for INTERNAL USE ONLY. Not for use with the public.</a:t>
            </a:r>
          </a:p>
          <a:p>
            <a:pPr>
              <a:spcAft>
                <a:spcPts val="0"/>
              </a:spcAft>
            </a:pPr>
            <a:r>
              <a:rPr lang="en-US" sz="1000" b="1" dirty="0">
                <a:solidFill>
                  <a:srgbClr val="BA0C2F"/>
                </a:solidFill>
              </a:rPr>
              <a:t>Mandatory Slide No </a:t>
            </a:r>
          </a:p>
          <a:p>
            <a:pPr>
              <a:spcAft>
                <a:spcPts val="300"/>
              </a:spcAft>
            </a:pPr>
            <a:r>
              <a:rPr lang="en-US" sz="1000" dirty="0"/>
              <a:t>Speaker’s notes:</a:t>
            </a:r>
          </a:p>
          <a:p>
            <a:pPr>
              <a:spcAft>
                <a:spcPts val="300"/>
              </a:spcAft>
            </a:pPr>
            <a:r>
              <a:rPr lang="en-US" sz="1000" dirty="0"/>
              <a:t>- Overview of the Plan</a:t>
            </a:r>
          </a:p>
          <a:p>
            <a:pPr>
              <a:spcAft>
                <a:spcPts val="300"/>
              </a:spcAft>
            </a:pPr>
            <a:r>
              <a:rPr lang="en-US" sz="1000" dirty="0"/>
              <a:t>Suggested talking points:</a:t>
            </a:r>
          </a:p>
          <a:p>
            <a:pPr>
              <a:spcAft>
                <a:spcPts val="300"/>
              </a:spcAft>
            </a:pPr>
            <a:r>
              <a:rPr lang="en-US" sz="1000" dirty="0"/>
              <a:t>Review who the CORE Plan was developed for</a:t>
            </a:r>
          </a:p>
          <a:p>
            <a:pPr>
              <a:spcAft>
                <a:spcPts val="300"/>
              </a:spcAft>
            </a:pPr>
            <a:r>
              <a:rPr lang="en-US" sz="1000" dirty="0"/>
              <a:t>Script: </a:t>
            </a:r>
          </a:p>
          <a:p>
            <a:pPr>
              <a:spcAft>
                <a:spcPts val="300"/>
              </a:spcAft>
            </a:pPr>
            <a:r>
              <a:rPr lang="en-US" sz="1000" dirty="0"/>
              <a:t>[Review each bullet point]</a:t>
            </a:r>
          </a:p>
          <a:p>
            <a:pPr defTabSz="914277">
              <a:spcAft>
                <a:spcPts val="500"/>
              </a:spcAft>
              <a:defRPr/>
            </a:pPr>
            <a:r>
              <a:rPr lang="en-US" sz="1000" dirty="0"/>
              <a:t>Explain the history of the plan: There are numerous nonprofits throughout the Commonwealth of Massachusetts; however, the accessibility to workplace retirement savings solutions is low for these nonprofits and their employees. </a:t>
            </a:r>
          </a:p>
          <a:p>
            <a:pPr marL="171427" indent="-171427">
              <a:spcAft>
                <a:spcPts val="500"/>
              </a:spcAft>
              <a:buFont typeface="Arial" panose="020B0604020202020204" pitchFamily="34" charset="0"/>
              <a:buChar char="•"/>
            </a:pPr>
            <a:r>
              <a:rPr lang="en-US" sz="1000" dirty="0"/>
              <a:t>Overall, the nonprofit sector employs 455,900 – almost 17% of the state’s workforce.</a:t>
            </a:r>
          </a:p>
          <a:p>
            <a:pPr marL="171427" indent="-171427">
              <a:spcAft>
                <a:spcPts val="500"/>
              </a:spcAft>
              <a:buFont typeface="Arial" panose="020B0604020202020204" pitchFamily="34" charset="0"/>
              <a:buChar char="•"/>
            </a:pPr>
            <a:r>
              <a:rPr lang="en-US" sz="1000"/>
              <a:t>According to </a:t>
            </a:r>
            <a:r>
              <a:rPr lang="en-US"/>
              <a:t>TSNE </a:t>
            </a:r>
            <a:r>
              <a:rPr lang="en-US" dirty="0" err="1"/>
              <a:t>MissionWorks</a:t>
            </a:r>
            <a:r>
              <a:rPr lang="en-US" sz="1000" dirty="0"/>
              <a:t>, an organization that aims to strengthen the Massachusetts nonprofit sector (among other initiatives), 25% of nonprofits do not offer any retirement plans to their employees.</a:t>
            </a:r>
          </a:p>
          <a:p>
            <a:pPr marL="171427" indent="-171427" defTabSz="914277">
              <a:spcAft>
                <a:spcPts val="500"/>
              </a:spcAft>
              <a:buFont typeface="Arial" panose="020B0604020202020204" pitchFamily="34" charset="0"/>
              <a:buChar char="•"/>
              <a:defRPr/>
            </a:pPr>
            <a:r>
              <a:rPr lang="en-US" sz="1000" dirty="0"/>
              <a:t>For many nonprofits, particularly smaller ones, in-house administration of deferred compensation plans can be cost-prohibitive given the limited budgets these organizations operate under. This leaves employees to seek out their own solutions that may not provide the advantages of pretax contributions and tax-deferred compounded growth potential, which in turn can jeopardize the employees' future retirement readiness.</a:t>
            </a:r>
          </a:p>
          <a:p>
            <a:pPr marL="171427" indent="-171427">
              <a:spcAft>
                <a:spcPts val="500"/>
              </a:spcAft>
              <a:buFont typeface="Arial" panose="020B0604020202020204" pitchFamily="34" charset="0"/>
              <a:buChar char="•"/>
            </a:pPr>
            <a:r>
              <a:rPr lang="en-US" sz="1000" dirty="0"/>
              <a:t>The Commonwealth of Massachusetts Treasurer's Office has developed an innovative approach to providing this sizable portion of the workforce with a retirement planning solution without adding significantly to the employer's expenses. Similar to other employer-sponsored retirement plans, this plan would deduct pretax dollars from an employee's paycheck and invest them in a tax-deferred account.</a:t>
            </a: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86203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680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355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574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351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118" rtl="0" eaLnBrk="0" fontAlgn="base" latinLnBrk="0" hangingPunct="0">
              <a:lnSpc>
                <a:spcPct val="110000"/>
              </a:lnSpc>
              <a:spcBef>
                <a:spcPct val="0"/>
              </a:spcBef>
              <a:spcAft>
                <a:spcPts val="2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Speaker’s notes are for INTERNAL USE ONLY. Not for use with the public.</a:t>
            </a:r>
          </a:p>
          <a:p>
            <a:pPr marL="0" marR="0" lvl="0" indent="0" algn="l" defTabSz="944118" rtl="0" eaLnBrk="0" fontAlgn="base" latinLnBrk="0" hangingPunct="0">
              <a:lnSpc>
                <a:spcPct val="110000"/>
              </a:lnSpc>
              <a:spcBef>
                <a:spcPct val="0"/>
              </a:spcBef>
              <a:spcAft>
                <a:spcPts val="200"/>
              </a:spcAft>
              <a:buClrTx/>
              <a:buSzTx/>
              <a:buFontTx/>
              <a:buNone/>
              <a:tabLst/>
              <a:defRPr/>
            </a:pPr>
            <a:r>
              <a:rPr kumimoji="0" lang="en-US" b="1" i="0" u="none" strike="noStrike" kern="1200" cap="none" spc="0" normalizeH="0" baseline="0" noProof="0" dirty="0" smtClean="0">
                <a:ln>
                  <a:noFill/>
                </a:ln>
                <a:solidFill>
                  <a:srgbClr val="BA0C2F"/>
                </a:solidFill>
                <a:effectLst/>
                <a:uLnTx/>
                <a:uFillTx/>
                <a:latin typeface="Arial" panose="020B0604020202020204" pitchFamily="34" charset="0"/>
                <a:ea typeface="ＭＳ Ｐゴシック" charset="-128"/>
              </a:rPr>
              <a:t>Mandatory Slide No</a:t>
            </a:r>
          </a:p>
          <a:p>
            <a:pPr marL="0" marR="0" lvl="0" indent="0" algn="l" defTabSz="914400" rtl="0" eaLnBrk="0" fontAlgn="base" latinLnBrk="0" hangingPunct="0">
              <a:lnSpc>
                <a:spcPct val="110000"/>
              </a:lnSpc>
              <a:spcBef>
                <a:spcPct val="0"/>
              </a:spcBef>
              <a:spcAft>
                <a:spcPts val="2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Speaker’s notes:</a:t>
            </a:r>
          </a:p>
          <a:p>
            <a:pPr marL="166688" marR="0" lvl="0" indent="-166688" algn="l" defTabSz="944118" rtl="0" eaLnBrk="0" fontAlgn="base" latinLnBrk="0" hangingPunct="0">
              <a:lnSpc>
                <a:spcPct val="110000"/>
              </a:lnSpc>
              <a:spcBef>
                <a:spcPct val="0"/>
              </a:spcBef>
              <a:spcAft>
                <a:spcPts val="4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	Slide has animation </a:t>
            </a:r>
          </a:p>
          <a:p>
            <a:pPr marL="0" marR="0" lvl="0" indent="0" algn="l" defTabSz="914400" rtl="0" eaLnBrk="0" fontAlgn="base" latinLnBrk="0" hangingPunct="0">
              <a:lnSpc>
                <a:spcPct val="110000"/>
              </a:lnSpc>
              <a:spcBef>
                <a:spcPct val="0"/>
              </a:spcBef>
              <a:spcAft>
                <a:spcPts val="2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Suggested talking points:</a:t>
            </a:r>
          </a:p>
          <a:p>
            <a:pPr marL="166688" marR="0" lvl="0" indent="-166688" algn="l" defTabSz="914400" rtl="0" eaLnBrk="0" fontAlgn="base" latinLnBrk="0" hangingPunct="0">
              <a:lnSpc>
                <a:spcPct val="110000"/>
              </a:lnSpc>
              <a:spcBef>
                <a:spcPct val="0"/>
              </a:spcBef>
              <a:spcAft>
                <a:spcPts val="2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	Compare and contrast the differences in the paycheck when contributing on a pretax vs. Roth basis </a:t>
            </a:r>
          </a:p>
          <a:p>
            <a:pPr marL="0" marR="0" lvl="0" indent="0" algn="l" defTabSz="944118" rtl="0" eaLnBrk="0" fontAlgn="base" latinLnBrk="0" hangingPunct="0">
              <a:lnSpc>
                <a:spcPct val="110000"/>
              </a:lnSpc>
              <a:spcBef>
                <a:spcPct val="0"/>
              </a:spcBef>
              <a:spcAft>
                <a:spcPts val="2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Script:</a:t>
            </a:r>
          </a:p>
          <a:p>
            <a:pPr marL="171450" marR="0" lvl="0" indent="-171450" algn="l" defTabSz="944118" rtl="0" eaLnBrk="0" fontAlgn="base" latinLnBrk="0" hangingPunct="0">
              <a:lnSpc>
                <a:spcPct val="110000"/>
              </a:lnSpc>
              <a:spcBef>
                <a:spcPct val="0"/>
              </a:spcBef>
              <a:spcAft>
                <a:spcPts val="200"/>
              </a:spcAft>
              <a:buClrTx/>
              <a:buSzTx/>
              <a:buFontTx/>
              <a:buChar char="-"/>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Here we compare the Roth and Pretax paycheck.  With pre-tax, your contribution is deducted before taxes are applied.  Whereas with Roth, which is a type of after-tax contribution, the full gross pay is taxed, and then the 6% contribution of $150 is deducted.</a:t>
            </a:r>
          </a:p>
          <a:p>
            <a:pPr marL="171450" marR="0" lvl="0" indent="-171450" algn="l" defTabSz="944118" rtl="0" eaLnBrk="0" fontAlgn="base" latinLnBrk="0" hangingPunct="0">
              <a:lnSpc>
                <a:spcPct val="110000"/>
              </a:lnSpc>
              <a:spcBef>
                <a:spcPct val="0"/>
              </a:spcBef>
              <a:spcAft>
                <a:spcPts val="400"/>
              </a:spcAft>
              <a:buClrTx/>
              <a:buSzTx/>
              <a:buFontTx/>
              <a:buChar char="-"/>
              <a:tabLst/>
              <a:defRPr/>
            </a:pPr>
            <a:r>
              <a:rPr lang="en-US" sz="1100" kern="1200" dirty="0" smtClean="0">
                <a:solidFill>
                  <a:schemeClr val="tx1"/>
                </a:solidFill>
                <a:latin typeface="Arial" panose="020B0604020202020204" pitchFamily="34" charset="0"/>
                <a:ea typeface="ＭＳ Ｐゴシック" charset="-128"/>
                <a:cs typeface="MS PGothic" charset="0"/>
              </a:rPr>
              <a:t>Note that with both contribution types, the contribution dollar amount is calculated on the </a:t>
            </a:r>
            <a:r>
              <a:rPr lang="en-US" sz="1100" i="1" kern="1200" dirty="0" smtClean="0">
                <a:solidFill>
                  <a:schemeClr val="tx1"/>
                </a:solidFill>
                <a:latin typeface="Arial" panose="020B0604020202020204" pitchFamily="34" charset="0"/>
                <a:ea typeface="ＭＳ Ｐゴシック" charset="-128"/>
                <a:cs typeface="MS PGothic" charset="0"/>
              </a:rPr>
              <a:t>gross income</a:t>
            </a:r>
            <a:r>
              <a:rPr lang="en-US" sz="1100" kern="1200" dirty="0" smtClean="0">
                <a:solidFill>
                  <a:schemeClr val="tx1"/>
                </a:solidFill>
                <a:latin typeface="Arial" panose="020B0604020202020204" pitchFamily="34" charset="0"/>
                <a:ea typeface="ＭＳ Ｐゴシック" charset="-128"/>
                <a:cs typeface="MS PGothic" charset="0"/>
              </a:rPr>
              <a:t>, so the dollar amount contributed to the Plan will be the same, regardless of which you choose.</a:t>
            </a:r>
            <a:endPar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endParaRPr>
          </a:p>
          <a:p>
            <a:pPr marL="0" marR="0" lvl="0" indent="0" algn="l" defTabSz="944118" rtl="0" eaLnBrk="0" fontAlgn="base" latinLnBrk="0" hangingPunct="0">
              <a:lnSpc>
                <a:spcPct val="110000"/>
              </a:lnSpc>
              <a:spcBef>
                <a:spcPct val="0"/>
              </a:spcBef>
              <a:spcAft>
                <a:spcPts val="20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charset="-128"/>
              </a:rPr>
              <a:t>One question that retirement plan participants frequently ask is, “which contribution type would be better to make: Pretax or Roth?” The choice of whether to make Pre-tax contributions, Roth contributions or both, is a very personal one and should be considered in the light of your own financial situation and future retirement goals.  Because of this, you may want to consider speaking with a tax professional or a financial planner prior to choosing the types of contributions you wish to make to your account.</a:t>
            </a: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endParaRPr>
          </a:p>
        </p:txBody>
      </p:sp>
    </p:spTree>
    <p:extLst>
      <p:ext uri="{BB962C8B-B14F-4D97-AF65-F5344CB8AC3E}">
        <p14:creationId xmlns:p14="http://schemas.microsoft.com/office/powerpoint/2010/main" val="2393237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213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181601"/>
            <a:ext cx="8153400" cy="609600"/>
          </a:xfrm>
        </p:spPr>
        <p:txBody>
          <a:bodyPr>
            <a:noAutofit/>
          </a:bodyPr>
          <a:lstStyle>
            <a:lvl1pPr algn="l">
              <a:defRPr sz="3600" b="0">
                <a:solidFill>
                  <a:schemeClr val="accent4">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5867400"/>
            <a:ext cx="6324600" cy="304800"/>
          </a:xfrm>
        </p:spPr>
        <p:txBody>
          <a:bodyPr>
            <a:no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553200"/>
            <a:ext cx="2133600" cy="168275"/>
          </a:xfrm>
          <a:prstGeom prst="rect">
            <a:avLst/>
          </a:prstGeom>
        </p:spPr>
        <p:txBody>
          <a:bodyPr/>
          <a:lstStyle/>
          <a:p>
            <a:fld id="{45091ECA-8B2C-4D79-8DC9-1423C6FECFCA}" type="datetime1">
              <a:rPr lang="en-US" smtClean="0"/>
              <a:t>4/11/2018</a:t>
            </a:fld>
            <a:endParaRPr lang="en-US"/>
          </a:p>
        </p:txBody>
      </p:sp>
      <p:sp>
        <p:nvSpPr>
          <p:cNvPr id="6" name="Slide Number Placeholder 5"/>
          <p:cNvSpPr>
            <a:spLocks noGrp="1"/>
          </p:cNvSpPr>
          <p:nvPr>
            <p:ph type="sldNum" sz="quarter" idx="12"/>
          </p:nvPr>
        </p:nvSpPr>
        <p:spPr>
          <a:xfrm>
            <a:off x="8610600" y="6356350"/>
            <a:ext cx="381000" cy="365125"/>
          </a:xfrm>
          <a:prstGeom prst="rect">
            <a:avLst/>
          </a:prstGeom>
        </p:spPr>
        <p:txBody>
          <a:bodyPr/>
          <a:lstStyle>
            <a:lvl1pPr>
              <a:defRPr>
                <a:latin typeface="Arial Narrow" panose="020B0606020202030204" pitchFamily="34" charset="0"/>
              </a:defRPr>
            </a:lvl1pPr>
          </a:lstStyle>
          <a:p>
            <a:fld id="{4C43BBE3-B0AB-447A-A0EA-7FFB5307233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 line header, 1 colum  bullets">
    <p:spTree>
      <p:nvGrpSpPr>
        <p:cNvPr id="1" name=""/>
        <p:cNvGrpSpPr/>
        <p:nvPr/>
      </p:nvGrpSpPr>
      <p:grpSpPr>
        <a:xfrm>
          <a:off x="0" y="0"/>
          <a:ext cx="0" cy="0"/>
          <a:chOff x="0" y="0"/>
          <a:chExt cx="0" cy="0"/>
        </a:xfrm>
      </p:grpSpPr>
      <p:sp>
        <p:nvSpPr>
          <p:cNvPr id="2" name="Title 1"/>
          <p:cNvSpPr>
            <a:spLocks noGrp="1"/>
          </p:cNvSpPr>
          <p:nvPr>
            <p:ph type="title"/>
          </p:nvPr>
        </p:nvSpPr>
        <p:spPr>
          <a:xfrm>
            <a:off x="469609" y="826215"/>
            <a:ext cx="8229599"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469609" y="1578360"/>
            <a:ext cx="8229599" cy="4076056"/>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6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4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2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69609" y="5916561"/>
            <a:ext cx="7207135" cy="218232"/>
          </a:xfrm>
        </p:spPr>
        <p:txBody>
          <a:bodyPr anchor="b" anchorCtr="0"/>
          <a:lstStyle>
            <a:lvl1pPr marL="0" indent="0">
              <a:lnSpc>
                <a:spcPct val="100000"/>
              </a:lnSpc>
              <a:spcBef>
                <a:spcPts val="0"/>
              </a:spcBef>
              <a:spcAft>
                <a:spcPts val="359"/>
              </a:spcAft>
              <a:buNone/>
              <a:defRPr sz="8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23946849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Divider slide">
    <p:spTree>
      <p:nvGrpSpPr>
        <p:cNvPr id="1" name=""/>
        <p:cNvGrpSpPr/>
        <p:nvPr/>
      </p:nvGrpSpPr>
      <p:grpSpPr>
        <a:xfrm>
          <a:off x="0" y="0"/>
          <a:ext cx="0" cy="0"/>
          <a:chOff x="0" y="0"/>
          <a:chExt cx="0" cy="0"/>
        </a:xfrm>
      </p:grpSpPr>
      <p:sp>
        <p:nvSpPr>
          <p:cNvPr id="8" name="Rectangle 7"/>
          <p:cNvSpPr/>
          <p:nvPr userDrawn="1"/>
        </p:nvSpPr>
        <p:spPr bwMode="auto">
          <a:xfrm>
            <a:off x="473825" y="451428"/>
            <a:ext cx="8212975" cy="45719"/>
          </a:xfrm>
          <a:prstGeom prst="rect">
            <a:avLst/>
          </a:prstGeom>
          <a:solidFill>
            <a:srgbClr val="C60C3C"/>
          </a:solidFill>
          <a:ln w="9525" cap="flat" cmpd="sng" algn="ctr">
            <a:noFill/>
            <a:prstDash val="solid"/>
            <a:round/>
            <a:headEnd type="none" w="med" len="med"/>
            <a:tailEnd type="none" w="med" len="med"/>
          </a:ln>
          <a:effectLst/>
          <a:extLst/>
        </p:spPr>
        <p:txBody>
          <a:bodyPr vert="horz" wrap="square" lIns="82058" tIns="41029" rIns="82058" bIns="41029" numCol="1" spcCol="0" rtlCol="0" anchor="t" anchorCtr="0" compatLnSpc="1">
            <a:prstTxWarp prst="textNoShape">
              <a:avLst/>
            </a:prstTxWarp>
          </a:bodyPr>
          <a:lstStyle/>
          <a:p>
            <a:pPr marL="0" marR="0" indent="0" algn="l" defTabSz="91460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otham C2 Text" charset="0"/>
              <a:ea typeface="ＭＳ Ｐゴシック" charset="0"/>
              <a:cs typeface="ＭＳ Ｐゴシック"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7844" y="727511"/>
            <a:ext cx="1504548" cy="768280"/>
          </a:xfrm>
          <a:prstGeom prst="rect">
            <a:avLst/>
          </a:prstGeom>
        </p:spPr>
      </p:pic>
      <p:sp>
        <p:nvSpPr>
          <p:cNvPr id="5" name="Rectangle 2"/>
          <p:cNvSpPr>
            <a:spLocks noGrp="1" noChangeArrowheads="1"/>
          </p:cNvSpPr>
          <p:nvPr>
            <p:ph type="ctrTitle"/>
          </p:nvPr>
        </p:nvSpPr>
        <p:spPr>
          <a:xfrm>
            <a:off x="469900" y="2552840"/>
            <a:ext cx="7301390" cy="693364"/>
          </a:xfrm>
        </p:spPr>
        <p:txBody>
          <a:bodyPr lIns="0" rIns="82030" anchor="b"/>
          <a:lstStyle>
            <a:lvl1pPr>
              <a:defRPr sz="5400" b="0" smtClean="0"/>
            </a:lvl1pPr>
          </a:lstStyle>
          <a:p>
            <a:pPr lvl="0"/>
            <a:r>
              <a:rPr lang="en-US" noProof="0" smtClean="0"/>
              <a:t>Click to edit Master title style</a:t>
            </a:r>
            <a:endParaRPr lang="en-US" noProof="0" dirty="0" smtClean="0"/>
          </a:p>
        </p:txBody>
      </p:sp>
    </p:spTree>
    <p:extLst>
      <p:ext uri="{BB962C8B-B14F-4D97-AF65-F5344CB8AC3E}">
        <p14:creationId xmlns:p14="http://schemas.microsoft.com/office/powerpoint/2010/main" val="102024406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line header, 1 colum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610" y="2009994"/>
            <a:ext cx="8229600" cy="3652619"/>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6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4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2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69610" y="5916561"/>
            <a:ext cx="7207135" cy="218232"/>
          </a:xfrm>
        </p:spPr>
        <p:txBody>
          <a:bodyPr anchor="b" anchorCtr="0"/>
          <a:lstStyle>
            <a:lvl1pPr marL="0" indent="0">
              <a:lnSpc>
                <a:spcPct val="100000"/>
              </a:lnSpc>
              <a:spcBef>
                <a:spcPts val="0"/>
              </a:spcBef>
              <a:spcAft>
                <a:spcPts val="359"/>
              </a:spcAft>
              <a:buNone/>
              <a:defRPr sz="800">
                <a:solidFill>
                  <a:srgbClr val="55565A"/>
                </a:solidFill>
              </a:defRPr>
            </a:lvl1pPr>
          </a:lstStyle>
          <a:p>
            <a:pPr lvl="0"/>
            <a:r>
              <a:rPr lang="en-US" dirty="0" smtClean="0"/>
              <a:t>Click to add source/footnote.</a:t>
            </a:r>
            <a:endParaRPr lang="en-US" dirty="0"/>
          </a:p>
        </p:txBody>
      </p:sp>
      <p:sp>
        <p:nvSpPr>
          <p:cNvPr id="5" name="Title 1"/>
          <p:cNvSpPr>
            <a:spLocks noGrp="1"/>
          </p:cNvSpPr>
          <p:nvPr>
            <p:ph type="title"/>
          </p:nvPr>
        </p:nvSpPr>
        <p:spPr>
          <a:xfrm>
            <a:off x="469610" y="826215"/>
            <a:ext cx="8229599"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2628988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line header, 2 colum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610" y="2011680"/>
            <a:ext cx="3884026" cy="3657600"/>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6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4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2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1"/>
          </p:nvPr>
        </p:nvSpPr>
        <p:spPr>
          <a:xfrm>
            <a:off x="4585648" y="2011680"/>
            <a:ext cx="4009712" cy="3657600"/>
          </a:xfrm>
        </p:spPr>
        <p:txBody>
          <a:bodyPr/>
          <a:lstStyle>
            <a:lvl1pPr>
              <a:buClr>
                <a:srgbClr val="55565A"/>
              </a:buClr>
              <a:defRPr/>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6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4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2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10" hasCustomPrompt="1"/>
          </p:nvPr>
        </p:nvSpPr>
        <p:spPr>
          <a:xfrm>
            <a:off x="469610" y="5916561"/>
            <a:ext cx="7207135" cy="218232"/>
          </a:xfrm>
        </p:spPr>
        <p:txBody>
          <a:bodyPr anchor="b" anchorCtr="0"/>
          <a:lstStyle>
            <a:lvl1pPr marL="0" indent="0">
              <a:lnSpc>
                <a:spcPct val="100000"/>
              </a:lnSpc>
              <a:spcBef>
                <a:spcPts val="0"/>
              </a:spcBef>
              <a:spcAft>
                <a:spcPts val="359"/>
              </a:spcAft>
              <a:buNone/>
              <a:defRPr sz="800">
                <a:solidFill>
                  <a:srgbClr val="55565A"/>
                </a:solidFill>
              </a:defRPr>
            </a:lvl1pPr>
          </a:lstStyle>
          <a:p>
            <a:pPr lvl="0"/>
            <a:r>
              <a:rPr lang="en-US" dirty="0" smtClean="0"/>
              <a:t>Click to add source/footnote.</a:t>
            </a:r>
            <a:endParaRPr lang="en-US" dirty="0"/>
          </a:p>
        </p:txBody>
      </p:sp>
      <p:sp>
        <p:nvSpPr>
          <p:cNvPr id="6" name="Title 1"/>
          <p:cNvSpPr>
            <a:spLocks noGrp="1"/>
          </p:cNvSpPr>
          <p:nvPr>
            <p:ph type="title"/>
          </p:nvPr>
        </p:nvSpPr>
        <p:spPr>
          <a:xfrm>
            <a:off x="469610" y="826215"/>
            <a:ext cx="8229599"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3745622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closure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610" y="1578360"/>
            <a:ext cx="8229600" cy="4076056"/>
          </a:xfrm>
        </p:spPr>
        <p:txBody>
          <a:bodyPr anchor="b" anchorCtr="0"/>
          <a:lstStyle>
            <a:lvl1pPr marL="0" indent="0">
              <a:buClr>
                <a:srgbClr val="55565A"/>
              </a:buClr>
              <a:buNone/>
              <a:defRPr sz="800"/>
            </a:lvl1pPr>
            <a:lvl2pPr>
              <a:buClr>
                <a:srgbClr val="55565A"/>
              </a:buClr>
              <a:defRPr sz="1000"/>
            </a:lvl2pPr>
            <a:lvl3pPr algn="l" defTabSz="914608" rtl="0" eaLnBrk="1" fontAlgn="base" hangingPunct="1">
              <a:lnSpc>
                <a:spcPct val="110000"/>
              </a:lnSpc>
              <a:spcBef>
                <a:spcPct val="0"/>
              </a:spcBef>
              <a:spcAft>
                <a:spcPct val="0"/>
              </a:spcAft>
              <a:buClr>
                <a:srgbClr val="55565A"/>
              </a:buClr>
              <a:defRPr lang="en-US" sz="10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0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0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dirty="0" smtClean="0"/>
              <a:t>Disclosures here</a:t>
            </a:r>
            <a:endParaRPr lang="en-US" dirty="0"/>
          </a:p>
        </p:txBody>
      </p:sp>
      <p:sp>
        <p:nvSpPr>
          <p:cNvPr id="5" name="Text Placeholder 4"/>
          <p:cNvSpPr>
            <a:spLocks noGrp="1"/>
          </p:cNvSpPr>
          <p:nvPr>
            <p:ph type="body" sz="quarter" idx="10" hasCustomPrompt="1"/>
          </p:nvPr>
        </p:nvSpPr>
        <p:spPr>
          <a:xfrm>
            <a:off x="469610" y="5916561"/>
            <a:ext cx="7207135" cy="218232"/>
          </a:xfrm>
        </p:spPr>
        <p:txBody>
          <a:bodyPr anchor="b" anchorCtr="0"/>
          <a:lstStyle>
            <a:lvl1pPr marL="0" indent="0">
              <a:lnSpc>
                <a:spcPct val="100000"/>
              </a:lnSpc>
              <a:spcBef>
                <a:spcPts val="0"/>
              </a:spcBef>
              <a:spcAft>
                <a:spcPts val="359"/>
              </a:spcAft>
              <a:buNone/>
              <a:defRPr sz="800" baseline="0">
                <a:solidFill>
                  <a:srgbClr val="55565A"/>
                </a:solidFill>
              </a:defRPr>
            </a:lvl1pPr>
          </a:lstStyle>
          <a:p>
            <a:pPr lvl="0"/>
            <a:r>
              <a:rPr lang="en-US" dirty="0" err="1" smtClean="0"/>
              <a:t>Amxxxxx-mmyy</a:t>
            </a:r>
            <a:endParaRPr lang="en-US" dirty="0"/>
          </a:p>
        </p:txBody>
      </p:sp>
    </p:spTree>
    <p:extLst>
      <p:ext uri="{BB962C8B-B14F-4D97-AF65-F5344CB8AC3E}">
        <p14:creationId xmlns:p14="http://schemas.microsoft.com/office/powerpoint/2010/main" val="302605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spcBef>
                <a:spcPts val="600"/>
              </a:spcBef>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553200"/>
            <a:ext cx="2133600" cy="168275"/>
          </a:xfrm>
          <a:prstGeom prst="rect">
            <a:avLst/>
          </a:prstGeom>
        </p:spPr>
        <p:txBody>
          <a:bodyPr/>
          <a:lstStyle/>
          <a:p>
            <a:fld id="{D1050D14-C550-4854-A38F-4DBFEF694C83}" type="datetime1">
              <a:rPr lang="en-US" smtClean="0"/>
              <a:t>4/11/2018</a:t>
            </a:fld>
            <a:endParaRPr lang="en-US"/>
          </a:p>
        </p:txBody>
      </p:sp>
      <p:sp>
        <p:nvSpPr>
          <p:cNvPr id="5" name="Footer Placeholder 4"/>
          <p:cNvSpPr>
            <a:spLocks noGrp="1"/>
          </p:cNvSpPr>
          <p:nvPr>
            <p:ph type="ftr" sz="quarter" idx="11"/>
          </p:nvPr>
        </p:nvSpPr>
        <p:spPr>
          <a:xfrm>
            <a:off x="3124200" y="6553200"/>
            <a:ext cx="2895600" cy="168275"/>
          </a:xfrm>
          <a:prstGeom prst="rect">
            <a:avLst/>
          </a:prstGeom>
        </p:spPr>
        <p:txBody>
          <a:bodyPr/>
          <a:lstStyle/>
          <a:p>
            <a:r>
              <a:rPr lang="en-US" smtClean="0"/>
              <a:t>FOR PLAN SPONSOR OR FINANCIAL PROFESSIONAL USE ONLY.</a:t>
            </a:r>
            <a:endParaRPr lang="en-US" dirty="0"/>
          </a:p>
        </p:txBody>
      </p:sp>
      <p:sp>
        <p:nvSpPr>
          <p:cNvPr id="7" name="Slide Number Placeholder 5"/>
          <p:cNvSpPr>
            <a:spLocks noGrp="1"/>
          </p:cNvSpPr>
          <p:nvPr>
            <p:ph type="sldNum" sz="quarter" idx="12"/>
          </p:nvPr>
        </p:nvSpPr>
        <p:spPr>
          <a:xfrm>
            <a:off x="8610600" y="6356350"/>
            <a:ext cx="381000" cy="365125"/>
          </a:xfrm>
          <a:prstGeom prst="rect">
            <a:avLst/>
          </a:prstGeom>
        </p:spPr>
        <p:txBody>
          <a:bodyPr/>
          <a:lstStyle/>
          <a:p>
            <a:fld id="{4C43BBE3-B0AB-447A-A0EA-7FFB5307233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1"/>
            <a:ext cx="7772400" cy="762000"/>
          </a:xfrm>
        </p:spPr>
        <p:txBody>
          <a:bodyPr anchor="t"/>
          <a:lstStyle>
            <a:lvl1pPr algn="l">
              <a:defRPr sz="40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09801"/>
            <a:ext cx="7772400" cy="381000"/>
          </a:xfrm>
        </p:spPr>
        <p:txBody>
          <a:bodyPr anchor="b">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457200" y="6553200"/>
            <a:ext cx="2133600" cy="168275"/>
          </a:xfrm>
          <a:prstGeom prst="rect">
            <a:avLst/>
          </a:prstGeom>
        </p:spPr>
        <p:txBody>
          <a:bodyPr/>
          <a:lstStyle/>
          <a:p>
            <a:fld id="{69F0859B-B4E3-4B0E-BA55-B9E6F4E65AD5}" type="datetime1">
              <a:rPr lang="en-US" smtClean="0"/>
              <a:t>4/11/2018</a:t>
            </a:fld>
            <a:endParaRPr lang="en-US"/>
          </a:p>
        </p:txBody>
      </p:sp>
      <p:sp>
        <p:nvSpPr>
          <p:cNvPr id="8" name="Footer Placeholder 4"/>
          <p:cNvSpPr>
            <a:spLocks noGrp="1"/>
          </p:cNvSpPr>
          <p:nvPr>
            <p:ph type="ftr" sz="quarter" idx="11"/>
          </p:nvPr>
        </p:nvSpPr>
        <p:spPr>
          <a:xfrm>
            <a:off x="3124200" y="6553200"/>
            <a:ext cx="2895600" cy="168275"/>
          </a:xfrm>
          <a:prstGeom prst="rect">
            <a:avLst/>
          </a:prstGeom>
        </p:spPr>
        <p:txBody>
          <a:bodyPr/>
          <a:lstStyle/>
          <a:p>
            <a:r>
              <a:rPr lang="en-US" smtClean="0"/>
              <a:t>FOR PLAN SPONSOR OR FINANCIAL PROFESSIONAL USE ONLY.</a:t>
            </a:r>
            <a:endParaRPr lang="en-US" dirty="0"/>
          </a:p>
        </p:txBody>
      </p:sp>
      <p:sp>
        <p:nvSpPr>
          <p:cNvPr id="9" name="Slide Number Placeholder 5"/>
          <p:cNvSpPr>
            <a:spLocks noGrp="1"/>
          </p:cNvSpPr>
          <p:nvPr>
            <p:ph type="sldNum" sz="quarter" idx="12"/>
          </p:nvPr>
        </p:nvSpPr>
        <p:spPr>
          <a:xfrm>
            <a:off x="8610600" y="6356350"/>
            <a:ext cx="381000" cy="365125"/>
          </a:xfrm>
          <a:prstGeom prst="rect">
            <a:avLst/>
          </a:prstGeom>
        </p:spPr>
        <p:txBody>
          <a:bodyPr/>
          <a:lstStyle/>
          <a:p>
            <a:fld id="{4C43BBE3-B0AB-447A-A0EA-7FFB530723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457200" y="6553200"/>
            <a:ext cx="2133600" cy="168275"/>
          </a:xfrm>
          <a:prstGeom prst="rect">
            <a:avLst/>
          </a:prstGeom>
        </p:spPr>
        <p:txBody>
          <a:bodyPr/>
          <a:lstStyle/>
          <a:p>
            <a:fld id="{15AFA94B-9234-48B5-A341-BFE217159AF9}" type="datetime1">
              <a:rPr lang="en-US" smtClean="0"/>
              <a:t>4/11/2018</a:t>
            </a:fld>
            <a:endParaRPr lang="en-US"/>
          </a:p>
        </p:txBody>
      </p:sp>
      <p:sp>
        <p:nvSpPr>
          <p:cNvPr id="9" name="Footer Placeholder 4"/>
          <p:cNvSpPr>
            <a:spLocks noGrp="1"/>
          </p:cNvSpPr>
          <p:nvPr>
            <p:ph type="ftr" sz="quarter" idx="11"/>
          </p:nvPr>
        </p:nvSpPr>
        <p:spPr>
          <a:xfrm>
            <a:off x="3124200" y="6553200"/>
            <a:ext cx="2895600" cy="168275"/>
          </a:xfrm>
          <a:prstGeom prst="rect">
            <a:avLst/>
          </a:prstGeom>
        </p:spPr>
        <p:txBody>
          <a:bodyPr/>
          <a:lstStyle/>
          <a:p>
            <a:r>
              <a:rPr lang="en-US" smtClean="0"/>
              <a:t>FOR PLAN SPONSOR OR FINANCIAL PROFESSIONAL USE ONLY.</a:t>
            </a:r>
            <a:endParaRPr lang="en-US" dirty="0"/>
          </a:p>
        </p:txBody>
      </p:sp>
      <p:sp>
        <p:nvSpPr>
          <p:cNvPr id="10" name="Slide Number Placeholder 5"/>
          <p:cNvSpPr>
            <a:spLocks noGrp="1"/>
          </p:cNvSpPr>
          <p:nvPr>
            <p:ph type="sldNum" sz="quarter" idx="12"/>
          </p:nvPr>
        </p:nvSpPr>
        <p:spPr>
          <a:xfrm>
            <a:off x="8610600" y="6356350"/>
            <a:ext cx="381000" cy="365125"/>
          </a:xfrm>
          <a:prstGeom prst="rect">
            <a:avLst/>
          </a:prstGeom>
        </p:spPr>
        <p:txBody>
          <a:bodyPr/>
          <a:lstStyle/>
          <a:p>
            <a:fld id="{4C43BBE3-B0AB-447A-A0EA-7FFB5307233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smtClean="0"/>
              <a:t>Click to edit Master title style</a:t>
            </a:r>
            <a:endParaRPr lang="en-US"/>
          </a:p>
        </p:txBody>
      </p:sp>
      <p:sp>
        <p:nvSpPr>
          <p:cNvPr id="6" name="Date Placeholder 3"/>
          <p:cNvSpPr>
            <a:spLocks noGrp="1"/>
          </p:cNvSpPr>
          <p:nvPr>
            <p:ph type="dt" sz="half" idx="10"/>
          </p:nvPr>
        </p:nvSpPr>
        <p:spPr>
          <a:xfrm>
            <a:off x="457200" y="6553200"/>
            <a:ext cx="2133600" cy="168275"/>
          </a:xfrm>
          <a:prstGeom prst="rect">
            <a:avLst/>
          </a:prstGeom>
        </p:spPr>
        <p:txBody>
          <a:bodyPr/>
          <a:lstStyle/>
          <a:p>
            <a:fld id="{681498F1-F251-4B93-B730-5C4284C86232}" type="datetime1">
              <a:rPr lang="en-US" smtClean="0"/>
              <a:t>4/11/2018</a:t>
            </a:fld>
            <a:endParaRPr lang="en-US"/>
          </a:p>
        </p:txBody>
      </p:sp>
      <p:sp>
        <p:nvSpPr>
          <p:cNvPr id="7" name="Footer Placeholder 4"/>
          <p:cNvSpPr>
            <a:spLocks noGrp="1"/>
          </p:cNvSpPr>
          <p:nvPr>
            <p:ph type="ftr" sz="quarter" idx="11"/>
          </p:nvPr>
        </p:nvSpPr>
        <p:spPr>
          <a:xfrm>
            <a:off x="3124200" y="6553200"/>
            <a:ext cx="2895600" cy="168275"/>
          </a:xfrm>
          <a:prstGeom prst="rect">
            <a:avLst/>
          </a:prstGeom>
        </p:spPr>
        <p:txBody>
          <a:bodyPr/>
          <a:lstStyle/>
          <a:p>
            <a:r>
              <a:rPr lang="en-US" smtClean="0"/>
              <a:t>FOR PLAN SPONSOR OR FINANCIAL PROFESSIONAL USE ONLY.</a:t>
            </a:r>
            <a:endParaRPr lang="en-US" dirty="0"/>
          </a:p>
        </p:txBody>
      </p:sp>
      <p:sp>
        <p:nvSpPr>
          <p:cNvPr id="8" name="Slide Number Placeholder 5"/>
          <p:cNvSpPr>
            <a:spLocks noGrp="1"/>
          </p:cNvSpPr>
          <p:nvPr>
            <p:ph type="sldNum" sz="quarter" idx="12"/>
          </p:nvPr>
        </p:nvSpPr>
        <p:spPr>
          <a:xfrm>
            <a:off x="8610600" y="6356350"/>
            <a:ext cx="381000" cy="365125"/>
          </a:xfrm>
          <a:prstGeom prst="rect">
            <a:avLst/>
          </a:prstGeom>
        </p:spPr>
        <p:txBody>
          <a:bodyPr/>
          <a:lstStyle/>
          <a:p>
            <a:fld id="{4C43BBE3-B0AB-447A-A0EA-7FFB530723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553200"/>
            <a:ext cx="2133600" cy="168275"/>
          </a:xfrm>
          <a:prstGeom prst="rect">
            <a:avLst/>
          </a:prstGeom>
        </p:spPr>
        <p:txBody>
          <a:bodyPr/>
          <a:lstStyle/>
          <a:p>
            <a:fld id="{7049207A-DBA1-47B3-BDF0-BB8467F502F1}" type="datetime1">
              <a:rPr lang="en-US" smtClean="0"/>
              <a:t>4/11/2018</a:t>
            </a:fld>
            <a:endParaRPr lang="en-US"/>
          </a:p>
        </p:txBody>
      </p:sp>
      <p:sp>
        <p:nvSpPr>
          <p:cNvPr id="6" name="Footer Placeholder 4"/>
          <p:cNvSpPr>
            <a:spLocks noGrp="1"/>
          </p:cNvSpPr>
          <p:nvPr>
            <p:ph type="ftr" sz="quarter" idx="11"/>
          </p:nvPr>
        </p:nvSpPr>
        <p:spPr>
          <a:xfrm>
            <a:off x="3124200" y="6553200"/>
            <a:ext cx="2895600" cy="168275"/>
          </a:xfrm>
          <a:prstGeom prst="rect">
            <a:avLst/>
          </a:prstGeom>
        </p:spPr>
        <p:txBody>
          <a:bodyPr/>
          <a:lstStyle/>
          <a:p>
            <a:r>
              <a:rPr lang="en-US" smtClean="0"/>
              <a:t>FOR PLAN SPONSOR OR FINANCIAL PROFESSIONAL USE ONLY.</a:t>
            </a:r>
            <a:endParaRPr lang="en-US" dirty="0"/>
          </a:p>
        </p:txBody>
      </p:sp>
      <p:sp>
        <p:nvSpPr>
          <p:cNvPr id="7" name="Slide Number Placeholder 5"/>
          <p:cNvSpPr>
            <a:spLocks noGrp="1"/>
          </p:cNvSpPr>
          <p:nvPr>
            <p:ph type="sldNum" sz="quarter" idx="12"/>
          </p:nvPr>
        </p:nvSpPr>
        <p:spPr>
          <a:xfrm>
            <a:off x="8610600" y="6356350"/>
            <a:ext cx="381000" cy="365125"/>
          </a:xfrm>
          <a:prstGeom prst="rect">
            <a:avLst/>
          </a:prstGeom>
        </p:spPr>
        <p:txBody>
          <a:bodyPr/>
          <a:lstStyle/>
          <a:p>
            <a:fld id="{4C43BBE3-B0AB-447A-A0EA-7FFB530723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472295" y="2552840"/>
            <a:ext cx="7327439" cy="693364"/>
          </a:xfrm>
        </p:spPr>
        <p:txBody>
          <a:bodyPr lIns="0" rIns="82030" anchor="b"/>
          <a:lstStyle>
            <a:lvl1pPr>
              <a:defRPr sz="5400" b="0" smtClean="0"/>
            </a:lvl1pPr>
          </a:lstStyle>
          <a:p>
            <a:pPr lvl="0"/>
            <a:r>
              <a:rPr lang="en-US" noProof="0" smtClean="0"/>
              <a:t>Click to edit Master title style</a:t>
            </a:r>
            <a:endParaRPr lang="en-US" noProof="0" dirty="0" smtClean="0"/>
          </a:p>
        </p:txBody>
      </p:sp>
      <p:sp>
        <p:nvSpPr>
          <p:cNvPr id="39939" name="Rectangle 3"/>
          <p:cNvSpPr>
            <a:spLocks noGrp="1" noChangeArrowheads="1"/>
          </p:cNvSpPr>
          <p:nvPr>
            <p:ph type="subTitle" idx="1"/>
          </p:nvPr>
        </p:nvSpPr>
        <p:spPr>
          <a:xfrm>
            <a:off x="472295" y="591012"/>
            <a:ext cx="5924982" cy="439271"/>
          </a:xfrm>
        </p:spPr>
        <p:txBody>
          <a:bodyPr lIns="0" rIns="82030"/>
          <a:lstStyle>
            <a:lvl1pPr marL="0" indent="0" algn="l">
              <a:lnSpc>
                <a:spcPct val="100000"/>
              </a:lnSpc>
              <a:spcBef>
                <a:spcPts val="0"/>
              </a:spcBef>
              <a:buFontTx/>
              <a:buNone/>
              <a:defRPr sz="1400" b="0" smtClean="0">
                <a:solidFill>
                  <a:srgbClr val="55565A"/>
                </a:solidFill>
                <a:latin typeface="Arial Narrow" panose="020B0606020202030204" pitchFamily="34" charset="0"/>
                <a:cs typeface="Arial" panose="020B0604020202020204" pitchFamily="34" charset="0"/>
              </a:defRPr>
            </a:lvl1pPr>
          </a:lstStyle>
          <a:p>
            <a:pPr lvl="0"/>
            <a:r>
              <a:rPr lang="en-US" noProof="0" smtClean="0"/>
              <a:t>Click to edit Master subtitle style</a:t>
            </a:r>
            <a:endParaRPr lang="en-US" noProof="0" dirty="0" smtClean="0"/>
          </a:p>
        </p:txBody>
      </p:sp>
      <p:sp>
        <p:nvSpPr>
          <p:cNvPr id="24" name="Text Placeholder 4"/>
          <p:cNvSpPr>
            <a:spLocks noGrp="1"/>
          </p:cNvSpPr>
          <p:nvPr>
            <p:ph type="body" sz="quarter" idx="10" hasCustomPrompt="1"/>
          </p:nvPr>
        </p:nvSpPr>
        <p:spPr>
          <a:xfrm>
            <a:off x="472295" y="4274136"/>
            <a:ext cx="5988914" cy="1037538"/>
          </a:xfrm>
        </p:spPr>
        <p:txBody>
          <a:bodyPr lIns="0" anchor="t" anchorCtr="0"/>
          <a:lstStyle>
            <a:lvl1pPr marL="0" indent="0">
              <a:lnSpc>
                <a:spcPct val="100000"/>
              </a:lnSpc>
              <a:spcBef>
                <a:spcPts val="0"/>
              </a:spcBef>
              <a:spcAft>
                <a:spcPts val="0"/>
              </a:spcAft>
              <a:buNone/>
              <a:defRPr sz="2000">
                <a:solidFill>
                  <a:srgbClr val="55565A"/>
                </a:solidFill>
              </a:defRPr>
            </a:lvl1pPr>
          </a:lstStyle>
          <a:p>
            <a:pPr lvl="0"/>
            <a:r>
              <a:rPr lang="en-US" dirty="0" smtClean="0"/>
              <a:t>Click to add presenter name</a:t>
            </a:r>
          </a:p>
        </p:txBody>
      </p:sp>
      <p:sp>
        <p:nvSpPr>
          <p:cNvPr id="10" name="Rectangle 9"/>
          <p:cNvSpPr/>
          <p:nvPr userDrawn="1"/>
        </p:nvSpPr>
        <p:spPr bwMode="auto">
          <a:xfrm>
            <a:off x="473825" y="451428"/>
            <a:ext cx="8212975" cy="45719"/>
          </a:xfrm>
          <a:prstGeom prst="rect">
            <a:avLst/>
          </a:prstGeom>
          <a:solidFill>
            <a:srgbClr val="C60C3C"/>
          </a:solidFill>
          <a:ln w="9525" cap="flat" cmpd="sng" algn="ctr">
            <a:noFill/>
            <a:prstDash val="solid"/>
            <a:round/>
            <a:headEnd type="none" w="med" len="med"/>
            <a:tailEnd type="none" w="med" len="med"/>
          </a:ln>
          <a:effectLst/>
          <a:extLst/>
        </p:spPr>
        <p:txBody>
          <a:bodyPr vert="horz" wrap="square" lIns="82058" tIns="41029" rIns="82058" bIns="41029" numCol="1" spcCol="0" rtlCol="0" anchor="t" anchorCtr="0" compatLnSpc="1">
            <a:prstTxWarp prst="textNoShape">
              <a:avLst/>
            </a:prstTxWarp>
          </a:bodyPr>
          <a:lstStyle/>
          <a:p>
            <a:pPr marL="0" marR="0" indent="0" algn="l" defTabSz="91460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otham C2 Text" charset="0"/>
              <a:ea typeface="ＭＳ Ｐゴシック" charset="0"/>
              <a:cs typeface="ＭＳ Ｐゴシック"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7844" y="727511"/>
            <a:ext cx="1504548" cy="768280"/>
          </a:xfrm>
          <a:prstGeom prst="rect">
            <a:avLst/>
          </a:prstGeom>
        </p:spPr>
      </p:pic>
    </p:spTree>
    <p:extLst>
      <p:ext uri="{BB962C8B-B14F-4D97-AF65-F5344CB8AC3E}">
        <p14:creationId xmlns:p14="http://schemas.microsoft.com/office/powerpoint/2010/main" val="321421225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1 line header, 2 column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610" y="1578360"/>
            <a:ext cx="3884026" cy="4084253"/>
          </a:xfrm>
        </p:spPr>
        <p:txBody>
          <a:bodyPr/>
          <a:lstStyle>
            <a:lvl1pPr marL="0" indent="0">
              <a:buClr>
                <a:srgbClr val="55565A"/>
              </a:buClr>
              <a:buFontTx/>
              <a:buNone/>
              <a:defRPr b="1"/>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6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4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2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1"/>
          </p:nvPr>
        </p:nvSpPr>
        <p:spPr>
          <a:xfrm>
            <a:off x="4585648" y="1578360"/>
            <a:ext cx="4011223" cy="4084253"/>
          </a:xfrm>
        </p:spPr>
        <p:txBody>
          <a:bodyPr/>
          <a:lstStyle>
            <a:lvl1pPr marL="0" indent="0">
              <a:buClr>
                <a:srgbClr val="55565A"/>
              </a:buClr>
              <a:buNone/>
              <a:defRPr b="1"/>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6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4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2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10" hasCustomPrompt="1"/>
          </p:nvPr>
        </p:nvSpPr>
        <p:spPr>
          <a:xfrm>
            <a:off x="469610" y="5916561"/>
            <a:ext cx="7207135" cy="218232"/>
          </a:xfrm>
        </p:spPr>
        <p:txBody>
          <a:bodyPr anchor="b" anchorCtr="0"/>
          <a:lstStyle>
            <a:lvl1pPr marL="0" indent="0">
              <a:lnSpc>
                <a:spcPct val="100000"/>
              </a:lnSpc>
              <a:spcBef>
                <a:spcPts val="0"/>
              </a:spcBef>
              <a:spcAft>
                <a:spcPts val="359"/>
              </a:spcAft>
              <a:buNone/>
              <a:defRPr sz="800">
                <a:solidFill>
                  <a:srgbClr val="55565A"/>
                </a:solidFill>
              </a:defRPr>
            </a:lvl1pPr>
          </a:lstStyle>
          <a:p>
            <a:pPr lvl="0"/>
            <a:r>
              <a:rPr lang="en-US" dirty="0" smtClean="0"/>
              <a:t>Click to add source/footnote.</a:t>
            </a:r>
            <a:endParaRPr lang="en-US" dirty="0"/>
          </a:p>
        </p:txBody>
      </p:sp>
      <p:sp>
        <p:nvSpPr>
          <p:cNvPr id="6" name="Title 1"/>
          <p:cNvSpPr>
            <a:spLocks noGrp="1"/>
          </p:cNvSpPr>
          <p:nvPr>
            <p:ph type="title"/>
          </p:nvPr>
        </p:nvSpPr>
        <p:spPr>
          <a:xfrm>
            <a:off x="469610" y="826215"/>
            <a:ext cx="8229599"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12126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1 line header, 1 colum  bullets">
    <p:spTree>
      <p:nvGrpSpPr>
        <p:cNvPr id="1" name=""/>
        <p:cNvGrpSpPr/>
        <p:nvPr/>
      </p:nvGrpSpPr>
      <p:grpSpPr>
        <a:xfrm>
          <a:off x="0" y="0"/>
          <a:ext cx="0" cy="0"/>
          <a:chOff x="0" y="0"/>
          <a:chExt cx="0" cy="0"/>
        </a:xfrm>
      </p:grpSpPr>
      <p:sp>
        <p:nvSpPr>
          <p:cNvPr id="2" name="Title 1"/>
          <p:cNvSpPr>
            <a:spLocks noGrp="1"/>
          </p:cNvSpPr>
          <p:nvPr>
            <p:ph type="title"/>
          </p:nvPr>
        </p:nvSpPr>
        <p:spPr>
          <a:xfrm>
            <a:off x="469609" y="826215"/>
            <a:ext cx="8229599" cy="27874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45619" rIns="91238" bIns="45619" numCol="1" anchor="t" anchorCtr="0" compatLnSpc="1">
            <a:prstTxWarp prst="textNoShape">
              <a:avLst/>
            </a:prstTxWarp>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469609" y="1578360"/>
            <a:ext cx="8229599" cy="4076056"/>
          </a:xfrm>
        </p:spPr>
        <p:txBody>
          <a:bodyPr/>
          <a:lstStyle>
            <a:lvl1pPr marL="0" indent="0">
              <a:buClr>
                <a:srgbClr val="55565A"/>
              </a:buClr>
              <a:buNone/>
              <a:defRPr b="1"/>
            </a:lvl1pPr>
            <a:lvl2pPr>
              <a:buClr>
                <a:srgbClr val="55565A"/>
              </a:buClr>
              <a:defRPr/>
            </a:lvl2pPr>
            <a:lvl3pPr algn="l" defTabSz="914608" rtl="0" eaLnBrk="1" fontAlgn="base" hangingPunct="1">
              <a:lnSpc>
                <a:spcPct val="110000"/>
              </a:lnSpc>
              <a:spcBef>
                <a:spcPct val="0"/>
              </a:spcBef>
              <a:spcAft>
                <a:spcPct val="0"/>
              </a:spcAft>
              <a:buClr>
                <a:srgbClr val="55565A"/>
              </a:buClr>
              <a:defRPr lang="en-US" sz="1600" dirty="0" smtClean="0">
                <a:solidFill>
                  <a:srgbClr val="55565A"/>
                </a:solidFill>
                <a:latin typeface="Arial Narrow" panose="020B0606020202030204" pitchFamily="34" charset="0"/>
                <a:ea typeface="ＭＳ Ｐゴシック" charset="-128"/>
                <a:cs typeface="Arial" panose="020B0604020202020204" pitchFamily="34" charset="0"/>
              </a:defRPr>
            </a:lvl3pPr>
            <a:lvl4pPr algn="l" defTabSz="914608" rtl="0" eaLnBrk="1" fontAlgn="base" hangingPunct="1">
              <a:lnSpc>
                <a:spcPct val="110000"/>
              </a:lnSpc>
              <a:spcBef>
                <a:spcPct val="0"/>
              </a:spcBef>
              <a:spcAft>
                <a:spcPct val="0"/>
              </a:spcAft>
              <a:buClr>
                <a:srgbClr val="55565A"/>
              </a:buClr>
              <a:defRPr lang="en-US" sz="1400" dirty="0" smtClean="0">
                <a:solidFill>
                  <a:srgbClr val="55565A"/>
                </a:solidFill>
                <a:latin typeface="Arial Narrow" panose="020B0606020202030204" pitchFamily="34" charset="0"/>
                <a:ea typeface="ＭＳ Ｐゴシック" charset="-128"/>
                <a:cs typeface="Arial" panose="020B0604020202020204" pitchFamily="34" charset="0"/>
              </a:defRPr>
            </a:lvl4pPr>
            <a:lvl5pPr algn="l" defTabSz="914608" rtl="0" eaLnBrk="1" fontAlgn="base" hangingPunct="1">
              <a:lnSpc>
                <a:spcPct val="110000"/>
              </a:lnSpc>
              <a:spcBef>
                <a:spcPct val="0"/>
              </a:spcBef>
              <a:spcAft>
                <a:spcPct val="0"/>
              </a:spcAft>
              <a:buClr>
                <a:srgbClr val="55565A"/>
              </a:buClr>
              <a:defRPr lang="en-US" sz="1200" dirty="0">
                <a:solidFill>
                  <a:srgbClr val="55565A"/>
                </a:solidFill>
                <a:latin typeface="Arial Narrow" panose="020B0606020202030204" pitchFamily="34" charset="0"/>
                <a:ea typeface="ＭＳ Ｐゴシック" charset="-128"/>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69609" y="5916561"/>
            <a:ext cx="7207135" cy="218232"/>
          </a:xfrm>
        </p:spPr>
        <p:txBody>
          <a:bodyPr anchor="b" anchorCtr="0"/>
          <a:lstStyle>
            <a:lvl1pPr marL="0" indent="0">
              <a:lnSpc>
                <a:spcPct val="100000"/>
              </a:lnSpc>
              <a:spcBef>
                <a:spcPts val="0"/>
              </a:spcBef>
              <a:spcAft>
                <a:spcPts val="359"/>
              </a:spcAft>
              <a:buNone/>
              <a:defRPr sz="800">
                <a:solidFill>
                  <a:srgbClr val="55565A"/>
                </a:solidFill>
              </a:defRPr>
            </a:lvl1pPr>
          </a:lstStyle>
          <a:p>
            <a:pPr lvl="0"/>
            <a:r>
              <a:rPr lang="en-US" dirty="0" smtClean="0"/>
              <a:t>Click to add source/footnote.</a:t>
            </a:r>
            <a:endParaRPr lang="en-US" dirty="0"/>
          </a:p>
        </p:txBody>
      </p:sp>
    </p:spTree>
    <p:extLst>
      <p:ext uri="{BB962C8B-B14F-4D97-AF65-F5344CB8AC3E}">
        <p14:creationId xmlns:p14="http://schemas.microsoft.com/office/powerpoint/2010/main" val="1241940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2238"/>
            <a:ext cx="8229600" cy="10207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8663354" y="6492875"/>
            <a:ext cx="480646" cy="365125"/>
          </a:xfrm>
          <a:prstGeom prst="rect">
            <a:avLst/>
          </a:prstGeom>
        </p:spPr>
        <p:txBody>
          <a:bodyPr/>
          <a:lstStyle>
            <a:lvl1pPr>
              <a:defRPr sz="1100">
                <a:latin typeface="Arial Narrow" panose="020B0606020202030204" pitchFamily="34" charset="0"/>
              </a:defRPr>
            </a:lvl1pPr>
          </a:lstStyle>
          <a:p>
            <a:fld id="{4C43BBE3-B0AB-447A-A0EA-7FFB530723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hdr="0" dt="0"/>
  <p:txStyles>
    <p:titleStyle>
      <a:lvl1pPr algn="l" defTabSz="914400" rtl="0" eaLnBrk="1" latinLnBrk="0" hangingPunct="1">
        <a:spcBef>
          <a:spcPct val="0"/>
        </a:spcBef>
        <a:buNone/>
        <a:defRPr sz="3200" kern="120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576263"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917575"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258888"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608138"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empower.wistia.com/medias/4jbg8twq9k"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03360" y="5547361"/>
            <a:ext cx="5524160" cy="609600"/>
          </a:xfrm>
        </p:spPr>
        <p:txBody>
          <a:bodyPr>
            <a:normAutofit/>
          </a:bodyPr>
          <a:lstStyle/>
          <a:p>
            <a:r>
              <a:rPr lang="en-US" sz="2400" i="1" dirty="0" smtClean="0">
                <a:solidFill>
                  <a:schemeClr val="accent4"/>
                </a:solidFill>
              </a:rPr>
              <a:t>Connecting Organizations to Retirement</a:t>
            </a:r>
            <a:endParaRPr lang="en-US" sz="2400" i="1" dirty="0">
              <a:solidFill>
                <a:schemeClr val="accent4"/>
              </a:solidFill>
            </a:endParaRPr>
          </a:p>
        </p:txBody>
      </p:sp>
      <p:sp>
        <p:nvSpPr>
          <p:cNvPr id="6" name="Subtitle 5"/>
          <p:cNvSpPr>
            <a:spLocks noGrp="1"/>
          </p:cNvSpPr>
          <p:nvPr>
            <p:ph type="subTitle" idx="1"/>
          </p:nvPr>
        </p:nvSpPr>
        <p:spPr>
          <a:xfrm>
            <a:off x="328000" y="5034280"/>
            <a:ext cx="8186080" cy="594360"/>
          </a:xfrm>
        </p:spPr>
        <p:txBody>
          <a:bodyPr/>
          <a:lstStyle/>
          <a:p>
            <a:r>
              <a:rPr lang="en-US" sz="2800" b="1" dirty="0" smtClean="0">
                <a:solidFill>
                  <a:schemeClr val="accent4"/>
                </a:solidFill>
              </a:rPr>
              <a:t>Massachusetts Defined Contribution CORE 401(k) Plan</a:t>
            </a:r>
            <a:endParaRPr lang="en-US" sz="2800" b="1" dirty="0">
              <a:solidFill>
                <a:schemeClr val="accent4"/>
              </a:solidFill>
            </a:endParaRPr>
          </a:p>
        </p:txBody>
      </p:sp>
      <p:sp>
        <p:nvSpPr>
          <p:cNvPr id="2" name="Slide Number Placeholder 1"/>
          <p:cNvSpPr>
            <a:spLocks noGrp="1"/>
          </p:cNvSpPr>
          <p:nvPr>
            <p:ph type="sldNum" sz="quarter" idx="12"/>
          </p:nvPr>
        </p:nvSpPr>
        <p:spPr/>
        <p:txBody>
          <a:bodyPr/>
          <a:lstStyle/>
          <a:p>
            <a:fld id="{4C43BBE3-B0AB-447A-A0EA-7FFB53072335}" type="slidenum">
              <a:rPr lang="en-US" smtClean="0"/>
              <a:pPr/>
              <a:t>1</a:t>
            </a:fld>
            <a:endParaRPr lang="en-US"/>
          </a:p>
        </p:txBody>
      </p:sp>
      <p:sp>
        <p:nvSpPr>
          <p:cNvPr id="7" name="Footer Placeholder 6"/>
          <p:cNvSpPr txBox="1">
            <a:spLocks/>
          </p:cNvSpPr>
          <p:nvPr/>
        </p:nvSpPr>
        <p:spPr>
          <a:xfrm>
            <a:off x="295268" y="6621373"/>
            <a:ext cx="8191185" cy="239035"/>
          </a:xfrm>
          <a:prstGeom prst="rect">
            <a:avLst/>
          </a:prstGeom>
        </p:spPr>
        <p:txBody>
          <a:bodyPr/>
          <a:lstStyle>
            <a:defPPr>
              <a:defRPr lang="en-US"/>
            </a:defPPr>
            <a:lvl1pPr algn="ctr" rtl="0" fontAlgn="base">
              <a:spcBef>
                <a:spcPct val="0"/>
              </a:spcBef>
              <a:spcAft>
                <a:spcPct val="0"/>
              </a:spcAft>
              <a:defRPr sz="1800" kern="1200">
                <a:solidFill>
                  <a:schemeClr val="tx1"/>
                </a:solidFill>
                <a:latin typeface="Gotham C2 Text" pitchFamily="50" charset="0"/>
                <a:ea typeface="ＭＳ Ｐゴシック" charset="-128"/>
                <a:cs typeface="+mn-cs"/>
              </a:defRPr>
            </a:lvl1pPr>
            <a:lvl2pPr marL="410291" algn="ctr" rtl="0" fontAlgn="base">
              <a:spcBef>
                <a:spcPct val="0"/>
              </a:spcBef>
              <a:spcAft>
                <a:spcPct val="0"/>
              </a:spcAft>
              <a:defRPr sz="1800" kern="1200">
                <a:solidFill>
                  <a:schemeClr val="tx1"/>
                </a:solidFill>
                <a:latin typeface="Gotham C2 Text" pitchFamily="50" charset="0"/>
                <a:ea typeface="ＭＳ Ｐゴシック" charset="-128"/>
                <a:cs typeface="+mn-cs"/>
              </a:defRPr>
            </a:lvl2pPr>
            <a:lvl3pPr marL="820583" algn="ctr" rtl="0" fontAlgn="base">
              <a:spcBef>
                <a:spcPct val="0"/>
              </a:spcBef>
              <a:spcAft>
                <a:spcPct val="0"/>
              </a:spcAft>
              <a:defRPr sz="1800" kern="1200">
                <a:solidFill>
                  <a:schemeClr val="tx1"/>
                </a:solidFill>
                <a:latin typeface="Gotham C2 Text" pitchFamily="50" charset="0"/>
                <a:ea typeface="ＭＳ Ｐゴシック" charset="-128"/>
                <a:cs typeface="+mn-cs"/>
              </a:defRPr>
            </a:lvl3pPr>
            <a:lvl4pPr marL="1230874" algn="ctr" rtl="0" fontAlgn="base">
              <a:spcBef>
                <a:spcPct val="0"/>
              </a:spcBef>
              <a:spcAft>
                <a:spcPct val="0"/>
              </a:spcAft>
              <a:defRPr sz="1800" kern="1200">
                <a:solidFill>
                  <a:schemeClr val="tx1"/>
                </a:solidFill>
                <a:latin typeface="Gotham C2 Text" pitchFamily="50" charset="0"/>
                <a:ea typeface="ＭＳ Ｐゴシック" charset="-128"/>
                <a:cs typeface="+mn-cs"/>
              </a:defRPr>
            </a:lvl4pPr>
            <a:lvl5pPr marL="1641165" algn="ctr" rtl="0" fontAlgn="base">
              <a:spcBef>
                <a:spcPct val="0"/>
              </a:spcBef>
              <a:spcAft>
                <a:spcPct val="0"/>
              </a:spcAft>
              <a:defRPr sz="1800" kern="1200">
                <a:solidFill>
                  <a:schemeClr val="tx1"/>
                </a:solidFill>
                <a:latin typeface="Gotham C2 Text" pitchFamily="50" charset="0"/>
                <a:ea typeface="ＭＳ Ｐゴシック" charset="-128"/>
                <a:cs typeface="+mn-cs"/>
              </a:defRPr>
            </a:lvl5pPr>
            <a:lvl6pPr marL="2051456" algn="l" defTabSz="820583" rtl="0" eaLnBrk="1" latinLnBrk="0" hangingPunct="1">
              <a:defRPr sz="1800" kern="1200">
                <a:solidFill>
                  <a:schemeClr val="tx1"/>
                </a:solidFill>
                <a:latin typeface="Gotham C2 Text" pitchFamily="50" charset="0"/>
                <a:ea typeface="ＭＳ Ｐゴシック" charset="-128"/>
                <a:cs typeface="+mn-cs"/>
              </a:defRPr>
            </a:lvl6pPr>
            <a:lvl7pPr marL="2461748" algn="l" defTabSz="820583" rtl="0" eaLnBrk="1" latinLnBrk="0" hangingPunct="1">
              <a:defRPr sz="1800" kern="1200">
                <a:solidFill>
                  <a:schemeClr val="tx1"/>
                </a:solidFill>
                <a:latin typeface="Gotham C2 Text" pitchFamily="50" charset="0"/>
                <a:ea typeface="ＭＳ Ｐゴシック" charset="-128"/>
                <a:cs typeface="+mn-cs"/>
              </a:defRPr>
            </a:lvl7pPr>
            <a:lvl8pPr marL="2872039" algn="l" defTabSz="820583" rtl="0" eaLnBrk="1" latinLnBrk="0" hangingPunct="1">
              <a:defRPr sz="1800" kern="1200">
                <a:solidFill>
                  <a:schemeClr val="tx1"/>
                </a:solidFill>
                <a:latin typeface="Gotham C2 Text" pitchFamily="50" charset="0"/>
                <a:ea typeface="ＭＳ Ｐゴシック" charset="-128"/>
                <a:cs typeface="+mn-cs"/>
              </a:defRPr>
            </a:lvl8pPr>
            <a:lvl9pPr marL="3282330" algn="l" defTabSz="820583" rtl="0" eaLnBrk="1" latinLnBrk="0" hangingPunct="1">
              <a:defRPr sz="1800" kern="1200">
                <a:solidFill>
                  <a:schemeClr val="tx1"/>
                </a:solidFill>
                <a:latin typeface="Gotham C2 Text" pitchFamily="50" charset="0"/>
                <a:ea typeface="ＭＳ Ｐゴシック" charset="-128"/>
                <a:cs typeface="+mn-cs"/>
              </a:defRPr>
            </a:lvl9p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196740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F73051-FD5A-4C60-AD54-CDF3272F2591}"/>
              </a:ext>
            </a:extLst>
          </p:cNvPr>
          <p:cNvSpPr>
            <a:spLocks noGrp="1"/>
          </p:cNvSpPr>
          <p:nvPr>
            <p:ph type="title"/>
          </p:nvPr>
        </p:nvSpPr>
        <p:spPr/>
        <p:txBody>
          <a:bodyPr/>
          <a:lstStyle/>
          <a:p>
            <a:r>
              <a:rPr lang="en-US" dirty="0"/>
              <a:t>Key Features: CORE Plan Defaults</a:t>
            </a:r>
          </a:p>
        </p:txBody>
      </p:sp>
      <p:sp>
        <p:nvSpPr>
          <p:cNvPr id="3" name="Content Placeholder 2">
            <a:extLst>
              <a:ext uri="{FF2B5EF4-FFF2-40B4-BE49-F238E27FC236}">
                <a16:creationId xmlns:a16="http://schemas.microsoft.com/office/drawing/2014/main" xmlns="" id="{AC1DD27C-D97A-4C67-B35C-1793F4EC1E1A}"/>
              </a:ext>
            </a:extLst>
          </p:cNvPr>
          <p:cNvSpPr>
            <a:spLocks noGrp="1"/>
          </p:cNvSpPr>
          <p:nvPr>
            <p:ph idx="1"/>
          </p:nvPr>
        </p:nvSpPr>
        <p:spPr>
          <a:xfrm>
            <a:off x="560439" y="1450383"/>
            <a:ext cx="8229600" cy="2656668"/>
          </a:xfrm>
        </p:spPr>
        <p:txBody>
          <a:bodyPr>
            <a:normAutofit fontScale="92500" lnSpcReduction="10000"/>
          </a:bodyPr>
          <a:lstStyle/>
          <a:p>
            <a:r>
              <a:rPr lang="en-US" sz="2800" dirty="0">
                <a:solidFill>
                  <a:schemeClr val="accent4"/>
                </a:solidFill>
              </a:rPr>
              <a:t>Automatic </a:t>
            </a:r>
            <a:r>
              <a:rPr lang="en-US" sz="2800" dirty="0" smtClean="0">
                <a:solidFill>
                  <a:schemeClr val="accent4"/>
                </a:solidFill>
              </a:rPr>
              <a:t>enrollment, 6% pre-tax</a:t>
            </a:r>
          </a:p>
          <a:p>
            <a:endParaRPr lang="en-US" sz="2800" dirty="0" smtClean="0">
              <a:solidFill>
                <a:schemeClr val="accent4"/>
              </a:solidFill>
            </a:endParaRPr>
          </a:p>
          <a:p>
            <a:r>
              <a:rPr lang="en-US" sz="2800" dirty="0" smtClean="0">
                <a:solidFill>
                  <a:schemeClr val="accent4"/>
                </a:solidFill>
              </a:rPr>
              <a:t>Target </a:t>
            </a:r>
            <a:r>
              <a:rPr lang="en-US" sz="2800" dirty="0">
                <a:solidFill>
                  <a:schemeClr val="accent4"/>
                </a:solidFill>
              </a:rPr>
              <a:t>date </a:t>
            </a:r>
            <a:r>
              <a:rPr lang="en-US" sz="2800" dirty="0" smtClean="0">
                <a:solidFill>
                  <a:schemeClr val="accent4"/>
                </a:solidFill>
              </a:rPr>
              <a:t>fund</a:t>
            </a:r>
          </a:p>
          <a:p>
            <a:endParaRPr lang="en-US" sz="2800" dirty="0">
              <a:solidFill>
                <a:schemeClr val="accent4"/>
              </a:solidFill>
            </a:endParaRPr>
          </a:p>
          <a:p>
            <a:r>
              <a:rPr lang="en-US" sz="2800" dirty="0">
                <a:solidFill>
                  <a:schemeClr val="accent4"/>
                </a:solidFill>
              </a:rPr>
              <a:t>Automatic escalation from 6%-12%</a:t>
            </a:r>
          </a:p>
          <a:p>
            <a:pPr lvl="1"/>
            <a:r>
              <a:rPr lang="en-US" sz="2400" dirty="0">
                <a:solidFill>
                  <a:schemeClr val="accent4"/>
                </a:solidFill>
              </a:rPr>
              <a:t>Employer chooses the rate of </a:t>
            </a:r>
            <a:r>
              <a:rPr lang="en-US" sz="2400" dirty="0" smtClean="0">
                <a:solidFill>
                  <a:schemeClr val="accent4"/>
                </a:solidFill>
              </a:rPr>
              <a:t>either1% </a:t>
            </a:r>
            <a:r>
              <a:rPr lang="en-US" sz="2400" dirty="0">
                <a:solidFill>
                  <a:schemeClr val="accent4"/>
                </a:solidFill>
              </a:rPr>
              <a:t>or </a:t>
            </a:r>
            <a:r>
              <a:rPr lang="en-US" sz="2400" dirty="0" smtClean="0">
                <a:solidFill>
                  <a:schemeClr val="accent4"/>
                </a:solidFill>
              </a:rPr>
              <a:t>2% </a:t>
            </a:r>
            <a:r>
              <a:rPr lang="en-US" sz="2400" dirty="0">
                <a:solidFill>
                  <a:schemeClr val="accent4"/>
                </a:solidFill>
              </a:rPr>
              <a:t>per year</a:t>
            </a:r>
          </a:p>
          <a:p>
            <a:endParaRPr lang="en-US" dirty="0"/>
          </a:p>
        </p:txBody>
      </p:sp>
      <p:sp>
        <p:nvSpPr>
          <p:cNvPr id="4" name="Slide Number Placeholder 3">
            <a:extLst>
              <a:ext uri="{FF2B5EF4-FFF2-40B4-BE49-F238E27FC236}">
                <a16:creationId xmlns:a16="http://schemas.microsoft.com/office/drawing/2014/main" xmlns="" id="{11CEB5CE-5CE4-472D-B7D3-B96E8C7BD6F0}"/>
              </a:ext>
            </a:extLst>
          </p:cNvPr>
          <p:cNvSpPr>
            <a:spLocks noGrp="1"/>
          </p:cNvSpPr>
          <p:nvPr>
            <p:ph type="sldNum" sz="quarter" idx="12"/>
          </p:nvPr>
        </p:nvSpPr>
        <p:spPr/>
        <p:txBody>
          <a:bodyPr/>
          <a:lstStyle/>
          <a:p>
            <a:fld id="{4C43BBE3-B0AB-447A-A0EA-7FFB53072335}" type="slidenum">
              <a:rPr lang="en-US" smtClean="0"/>
              <a:pPr/>
              <a:t>10</a:t>
            </a:fld>
            <a:endParaRPr lang="en-US"/>
          </a:p>
        </p:txBody>
      </p:sp>
      <p:cxnSp>
        <p:nvCxnSpPr>
          <p:cNvPr id="5" name="Straight Connector 4"/>
          <p:cNvCxnSpPr/>
          <p:nvPr/>
        </p:nvCxnSpPr>
        <p:spPr>
          <a:xfrm>
            <a:off x="560439" y="1194621"/>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a:xfrm>
            <a:off x="432370" y="6604571"/>
            <a:ext cx="7899971" cy="253429"/>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2708602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Investments </a:t>
            </a:r>
            <a:endParaRPr lang="en-US" dirty="0"/>
          </a:p>
        </p:txBody>
      </p:sp>
      <p:sp>
        <p:nvSpPr>
          <p:cNvPr id="3" name="Slide Number Placeholder 2"/>
          <p:cNvSpPr>
            <a:spLocks noGrp="1"/>
          </p:cNvSpPr>
          <p:nvPr>
            <p:ph type="sldNum" sz="quarter" idx="12"/>
          </p:nvPr>
        </p:nvSpPr>
        <p:spPr/>
        <p:txBody>
          <a:bodyPr/>
          <a:lstStyle/>
          <a:p>
            <a:fld id="{4C43BBE3-B0AB-447A-A0EA-7FFB53072335}" type="slidenum">
              <a:rPr lang="en-US" smtClean="0"/>
              <a:pPr/>
              <a:t>11</a:t>
            </a:fld>
            <a:endParaRPr lang="en-US"/>
          </a:p>
        </p:txBody>
      </p:sp>
      <p:sp>
        <p:nvSpPr>
          <p:cNvPr id="4" name="TextBox 3"/>
          <p:cNvSpPr txBox="1"/>
          <p:nvPr/>
        </p:nvSpPr>
        <p:spPr>
          <a:xfrm>
            <a:off x="560439" y="1717901"/>
            <a:ext cx="6847840" cy="3970318"/>
          </a:xfrm>
          <a:prstGeom prst="rect">
            <a:avLst/>
          </a:prstGeom>
          <a:noFill/>
        </p:spPr>
        <p:txBody>
          <a:bodyPr wrap="square" rtlCol="0">
            <a:spAutoFit/>
          </a:bodyPr>
          <a:lstStyle/>
          <a:p>
            <a:pPr marL="342900" indent="-342900" algn="l">
              <a:buFont typeface="Arial" panose="020B0604020202020204" pitchFamily="34" charset="0"/>
              <a:buChar char="•"/>
            </a:pPr>
            <a:r>
              <a:rPr lang="en-US" sz="2800" dirty="0" smtClean="0">
                <a:solidFill>
                  <a:schemeClr val="accent4"/>
                </a:solidFill>
                <a:latin typeface="+mn-lt"/>
              </a:rPr>
              <a:t>Target Date Funds </a:t>
            </a:r>
          </a:p>
          <a:p>
            <a:pPr marL="342900" indent="-342900" algn="l">
              <a:buFont typeface="Arial" panose="020B0604020202020204" pitchFamily="34" charset="0"/>
              <a:buChar char="•"/>
            </a:pPr>
            <a:endParaRPr lang="en-US" sz="2800" dirty="0" smtClean="0">
              <a:solidFill>
                <a:schemeClr val="accent4"/>
              </a:solidFill>
              <a:latin typeface="+mn-lt"/>
            </a:endParaRPr>
          </a:p>
          <a:p>
            <a:pPr marL="342900" indent="-342900" algn="l">
              <a:buFont typeface="Arial" panose="020B0604020202020204" pitchFamily="34" charset="0"/>
              <a:buChar char="•"/>
            </a:pPr>
            <a:r>
              <a:rPr lang="en-US" sz="2800" dirty="0" smtClean="0">
                <a:solidFill>
                  <a:schemeClr val="accent4"/>
                </a:solidFill>
                <a:latin typeface="+mn-lt"/>
              </a:rPr>
              <a:t>Objective Based Funds</a:t>
            </a:r>
          </a:p>
          <a:p>
            <a:pPr marL="342900" indent="-342900" algn="l">
              <a:buFont typeface="Arial" panose="020B0604020202020204" pitchFamily="34" charset="0"/>
              <a:buChar char="•"/>
            </a:pPr>
            <a:endParaRPr lang="en-US" sz="2800" dirty="0" smtClean="0">
              <a:solidFill>
                <a:schemeClr val="accent4"/>
              </a:solidFill>
              <a:latin typeface="+mn-lt"/>
            </a:endParaRPr>
          </a:p>
          <a:p>
            <a:pPr marL="342900" indent="-342900" algn="l">
              <a:buFont typeface="Arial" panose="020B0604020202020204" pitchFamily="34" charset="0"/>
              <a:buChar char="•"/>
            </a:pPr>
            <a:r>
              <a:rPr lang="en-US" sz="2800" dirty="0" smtClean="0">
                <a:solidFill>
                  <a:schemeClr val="accent4"/>
                </a:solidFill>
                <a:latin typeface="+mn-lt"/>
              </a:rPr>
              <a:t>Managed Account Service </a:t>
            </a:r>
          </a:p>
          <a:p>
            <a:pPr marL="342900" indent="-342900" algn="l">
              <a:buFont typeface="Arial" panose="020B0604020202020204" pitchFamily="34" charset="0"/>
              <a:buChar char="•"/>
            </a:pPr>
            <a:endParaRPr lang="en-US" sz="2800" dirty="0">
              <a:solidFill>
                <a:schemeClr val="accent4"/>
              </a:solidFill>
              <a:latin typeface="+mn-lt"/>
            </a:endParaRPr>
          </a:p>
          <a:p>
            <a:pPr algn="l"/>
            <a:endParaRPr lang="en-US" sz="2800" dirty="0">
              <a:solidFill>
                <a:schemeClr val="accent4"/>
              </a:solidFill>
              <a:latin typeface="+mn-lt"/>
            </a:endParaRPr>
          </a:p>
          <a:p>
            <a:pPr algn="l"/>
            <a:endParaRPr lang="en-US" sz="2800" dirty="0">
              <a:solidFill>
                <a:schemeClr val="accent4"/>
              </a:solidFill>
              <a:latin typeface="+mn-lt"/>
            </a:endParaRPr>
          </a:p>
          <a:p>
            <a:pPr algn="l"/>
            <a:r>
              <a:rPr lang="en-US" sz="2800" i="1" dirty="0" smtClean="0">
                <a:solidFill>
                  <a:schemeClr val="accent4"/>
                </a:solidFill>
                <a:latin typeface="+mn-lt"/>
              </a:rPr>
              <a:t>~  Diversification in every option ~</a:t>
            </a:r>
            <a:endParaRPr lang="en-US" sz="2800" i="1" dirty="0">
              <a:solidFill>
                <a:schemeClr val="accent4"/>
              </a:solidFill>
              <a:latin typeface="+mn-lt"/>
            </a:endParaRPr>
          </a:p>
        </p:txBody>
      </p:sp>
      <p:cxnSp>
        <p:nvCxnSpPr>
          <p:cNvPr id="5" name="Straight Connector 4"/>
          <p:cNvCxnSpPr/>
          <p:nvPr/>
        </p:nvCxnSpPr>
        <p:spPr>
          <a:xfrm>
            <a:off x="560439" y="1194621"/>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education, financial, scholarship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398" y="1717901"/>
            <a:ext cx="2723434" cy="272343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a:xfrm>
            <a:off x="339876" y="6563474"/>
            <a:ext cx="8110950" cy="294526"/>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3577650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Partner: Empower Retirement</a:t>
            </a:r>
            <a:endParaRPr lang="en-US" dirty="0"/>
          </a:p>
        </p:txBody>
      </p:sp>
      <p:sp>
        <p:nvSpPr>
          <p:cNvPr id="17" name="Content Placeholder 16"/>
          <p:cNvSpPr>
            <a:spLocks noGrp="1"/>
          </p:cNvSpPr>
          <p:nvPr>
            <p:ph idx="1"/>
          </p:nvPr>
        </p:nvSpPr>
        <p:spPr>
          <a:xfrm>
            <a:off x="390832" y="1496878"/>
            <a:ext cx="8229600" cy="4830763"/>
          </a:xfrm>
        </p:spPr>
        <p:txBody>
          <a:bodyPr>
            <a:normAutofit/>
          </a:bodyPr>
          <a:lstStyle/>
          <a:p>
            <a:r>
              <a:rPr lang="en-US" sz="2800" dirty="0" smtClean="0">
                <a:solidFill>
                  <a:schemeClr val="accent4"/>
                </a:solidFill>
              </a:rPr>
              <a:t>Your service provider </a:t>
            </a:r>
          </a:p>
          <a:p>
            <a:pPr lvl="1"/>
            <a:r>
              <a:rPr lang="en-US" sz="2400" dirty="0" smtClean="0">
                <a:solidFill>
                  <a:schemeClr val="accent4"/>
                </a:solidFill>
              </a:rPr>
              <a:t>Empower </a:t>
            </a:r>
            <a:r>
              <a:rPr lang="en-US" sz="2400" dirty="0" smtClean="0">
                <a:solidFill>
                  <a:srgbClr val="2A547E"/>
                </a:solidFill>
              </a:rPr>
              <a:t>defines</a:t>
            </a:r>
            <a:r>
              <a:rPr lang="en-US" sz="2400" dirty="0" smtClean="0">
                <a:solidFill>
                  <a:schemeClr val="accent4"/>
                </a:solidFill>
              </a:rPr>
              <a:t> success as helping people like you work toward replacing — for life — the income earned while working.</a:t>
            </a:r>
          </a:p>
          <a:p>
            <a:r>
              <a:rPr lang="en-US" sz="2800" dirty="0" smtClean="0">
                <a:solidFill>
                  <a:schemeClr val="accent4"/>
                </a:solidFill>
              </a:rPr>
              <a:t>Responsibilities</a:t>
            </a:r>
          </a:p>
          <a:p>
            <a:pPr lvl="1"/>
            <a:r>
              <a:rPr lang="en-US" sz="2400" dirty="0" smtClean="0">
                <a:solidFill>
                  <a:schemeClr val="accent4"/>
                </a:solidFill>
              </a:rPr>
              <a:t>Receiving your payroll contributions</a:t>
            </a:r>
          </a:p>
          <a:p>
            <a:pPr lvl="1"/>
            <a:r>
              <a:rPr lang="en-US" sz="2400" dirty="0" smtClean="0">
                <a:solidFill>
                  <a:schemeClr val="accent4"/>
                </a:solidFill>
              </a:rPr>
              <a:t>Tracking your account balances</a:t>
            </a:r>
          </a:p>
          <a:p>
            <a:pPr lvl="1"/>
            <a:r>
              <a:rPr lang="en-US" sz="2400" dirty="0" smtClean="0">
                <a:solidFill>
                  <a:schemeClr val="accent4"/>
                </a:solidFill>
              </a:rPr>
              <a:t>Providing ongoing communication and education</a:t>
            </a:r>
          </a:p>
          <a:p>
            <a:pPr lvl="1"/>
            <a:r>
              <a:rPr lang="en-US" sz="2400" dirty="0" smtClean="0">
                <a:solidFill>
                  <a:schemeClr val="accent4"/>
                </a:solidFill>
              </a:rPr>
              <a:t>Providing your quarterly statements</a:t>
            </a:r>
          </a:p>
          <a:p>
            <a:pPr lvl="1"/>
            <a:r>
              <a:rPr lang="en-US" sz="2400" dirty="0" smtClean="0">
                <a:solidFill>
                  <a:schemeClr val="accent4"/>
                </a:solidFill>
              </a:rPr>
              <a:t>Providing customer support </a:t>
            </a:r>
          </a:p>
          <a:p>
            <a:pPr lvl="1"/>
            <a:endParaRPr lang="en-US" dirty="0" smtClean="0"/>
          </a:p>
          <a:p>
            <a:endParaRPr lang="en-US" dirty="0"/>
          </a:p>
        </p:txBody>
      </p:sp>
      <p:sp>
        <p:nvSpPr>
          <p:cNvPr id="5" name="Slide Number Placeholder 1"/>
          <p:cNvSpPr>
            <a:spLocks noGrp="1"/>
          </p:cNvSpPr>
          <p:nvPr>
            <p:ph type="sldNum" sz="quarter" idx="12"/>
          </p:nvPr>
        </p:nvSpPr>
        <p:spPr>
          <a:xfrm>
            <a:off x="8669040" y="6314295"/>
            <a:ext cx="381000" cy="365125"/>
          </a:xfrm>
        </p:spPr>
        <p:txBody>
          <a:bodyPr/>
          <a:lstStyle/>
          <a:p>
            <a:fld id="{4C43BBE3-B0AB-447A-A0EA-7FFB53072335}" type="slidenum">
              <a:rPr lang="en-US" smtClean="0">
                <a:solidFill>
                  <a:srgbClr val="2A547E"/>
                </a:solidFill>
              </a:rPr>
              <a:pPr/>
              <a:t>12</a:t>
            </a:fld>
            <a:endParaRPr lang="en-US" dirty="0">
              <a:solidFill>
                <a:srgbClr val="2A547E"/>
              </a:solidFill>
            </a:endParaRPr>
          </a:p>
        </p:txBody>
      </p:sp>
      <p:cxnSp>
        <p:nvCxnSpPr>
          <p:cNvPr id="6" name="Straight Connector 5"/>
          <p:cNvCxnSpPr/>
          <p:nvPr/>
        </p:nvCxnSpPr>
        <p:spPr>
          <a:xfrm>
            <a:off x="560439" y="1194621"/>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442644" y="6584022"/>
            <a:ext cx="7499279" cy="176374"/>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2614309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32" y="359043"/>
            <a:ext cx="8229600" cy="1020762"/>
          </a:xfrm>
        </p:spPr>
        <p:txBody>
          <a:bodyPr>
            <a:noAutofit/>
          </a:bodyPr>
          <a:lstStyle/>
          <a:p>
            <a:r>
              <a:rPr lang="en-US" dirty="0" smtClean="0"/>
              <a:t> Key Features:  Website – My Account</a:t>
            </a:r>
            <a:br>
              <a:rPr lang="en-US" dirty="0" smtClean="0"/>
            </a:br>
            <a:endParaRPr lang="en-US" dirty="0"/>
          </a:p>
        </p:txBody>
      </p:sp>
      <p:sp>
        <p:nvSpPr>
          <p:cNvPr id="5" name="Text Placeholder 4"/>
          <p:cNvSpPr txBox="1">
            <a:spLocks/>
          </p:cNvSpPr>
          <p:nvPr/>
        </p:nvSpPr>
        <p:spPr bwMode="auto">
          <a:xfrm>
            <a:off x="324897" y="6039885"/>
            <a:ext cx="2177218" cy="21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45619" rIns="91238" bIns="45619" numCol="1" anchor="b" anchorCtr="0" compatLnSpc="1">
            <a:prstTxWarp prst="textNoShape">
              <a:avLst/>
            </a:prstTxWarp>
          </a:bodyPr>
          <a:lstStyle>
            <a:lvl1pPr marL="0" indent="0" algn="l" defTabSz="914608" rtl="0" eaLnBrk="1" fontAlgn="base" hangingPunct="1">
              <a:lnSpc>
                <a:spcPct val="100000"/>
              </a:lnSpc>
              <a:spcBef>
                <a:spcPts val="0"/>
              </a:spcBef>
              <a:spcAft>
                <a:spcPts val="359"/>
              </a:spcAft>
              <a:buClr>
                <a:srgbClr val="55565A"/>
              </a:buClr>
              <a:buSzPct val="85000"/>
              <a:buFont typeface="Arial" panose="020B0604020202020204" pitchFamily="34" charset="0"/>
              <a:buNone/>
              <a:defRPr sz="1200">
                <a:solidFill>
                  <a:srgbClr val="55565A"/>
                </a:solidFill>
                <a:latin typeface="Arial Narrow" panose="020B0606020202030204" pitchFamily="34" charset="0"/>
                <a:ea typeface="ＭＳ Ｐゴシック" charset="-128"/>
                <a:cs typeface="Arial" panose="020B0604020202020204" pitchFamily="34" charset="0"/>
              </a:defRPr>
            </a:lvl1pPr>
            <a:lvl2pPr marL="460375" indent="-203200" algn="l" defTabSz="914608" rtl="0" eaLnBrk="1" fontAlgn="base" hangingPunct="1">
              <a:lnSpc>
                <a:spcPct val="110000"/>
              </a:lnSpc>
              <a:spcBef>
                <a:spcPct val="0"/>
              </a:spcBef>
              <a:spcAft>
                <a:spcPct val="0"/>
              </a:spcAft>
              <a:buClr>
                <a:srgbClr val="55565A"/>
              </a:buClr>
              <a:buFont typeface="Arial Narrow" panose="020B0606020202030204" pitchFamily="34" charset="0"/>
              <a:buChar char="―"/>
              <a:defRPr sz="1400">
                <a:solidFill>
                  <a:srgbClr val="55565A"/>
                </a:solidFill>
                <a:latin typeface="Arial Narrow" panose="020B0606020202030204" pitchFamily="34" charset="0"/>
                <a:ea typeface="ＭＳ Ｐゴシック" charset="-128"/>
                <a:cs typeface="Arial" panose="020B0604020202020204" pitchFamily="34" charset="0"/>
              </a:defRPr>
            </a:lvl2pPr>
            <a:lvl3pPr marL="628259" indent="-115395" algn="l" defTabSz="914608" rtl="0" eaLnBrk="1" fontAlgn="base" hangingPunct="1">
              <a:lnSpc>
                <a:spcPct val="110000"/>
              </a:lnSpc>
              <a:spcBef>
                <a:spcPct val="0"/>
              </a:spcBef>
              <a:spcAft>
                <a:spcPct val="0"/>
              </a:spcAft>
              <a:buClr>
                <a:srgbClr val="55565A"/>
              </a:buClr>
              <a:buFont typeface="Arial" panose="020B0604020202020204" pitchFamily="34" charset="0"/>
              <a:buChar char="•"/>
              <a:defRPr sz="1100">
                <a:solidFill>
                  <a:srgbClr val="55565A"/>
                </a:solidFill>
                <a:latin typeface="Arial Narrow" panose="020B0606020202030204" pitchFamily="34" charset="0"/>
                <a:ea typeface="ＭＳ Ｐゴシック" charset="-128"/>
                <a:cs typeface="Arial" panose="020B0604020202020204" pitchFamily="34" charset="0"/>
              </a:defRPr>
            </a:lvl3pPr>
            <a:lvl4pPr marL="923155" indent="-153859" algn="l" defTabSz="914608" rtl="0" eaLnBrk="1" fontAlgn="base" hangingPunct="1">
              <a:lnSpc>
                <a:spcPct val="110000"/>
              </a:lnSpc>
              <a:spcBef>
                <a:spcPct val="0"/>
              </a:spcBef>
              <a:spcAft>
                <a:spcPct val="0"/>
              </a:spcAft>
              <a:buClr>
                <a:srgbClr val="55565A"/>
              </a:buClr>
              <a:buFont typeface="Arial Narrow" panose="020B0606020202030204" pitchFamily="34" charset="0"/>
              <a:buChar char="―"/>
              <a:defRPr sz="1100">
                <a:solidFill>
                  <a:srgbClr val="55565A"/>
                </a:solidFill>
                <a:latin typeface="Arial Narrow" panose="020B0606020202030204" pitchFamily="34" charset="0"/>
                <a:ea typeface="ＭＳ Ｐゴシック" charset="-128"/>
                <a:cs typeface="Arial" panose="020B0604020202020204" pitchFamily="34" charset="0"/>
              </a:defRPr>
            </a:lvl4pPr>
            <a:lvl5pPr marL="1176738" indent="-149586" algn="l" defTabSz="914608" rtl="0" eaLnBrk="1" fontAlgn="base" hangingPunct="1">
              <a:lnSpc>
                <a:spcPct val="110000"/>
              </a:lnSpc>
              <a:spcBef>
                <a:spcPct val="0"/>
              </a:spcBef>
              <a:spcAft>
                <a:spcPct val="0"/>
              </a:spcAft>
              <a:buClr>
                <a:srgbClr val="55565A"/>
              </a:buClr>
              <a:buFont typeface="Arial" panose="020B0604020202020204" pitchFamily="34" charset="0"/>
              <a:buChar char="•"/>
              <a:defRPr sz="1100">
                <a:solidFill>
                  <a:srgbClr val="55565A"/>
                </a:solidFill>
                <a:latin typeface="Arial Narrow" panose="020B0606020202030204" pitchFamily="34" charset="0"/>
                <a:ea typeface="ＭＳ Ｐゴシック" charset="-128"/>
                <a:cs typeface="Arial" panose="020B0604020202020204" pitchFamily="34" charset="0"/>
              </a:defRPr>
            </a:lvl5pPr>
            <a:lvl6pPr marL="1451691" indent="-118244" algn="l" defTabSz="914608" rtl="0" eaLnBrk="1" fontAlgn="base" hangingPunct="1">
              <a:lnSpc>
                <a:spcPct val="110000"/>
              </a:lnSpc>
              <a:spcBef>
                <a:spcPct val="30000"/>
              </a:spcBef>
              <a:spcAft>
                <a:spcPct val="0"/>
              </a:spcAft>
              <a:buClr>
                <a:schemeClr val="hlink"/>
              </a:buClr>
              <a:buFont typeface="Arial" charset="0"/>
              <a:buChar char="–"/>
              <a:defRPr sz="900">
                <a:solidFill>
                  <a:schemeClr val="folHlink"/>
                </a:solidFill>
                <a:latin typeface="Gotham C2 Text" charset="0"/>
                <a:ea typeface="+mn-ea"/>
              </a:defRPr>
            </a:lvl6pPr>
            <a:lvl7pPr marL="1861982" indent="-118244" algn="l" defTabSz="914608" rtl="0" eaLnBrk="1" fontAlgn="base" hangingPunct="1">
              <a:lnSpc>
                <a:spcPct val="110000"/>
              </a:lnSpc>
              <a:spcBef>
                <a:spcPct val="30000"/>
              </a:spcBef>
              <a:spcAft>
                <a:spcPct val="0"/>
              </a:spcAft>
              <a:buClr>
                <a:schemeClr val="hlink"/>
              </a:buClr>
              <a:buFont typeface="Arial" charset="0"/>
              <a:buChar char="–"/>
              <a:defRPr sz="900">
                <a:solidFill>
                  <a:schemeClr val="folHlink"/>
                </a:solidFill>
                <a:latin typeface="Gotham C2 Text" charset="0"/>
                <a:ea typeface="+mn-ea"/>
              </a:defRPr>
            </a:lvl7pPr>
            <a:lvl8pPr marL="2272273" indent="-118244" algn="l" defTabSz="914608" rtl="0" eaLnBrk="1" fontAlgn="base" hangingPunct="1">
              <a:lnSpc>
                <a:spcPct val="110000"/>
              </a:lnSpc>
              <a:spcBef>
                <a:spcPct val="30000"/>
              </a:spcBef>
              <a:spcAft>
                <a:spcPct val="0"/>
              </a:spcAft>
              <a:buClr>
                <a:schemeClr val="hlink"/>
              </a:buClr>
              <a:buFont typeface="Arial" charset="0"/>
              <a:buChar char="–"/>
              <a:defRPr sz="900">
                <a:solidFill>
                  <a:schemeClr val="folHlink"/>
                </a:solidFill>
                <a:latin typeface="Gotham C2 Text" charset="0"/>
                <a:ea typeface="+mn-ea"/>
              </a:defRPr>
            </a:lvl8pPr>
            <a:lvl9pPr marL="2682565" indent="-118244" algn="l" defTabSz="914608" rtl="0" eaLnBrk="1" fontAlgn="base" hangingPunct="1">
              <a:lnSpc>
                <a:spcPct val="110000"/>
              </a:lnSpc>
              <a:spcBef>
                <a:spcPct val="30000"/>
              </a:spcBef>
              <a:spcAft>
                <a:spcPct val="0"/>
              </a:spcAft>
              <a:buClr>
                <a:schemeClr val="hlink"/>
              </a:buClr>
              <a:buFont typeface="Arial" charset="0"/>
              <a:buChar char="–"/>
              <a:defRPr sz="900">
                <a:solidFill>
                  <a:schemeClr val="folHlink"/>
                </a:solidFill>
                <a:latin typeface="Gotham C2 Text" charset="0"/>
                <a:ea typeface="+mn-ea"/>
              </a:defRPr>
            </a:lvl9pPr>
          </a:lstStyle>
          <a:p>
            <a:r>
              <a:rPr lang="en-US" sz="1000" kern="0" dirty="0" smtClean="0"/>
              <a:t>FOR ILLUSTRATIVE PURPOSES ONLY.</a:t>
            </a:r>
            <a:endParaRPr lang="en-US" sz="1000" kern="0" dirty="0"/>
          </a:p>
        </p:txBody>
      </p:sp>
      <p:grpSp>
        <p:nvGrpSpPr>
          <p:cNvPr id="8" name="Group 7"/>
          <p:cNvGrpSpPr/>
          <p:nvPr/>
        </p:nvGrpSpPr>
        <p:grpSpPr>
          <a:xfrm>
            <a:off x="263200" y="1702971"/>
            <a:ext cx="8484863" cy="4012115"/>
            <a:chOff x="324897" y="1778696"/>
            <a:chExt cx="8484863" cy="401211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30" y="1834890"/>
              <a:ext cx="4634632" cy="2943617"/>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2138" y="2972321"/>
              <a:ext cx="4437622" cy="281849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6" name="Rectangle 5"/>
            <p:cNvSpPr/>
            <p:nvPr/>
          </p:nvSpPr>
          <p:spPr>
            <a:xfrm>
              <a:off x="324897" y="1778696"/>
              <a:ext cx="3520593" cy="2116898"/>
            </a:xfrm>
            <a:prstGeom prst="rect">
              <a:avLst/>
            </a:prstGeom>
            <a:noFill/>
            <a:ln w="38100">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25765" y="2896190"/>
              <a:ext cx="1201190" cy="2577683"/>
            </a:xfrm>
            <a:prstGeom prst="rect">
              <a:avLst/>
            </a:prstGeom>
            <a:noFill/>
            <a:ln w="38100">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lide Number Placeholder 1"/>
          <p:cNvSpPr>
            <a:spLocks noGrp="1"/>
          </p:cNvSpPr>
          <p:nvPr>
            <p:ph type="sldNum" sz="quarter" idx="12"/>
          </p:nvPr>
        </p:nvSpPr>
        <p:spPr>
          <a:xfrm>
            <a:off x="8629482" y="6350192"/>
            <a:ext cx="381000" cy="365125"/>
          </a:xfrm>
        </p:spPr>
        <p:txBody>
          <a:bodyPr/>
          <a:lstStyle/>
          <a:p>
            <a:fld id="{4C43BBE3-B0AB-447A-A0EA-7FFB53072335}" type="slidenum">
              <a:rPr lang="en-US" smtClean="0">
                <a:solidFill>
                  <a:srgbClr val="2A547E"/>
                </a:solidFill>
              </a:rPr>
              <a:pPr/>
              <a:t>13</a:t>
            </a:fld>
            <a:endParaRPr lang="en-US" dirty="0">
              <a:solidFill>
                <a:srgbClr val="2A547E"/>
              </a:solidFill>
            </a:endParaRPr>
          </a:p>
        </p:txBody>
      </p:sp>
      <p:sp>
        <p:nvSpPr>
          <p:cNvPr id="10" name="TextBox 9"/>
          <p:cNvSpPr txBox="1"/>
          <p:nvPr/>
        </p:nvSpPr>
        <p:spPr>
          <a:xfrm>
            <a:off x="633463" y="1056640"/>
            <a:ext cx="4793492" cy="646331"/>
          </a:xfrm>
          <a:prstGeom prst="rect">
            <a:avLst/>
          </a:prstGeom>
          <a:noFill/>
        </p:spPr>
        <p:txBody>
          <a:bodyPr wrap="none" rtlCol="0">
            <a:spAutoFit/>
          </a:bodyPr>
          <a:lstStyle/>
          <a:p>
            <a:r>
              <a:rPr lang="en-US" dirty="0">
                <a:latin typeface="+mn-lt"/>
                <a:hlinkClick r:id="rId5"/>
              </a:rPr>
              <a:t>https://</a:t>
            </a:r>
            <a:r>
              <a:rPr lang="en-US" dirty="0" smtClean="0">
                <a:latin typeface="+mn-lt"/>
                <a:hlinkClick r:id="rId5"/>
              </a:rPr>
              <a:t>empower.wistia.com/medias/4jbg8twq9k</a:t>
            </a:r>
            <a:endParaRPr lang="en-US" dirty="0" smtClean="0">
              <a:latin typeface="+mn-lt"/>
            </a:endParaRPr>
          </a:p>
          <a:p>
            <a:endParaRPr lang="en-US" dirty="0"/>
          </a:p>
        </p:txBody>
      </p:sp>
      <p:cxnSp>
        <p:nvCxnSpPr>
          <p:cNvPr id="11" name="Straight Connector 10"/>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11"/>
          <p:cNvSpPr>
            <a:spLocks noGrp="1"/>
          </p:cNvSpPr>
          <p:nvPr>
            <p:ph type="ftr" sz="quarter" idx="11"/>
          </p:nvPr>
        </p:nvSpPr>
        <p:spPr>
          <a:xfrm>
            <a:off x="263200" y="6573748"/>
            <a:ext cx="7062274" cy="284252"/>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4075488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407" y="141889"/>
            <a:ext cx="8229600" cy="1020762"/>
          </a:xfrm>
        </p:spPr>
        <p:txBody>
          <a:bodyPr/>
          <a:lstStyle/>
          <a:p>
            <a:r>
              <a:rPr lang="en-US" dirty="0" smtClean="0">
                <a:solidFill>
                  <a:srgbClr val="2A547E"/>
                </a:solidFill>
              </a:rPr>
              <a:t>Key Details: Plan Pricing</a:t>
            </a:r>
            <a:endParaRPr lang="en-US" dirty="0">
              <a:solidFill>
                <a:srgbClr val="2A547E"/>
              </a:solidFill>
            </a:endParaRPr>
          </a:p>
        </p:txBody>
      </p:sp>
      <p:sp>
        <p:nvSpPr>
          <p:cNvPr id="3" name="Slide Number Placeholder 2"/>
          <p:cNvSpPr>
            <a:spLocks noGrp="1"/>
          </p:cNvSpPr>
          <p:nvPr>
            <p:ph type="sldNum" sz="quarter" idx="12"/>
          </p:nvPr>
        </p:nvSpPr>
        <p:spPr/>
        <p:txBody>
          <a:bodyPr/>
          <a:lstStyle/>
          <a:p>
            <a:fld id="{4C43BBE3-B0AB-447A-A0EA-7FFB53072335}" type="slidenum">
              <a:rPr lang="en-US" smtClean="0"/>
              <a:pPr/>
              <a:t>14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48545510"/>
              </p:ext>
            </p:extLst>
          </p:nvPr>
        </p:nvGraphicFramePr>
        <p:xfrm>
          <a:off x="791666" y="1280685"/>
          <a:ext cx="6929120" cy="3850640"/>
        </p:xfrm>
        <a:graphic>
          <a:graphicData uri="http://schemas.openxmlformats.org/drawingml/2006/table">
            <a:tbl>
              <a:tblPr firstRow="1" bandRow="1">
                <a:tableStyleId>{00A15C55-8517-42AA-B614-E9B94910E393}</a:tableStyleId>
              </a:tblPr>
              <a:tblGrid>
                <a:gridCol w="2153920"/>
                <a:gridCol w="4775200"/>
              </a:tblGrid>
              <a:tr h="370840">
                <a:tc gridSpan="2">
                  <a:txBody>
                    <a:bodyPr/>
                    <a:lstStyle/>
                    <a:p>
                      <a:r>
                        <a:rPr lang="en-US" sz="2400" dirty="0" smtClean="0"/>
                        <a:t>Employer Fee</a:t>
                      </a:r>
                      <a:endParaRPr lang="en-US" sz="2400" dirty="0"/>
                    </a:p>
                  </a:txBody>
                  <a:tcPr/>
                </a:tc>
                <a:tc hMerge="1">
                  <a:txBody>
                    <a:bodyPr/>
                    <a:lstStyle/>
                    <a:p>
                      <a:endParaRPr lang="en-US" dirty="0"/>
                    </a:p>
                  </a:txBody>
                  <a:tcPr/>
                </a:tc>
              </a:tr>
              <a:tr h="370840">
                <a:tc>
                  <a:txBody>
                    <a:bodyPr/>
                    <a:lstStyle/>
                    <a:p>
                      <a:r>
                        <a:rPr lang="en-US" sz="2000" dirty="0" smtClean="0"/>
                        <a:t>Start up fee</a:t>
                      </a:r>
                      <a:endParaRPr lang="en-US" sz="2000" dirty="0"/>
                    </a:p>
                  </a:txBody>
                  <a:tcPr/>
                </a:tc>
                <a:tc>
                  <a:txBody>
                    <a:bodyPr/>
                    <a:lstStyle/>
                    <a:p>
                      <a:r>
                        <a:rPr lang="en-US" sz="2000" dirty="0" smtClean="0"/>
                        <a:t>Annual Fee</a:t>
                      </a:r>
                      <a:endParaRPr lang="en-US" sz="2000" dirty="0"/>
                    </a:p>
                  </a:txBody>
                  <a:tcPr/>
                </a:tc>
              </a:tr>
              <a:tr h="370840">
                <a:tc>
                  <a:txBody>
                    <a:bodyPr/>
                    <a:lstStyle/>
                    <a:p>
                      <a:r>
                        <a:rPr lang="en-US" sz="2000" dirty="0" smtClean="0"/>
                        <a:t>$2,500</a:t>
                      </a:r>
                      <a:endParaRPr lang="en-US" sz="2000" dirty="0"/>
                    </a:p>
                  </a:txBody>
                  <a:tcPr/>
                </a:tc>
                <a:tc>
                  <a:txBody>
                    <a:bodyPr/>
                    <a:lstStyle/>
                    <a:p>
                      <a:r>
                        <a:rPr lang="en-US" sz="2000" dirty="0" smtClean="0"/>
                        <a:t>$350  if</a:t>
                      </a:r>
                      <a:r>
                        <a:rPr lang="en-US" sz="2000" baseline="0" dirty="0" smtClean="0"/>
                        <a:t> Employer Contribution</a:t>
                      </a:r>
                      <a:endParaRPr lang="en-US" sz="2000" dirty="0" smtClean="0"/>
                    </a:p>
                    <a:p>
                      <a:r>
                        <a:rPr lang="en-US" sz="2000" dirty="0" smtClean="0"/>
                        <a:t>                       Or</a:t>
                      </a:r>
                    </a:p>
                    <a:p>
                      <a:r>
                        <a:rPr lang="en-US" sz="2000" dirty="0" smtClean="0"/>
                        <a:t>$950  if No</a:t>
                      </a:r>
                      <a:r>
                        <a:rPr lang="en-US" sz="2000" baseline="0" dirty="0" smtClean="0"/>
                        <a:t> Employer Contribution</a:t>
                      </a:r>
                      <a:endParaRPr lang="en-US" sz="2000" dirty="0"/>
                    </a:p>
                  </a:txBody>
                  <a:tcPr/>
                </a:tc>
              </a:tr>
              <a:tr h="370840">
                <a:tc>
                  <a:txBody>
                    <a:bodyPr/>
                    <a:lstStyle/>
                    <a:p>
                      <a:endParaRPr lang="en-US" dirty="0"/>
                    </a:p>
                  </a:txBody>
                  <a:tcPr/>
                </a:tc>
                <a:tc>
                  <a:txBody>
                    <a:bodyPr/>
                    <a:lstStyle/>
                    <a:p>
                      <a:r>
                        <a:rPr lang="en-US" sz="1800" dirty="0" smtClean="0"/>
                        <a:t>          This is reduced by $200</a:t>
                      </a:r>
                      <a:r>
                        <a:rPr lang="en-US" sz="1800" baseline="0" dirty="0" smtClean="0"/>
                        <a:t> in Year 1.</a:t>
                      </a:r>
                      <a:endParaRPr lang="en-US" sz="1800" i="1" dirty="0"/>
                    </a:p>
                  </a:txBody>
                  <a:tcPr/>
                </a:tc>
              </a:tr>
              <a:tr h="370840">
                <a:tc>
                  <a:txBody>
                    <a:bodyPr/>
                    <a:lstStyle/>
                    <a:p>
                      <a:endParaRPr lang="en-US"/>
                    </a:p>
                  </a:txBody>
                  <a:tcPr/>
                </a:tc>
                <a:tc>
                  <a:txBody>
                    <a:bodyPr/>
                    <a:lstStyle/>
                    <a:p>
                      <a:endParaRPr lang="en-US"/>
                    </a:p>
                  </a:txBody>
                  <a:tcPr/>
                </a:tc>
              </a:tr>
              <a:tr h="370840">
                <a:tc gridSpan="2">
                  <a:txBody>
                    <a:bodyPr/>
                    <a:lstStyle/>
                    <a:p>
                      <a:r>
                        <a:rPr lang="en-US" sz="2400" b="1" dirty="0" smtClean="0">
                          <a:solidFill>
                            <a:schemeClr val="bg1"/>
                          </a:solidFill>
                        </a:rPr>
                        <a:t>Employee</a:t>
                      </a:r>
                      <a:r>
                        <a:rPr lang="en-US" sz="2400" baseline="0" dirty="0" smtClean="0">
                          <a:solidFill>
                            <a:schemeClr val="bg1"/>
                          </a:solidFill>
                        </a:rPr>
                        <a:t> </a:t>
                      </a:r>
                      <a:r>
                        <a:rPr lang="en-US" sz="2400" b="1" baseline="0" dirty="0" smtClean="0">
                          <a:solidFill>
                            <a:schemeClr val="bg1"/>
                          </a:solidFill>
                        </a:rPr>
                        <a:t>Fee</a:t>
                      </a:r>
                      <a:endParaRPr lang="en-US" sz="2400" b="1" dirty="0">
                        <a:solidFill>
                          <a:schemeClr val="bg1"/>
                        </a:solidFill>
                      </a:endParaRPr>
                    </a:p>
                  </a:txBody>
                  <a:tcPr>
                    <a:solidFill>
                      <a:schemeClr val="accent4">
                        <a:lumMod val="75000"/>
                      </a:schemeClr>
                    </a:solidFill>
                  </a:tcPr>
                </a:tc>
                <a:tc hMerge="1">
                  <a:txBody>
                    <a:bodyPr/>
                    <a:lstStyle/>
                    <a:p>
                      <a:endParaRPr lang="en-US" sz="2400" dirty="0">
                        <a:solidFill>
                          <a:schemeClr val="accent1">
                            <a:lumMod val="75000"/>
                          </a:schemeClr>
                        </a:solidFill>
                      </a:endParaRPr>
                    </a:p>
                  </a:txBody>
                  <a:tcPr/>
                </a:tc>
              </a:tr>
              <a:tr h="370840">
                <a:tc>
                  <a:txBody>
                    <a:bodyPr/>
                    <a:lstStyle/>
                    <a:p>
                      <a:endParaRPr lang="en-US" dirty="0"/>
                    </a:p>
                  </a:txBody>
                  <a:tcPr/>
                </a:tc>
                <a:tc>
                  <a:txBody>
                    <a:bodyPr/>
                    <a:lstStyle/>
                    <a:p>
                      <a:r>
                        <a:rPr lang="en-US" sz="2000" dirty="0" smtClean="0"/>
                        <a:t>$65 annually,</a:t>
                      </a:r>
                      <a:r>
                        <a:rPr lang="en-US" sz="2000" baseline="0" dirty="0" smtClean="0"/>
                        <a:t> paid monthly</a:t>
                      </a:r>
                      <a:endParaRPr lang="en-US" sz="2000" dirty="0"/>
                    </a:p>
                  </a:txBody>
                  <a:tcPr/>
                </a:tc>
              </a:tr>
              <a:tr h="386080">
                <a:tc>
                  <a:txBody>
                    <a:bodyPr/>
                    <a:lstStyle/>
                    <a:p>
                      <a:endParaRPr lang="en-US" dirty="0"/>
                    </a:p>
                  </a:txBody>
                  <a:tcPr/>
                </a:tc>
                <a:tc>
                  <a:txBody>
                    <a:bodyPr/>
                    <a:lstStyle/>
                    <a:p>
                      <a:r>
                        <a:rPr lang="en-US" sz="2000" baseline="0" dirty="0" smtClean="0"/>
                        <a:t>          </a:t>
                      </a:r>
                      <a:r>
                        <a:rPr lang="en-US" sz="1800" dirty="0" smtClean="0"/>
                        <a:t>Employer may pay if desired.</a:t>
                      </a:r>
                      <a:endParaRPr lang="en-US" sz="1800" i="1" dirty="0"/>
                    </a:p>
                  </a:txBody>
                  <a:tcPr/>
                </a:tc>
              </a:tr>
            </a:tbl>
          </a:graphicData>
        </a:graphic>
      </p:graphicFrame>
      <p:cxnSp>
        <p:nvCxnSpPr>
          <p:cNvPr id="6" name="Straight Connector 5"/>
          <p:cNvCxnSpPr/>
          <p:nvPr/>
        </p:nvCxnSpPr>
        <p:spPr>
          <a:xfrm>
            <a:off x="791666"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319355" y="6604571"/>
            <a:ext cx="8362698" cy="253429"/>
          </a:xfrm>
        </p:spPr>
        <p:txBody>
          <a:bodyPr/>
          <a:lstStyle/>
          <a:p>
            <a:pPr algn="l"/>
            <a:r>
              <a:rPr lang="en-US" sz="90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407352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Key Details: Expense Ratios</a:t>
            </a:r>
            <a:r>
              <a:rPr lang="en-US" sz="2800" baseline="30000" dirty="0" smtClean="0"/>
              <a:t>1</a:t>
            </a:r>
            <a:r>
              <a:rPr lang="en-US" dirty="0" smtClean="0"/>
              <a:t> on Investments</a:t>
            </a:r>
            <a:endParaRPr lang="en-US" dirty="0"/>
          </a:p>
        </p:txBody>
      </p:sp>
      <p:sp>
        <p:nvSpPr>
          <p:cNvPr id="3" name="Slide Number Placeholder 2"/>
          <p:cNvSpPr>
            <a:spLocks noGrp="1"/>
          </p:cNvSpPr>
          <p:nvPr>
            <p:ph type="sldNum" sz="quarter" idx="12"/>
          </p:nvPr>
        </p:nvSpPr>
        <p:spPr/>
        <p:txBody>
          <a:bodyPr/>
          <a:lstStyle/>
          <a:p>
            <a:fld id="{4C43BBE3-B0AB-447A-A0EA-7FFB53072335}" type="slidenum">
              <a:rPr lang="en-US" smtClean="0"/>
              <a:pPr/>
              <a:t>15</a:t>
            </a:fld>
            <a:endParaRPr lang="en-US"/>
          </a:p>
        </p:txBody>
      </p:sp>
      <p:cxnSp>
        <p:nvCxnSpPr>
          <p:cNvPr id="6" name="Straight Connector 5"/>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2987415319"/>
              </p:ext>
            </p:extLst>
          </p:nvPr>
        </p:nvGraphicFramePr>
        <p:xfrm>
          <a:off x="560439" y="1202039"/>
          <a:ext cx="5023932" cy="4597400"/>
        </p:xfrm>
        <a:graphic>
          <a:graphicData uri="http://schemas.openxmlformats.org/drawingml/2006/table">
            <a:tbl>
              <a:tblPr firstRow="1" bandRow="1">
                <a:tableStyleId>{00A15C55-8517-42AA-B614-E9B94910E393}</a:tableStyleId>
              </a:tblPr>
              <a:tblGrid>
                <a:gridCol w="2483975"/>
                <a:gridCol w="2539957"/>
              </a:tblGrid>
              <a:tr h="370840">
                <a:tc>
                  <a:txBody>
                    <a:bodyPr/>
                    <a:lstStyle/>
                    <a:p>
                      <a:pPr algn="ctr"/>
                      <a:r>
                        <a:rPr lang="en-US" sz="1400" dirty="0" smtClean="0">
                          <a:solidFill>
                            <a:schemeClr val="bg1"/>
                          </a:solidFill>
                        </a:rPr>
                        <a:t>Target</a:t>
                      </a:r>
                      <a:r>
                        <a:rPr lang="en-US" sz="1400" baseline="0" dirty="0" smtClean="0">
                          <a:solidFill>
                            <a:schemeClr val="bg1"/>
                          </a:solidFill>
                        </a:rPr>
                        <a:t> Date Funds</a:t>
                      </a:r>
                      <a:endParaRPr lang="en-US" sz="1400" dirty="0">
                        <a:solidFill>
                          <a:schemeClr val="bg1"/>
                        </a:solidFill>
                      </a:endParaRPr>
                    </a:p>
                  </a:txBody>
                  <a:tcPr/>
                </a:tc>
                <a:tc>
                  <a:txBody>
                    <a:bodyPr/>
                    <a:lstStyle/>
                    <a:p>
                      <a:pPr algn="ctr"/>
                      <a:r>
                        <a:rPr lang="en-US" sz="1400" dirty="0" smtClean="0"/>
                        <a:t>Estimated Gross Expense Ratio</a:t>
                      </a:r>
                      <a:endParaRPr lang="en-US" sz="1400" dirty="0"/>
                    </a:p>
                  </a:txBody>
                  <a:tcPr/>
                </a:tc>
              </a:tr>
              <a:tr h="370840">
                <a:tc>
                  <a:txBody>
                    <a:bodyPr/>
                    <a:lstStyle/>
                    <a:p>
                      <a:pPr algn="l"/>
                      <a:r>
                        <a:rPr lang="en-US" sz="1400" dirty="0" smtClean="0"/>
                        <a:t>CORE 2055  Retirement Fund</a:t>
                      </a:r>
                      <a:endParaRPr lang="en-US" sz="1400" dirty="0"/>
                    </a:p>
                  </a:txBody>
                  <a:tcPr/>
                </a:tc>
                <a:tc>
                  <a:txBody>
                    <a:bodyPr/>
                    <a:lstStyle/>
                    <a:p>
                      <a:pPr algn="ctr"/>
                      <a:r>
                        <a:rPr lang="en-US" sz="1400" dirty="0" smtClean="0"/>
                        <a:t>0.16%</a:t>
                      </a:r>
                      <a:endParaRPr lang="en-US" sz="1400" dirty="0"/>
                    </a:p>
                  </a:txBody>
                  <a:tcPr/>
                </a:tc>
              </a:tr>
              <a:tr h="370840">
                <a:tc>
                  <a:txBody>
                    <a:bodyPr/>
                    <a:lstStyle/>
                    <a:p>
                      <a:pPr algn="l"/>
                      <a:r>
                        <a:rPr lang="en-US" sz="1400" dirty="0" smtClean="0"/>
                        <a:t>CORE 2050  Retirement Fund</a:t>
                      </a:r>
                      <a:endParaRPr lang="en-US" sz="1400" dirty="0"/>
                    </a:p>
                  </a:txBody>
                  <a:tcPr/>
                </a:tc>
                <a:tc>
                  <a:txBody>
                    <a:bodyPr/>
                    <a:lstStyle/>
                    <a:p>
                      <a:pPr algn="ctr"/>
                      <a:r>
                        <a:rPr lang="en-US" sz="1400" dirty="0" smtClean="0"/>
                        <a:t>0.16%</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CORE 2045  Retirement Fund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0.16%</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CORE 2040  Retirement Fund</a:t>
                      </a:r>
                    </a:p>
                  </a:txBody>
                  <a:tcPr/>
                </a:tc>
                <a:tc>
                  <a:txBody>
                    <a:bodyPr/>
                    <a:lstStyle/>
                    <a:p>
                      <a:pPr algn="ctr"/>
                      <a:r>
                        <a:rPr lang="en-US" sz="1400" dirty="0" smtClean="0"/>
                        <a:t>0.16%</a:t>
                      </a:r>
                    </a:p>
                  </a:txBody>
                  <a:tcPr/>
                </a:tc>
              </a:tr>
              <a:tr h="370840">
                <a:tc>
                  <a:txBody>
                    <a:bodyPr/>
                    <a:lstStyle/>
                    <a:p>
                      <a:pPr algn="l"/>
                      <a:r>
                        <a:rPr lang="en-US" sz="1400" dirty="0" smtClean="0"/>
                        <a:t>CORE 2035  Retirement Fund</a:t>
                      </a:r>
                    </a:p>
                  </a:txBody>
                  <a:tcPr/>
                </a:tc>
                <a:tc>
                  <a:txBody>
                    <a:bodyPr/>
                    <a:lstStyle/>
                    <a:p>
                      <a:pPr algn="ctr"/>
                      <a:r>
                        <a:rPr lang="en-US" sz="1400" dirty="0" smtClean="0"/>
                        <a:t>0.16%</a:t>
                      </a:r>
                    </a:p>
                  </a:txBody>
                  <a:tcPr/>
                </a:tc>
              </a:tr>
              <a:tr h="370840">
                <a:tc>
                  <a:txBody>
                    <a:bodyPr/>
                    <a:lstStyle/>
                    <a:p>
                      <a:pPr algn="l"/>
                      <a:r>
                        <a:rPr lang="en-US" sz="1400" dirty="0" smtClean="0"/>
                        <a:t>CORE 2030  Retirement Fund</a:t>
                      </a:r>
                    </a:p>
                  </a:txBody>
                  <a:tcPr/>
                </a:tc>
                <a:tc>
                  <a:txBody>
                    <a:bodyPr/>
                    <a:lstStyle/>
                    <a:p>
                      <a:pPr algn="ctr"/>
                      <a:r>
                        <a:rPr lang="en-US" sz="1400" dirty="0" smtClean="0"/>
                        <a:t>0.16%</a:t>
                      </a:r>
                    </a:p>
                  </a:txBody>
                  <a:tcPr/>
                </a:tc>
              </a:tr>
              <a:tr h="370840">
                <a:tc>
                  <a:txBody>
                    <a:bodyPr/>
                    <a:lstStyle/>
                    <a:p>
                      <a:pPr algn="l"/>
                      <a:r>
                        <a:rPr lang="en-US" sz="1400" dirty="0" smtClean="0"/>
                        <a:t>CORE 2025  Retirement Fund</a:t>
                      </a:r>
                    </a:p>
                  </a:txBody>
                  <a:tcPr/>
                </a:tc>
                <a:tc>
                  <a:txBody>
                    <a:bodyPr/>
                    <a:lstStyle/>
                    <a:p>
                      <a:pPr algn="ctr"/>
                      <a:r>
                        <a:rPr lang="en-US" sz="1400" dirty="0" smtClean="0"/>
                        <a:t>0.16%</a:t>
                      </a:r>
                    </a:p>
                  </a:txBody>
                  <a:tcPr/>
                </a:tc>
              </a:tr>
              <a:tr h="370840">
                <a:tc>
                  <a:txBody>
                    <a:bodyPr/>
                    <a:lstStyle/>
                    <a:p>
                      <a:pPr algn="l"/>
                      <a:r>
                        <a:rPr lang="en-US" sz="1400" dirty="0" smtClean="0"/>
                        <a:t>CORE 2020  Retirement Fund</a:t>
                      </a:r>
                    </a:p>
                  </a:txBody>
                  <a:tcPr/>
                </a:tc>
                <a:tc>
                  <a:txBody>
                    <a:bodyPr/>
                    <a:lstStyle/>
                    <a:p>
                      <a:pPr algn="ctr"/>
                      <a:r>
                        <a:rPr lang="en-US" sz="1400" dirty="0" smtClean="0"/>
                        <a:t>0.16%</a:t>
                      </a:r>
                    </a:p>
                  </a:txBody>
                  <a:tcPr/>
                </a:tc>
              </a:tr>
              <a:tr h="370840">
                <a:tc>
                  <a:txBody>
                    <a:bodyPr/>
                    <a:lstStyle/>
                    <a:p>
                      <a:pPr algn="l"/>
                      <a:r>
                        <a:rPr lang="en-US" sz="1400" dirty="0" smtClean="0"/>
                        <a:t>CORE 2015  Retirement Fund</a:t>
                      </a:r>
                    </a:p>
                  </a:txBody>
                  <a:tcPr/>
                </a:tc>
                <a:tc>
                  <a:txBody>
                    <a:bodyPr/>
                    <a:lstStyle/>
                    <a:p>
                      <a:pPr algn="ctr"/>
                      <a:r>
                        <a:rPr lang="en-US" sz="1400" dirty="0" smtClean="0"/>
                        <a:t>0.15%</a:t>
                      </a:r>
                    </a:p>
                  </a:txBody>
                  <a:tcPr/>
                </a:tc>
              </a:tr>
              <a:tr h="370840">
                <a:tc>
                  <a:txBody>
                    <a:bodyPr/>
                    <a:lstStyle/>
                    <a:p>
                      <a:pPr algn="l"/>
                      <a:r>
                        <a:rPr lang="en-US" sz="1400" dirty="0" smtClean="0"/>
                        <a:t>CORE 2010  Retirement Fund</a:t>
                      </a:r>
                    </a:p>
                  </a:txBody>
                  <a:tcPr/>
                </a:tc>
                <a:tc>
                  <a:txBody>
                    <a:bodyPr/>
                    <a:lstStyle/>
                    <a:p>
                      <a:pPr algn="ctr"/>
                      <a:r>
                        <a:rPr lang="en-US" sz="1400" dirty="0" smtClean="0"/>
                        <a:t>0.15%</a:t>
                      </a:r>
                    </a:p>
                  </a:txBody>
                  <a:tcPr/>
                </a:tc>
              </a:tr>
              <a:tr h="370840">
                <a:tc>
                  <a:txBody>
                    <a:bodyPr/>
                    <a:lstStyle/>
                    <a:p>
                      <a:pPr algn="l"/>
                      <a:r>
                        <a:rPr lang="en-US" sz="1400" dirty="0" smtClean="0"/>
                        <a:t>CORE Retirement Allocation Fund</a:t>
                      </a:r>
                      <a:endParaRPr lang="en-US" sz="1400" dirty="0"/>
                    </a:p>
                  </a:txBody>
                  <a:tcPr/>
                </a:tc>
                <a:tc>
                  <a:txBody>
                    <a:bodyPr/>
                    <a:lstStyle/>
                    <a:p>
                      <a:pPr algn="ctr"/>
                      <a:r>
                        <a:rPr lang="en-US" sz="1400" dirty="0" smtClean="0"/>
                        <a:t>0.15%</a:t>
                      </a:r>
                    </a:p>
                    <a:p>
                      <a:pPr algn="ctr"/>
                      <a:endParaRPr lang="en-US" sz="14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10219060"/>
              </p:ext>
            </p:extLst>
          </p:nvPr>
        </p:nvGraphicFramePr>
        <p:xfrm>
          <a:off x="5921382" y="1242040"/>
          <a:ext cx="2861536" cy="2804160"/>
        </p:xfrm>
        <a:graphic>
          <a:graphicData uri="http://schemas.openxmlformats.org/drawingml/2006/table">
            <a:tbl>
              <a:tblPr firstRow="1" bandRow="1">
                <a:tableStyleId>{00A15C55-8517-42AA-B614-E9B94910E393}</a:tableStyleId>
              </a:tblPr>
              <a:tblGrid>
                <a:gridCol w="1215614"/>
                <a:gridCol w="1645922"/>
              </a:tblGrid>
              <a:tr h="370840">
                <a:tc>
                  <a:txBody>
                    <a:bodyPr/>
                    <a:lstStyle/>
                    <a:p>
                      <a:r>
                        <a:rPr lang="en-US" sz="1400" dirty="0" smtClean="0"/>
                        <a:t>Objective-</a:t>
                      </a:r>
                      <a:r>
                        <a:rPr lang="en-US" sz="1400" baseline="0" dirty="0" smtClean="0"/>
                        <a:t> Based Funds</a:t>
                      </a:r>
                      <a:endParaRPr lang="en-US" sz="1400" dirty="0"/>
                    </a:p>
                  </a:txBody>
                  <a:tcPr/>
                </a:tc>
                <a:tc>
                  <a:txBody>
                    <a:bodyPr/>
                    <a:lstStyle/>
                    <a:p>
                      <a:pPr algn="ctr"/>
                      <a:r>
                        <a:rPr lang="en-US" sz="1400" dirty="0" smtClean="0"/>
                        <a:t>Estimated Gross Expense</a:t>
                      </a:r>
                      <a:r>
                        <a:rPr lang="en-US" sz="1400" baseline="0" dirty="0" smtClean="0"/>
                        <a:t> Ratio</a:t>
                      </a:r>
                      <a:endParaRPr lang="en-US" sz="1400" dirty="0"/>
                    </a:p>
                  </a:txBody>
                  <a:tcPr/>
                </a:tc>
              </a:tr>
              <a:tr h="370840">
                <a:tc>
                  <a:txBody>
                    <a:bodyPr/>
                    <a:lstStyle/>
                    <a:p>
                      <a:r>
                        <a:rPr lang="en-US" sz="1400" dirty="0" smtClean="0"/>
                        <a:t>CORE</a:t>
                      </a:r>
                      <a:r>
                        <a:rPr lang="en-US" sz="1400" baseline="0" dirty="0" smtClean="0"/>
                        <a:t> </a:t>
                      </a:r>
                      <a:r>
                        <a:rPr lang="en-US" sz="1400" dirty="0" smtClean="0"/>
                        <a:t>Growth Fund</a:t>
                      </a:r>
                      <a:endParaRPr lang="en-US" sz="1400" dirty="0"/>
                    </a:p>
                  </a:txBody>
                  <a:tcPr/>
                </a:tc>
                <a:tc>
                  <a:txBody>
                    <a:bodyPr/>
                    <a:lstStyle/>
                    <a:p>
                      <a:pPr algn="ctr"/>
                      <a:r>
                        <a:rPr lang="en-US" sz="1400" dirty="0" smtClean="0"/>
                        <a:t>0.19%</a:t>
                      </a:r>
                      <a:endParaRPr lang="en-US" sz="1400" dirty="0"/>
                    </a:p>
                  </a:txBody>
                  <a:tcPr/>
                </a:tc>
              </a:tr>
              <a:tr h="370840">
                <a:tc>
                  <a:txBody>
                    <a:bodyPr/>
                    <a:lstStyle/>
                    <a:p>
                      <a:r>
                        <a:rPr lang="en-US" sz="1400" dirty="0" smtClean="0"/>
                        <a:t>CORE Growth Fund</a:t>
                      </a:r>
                      <a:endParaRPr lang="en-US" sz="1400" dirty="0"/>
                    </a:p>
                  </a:txBody>
                  <a:tcPr/>
                </a:tc>
                <a:tc>
                  <a:txBody>
                    <a:bodyPr/>
                    <a:lstStyle/>
                    <a:p>
                      <a:pPr algn="ctr"/>
                      <a:r>
                        <a:rPr lang="en-US" sz="1400" dirty="0" smtClean="0"/>
                        <a:t>0.14%</a:t>
                      </a:r>
                      <a:endParaRPr lang="en-US" sz="1400" dirty="0"/>
                    </a:p>
                  </a:txBody>
                  <a:tcPr/>
                </a:tc>
              </a:tr>
              <a:tr h="370840">
                <a:tc>
                  <a:txBody>
                    <a:bodyPr/>
                    <a:lstStyle/>
                    <a:p>
                      <a:r>
                        <a:rPr lang="en-US" sz="1400" dirty="0" smtClean="0"/>
                        <a:t>CORE Growth Fund</a:t>
                      </a:r>
                      <a:endParaRPr lang="en-US" sz="1400" dirty="0"/>
                    </a:p>
                  </a:txBody>
                  <a:tcPr/>
                </a:tc>
                <a:tc>
                  <a:txBody>
                    <a:bodyPr/>
                    <a:lstStyle/>
                    <a:p>
                      <a:pPr algn="ctr"/>
                      <a:r>
                        <a:rPr lang="en-US" sz="1400" dirty="0" smtClean="0"/>
                        <a:t>0.14%</a:t>
                      </a:r>
                      <a:endParaRPr lang="en-US" sz="1400" dirty="0"/>
                    </a:p>
                  </a:txBody>
                  <a:tcPr/>
                </a:tc>
              </a:tr>
              <a:tr h="370840">
                <a:tc>
                  <a:txBody>
                    <a:bodyPr/>
                    <a:lstStyle/>
                    <a:p>
                      <a:r>
                        <a:rPr lang="en-US" sz="1400" dirty="0" smtClean="0"/>
                        <a:t>CORE Capital Preservation Fund</a:t>
                      </a:r>
                      <a:endParaRPr lang="en-US" sz="1400" dirty="0"/>
                    </a:p>
                  </a:txBody>
                  <a:tcPr/>
                </a:tc>
                <a:tc>
                  <a:txBody>
                    <a:bodyPr/>
                    <a:lstStyle/>
                    <a:p>
                      <a:pPr algn="ctr"/>
                      <a:r>
                        <a:rPr lang="en-US" sz="1400" dirty="0" smtClean="0"/>
                        <a:t>0.49%</a:t>
                      </a:r>
                      <a:endParaRPr lang="en-US" sz="1400" dirty="0"/>
                    </a:p>
                  </a:txBody>
                  <a:tcPr/>
                </a:tc>
              </a:tr>
            </a:tbl>
          </a:graphicData>
        </a:graphic>
      </p:graphicFrame>
      <p:sp>
        <p:nvSpPr>
          <p:cNvPr id="9" name="TextBox 8"/>
          <p:cNvSpPr txBox="1"/>
          <p:nvPr/>
        </p:nvSpPr>
        <p:spPr>
          <a:xfrm>
            <a:off x="461412" y="5871581"/>
            <a:ext cx="6740290" cy="461665"/>
          </a:xfrm>
          <a:prstGeom prst="rect">
            <a:avLst/>
          </a:prstGeom>
          <a:noFill/>
        </p:spPr>
        <p:txBody>
          <a:bodyPr wrap="square" rtlCol="0">
            <a:spAutoFit/>
          </a:bodyPr>
          <a:lstStyle/>
          <a:p>
            <a:pPr algn="l"/>
            <a:r>
              <a:rPr lang="en-US" sz="800" dirty="0">
                <a:latin typeface="+mn-lt"/>
              </a:rPr>
              <a:t>1Gross expense ratios are the funds’ total annual costs, including the investment manager and operating expenses, a 1 basis point accrual for trust services and a 10 basis point accrual for 3(38) investment consultant services, expressed as a percentage of the funds’ average net assets over a given time period. They are gross of any fee waivers or expense reimbursements and are subject to change. Please see the fund’s fact sheet for additional information.</a:t>
            </a:r>
          </a:p>
        </p:txBody>
      </p:sp>
      <p:sp>
        <p:nvSpPr>
          <p:cNvPr id="5" name="Footer Placeholder 4"/>
          <p:cNvSpPr>
            <a:spLocks noGrp="1"/>
          </p:cNvSpPr>
          <p:nvPr>
            <p:ph type="ftr" sz="quarter" idx="11"/>
          </p:nvPr>
        </p:nvSpPr>
        <p:spPr>
          <a:xfrm>
            <a:off x="309080" y="6594297"/>
            <a:ext cx="8300663" cy="186647"/>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1795471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124D14-92F0-443D-B3BA-93A8B5C6C0CC}"/>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xmlns="" id="{DBCDD1DD-D6FC-42B0-BF0D-7834BE98978B}"/>
              </a:ext>
            </a:extLst>
          </p:cNvPr>
          <p:cNvSpPr>
            <a:spLocks noGrp="1"/>
          </p:cNvSpPr>
          <p:nvPr>
            <p:ph idx="1"/>
          </p:nvPr>
        </p:nvSpPr>
        <p:spPr>
          <a:xfrm>
            <a:off x="560439" y="1264403"/>
            <a:ext cx="8229600" cy="4888424"/>
          </a:xfrm>
        </p:spPr>
        <p:txBody>
          <a:bodyPr>
            <a:normAutofit fontScale="92500" lnSpcReduction="20000"/>
          </a:bodyPr>
          <a:lstStyle/>
          <a:p>
            <a:r>
              <a:rPr lang="en-US" sz="2600" dirty="0">
                <a:solidFill>
                  <a:schemeClr val="accent4"/>
                </a:solidFill>
              </a:rPr>
              <a:t>The CORE Plan is </a:t>
            </a:r>
            <a:r>
              <a:rPr lang="en-US" sz="2600" b="1" dirty="0">
                <a:solidFill>
                  <a:schemeClr val="accent4"/>
                </a:solidFill>
              </a:rPr>
              <a:t>designed with small MA nonprofits in </a:t>
            </a:r>
            <a:r>
              <a:rPr lang="en-US" sz="2600" b="1" dirty="0" smtClean="0">
                <a:solidFill>
                  <a:schemeClr val="accent4"/>
                </a:solidFill>
              </a:rPr>
              <a:t>mind</a:t>
            </a:r>
          </a:p>
          <a:p>
            <a:endParaRPr lang="en-US" sz="2600" b="1" dirty="0">
              <a:solidFill>
                <a:schemeClr val="accent4"/>
              </a:solidFill>
            </a:endParaRPr>
          </a:p>
          <a:p>
            <a:r>
              <a:rPr lang="en-US" sz="2600" dirty="0">
                <a:solidFill>
                  <a:schemeClr val="accent4"/>
                </a:solidFill>
              </a:rPr>
              <a:t>Best-in-Plan design features </a:t>
            </a:r>
            <a:r>
              <a:rPr lang="en-US" sz="2600" b="1" dirty="0">
                <a:solidFill>
                  <a:schemeClr val="accent4"/>
                </a:solidFill>
              </a:rPr>
              <a:t>streamline administration</a:t>
            </a:r>
            <a:r>
              <a:rPr lang="en-US" sz="2600" dirty="0">
                <a:solidFill>
                  <a:schemeClr val="accent4"/>
                </a:solidFill>
              </a:rPr>
              <a:t> and make </a:t>
            </a:r>
            <a:r>
              <a:rPr lang="en-US" sz="2600" b="1" dirty="0">
                <a:solidFill>
                  <a:schemeClr val="accent4"/>
                </a:solidFill>
              </a:rPr>
              <a:t>good retirement outcomes</a:t>
            </a:r>
            <a:r>
              <a:rPr lang="en-US" sz="2600" dirty="0">
                <a:solidFill>
                  <a:schemeClr val="accent4"/>
                </a:solidFill>
              </a:rPr>
              <a:t> easier to </a:t>
            </a:r>
            <a:r>
              <a:rPr lang="en-US" sz="2600" dirty="0" smtClean="0">
                <a:solidFill>
                  <a:schemeClr val="accent4"/>
                </a:solidFill>
              </a:rPr>
              <a:t>achieve</a:t>
            </a:r>
          </a:p>
          <a:p>
            <a:endParaRPr lang="en-US" sz="2600" dirty="0">
              <a:solidFill>
                <a:schemeClr val="accent4"/>
              </a:solidFill>
            </a:endParaRPr>
          </a:p>
          <a:p>
            <a:r>
              <a:rPr lang="en-US" sz="2600" b="1" dirty="0">
                <a:solidFill>
                  <a:schemeClr val="accent4"/>
                </a:solidFill>
              </a:rPr>
              <a:t>Flexible options</a:t>
            </a:r>
            <a:r>
              <a:rPr lang="en-US" sz="2600" dirty="0">
                <a:solidFill>
                  <a:schemeClr val="accent4"/>
                </a:solidFill>
              </a:rPr>
              <a:t> help employers pick what’s best for their employees and their </a:t>
            </a:r>
            <a:r>
              <a:rPr lang="en-US" sz="2600" dirty="0" smtClean="0">
                <a:solidFill>
                  <a:schemeClr val="accent4"/>
                </a:solidFill>
              </a:rPr>
              <a:t>organization</a:t>
            </a:r>
          </a:p>
          <a:p>
            <a:endParaRPr lang="en-US" sz="2600" dirty="0">
              <a:solidFill>
                <a:schemeClr val="accent4"/>
              </a:solidFill>
            </a:endParaRPr>
          </a:p>
          <a:p>
            <a:r>
              <a:rPr lang="en-US" sz="2600" dirty="0">
                <a:solidFill>
                  <a:schemeClr val="accent4"/>
                </a:solidFill>
              </a:rPr>
              <a:t>All while </a:t>
            </a:r>
            <a:r>
              <a:rPr lang="en-US" sz="2600" b="1" dirty="0">
                <a:solidFill>
                  <a:schemeClr val="accent4"/>
                </a:solidFill>
              </a:rPr>
              <a:t>limiting the fiduciary liability</a:t>
            </a:r>
            <a:r>
              <a:rPr lang="en-US" sz="2600" dirty="0">
                <a:solidFill>
                  <a:schemeClr val="accent4"/>
                </a:solidFill>
              </a:rPr>
              <a:t> of your nonprofit</a:t>
            </a:r>
          </a:p>
          <a:p>
            <a:pPr marL="0" indent="0">
              <a:buNone/>
            </a:pPr>
            <a:endParaRPr lang="en-US" sz="2600" dirty="0">
              <a:solidFill>
                <a:schemeClr val="accent4"/>
              </a:solidFill>
            </a:endParaRPr>
          </a:p>
          <a:p>
            <a:pPr marL="0" indent="0">
              <a:buNone/>
            </a:pPr>
            <a:r>
              <a:rPr lang="en-US" sz="2600" dirty="0">
                <a:solidFill>
                  <a:schemeClr val="accent4"/>
                </a:solidFill>
              </a:rPr>
              <a:t>Thank you for taking time to learn more about the CORE Plan.</a:t>
            </a:r>
          </a:p>
          <a:p>
            <a:endParaRPr lang="en-US" sz="2600" dirty="0">
              <a:solidFill>
                <a:schemeClr val="accent4"/>
              </a:solidFill>
            </a:endParaRPr>
          </a:p>
          <a:p>
            <a:pPr marL="0" indent="0">
              <a:buNone/>
            </a:pPr>
            <a:r>
              <a:rPr lang="en-US" sz="2600" dirty="0">
                <a:solidFill>
                  <a:schemeClr val="accent4"/>
                </a:solidFill>
              </a:rPr>
              <a:t>Questions</a:t>
            </a:r>
            <a:r>
              <a:rPr lang="en-US" sz="2600" dirty="0" smtClean="0">
                <a:solidFill>
                  <a:schemeClr val="accent4"/>
                </a:solidFill>
              </a:rPr>
              <a:t>?</a:t>
            </a:r>
            <a:endParaRPr lang="en-US" dirty="0"/>
          </a:p>
        </p:txBody>
      </p:sp>
      <p:sp>
        <p:nvSpPr>
          <p:cNvPr id="4" name="Slide Number Placeholder 3">
            <a:extLst>
              <a:ext uri="{FF2B5EF4-FFF2-40B4-BE49-F238E27FC236}">
                <a16:creationId xmlns:a16="http://schemas.microsoft.com/office/drawing/2014/main" xmlns="" id="{6CD7F817-4A90-4DCE-BE5E-616190876F1D}"/>
              </a:ext>
            </a:extLst>
          </p:cNvPr>
          <p:cNvSpPr>
            <a:spLocks noGrp="1"/>
          </p:cNvSpPr>
          <p:nvPr>
            <p:ph type="sldNum" sz="quarter" idx="12"/>
          </p:nvPr>
        </p:nvSpPr>
        <p:spPr/>
        <p:txBody>
          <a:bodyPr/>
          <a:lstStyle/>
          <a:p>
            <a:fld id="{4C43BBE3-B0AB-447A-A0EA-7FFB53072335}" type="slidenum">
              <a:rPr lang="en-US" smtClean="0"/>
              <a:pPr/>
              <a:t>16</a:t>
            </a:fld>
            <a:endParaRPr lang="en-US"/>
          </a:p>
        </p:txBody>
      </p:sp>
      <p:cxnSp>
        <p:nvCxnSpPr>
          <p:cNvPr id="5" name="Straight Connector 4"/>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a:xfrm>
            <a:off x="380999" y="6594297"/>
            <a:ext cx="8156825" cy="263703"/>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147042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Contact the CORE Plan</a:t>
            </a:r>
            <a:endParaRPr lang="en-US" dirty="0"/>
          </a:p>
        </p:txBody>
      </p:sp>
      <p:sp>
        <p:nvSpPr>
          <p:cNvPr id="6" name="Content Placeholder 5"/>
          <p:cNvSpPr>
            <a:spLocks noGrp="1"/>
          </p:cNvSpPr>
          <p:nvPr>
            <p:ph idx="1"/>
          </p:nvPr>
        </p:nvSpPr>
        <p:spPr>
          <a:xfrm>
            <a:off x="390832" y="1434886"/>
            <a:ext cx="8229600" cy="3090620"/>
          </a:xfrm>
        </p:spPr>
        <p:txBody>
          <a:bodyPr>
            <a:normAutofit/>
          </a:bodyPr>
          <a:lstStyle/>
          <a:p>
            <a:r>
              <a:rPr lang="en-US" dirty="0" smtClean="0">
                <a:solidFill>
                  <a:srgbClr val="2A547E"/>
                </a:solidFill>
              </a:rPr>
              <a:t>Lisa Cardinal, Local CORE Plan Representative</a:t>
            </a:r>
          </a:p>
          <a:p>
            <a:pPr lvl="1"/>
            <a:r>
              <a:rPr lang="en-US" sz="2400" dirty="0" smtClean="0">
                <a:solidFill>
                  <a:srgbClr val="2A547E"/>
                </a:solidFill>
              </a:rPr>
              <a:t> 617-510-4036</a:t>
            </a:r>
          </a:p>
          <a:p>
            <a:pPr lvl="1"/>
            <a:r>
              <a:rPr lang="en-US" sz="2400" dirty="0" smtClean="0">
                <a:solidFill>
                  <a:srgbClr val="2A547E"/>
                </a:solidFill>
              </a:rPr>
              <a:t>Lisa.Cardinal@empower-retirement.com</a:t>
            </a:r>
          </a:p>
          <a:p>
            <a:pPr lvl="1"/>
            <a:endParaRPr lang="en-US" sz="2400" dirty="0" smtClean="0">
              <a:solidFill>
                <a:srgbClr val="2A547E"/>
              </a:solidFill>
            </a:endParaRPr>
          </a:p>
          <a:p>
            <a:pPr marL="290513" lvl="1" indent="0">
              <a:buNone/>
            </a:pPr>
            <a:endParaRPr lang="en-US" sz="2400" dirty="0" smtClean="0">
              <a:solidFill>
                <a:srgbClr val="2A547E"/>
              </a:solidFill>
            </a:endParaRPr>
          </a:p>
          <a:p>
            <a:r>
              <a:rPr lang="en-US" dirty="0" smtClean="0">
                <a:solidFill>
                  <a:srgbClr val="2A547E"/>
                </a:solidFill>
              </a:rPr>
              <a:t>www.ma-employer-core.com</a:t>
            </a:r>
          </a:p>
        </p:txBody>
      </p:sp>
      <p:sp>
        <p:nvSpPr>
          <p:cNvPr id="7" name="Slide Number Placeholder 1"/>
          <p:cNvSpPr>
            <a:spLocks noGrp="1"/>
          </p:cNvSpPr>
          <p:nvPr>
            <p:ph type="sldNum" sz="quarter" idx="12"/>
          </p:nvPr>
        </p:nvSpPr>
        <p:spPr>
          <a:xfrm>
            <a:off x="8670533" y="6345118"/>
            <a:ext cx="381000" cy="365125"/>
          </a:xfrm>
        </p:spPr>
        <p:txBody>
          <a:bodyPr/>
          <a:lstStyle/>
          <a:p>
            <a:fld id="{4C43BBE3-B0AB-447A-A0EA-7FFB53072335}" type="slidenum">
              <a:rPr lang="en-US" smtClean="0">
                <a:solidFill>
                  <a:srgbClr val="2A547E"/>
                </a:solidFill>
              </a:rPr>
              <a:pPr/>
              <a:t>17</a:t>
            </a:fld>
            <a:endParaRPr lang="en-US" dirty="0">
              <a:solidFill>
                <a:srgbClr val="2A547E"/>
              </a:solidFill>
            </a:endParaRPr>
          </a:p>
        </p:txBody>
      </p:sp>
      <p:cxnSp>
        <p:nvCxnSpPr>
          <p:cNvPr id="8" name="Straight Connector 7"/>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a:xfrm>
            <a:off x="401548" y="6584022"/>
            <a:ext cx="7858873" cy="273978"/>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3834746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69610" y="928047"/>
            <a:ext cx="8229600" cy="4468724"/>
          </a:xfrm>
        </p:spPr>
        <p:txBody>
          <a:bodyPr numCol="1" spcCol="164117">
            <a:normAutofit/>
          </a:bodyPr>
          <a:lstStyle/>
          <a:p>
            <a:pPr marL="0" lvl="1" indent="0">
              <a:spcBef>
                <a:spcPts val="0"/>
              </a:spcBef>
              <a:spcAft>
                <a:spcPts val="1200"/>
              </a:spcAft>
              <a:buClrTx/>
              <a:buNone/>
            </a:pPr>
            <a:r>
              <a:rPr lang="en-US" sz="1200" i="1" dirty="0">
                <a:latin typeface="Arial" panose="020B0604020202020204" pitchFamily="34" charset="0"/>
                <a:cs typeface="Arial" panose="020B0604020202020204" pitchFamily="34" charset="0"/>
              </a:rPr>
              <a:t>Carefully consider the investment objectives, risks, fees and expenses of the annuity and/or the investment options. Contact us for a prospectus, a summary prospectus and disclosure document, as available, containing this information. Read them carefully before </a:t>
            </a:r>
            <a:r>
              <a:rPr lang="en-US" sz="1200" i="1" dirty="0" smtClean="0">
                <a:latin typeface="Arial" panose="020B0604020202020204" pitchFamily="34" charset="0"/>
                <a:cs typeface="Arial" panose="020B0604020202020204" pitchFamily="34" charset="0"/>
              </a:rPr>
              <a:t>investing</a:t>
            </a:r>
            <a:r>
              <a:rPr lang="en-US" sz="1200" i="1" kern="1200" spc="-5" dirty="0" smtClean="0">
                <a:latin typeface="Arial" panose="020B0604020202020204" pitchFamily="34" charset="0"/>
                <a:cs typeface="Arial" panose="020B0604020202020204" pitchFamily="34" charset="0"/>
              </a:rPr>
              <a:t>.</a:t>
            </a:r>
            <a:endParaRPr lang="en-US" sz="1200" i="1" kern="1200" dirty="0">
              <a:solidFill>
                <a:prstClr val="black"/>
              </a:solidFill>
              <a:latin typeface="Arial" panose="020B0604020202020204" pitchFamily="34" charset="0"/>
              <a:cs typeface="Arial" panose="020B0604020202020204" pitchFamily="34" charset="0"/>
            </a:endParaRPr>
          </a:p>
          <a:p>
            <a:pPr marL="0" marR="12700" lvl="1" indent="0">
              <a:spcBef>
                <a:spcPts val="300"/>
              </a:spcBef>
              <a:buNone/>
            </a:pPr>
            <a:r>
              <a:rPr lang="en-US" sz="1200" b="1" dirty="0">
                <a:latin typeface="Arial" panose="020B0604020202020204" pitchFamily="34" charset="0"/>
                <a:cs typeface="Arial" panose="020B0604020202020204" pitchFamily="34" charset="0"/>
              </a:rPr>
              <a:t>Securities offered or distributed through GWFS Equities, Inc., Member FINRA/SIPC and a subsidiary of Great-West Life &amp; Annuity Insurance Company</a:t>
            </a:r>
            <a:r>
              <a:rPr lang="en-US" sz="1200" b="1" dirty="0" smtClean="0">
                <a:latin typeface="Arial" panose="020B0604020202020204" pitchFamily="34" charset="0"/>
                <a:cs typeface="Arial" panose="020B0604020202020204" pitchFamily="34" charset="0"/>
              </a:rPr>
              <a:t>.</a:t>
            </a:r>
          </a:p>
          <a:p>
            <a:pPr marL="0" marR="12700" lvl="1" indent="0">
              <a:spcBef>
                <a:spcPts val="300"/>
              </a:spcBef>
              <a:buNone/>
            </a:pPr>
            <a:r>
              <a:rPr lang="en-US" sz="1200" spc="-10" dirty="0" smtClean="0">
                <a:latin typeface="Arial" panose="020B0604020202020204" pitchFamily="34" charset="0"/>
                <a:cs typeface="Arial" panose="020B0604020202020204" pitchFamily="34" charset="0"/>
              </a:rPr>
              <a:t>GWFS</a:t>
            </a:r>
            <a:r>
              <a:rPr lang="en-US" sz="1200" spc="-5"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Equities,</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or</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one</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or</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more</a:t>
            </a:r>
            <a:r>
              <a:rPr lang="en-US" sz="1200" spc="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o</a:t>
            </a:r>
            <a:r>
              <a:rPr lang="en-US" sz="1200" dirty="0">
                <a:latin typeface="Arial" panose="020B0604020202020204" pitchFamily="34" charset="0"/>
                <a:cs typeface="Arial" panose="020B0604020202020204" pitchFamily="34" charset="0"/>
              </a:rPr>
              <a:t>f </a:t>
            </a:r>
            <a:r>
              <a:rPr lang="en-US" sz="1200" spc="-5" dirty="0">
                <a:latin typeface="Arial" panose="020B0604020202020204" pitchFamily="34" charset="0"/>
                <a:cs typeface="Arial" panose="020B0604020202020204" pitchFamily="34" charset="0"/>
              </a:rPr>
              <a:t>it</a:t>
            </a:r>
            <a:r>
              <a:rPr lang="en-US" sz="1200" dirty="0">
                <a:latin typeface="Arial" panose="020B0604020202020204" pitchFamily="34" charset="0"/>
                <a:cs typeface="Arial" panose="020B0604020202020204" pitchFamily="34" charset="0"/>
              </a:rPr>
              <a:t>s</a:t>
            </a:r>
            <a:r>
              <a:rPr lang="en-US" sz="1200" spc="-1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affiliates</a:t>
            </a:r>
            <a:r>
              <a:rPr lang="en-US" sz="1200" dirty="0">
                <a:latin typeface="Arial" panose="020B0604020202020204" pitchFamily="34" charset="0"/>
                <a:cs typeface="Arial" panose="020B0604020202020204" pitchFamily="34" charset="0"/>
              </a:rPr>
              <a:t>,</a:t>
            </a:r>
            <a:r>
              <a:rPr lang="en-US" sz="1200" spc="-5" dirty="0">
                <a:latin typeface="Arial" panose="020B0604020202020204" pitchFamily="34" charset="0"/>
                <a:cs typeface="Arial" panose="020B0604020202020204" pitchFamily="34" charset="0"/>
              </a:rPr>
              <a:t> ma</a:t>
            </a:r>
            <a:r>
              <a:rPr lang="en-US" sz="1200" dirty="0">
                <a:latin typeface="Arial" panose="020B0604020202020204" pitchFamily="34" charset="0"/>
                <a:cs typeface="Arial" panose="020B0604020202020204" pitchFamily="34" charset="0"/>
              </a:rPr>
              <a:t>y </a:t>
            </a:r>
            <a:r>
              <a:rPr lang="en-US" sz="1200" spc="-5" dirty="0">
                <a:latin typeface="Arial" panose="020B0604020202020204" pitchFamily="34" charset="0"/>
                <a:cs typeface="Arial" panose="020B0604020202020204" pitchFamily="34" charset="0"/>
              </a:rPr>
              <a:t>receiv</a:t>
            </a:r>
            <a:r>
              <a:rPr lang="en-US" sz="1200" dirty="0">
                <a:latin typeface="Arial" panose="020B0604020202020204" pitchFamily="34" charset="0"/>
                <a:cs typeface="Arial" panose="020B0604020202020204" pitchFamily="34" charset="0"/>
              </a:rPr>
              <a:t>e a </a:t>
            </a:r>
            <a:r>
              <a:rPr lang="en-US" sz="1200" spc="-5" dirty="0" smtClean="0">
                <a:latin typeface="Arial" panose="020B0604020202020204" pitchFamily="34" charset="0"/>
                <a:cs typeface="Arial" panose="020B0604020202020204" pitchFamily="34" charset="0"/>
              </a:rPr>
              <a:t>fee</a:t>
            </a:r>
            <a:r>
              <a:rPr lang="en-US" sz="1200" dirty="0" smtClean="0">
                <a:latin typeface="Arial" panose="020B0604020202020204" pitchFamily="34" charset="0"/>
                <a:cs typeface="Arial" panose="020B0604020202020204" pitchFamily="34" charset="0"/>
              </a:rPr>
              <a:t> from</a:t>
            </a:r>
            <a:r>
              <a:rPr lang="en-US" sz="1200" spc="-5"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investment</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opti</a:t>
            </a:r>
            <a:r>
              <a:rPr lang="en-US" sz="1200" spc="-5" dirty="0">
                <a:latin typeface="Arial" panose="020B0604020202020204" pitchFamily="34" charset="0"/>
                <a:cs typeface="Arial" panose="020B0604020202020204" pitchFamily="34" charset="0"/>
              </a:rPr>
              <a:t>o</a:t>
            </a:r>
            <a:r>
              <a:rPr lang="en-US" sz="1200" dirty="0">
                <a:latin typeface="Arial" panose="020B0604020202020204" pitchFamily="34" charset="0"/>
                <a:cs typeface="Arial" panose="020B0604020202020204" pitchFamily="34" charset="0"/>
              </a:rPr>
              <a:t>n</a:t>
            </a:r>
            <a:r>
              <a:rPr lang="en-US" sz="1200" spc="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provide</a:t>
            </a:r>
            <a:r>
              <a:rPr lang="en-US" sz="1200" dirty="0">
                <a:latin typeface="Arial" panose="020B0604020202020204" pitchFamily="34" charset="0"/>
                <a:cs typeface="Arial" panose="020B0604020202020204" pitchFamily="34" charset="0"/>
              </a:rPr>
              <a:t>r </a:t>
            </a:r>
            <a:r>
              <a:rPr lang="en-US" sz="1200" spc="-5" dirty="0">
                <a:latin typeface="Arial" panose="020B0604020202020204" pitchFamily="34" charset="0"/>
                <a:cs typeface="Arial" panose="020B0604020202020204" pitchFamily="34" charset="0"/>
              </a:rPr>
              <a:t>fo</a:t>
            </a:r>
            <a:r>
              <a:rPr lang="en-US" sz="1200" dirty="0">
                <a:latin typeface="Arial" panose="020B0604020202020204" pitchFamily="34" charset="0"/>
                <a:cs typeface="Arial" panose="020B0604020202020204" pitchFamily="34" charset="0"/>
              </a:rPr>
              <a:t>r</a:t>
            </a:r>
            <a:r>
              <a:rPr lang="en-US" sz="1200" spc="-5" dirty="0">
                <a:latin typeface="Arial" panose="020B0604020202020204" pitchFamily="34" charset="0"/>
                <a:cs typeface="Arial" panose="020B0604020202020204" pitchFamily="34" charset="0"/>
              </a:rPr>
              <a:t> providin</a:t>
            </a:r>
            <a:r>
              <a:rPr lang="en-US" sz="1200" dirty="0">
                <a:latin typeface="Arial" panose="020B0604020202020204" pitchFamily="34" charset="0"/>
                <a:cs typeface="Arial" panose="020B0604020202020204" pitchFamily="34" charset="0"/>
              </a:rPr>
              <a:t>g</a:t>
            </a:r>
            <a:r>
              <a:rPr lang="en-US" sz="1200" spc="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certai</a:t>
            </a:r>
            <a:r>
              <a:rPr lang="en-US" sz="1200" dirty="0">
                <a:latin typeface="Arial" panose="020B0604020202020204" pitchFamily="34" charset="0"/>
                <a:cs typeface="Arial" panose="020B0604020202020204" pitchFamily="34" charset="0"/>
              </a:rPr>
              <a:t>n</a:t>
            </a:r>
            <a:r>
              <a:rPr lang="en-US" sz="1200" spc="-5" dirty="0">
                <a:latin typeface="Arial" panose="020B0604020202020204" pitchFamily="34" charset="0"/>
                <a:cs typeface="Arial" panose="020B0604020202020204" pitchFamily="34" charset="0"/>
              </a:rPr>
              <a:t> recordkeeping, distributio</a:t>
            </a:r>
            <a:r>
              <a:rPr lang="en-US" sz="1200" dirty="0">
                <a:latin typeface="Arial" panose="020B0604020202020204" pitchFamily="34" charset="0"/>
                <a:cs typeface="Arial" panose="020B0604020202020204" pitchFamily="34" charset="0"/>
              </a:rPr>
              <a:t>n</a:t>
            </a:r>
            <a:r>
              <a:rPr lang="en-US" sz="1200" spc="-5" dirty="0">
                <a:latin typeface="Arial" panose="020B0604020202020204" pitchFamily="34" charset="0"/>
                <a:cs typeface="Arial" panose="020B0604020202020204" pitchFamily="34" charset="0"/>
              </a:rPr>
              <a:t> an</a:t>
            </a:r>
            <a:r>
              <a:rPr lang="en-US" sz="1200" dirty="0">
                <a:latin typeface="Arial" panose="020B0604020202020204" pitchFamily="34" charset="0"/>
                <a:cs typeface="Arial" panose="020B0604020202020204" pitchFamily="34" charset="0"/>
              </a:rPr>
              <a:t>d</a:t>
            </a:r>
            <a:r>
              <a:rPr lang="en-US" sz="1200" spc="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administrativ</a:t>
            </a:r>
            <a:r>
              <a:rPr lang="en-US" sz="1200" dirty="0">
                <a:latin typeface="Arial" panose="020B0604020202020204" pitchFamily="34" charset="0"/>
                <a:cs typeface="Arial" panose="020B0604020202020204" pitchFamily="34" charset="0"/>
              </a:rPr>
              <a:t>e</a:t>
            </a:r>
            <a:r>
              <a:rPr lang="en-US" sz="1200" spc="-5" dirty="0">
                <a:latin typeface="Arial" panose="020B0604020202020204" pitchFamily="34" charset="0"/>
                <a:cs typeface="Arial" panose="020B0604020202020204" pitchFamily="34" charset="0"/>
              </a:rPr>
              <a:t> service</a:t>
            </a:r>
            <a:r>
              <a:rPr lang="en-US" sz="1200" dirty="0">
                <a:latin typeface="Arial" panose="020B0604020202020204" pitchFamily="34" charset="0"/>
                <a:cs typeface="Arial" panose="020B0604020202020204" pitchFamily="34" charset="0"/>
              </a:rPr>
              <a:t>s.</a:t>
            </a:r>
          </a:p>
          <a:p>
            <a:pPr marL="0" lvl="1" indent="0">
              <a:spcBef>
                <a:spcPts val="300"/>
              </a:spcBef>
              <a:buNone/>
            </a:pPr>
            <a:r>
              <a:rPr lang="en-US" sz="1200" spc="-5" dirty="0" smtClean="0">
                <a:latin typeface="Arial" panose="020B0604020202020204" pitchFamily="34" charset="0"/>
                <a:cs typeface="Arial" panose="020B0604020202020204" pitchFamily="34" charset="0"/>
              </a:rPr>
              <a:t>Asset allocation and diversification do not ensure a profit and do not protect against loss in declining markets. </a:t>
            </a:r>
            <a:r>
              <a:rPr lang="en-US" sz="1200" dirty="0">
                <a:latin typeface="Arial" panose="020B0604020202020204" pitchFamily="34" charset="0"/>
                <a:cs typeface="Arial" panose="020B0604020202020204" pitchFamily="34" charset="0"/>
              </a:rPr>
              <a:t>Asset allocation and balanced investment options and models are subject to the risks of the underlying investments, which can be a mix of stocks/stock funds and bonds/bond funds.</a:t>
            </a:r>
            <a:endParaRPr lang="en-US" sz="1200" spc="-5" dirty="0" smtClean="0">
              <a:latin typeface="Arial" panose="020B0604020202020204" pitchFamily="34" charset="0"/>
              <a:cs typeface="Arial" panose="020B0604020202020204" pitchFamily="34" charset="0"/>
            </a:endParaRPr>
          </a:p>
          <a:p>
            <a:pPr marL="0" lvl="1" indent="0">
              <a:spcBef>
                <a:spcPts val="300"/>
              </a:spcBef>
              <a:buNone/>
            </a:pPr>
            <a:r>
              <a:rPr lang="en-US" sz="1200" spc="-5" dirty="0" smtClean="0">
                <a:latin typeface="Arial" panose="020B0604020202020204" pitchFamily="34" charset="0"/>
                <a:cs typeface="Arial" panose="020B0604020202020204" pitchFamily="34" charset="0"/>
              </a:rPr>
              <a:t>Th</a:t>
            </a:r>
            <a:r>
              <a:rPr lang="en-US" sz="1200" dirty="0" smtClean="0">
                <a:latin typeface="Arial" panose="020B0604020202020204" pitchFamily="34" charset="0"/>
                <a:cs typeface="Arial" panose="020B0604020202020204" pitchFamily="34" charset="0"/>
              </a:rPr>
              <a:t>e </a:t>
            </a:r>
            <a:r>
              <a:rPr lang="en-US" sz="1200" spc="-5" dirty="0">
                <a:latin typeface="Arial" panose="020B0604020202020204" pitchFamily="34" charset="0"/>
                <a:cs typeface="Arial" panose="020B0604020202020204" pitchFamily="34" charset="0"/>
              </a:rPr>
              <a:t>charts</a:t>
            </a:r>
            <a:r>
              <a:rPr lang="en-US" sz="1200" dirty="0">
                <a:latin typeface="Arial" panose="020B0604020202020204" pitchFamily="34" charset="0"/>
                <a:cs typeface="Arial" panose="020B0604020202020204" pitchFamily="34" charset="0"/>
              </a:rPr>
              <a:t>,</a:t>
            </a:r>
            <a:r>
              <a:rPr lang="en-US" sz="1200" spc="-5" dirty="0">
                <a:latin typeface="Arial" panose="020B0604020202020204" pitchFamily="34" charset="0"/>
                <a:cs typeface="Arial" panose="020B0604020202020204" pitchFamily="34" charset="0"/>
              </a:rPr>
              <a:t> graph</a:t>
            </a:r>
            <a:r>
              <a:rPr lang="en-US" sz="1200" dirty="0">
                <a:latin typeface="Arial" panose="020B0604020202020204" pitchFamily="34" charset="0"/>
                <a:cs typeface="Arial" panose="020B0604020202020204" pitchFamily="34" charset="0"/>
              </a:rPr>
              <a:t>s </a:t>
            </a:r>
            <a:r>
              <a:rPr lang="en-US" sz="1200" spc="-5" dirty="0">
                <a:latin typeface="Arial" panose="020B0604020202020204" pitchFamily="34" charset="0"/>
                <a:cs typeface="Arial" panose="020B0604020202020204" pitchFamily="34" charset="0"/>
              </a:rPr>
              <a:t>an</a:t>
            </a:r>
            <a:r>
              <a:rPr lang="en-US" sz="1200" dirty="0">
                <a:latin typeface="Arial" panose="020B0604020202020204" pitchFamily="34" charset="0"/>
                <a:cs typeface="Arial" panose="020B0604020202020204" pitchFamily="34" charset="0"/>
              </a:rPr>
              <a:t>d </a:t>
            </a:r>
            <a:r>
              <a:rPr lang="en-US" sz="1200" spc="-5" dirty="0">
                <a:latin typeface="Arial" panose="020B0604020202020204" pitchFamily="34" charset="0"/>
                <a:cs typeface="Arial" panose="020B0604020202020204" pitchFamily="34" charset="0"/>
              </a:rPr>
              <a:t>scree</a:t>
            </a:r>
            <a:r>
              <a:rPr lang="en-US" sz="1200" dirty="0">
                <a:latin typeface="Arial" panose="020B0604020202020204" pitchFamily="34" charset="0"/>
                <a:cs typeface="Arial" panose="020B0604020202020204" pitchFamily="34" charset="0"/>
              </a:rPr>
              <a:t>n </a:t>
            </a:r>
            <a:r>
              <a:rPr lang="en-US" sz="1200" spc="-5" dirty="0">
                <a:latin typeface="Arial" panose="020B0604020202020204" pitchFamily="34" charset="0"/>
                <a:cs typeface="Arial" panose="020B0604020202020204" pitchFamily="34" charset="0"/>
              </a:rPr>
              <a:t>print</a:t>
            </a:r>
            <a:r>
              <a:rPr lang="en-US" sz="1200" dirty="0">
                <a:latin typeface="Arial" panose="020B0604020202020204" pitchFamily="34" charset="0"/>
                <a:cs typeface="Arial" panose="020B0604020202020204" pitchFamily="34" charset="0"/>
              </a:rPr>
              <a:t>s</a:t>
            </a:r>
            <a:r>
              <a:rPr lang="en-US" sz="1200" spc="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i</a:t>
            </a:r>
            <a:r>
              <a:rPr lang="en-US" sz="1200" dirty="0">
                <a:latin typeface="Arial" panose="020B0604020202020204" pitchFamily="34" charset="0"/>
                <a:cs typeface="Arial" panose="020B0604020202020204" pitchFamily="34" charset="0"/>
              </a:rPr>
              <a:t>n</a:t>
            </a:r>
            <a:r>
              <a:rPr lang="en-US" sz="1200" spc="-5" dirty="0">
                <a:latin typeface="Arial" panose="020B0604020202020204" pitchFamily="34" charset="0"/>
                <a:cs typeface="Arial" panose="020B0604020202020204" pitchFamily="34" charset="0"/>
              </a:rPr>
              <a:t> thi</a:t>
            </a:r>
            <a:r>
              <a:rPr lang="en-US" sz="1200" dirty="0">
                <a:latin typeface="Arial" panose="020B0604020202020204" pitchFamily="34" charset="0"/>
                <a:cs typeface="Arial" panose="020B0604020202020204" pitchFamily="34" charset="0"/>
              </a:rPr>
              <a:t>s</a:t>
            </a:r>
            <a:r>
              <a:rPr lang="en-US" sz="1200" spc="-5" dirty="0">
                <a:latin typeface="Arial" panose="020B0604020202020204" pitchFamily="34" charset="0"/>
                <a:cs typeface="Arial" panose="020B0604020202020204" pitchFamily="34" charset="0"/>
              </a:rPr>
              <a:t> presentatio</a:t>
            </a:r>
            <a:r>
              <a:rPr lang="en-US" sz="1200" dirty="0">
                <a:latin typeface="Arial" panose="020B0604020202020204" pitchFamily="34" charset="0"/>
                <a:cs typeface="Arial" panose="020B0604020202020204" pitchFamily="34" charset="0"/>
              </a:rPr>
              <a:t>n</a:t>
            </a:r>
            <a:r>
              <a:rPr lang="en-US" sz="1200" spc="10"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ar</a:t>
            </a:r>
            <a:r>
              <a:rPr lang="en-US" sz="1200" dirty="0">
                <a:latin typeface="Arial" panose="020B0604020202020204" pitchFamily="34" charset="0"/>
                <a:cs typeface="Arial" panose="020B0604020202020204" pitchFamily="34" charset="0"/>
              </a:rPr>
              <a:t>e </a:t>
            </a:r>
            <a:r>
              <a:rPr lang="en-US" sz="1200" spc="-5" dirty="0">
                <a:latin typeface="Arial" panose="020B0604020202020204" pitchFamily="34" charset="0"/>
                <a:cs typeface="Arial" panose="020B0604020202020204" pitchFamily="34" charset="0"/>
              </a:rPr>
              <a:t>for </a:t>
            </a:r>
            <a:r>
              <a:rPr lang="en-US" sz="1200" spc="-10" dirty="0">
                <a:latin typeface="Arial" panose="020B0604020202020204" pitchFamily="34" charset="0"/>
                <a:cs typeface="Arial" panose="020B0604020202020204" pitchFamily="34" charset="0"/>
              </a:rPr>
              <a:t>ILLUSTRATIVE</a:t>
            </a:r>
            <a:r>
              <a:rPr lang="en-US" sz="1200" spc="25" dirty="0">
                <a:latin typeface="Arial" panose="020B0604020202020204" pitchFamily="34" charset="0"/>
                <a:cs typeface="Arial" panose="020B0604020202020204" pitchFamily="34" charset="0"/>
              </a:rPr>
              <a:t> </a:t>
            </a:r>
            <a:r>
              <a:rPr lang="en-US" sz="1200" spc="-10" dirty="0">
                <a:latin typeface="Arial" panose="020B0604020202020204" pitchFamily="34" charset="0"/>
                <a:cs typeface="Arial" panose="020B0604020202020204" pitchFamily="34" charset="0"/>
              </a:rPr>
              <a:t>PURPOSES</a:t>
            </a:r>
            <a:r>
              <a:rPr lang="en-US" sz="1200" spc="25" dirty="0">
                <a:latin typeface="Arial" panose="020B0604020202020204" pitchFamily="34" charset="0"/>
                <a:cs typeface="Arial" panose="020B0604020202020204" pitchFamily="34" charset="0"/>
              </a:rPr>
              <a:t> </a:t>
            </a:r>
            <a:r>
              <a:rPr lang="en-US" sz="1200" spc="-10" dirty="0">
                <a:latin typeface="Arial" panose="020B0604020202020204" pitchFamily="34" charset="0"/>
                <a:cs typeface="Arial" panose="020B0604020202020204" pitchFamily="34" charset="0"/>
              </a:rPr>
              <a:t>ONLY.</a:t>
            </a:r>
            <a:endParaRPr lang="en-US" sz="1200" dirty="0">
              <a:latin typeface="Arial" panose="020B0604020202020204" pitchFamily="34" charset="0"/>
              <a:cs typeface="Arial" panose="020B0604020202020204" pitchFamily="34" charset="0"/>
            </a:endParaRPr>
          </a:p>
          <a:p>
            <a:pPr marL="0" lvl="1" indent="0">
              <a:spcBef>
                <a:spcPts val="300"/>
              </a:spcBef>
              <a:buNone/>
            </a:pPr>
            <a:r>
              <a:rPr lang="en-US" sz="1200" dirty="0" smtClean="0">
                <a:latin typeface="Arial" panose="020B0604020202020204" pitchFamily="34" charset="0"/>
                <a:cs typeface="Arial" panose="020B0604020202020204" pitchFamily="34" charset="0"/>
              </a:rPr>
              <a:t>Great-West </a:t>
            </a:r>
            <a:r>
              <a:rPr lang="en-US" sz="1200" dirty="0">
                <a:latin typeface="Arial" panose="020B0604020202020204" pitchFamily="34" charset="0"/>
                <a:cs typeface="Arial" panose="020B0604020202020204" pitchFamily="34" charset="0"/>
              </a:rPr>
              <a:t>Financial</a:t>
            </a:r>
            <a:r>
              <a:rPr lang="en-US" sz="1200" baseline="300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Empower Retirement and Great-West Investments</a:t>
            </a:r>
            <a:r>
              <a:rPr lang="en-US" sz="1200" baseline="30000" dirty="0">
                <a:latin typeface="Arial" panose="020B0604020202020204" pitchFamily="34" charset="0"/>
                <a:cs typeface="Arial" panose="020B0604020202020204" pitchFamily="34" charset="0"/>
              </a:rPr>
              <a:t>TM </a:t>
            </a:r>
            <a:r>
              <a:rPr lang="en-US" sz="1200" dirty="0">
                <a:latin typeface="Arial" panose="020B0604020202020204" pitchFamily="34" charset="0"/>
                <a:cs typeface="Arial" panose="020B0604020202020204" pitchFamily="34" charset="0"/>
              </a:rPr>
              <a:t>are the marketing names of Great-West Life &amp; Annuity Insurance Company, Corporate Headquarters: Greenwood Village, CO; Great-West Life &amp; Annuity Insurance Company of New York, Home Office: New York, NY, and their subsidiaries and affiliates, including registered investment advisers Advised Assets Group, LLC and Great-West Capital Management, LLC. GWFS Equities, Inc. registered representatives may also be investment adviser representatives of GWFS affiliate, Advised Assets Group, LLC. Representatives do not offer or provide investment, fiduciary, financial, legal or tax advice or act in a fiduciary capacity for any client unless explicitly described in writing. </a:t>
            </a:r>
            <a:r>
              <a:rPr lang="en-US" sz="1200" spc="-5" dirty="0" smtClean="0">
                <a:latin typeface="Arial" panose="020B0604020202020204" pitchFamily="34" charset="0"/>
                <a:cs typeface="Arial" panose="020B0604020202020204" pitchFamily="34" charset="0"/>
              </a:rPr>
              <a:t>Al</a:t>
            </a:r>
            <a:r>
              <a:rPr lang="en-US" sz="1200" dirty="0" smtClean="0">
                <a:latin typeface="Arial" panose="020B0604020202020204" pitchFamily="34" charset="0"/>
                <a:cs typeface="Arial" panose="020B0604020202020204" pitchFamily="34" charset="0"/>
              </a:rPr>
              <a:t>l </a:t>
            </a:r>
            <a:r>
              <a:rPr lang="en-US" sz="1200" spc="-5" dirty="0">
                <a:latin typeface="Arial" panose="020B0604020202020204" pitchFamily="34" charset="0"/>
                <a:cs typeface="Arial" panose="020B0604020202020204" pitchFamily="34" charset="0"/>
              </a:rPr>
              <a:t>rights reserved</a:t>
            </a:r>
            <a:r>
              <a:rPr lang="en-US" sz="1200" dirty="0">
                <a:latin typeface="Arial" panose="020B0604020202020204" pitchFamily="34" charset="0"/>
                <a:cs typeface="Arial" panose="020B0604020202020204" pitchFamily="34" charset="0"/>
              </a:rPr>
              <a:t>.</a:t>
            </a:r>
            <a:r>
              <a:rPr lang="en-US" sz="1200" spc="-1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a:t>
            </a:r>
            <a:r>
              <a:rPr lang="en-US" sz="1200" spc="-5" dirty="0" smtClean="0">
                <a:latin typeface="Arial" panose="020B0604020202020204" pitchFamily="34" charset="0"/>
                <a:cs typeface="Arial" panose="020B0604020202020204" pitchFamily="34" charset="0"/>
              </a:rPr>
              <a:t>201</a:t>
            </a:r>
            <a:r>
              <a:rPr lang="en-US" sz="1200" dirty="0" smtClean="0">
                <a:latin typeface="Arial" panose="020B0604020202020204" pitchFamily="34" charset="0"/>
                <a:cs typeface="Arial" panose="020B0604020202020204" pitchFamily="34" charset="0"/>
              </a:rPr>
              <a:t>8 </a:t>
            </a:r>
            <a:r>
              <a:rPr lang="en-US" sz="1200" spc="-5" dirty="0" smtClean="0">
                <a:latin typeface="Arial" panose="020B0604020202020204" pitchFamily="34" charset="0"/>
                <a:cs typeface="Arial" panose="020B0604020202020204" pitchFamily="34" charset="0"/>
              </a:rPr>
              <a:t>Great-Wes</a:t>
            </a:r>
            <a:r>
              <a:rPr lang="en-US" sz="1200" dirty="0" smtClean="0">
                <a:latin typeface="Arial" panose="020B0604020202020204" pitchFamily="34" charset="0"/>
                <a:cs typeface="Arial" panose="020B0604020202020204" pitchFamily="34" charset="0"/>
              </a:rPr>
              <a:t>t</a:t>
            </a:r>
            <a:r>
              <a:rPr lang="en-US" sz="1200" spc="-20" dirty="0" smtClean="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Lif</a:t>
            </a:r>
            <a:r>
              <a:rPr lang="en-US" sz="1200" dirty="0">
                <a:latin typeface="Arial" panose="020B0604020202020204" pitchFamily="34" charset="0"/>
                <a:cs typeface="Arial" panose="020B0604020202020204" pitchFamily="34" charset="0"/>
              </a:rPr>
              <a:t>e</a:t>
            </a:r>
            <a:r>
              <a:rPr lang="en-US" sz="1200" spc="5" dirty="0">
                <a:latin typeface="Arial" panose="020B0604020202020204" pitchFamily="34" charset="0"/>
                <a:cs typeface="Arial" panose="020B0604020202020204" pitchFamily="34" charset="0"/>
              </a:rPr>
              <a:t> </a:t>
            </a:r>
            <a:r>
              <a:rPr lang="en-US" sz="1200" spc="-10" dirty="0">
                <a:latin typeface="Arial" panose="020B0604020202020204" pitchFamily="34" charset="0"/>
                <a:cs typeface="Arial" panose="020B0604020202020204" pitchFamily="34" charset="0"/>
              </a:rPr>
              <a:t>&amp;</a:t>
            </a:r>
            <a:r>
              <a:rPr lang="en-US" sz="1200" spc="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Annuit</a:t>
            </a:r>
            <a:r>
              <a:rPr lang="en-US" sz="1200" dirty="0">
                <a:latin typeface="Arial" panose="020B0604020202020204" pitchFamily="34" charset="0"/>
                <a:cs typeface="Arial" panose="020B0604020202020204" pitchFamily="34" charset="0"/>
              </a:rPr>
              <a:t>y</a:t>
            </a:r>
            <a:r>
              <a:rPr lang="en-US" sz="1200" spc="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Insuranc</a:t>
            </a:r>
            <a:r>
              <a:rPr lang="en-US" sz="1200" dirty="0">
                <a:latin typeface="Arial" panose="020B0604020202020204" pitchFamily="34" charset="0"/>
                <a:cs typeface="Arial" panose="020B0604020202020204" pitchFamily="34" charset="0"/>
              </a:rPr>
              <a:t>e</a:t>
            </a:r>
            <a:r>
              <a:rPr lang="en-US" sz="1200" spc="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Company</a:t>
            </a:r>
            <a:r>
              <a:rPr lang="en-US" sz="1200" dirty="0">
                <a:latin typeface="Arial" panose="020B0604020202020204" pitchFamily="34" charset="0"/>
                <a:cs typeface="Arial" panose="020B0604020202020204" pitchFamily="34" charset="0"/>
              </a:rPr>
              <a:t>.</a:t>
            </a:r>
            <a:r>
              <a:rPr lang="en-US" sz="1200" spc="15" dirty="0">
                <a:latin typeface="Arial" panose="020B0604020202020204" pitchFamily="34" charset="0"/>
                <a:cs typeface="Arial" panose="020B0604020202020204" pitchFamily="34" charset="0"/>
              </a:rPr>
              <a:t> </a:t>
            </a:r>
            <a:r>
              <a:rPr lang="en-US" sz="1200" spc="-5" dirty="0">
                <a:latin typeface="Arial" panose="020B0604020202020204" pitchFamily="34" charset="0"/>
                <a:cs typeface="Arial" panose="020B0604020202020204" pitchFamily="34" charset="0"/>
              </a:rPr>
              <a:t>All right</a:t>
            </a:r>
            <a:r>
              <a:rPr lang="en-US" sz="1200" dirty="0">
                <a:latin typeface="Arial" panose="020B0604020202020204" pitchFamily="34" charset="0"/>
                <a:cs typeface="Arial" panose="020B0604020202020204" pitchFamily="34" charset="0"/>
              </a:rPr>
              <a:t>s</a:t>
            </a:r>
            <a:r>
              <a:rPr lang="en-US" sz="1200" spc="-5" dirty="0">
                <a:latin typeface="Arial" panose="020B0604020202020204" pitchFamily="34" charset="0"/>
                <a:cs typeface="Arial" panose="020B0604020202020204" pitchFamily="34" charset="0"/>
              </a:rPr>
              <a:t> reserved</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ERPC-3453-1712-Enroll AM455234-0318</a:t>
            </a:r>
            <a:endParaRPr lang="en-US" sz="1200" dirty="0">
              <a:latin typeface="Arial" panose="020B0604020202020204" pitchFamily="34" charset="0"/>
              <a:cs typeface="Arial" panose="020B0604020202020204" pitchFamily="34" charset="0"/>
            </a:endParaRPr>
          </a:p>
        </p:txBody>
      </p:sp>
      <p:sp>
        <p:nvSpPr>
          <p:cNvPr id="5" name="Slide Number Placeholder 1"/>
          <p:cNvSpPr txBox="1">
            <a:spLocks/>
          </p:cNvSpPr>
          <p:nvPr/>
        </p:nvSpPr>
        <p:spPr>
          <a:xfrm>
            <a:off x="8650839" y="6352672"/>
            <a:ext cx="381000" cy="365125"/>
          </a:xfrm>
          <a:prstGeom prst="rect">
            <a:avLst/>
          </a:prstGeom>
        </p:spPr>
        <p:txBody>
          <a:bodyPr/>
          <a:lstStyle>
            <a:defPPr>
              <a:defRPr lang="en-US"/>
            </a:defPPr>
            <a:lvl1pPr algn="ctr" rtl="0" fontAlgn="base">
              <a:spcBef>
                <a:spcPct val="0"/>
              </a:spcBef>
              <a:spcAft>
                <a:spcPct val="0"/>
              </a:spcAft>
              <a:defRPr sz="1800" kern="1200">
                <a:solidFill>
                  <a:schemeClr val="tx1"/>
                </a:solidFill>
                <a:latin typeface="Gotham C2 Text" pitchFamily="50" charset="0"/>
                <a:ea typeface="ＭＳ Ｐゴシック" charset="-128"/>
                <a:cs typeface="+mn-cs"/>
              </a:defRPr>
            </a:lvl1pPr>
            <a:lvl2pPr marL="410291" algn="ctr" rtl="0" fontAlgn="base">
              <a:spcBef>
                <a:spcPct val="0"/>
              </a:spcBef>
              <a:spcAft>
                <a:spcPct val="0"/>
              </a:spcAft>
              <a:defRPr sz="1800" kern="1200">
                <a:solidFill>
                  <a:schemeClr val="tx1"/>
                </a:solidFill>
                <a:latin typeface="Gotham C2 Text" pitchFamily="50" charset="0"/>
                <a:ea typeface="ＭＳ Ｐゴシック" charset="-128"/>
                <a:cs typeface="+mn-cs"/>
              </a:defRPr>
            </a:lvl2pPr>
            <a:lvl3pPr marL="820583" algn="ctr" rtl="0" fontAlgn="base">
              <a:spcBef>
                <a:spcPct val="0"/>
              </a:spcBef>
              <a:spcAft>
                <a:spcPct val="0"/>
              </a:spcAft>
              <a:defRPr sz="1800" kern="1200">
                <a:solidFill>
                  <a:schemeClr val="tx1"/>
                </a:solidFill>
                <a:latin typeface="Gotham C2 Text" pitchFamily="50" charset="0"/>
                <a:ea typeface="ＭＳ Ｐゴシック" charset="-128"/>
                <a:cs typeface="+mn-cs"/>
              </a:defRPr>
            </a:lvl3pPr>
            <a:lvl4pPr marL="1230874" algn="ctr" rtl="0" fontAlgn="base">
              <a:spcBef>
                <a:spcPct val="0"/>
              </a:spcBef>
              <a:spcAft>
                <a:spcPct val="0"/>
              </a:spcAft>
              <a:defRPr sz="1800" kern="1200">
                <a:solidFill>
                  <a:schemeClr val="tx1"/>
                </a:solidFill>
                <a:latin typeface="Gotham C2 Text" pitchFamily="50" charset="0"/>
                <a:ea typeface="ＭＳ Ｐゴシック" charset="-128"/>
                <a:cs typeface="+mn-cs"/>
              </a:defRPr>
            </a:lvl4pPr>
            <a:lvl5pPr marL="1641165" algn="ctr" rtl="0" fontAlgn="base">
              <a:spcBef>
                <a:spcPct val="0"/>
              </a:spcBef>
              <a:spcAft>
                <a:spcPct val="0"/>
              </a:spcAft>
              <a:defRPr sz="1800" kern="1200">
                <a:solidFill>
                  <a:schemeClr val="tx1"/>
                </a:solidFill>
                <a:latin typeface="Gotham C2 Text" pitchFamily="50" charset="0"/>
                <a:ea typeface="ＭＳ Ｐゴシック" charset="-128"/>
                <a:cs typeface="+mn-cs"/>
              </a:defRPr>
            </a:lvl5pPr>
            <a:lvl6pPr marL="2051456" algn="l" defTabSz="820583" rtl="0" eaLnBrk="1" latinLnBrk="0" hangingPunct="1">
              <a:defRPr sz="1800" kern="1200">
                <a:solidFill>
                  <a:schemeClr val="tx1"/>
                </a:solidFill>
                <a:latin typeface="Gotham C2 Text" pitchFamily="50" charset="0"/>
                <a:ea typeface="ＭＳ Ｐゴシック" charset="-128"/>
                <a:cs typeface="+mn-cs"/>
              </a:defRPr>
            </a:lvl6pPr>
            <a:lvl7pPr marL="2461748" algn="l" defTabSz="820583" rtl="0" eaLnBrk="1" latinLnBrk="0" hangingPunct="1">
              <a:defRPr sz="1800" kern="1200">
                <a:solidFill>
                  <a:schemeClr val="tx1"/>
                </a:solidFill>
                <a:latin typeface="Gotham C2 Text" pitchFamily="50" charset="0"/>
                <a:ea typeface="ＭＳ Ｐゴシック" charset="-128"/>
                <a:cs typeface="+mn-cs"/>
              </a:defRPr>
            </a:lvl7pPr>
            <a:lvl8pPr marL="2872039" algn="l" defTabSz="820583" rtl="0" eaLnBrk="1" latinLnBrk="0" hangingPunct="1">
              <a:defRPr sz="1800" kern="1200">
                <a:solidFill>
                  <a:schemeClr val="tx1"/>
                </a:solidFill>
                <a:latin typeface="Gotham C2 Text" pitchFamily="50" charset="0"/>
                <a:ea typeface="ＭＳ Ｐゴシック" charset="-128"/>
                <a:cs typeface="+mn-cs"/>
              </a:defRPr>
            </a:lvl8pPr>
            <a:lvl9pPr marL="3282330" algn="l" defTabSz="820583" rtl="0" eaLnBrk="1" latinLnBrk="0" hangingPunct="1">
              <a:defRPr sz="1800" kern="1200">
                <a:solidFill>
                  <a:schemeClr val="tx1"/>
                </a:solidFill>
                <a:latin typeface="Gotham C2 Text" pitchFamily="50" charset="0"/>
                <a:ea typeface="ＭＳ Ｐゴシック" charset="-128"/>
                <a:cs typeface="+mn-cs"/>
              </a:defRPr>
            </a:lvl9pPr>
          </a:lstStyle>
          <a:p>
            <a:fld id="{4C43BBE3-B0AB-447A-A0EA-7FFB53072335}" type="slidenum">
              <a:rPr lang="en-US" sz="1100" smtClean="0">
                <a:solidFill>
                  <a:srgbClr val="2A547E"/>
                </a:solidFill>
                <a:latin typeface="Arial Narrow" panose="020B0606020202030204" pitchFamily="34" charset="0"/>
              </a:rPr>
              <a:pPr/>
              <a:t>18</a:t>
            </a:fld>
            <a:endParaRPr lang="en-US" sz="1100" dirty="0">
              <a:solidFill>
                <a:srgbClr val="2A547E"/>
              </a:solidFill>
              <a:latin typeface="Arial Narrow" panose="020B0606020202030204" pitchFamily="34" charset="0"/>
            </a:endParaRPr>
          </a:p>
        </p:txBody>
      </p:sp>
      <p:cxnSp>
        <p:nvCxnSpPr>
          <p:cNvPr id="4" name="Straight Connector 3"/>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27701" y="479012"/>
            <a:ext cx="5855109" cy="584775"/>
          </a:xfrm>
          <a:prstGeom prst="rect">
            <a:avLst/>
          </a:prstGeom>
          <a:noFill/>
          <a:ln>
            <a:solidFill>
              <a:schemeClr val="accent4">
                <a:lumMod val="75000"/>
              </a:schemeClr>
            </a:solidFill>
          </a:ln>
        </p:spPr>
        <p:txBody>
          <a:bodyPr wrap="square" rtlCol="0">
            <a:spAutoFit/>
          </a:bodyPr>
          <a:lstStyle/>
          <a:p>
            <a:pPr algn="l"/>
            <a:r>
              <a:rPr lang="en-US" sz="3200" dirty="0" smtClean="0">
                <a:solidFill>
                  <a:schemeClr val="accent4"/>
                </a:solidFill>
                <a:latin typeface="+mj-lt"/>
              </a:rPr>
              <a:t>DISCLOSURES</a:t>
            </a:r>
            <a:endParaRPr lang="en-US" sz="3200" dirty="0">
              <a:solidFill>
                <a:schemeClr val="accent4"/>
              </a:solidFill>
              <a:latin typeface="+mj-lt"/>
            </a:endParaRPr>
          </a:p>
        </p:txBody>
      </p:sp>
      <p:sp>
        <p:nvSpPr>
          <p:cNvPr id="7" name="Footer Placeholder 6"/>
          <p:cNvSpPr txBox="1">
            <a:spLocks/>
          </p:cNvSpPr>
          <p:nvPr/>
        </p:nvSpPr>
        <p:spPr>
          <a:xfrm>
            <a:off x="459654" y="6618965"/>
            <a:ext cx="8191185" cy="239035"/>
          </a:xfrm>
          <a:prstGeom prst="rect">
            <a:avLst/>
          </a:prstGeom>
        </p:spPr>
        <p:txBody>
          <a:bodyPr/>
          <a:lstStyle>
            <a:defPPr>
              <a:defRPr lang="en-US"/>
            </a:defPPr>
            <a:lvl1pPr algn="ctr" rtl="0" fontAlgn="base">
              <a:spcBef>
                <a:spcPct val="0"/>
              </a:spcBef>
              <a:spcAft>
                <a:spcPct val="0"/>
              </a:spcAft>
              <a:defRPr sz="1800" kern="1200">
                <a:solidFill>
                  <a:schemeClr val="tx1"/>
                </a:solidFill>
                <a:latin typeface="Gotham C2 Text" pitchFamily="50" charset="0"/>
                <a:ea typeface="ＭＳ Ｐゴシック" charset="-128"/>
                <a:cs typeface="+mn-cs"/>
              </a:defRPr>
            </a:lvl1pPr>
            <a:lvl2pPr marL="410291" algn="ctr" rtl="0" fontAlgn="base">
              <a:spcBef>
                <a:spcPct val="0"/>
              </a:spcBef>
              <a:spcAft>
                <a:spcPct val="0"/>
              </a:spcAft>
              <a:defRPr sz="1800" kern="1200">
                <a:solidFill>
                  <a:schemeClr val="tx1"/>
                </a:solidFill>
                <a:latin typeface="Gotham C2 Text" pitchFamily="50" charset="0"/>
                <a:ea typeface="ＭＳ Ｐゴシック" charset="-128"/>
                <a:cs typeface="+mn-cs"/>
              </a:defRPr>
            </a:lvl2pPr>
            <a:lvl3pPr marL="820583" algn="ctr" rtl="0" fontAlgn="base">
              <a:spcBef>
                <a:spcPct val="0"/>
              </a:spcBef>
              <a:spcAft>
                <a:spcPct val="0"/>
              </a:spcAft>
              <a:defRPr sz="1800" kern="1200">
                <a:solidFill>
                  <a:schemeClr val="tx1"/>
                </a:solidFill>
                <a:latin typeface="Gotham C2 Text" pitchFamily="50" charset="0"/>
                <a:ea typeface="ＭＳ Ｐゴシック" charset="-128"/>
                <a:cs typeface="+mn-cs"/>
              </a:defRPr>
            </a:lvl3pPr>
            <a:lvl4pPr marL="1230874" algn="ctr" rtl="0" fontAlgn="base">
              <a:spcBef>
                <a:spcPct val="0"/>
              </a:spcBef>
              <a:spcAft>
                <a:spcPct val="0"/>
              </a:spcAft>
              <a:defRPr sz="1800" kern="1200">
                <a:solidFill>
                  <a:schemeClr val="tx1"/>
                </a:solidFill>
                <a:latin typeface="Gotham C2 Text" pitchFamily="50" charset="0"/>
                <a:ea typeface="ＭＳ Ｐゴシック" charset="-128"/>
                <a:cs typeface="+mn-cs"/>
              </a:defRPr>
            </a:lvl4pPr>
            <a:lvl5pPr marL="1641165" algn="ctr" rtl="0" fontAlgn="base">
              <a:spcBef>
                <a:spcPct val="0"/>
              </a:spcBef>
              <a:spcAft>
                <a:spcPct val="0"/>
              </a:spcAft>
              <a:defRPr sz="1800" kern="1200">
                <a:solidFill>
                  <a:schemeClr val="tx1"/>
                </a:solidFill>
                <a:latin typeface="Gotham C2 Text" pitchFamily="50" charset="0"/>
                <a:ea typeface="ＭＳ Ｐゴシック" charset="-128"/>
                <a:cs typeface="+mn-cs"/>
              </a:defRPr>
            </a:lvl5pPr>
            <a:lvl6pPr marL="2051456" algn="l" defTabSz="820583" rtl="0" eaLnBrk="1" latinLnBrk="0" hangingPunct="1">
              <a:defRPr sz="1800" kern="1200">
                <a:solidFill>
                  <a:schemeClr val="tx1"/>
                </a:solidFill>
                <a:latin typeface="Gotham C2 Text" pitchFamily="50" charset="0"/>
                <a:ea typeface="ＭＳ Ｐゴシック" charset="-128"/>
                <a:cs typeface="+mn-cs"/>
              </a:defRPr>
            </a:lvl6pPr>
            <a:lvl7pPr marL="2461748" algn="l" defTabSz="820583" rtl="0" eaLnBrk="1" latinLnBrk="0" hangingPunct="1">
              <a:defRPr sz="1800" kern="1200">
                <a:solidFill>
                  <a:schemeClr val="tx1"/>
                </a:solidFill>
                <a:latin typeface="Gotham C2 Text" pitchFamily="50" charset="0"/>
                <a:ea typeface="ＭＳ Ｐゴシック" charset="-128"/>
                <a:cs typeface="+mn-cs"/>
              </a:defRPr>
            </a:lvl7pPr>
            <a:lvl8pPr marL="2872039" algn="l" defTabSz="820583" rtl="0" eaLnBrk="1" latinLnBrk="0" hangingPunct="1">
              <a:defRPr sz="1800" kern="1200">
                <a:solidFill>
                  <a:schemeClr val="tx1"/>
                </a:solidFill>
                <a:latin typeface="Gotham C2 Text" pitchFamily="50" charset="0"/>
                <a:ea typeface="ＭＳ Ｐゴシック" charset="-128"/>
                <a:cs typeface="+mn-cs"/>
              </a:defRPr>
            </a:lvl8pPr>
            <a:lvl9pPr marL="3282330" algn="l" defTabSz="820583" rtl="0" eaLnBrk="1" latinLnBrk="0" hangingPunct="1">
              <a:defRPr sz="1800" kern="1200">
                <a:solidFill>
                  <a:schemeClr val="tx1"/>
                </a:solidFill>
                <a:latin typeface="Gotham C2 Text" pitchFamily="50" charset="0"/>
                <a:ea typeface="ＭＳ Ｐゴシック" charset="-128"/>
                <a:cs typeface="+mn-cs"/>
              </a:defRPr>
            </a:lvl9p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2278301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CF1B67-5C3E-4E9D-BF40-EC4DB2287A4A}"/>
              </a:ext>
            </a:extLst>
          </p:cNvPr>
          <p:cNvSpPr>
            <a:spLocks noGrp="1"/>
          </p:cNvSpPr>
          <p:nvPr>
            <p:ph type="title"/>
          </p:nvPr>
        </p:nvSpPr>
        <p:spPr/>
        <p:txBody>
          <a:bodyPr/>
          <a:lstStyle/>
          <a:p>
            <a:r>
              <a:rPr lang="en-US" dirty="0"/>
              <a:t>Commonwealth of Massachusetts CORE Plan</a:t>
            </a:r>
          </a:p>
        </p:txBody>
      </p:sp>
      <p:sp>
        <p:nvSpPr>
          <p:cNvPr id="3" name="Content Placeholder 2">
            <a:extLst>
              <a:ext uri="{FF2B5EF4-FFF2-40B4-BE49-F238E27FC236}">
                <a16:creationId xmlns:a16="http://schemas.microsoft.com/office/drawing/2014/main" xmlns="" id="{88BED6C6-3928-4260-9B1C-B73F3C6BAE64}"/>
              </a:ext>
            </a:extLst>
          </p:cNvPr>
          <p:cNvSpPr>
            <a:spLocks noGrp="1"/>
          </p:cNvSpPr>
          <p:nvPr>
            <p:ph idx="1"/>
          </p:nvPr>
        </p:nvSpPr>
        <p:spPr>
          <a:xfrm>
            <a:off x="457200" y="1295401"/>
            <a:ext cx="8229600" cy="3571068"/>
          </a:xfrm>
        </p:spPr>
        <p:txBody>
          <a:bodyPr/>
          <a:lstStyle/>
          <a:p>
            <a:pPr marL="0" indent="0">
              <a:buNone/>
            </a:pPr>
            <a:r>
              <a:rPr lang="en-US" sz="2800" dirty="0">
                <a:solidFill>
                  <a:schemeClr val="accent4"/>
                </a:solidFill>
              </a:rPr>
              <a:t>Today’s Presentation Sections:</a:t>
            </a:r>
          </a:p>
          <a:p>
            <a:r>
              <a:rPr lang="en-US" dirty="0">
                <a:solidFill>
                  <a:schemeClr val="accent4"/>
                </a:solidFill>
              </a:rPr>
              <a:t>Overview</a:t>
            </a:r>
          </a:p>
          <a:p>
            <a:r>
              <a:rPr lang="en-US" dirty="0">
                <a:solidFill>
                  <a:schemeClr val="accent4"/>
                </a:solidFill>
              </a:rPr>
              <a:t>Key Features</a:t>
            </a:r>
          </a:p>
          <a:p>
            <a:r>
              <a:rPr lang="en-US" dirty="0">
                <a:solidFill>
                  <a:schemeClr val="accent4"/>
                </a:solidFill>
              </a:rPr>
              <a:t>Key Partners</a:t>
            </a:r>
          </a:p>
          <a:p>
            <a:r>
              <a:rPr lang="en-US" dirty="0">
                <a:solidFill>
                  <a:schemeClr val="accent4"/>
                </a:solidFill>
              </a:rPr>
              <a:t>Key Details</a:t>
            </a:r>
          </a:p>
          <a:p>
            <a:r>
              <a:rPr lang="en-US" dirty="0">
                <a:solidFill>
                  <a:schemeClr val="accent4"/>
                </a:solidFill>
              </a:rPr>
              <a:t>Contact Information </a:t>
            </a:r>
          </a:p>
          <a:p>
            <a:r>
              <a:rPr lang="en-US" dirty="0">
                <a:solidFill>
                  <a:schemeClr val="accent4"/>
                </a:solidFill>
              </a:rPr>
              <a:t>Q&amp;A</a:t>
            </a:r>
          </a:p>
        </p:txBody>
      </p:sp>
      <p:sp>
        <p:nvSpPr>
          <p:cNvPr id="4" name="Slide Number Placeholder 3">
            <a:extLst>
              <a:ext uri="{FF2B5EF4-FFF2-40B4-BE49-F238E27FC236}">
                <a16:creationId xmlns:a16="http://schemas.microsoft.com/office/drawing/2014/main" xmlns="" id="{4BC81FAF-4EFC-4804-9C49-44FBA0EEB581}"/>
              </a:ext>
            </a:extLst>
          </p:cNvPr>
          <p:cNvSpPr>
            <a:spLocks noGrp="1"/>
          </p:cNvSpPr>
          <p:nvPr>
            <p:ph type="sldNum" sz="quarter" idx="12"/>
          </p:nvPr>
        </p:nvSpPr>
        <p:spPr/>
        <p:txBody>
          <a:bodyPr/>
          <a:lstStyle/>
          <a:p>
            <a:r>
              <a:rPr lang="en-US" dirty="0" smtClean="0"/>
              <a:t>2</a:t>
            </a:r>
            <a:endParaRPr lang="en-US" dirty="0"/>
          </a:p>
        </p:txBody>
      </p:sp>
      <p:cxnSp>
        <p:nvCxnSpPr>
          <p:cNvPr id="5" name="Straight Connector 4"/>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a:xfrm>
            <a:off x="401547" y="6563474"/>
            <a:ext cx="7756133" cy="207196"/>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497042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 The Need for the CORE Plan</a:t>
            </a:r>
          </a:p>
        </p:txBody>
      </p:sp>
      <p:sp>
        <p:nvSpPr>
          <p:cNvPr id="17" name="Content Placeholder 16"/>
          <p:cNvSpPr>
            <a:spLocks noGrp="1"/>
          </p:cNvSpPr>
          <p:nvPr>
            <p:ph idx="1"/>
          </p:nvPr>
        </p:nvSpPr>
        <p:spPr>
          <a:xfrm>
            <a:off x="457200" y="1295399"/>
            <a:ext cx="8686800" cy="4514385"/>
          </a:xfrm>
        </p:spPr>
        <p:txBody>
          <a:bodyPr>
            <a:normAutofit/>
          </a:bodyPr>
          <a:lstStyle/>
          <a:p>
            <a:pPr marL="231775" indent="-231775">
              <a:lnSpc>
                <a:spcPct val="120000"/>
              </a:lnSpc>
            </a:pPr>
            <a:r>
              <a:rPr lang="en-US" sz="2800" dirty="0">
                <a:solidFill>
                  <a:schemeClr val="accent4"/>
                </a:solidFill>
              </a:rPr>
              <a:t>Historical perspective</a:t>
            </a:r>
          </a:p>
          <a:p>
            <a:pPr marL="508000" lvl="1" indent="-217488">
              <a:lnSpc>
                <a:spcPct val="120000"/>
              </a:lnSpc>
            </a:pPr>
            <a:r>
              <a:rPr lang="en-US" sz="1900" dirty="0">
                <a:solidFill>
                  <a:schemeClr val="accent4"/>
                </a:solidFill>
              </a:rPr>
              <a:t>Impact of the nonprofit sector at the state level</a:t>
            </a:r>
            <a:endParaRPr lang="en-US" sz="1900" baseline="30000" dirty="0">
              <a:solidFill>
                <a:schemeClr val="accent4"/>
              </a:solidFill>
              <a:ea typeface="ＭＳ Ｐゴシック" charset="-128"/>
              <a:cs typeface="MS PGothic" charset="0"/>
            </a:endParaRPr>
          </a:p>
          <a:p>
            <a:pPr marL="508000" lvl="1" indent="-217488">
              <a:lnSpc>
                <a:spcPct val="120000"/>
              </a:lnSpc>
            </a:pPr>
            <a:r>
              <a:rPr lang="en-US" sz="1900" dirty="0">
                <a:solidFill>
                  <a:schemeClr val="accent4"/>
                </a:solidFill>
              </a:rPr>
              <a:t>Favorable Federal guidelines</a:t>
            </a:r>
            <a:endParaRPr lang="en-US" sz="1900" baseline="30000" dirty="0">
              <a:solidFill>
                <a:schemeClr val="accent4"/>
              </a:solidFill>
              <a:ea typeface="ＭＳ Ｐゴシック" charset="-128"/>
              <a:cs typeface="MS PGothic" charset="0"/>
            </a:endParaRPr>
          </a:p>
          <a:p>
            <a:pPr marL="508000" lvl="1" indent="-217488">
              <a:lnSpc>
                <a:spcPct val="120000"/>
              </a:lnSpc>
            </a:pPr>
            <a:r>
              <a:rPr lang="en-US" sz="1900" dirty="0">
                <a:solidFill>
                  <a:schemeClr val="accent4"/>
                </a:solidFill>
              </a:rPr>
              <a:t>Current access to retirement benefits through nonprofit employers</a:t>
            </a:r>
            <a:endParaRPr lang="en-US" sz="1900" baseline="30000" dirty="0">
              <a:solidFill>
                <a:schemeClr val="accent4"/>
              </a:solidFill>
              <a:ea typeface="ＭＳ Ｐゴシック" charset="-128"/>
              <a:cs typeface="MS PGothic" charset="0"/>
            </a:endParaRPr>
          </a:p>
          <a:p>
            <a:pPr marL="231775" indent="-231775">
              <a:lnSpc>
                <a:spcPct val="120000"/>
              </a:lnSpc>
            </a:pPr>
            <a:r>
              <a:rPr lang="en-US" sz="2800" dirty="0" smtClean="0">
                <a:solidFill>
                  <a:schemeClr val="accent4"/>
                </a:solidFill>
              </a:rPr>
              <a:t>Commonwealth </a:t>
            </a:r>
            <a:r>
              <a:rPr lang="en-US" sz="2800" dirty="0">
                <a:solidFill>
                  <a:schemeClr val="accent4"/>
                </a:solidFill>
              </a:rPr>
              <a:t>of Massachusetts created the CORE Plan</a:t>
            </a:r>
          </a:p>
          <a:p>
            <a:pPr marL="231775" indent="-231775">
              <a:lnSpc>
                <a:spcPct val="120000"/>
              </a:lnSpc>
            </a:pPr>
            <a:r>
              <a:rPr lang="en-US" sz="2800" dirty="0">
                <a:solidFill>
                  <a:schemeClr val="accent4"/>
                </a:solidFill>
              </a:rPr>
              <a:t>Offered exclusively to smaller nonprofit organizations in the Commonwealth of Massachusetts</a:t>
            </a:r>
          </a:p>
          <a:p>
            <a:pPr marL="231775" indent="-231775">
              <a:lnSpc>
                <a:spcPct val="120000"/>
              </a:lnSpc>
            </a:pPr>
            <a:r>
              <a:rPr lang="en-US" sz="2800" dirty="0">
                <a:solidFill>
                  <a:schemeClr val="accent4"/>
                </a:solidFill>
              </a:rPr>
              <a:t>Helping nonprofit employees save for retirement</a:t>
            </a:r>
          </a:p>
        </p:txBody>
      </p:sp>
      <p:sp>
        <p:nvSpPr>
          <p:cNvPr id="6" name="Slide Number Placeholder 1"/>
          <p:cNvSpPr>
            <a:spLocks noGrp="1"/>
          </p:cNvSpPr>
          <p:nvPr>
            <p:ph type="sldNum" sz="quarter" idx="12"/>
          </p:nvPr>
        </p:nvSpPr>
        <p:spPr>
          <a:xfrm>
            <a:off x="8586847" y="6355391"/>
            <a:ext cx="381000" cy="365125"/>
          </a:xfrm>
        </p:spPr>
        <p:txBody>
          <a:bodyPr/>
          <a:lstStyle/>
          <a:p>
            <a:fld id="{4C43BBE3-B0AB-447A-A0EA-7FFB53072335}" type="slidenum">
              <a:rPr lang="en-US" smtClean="0">
                <a:solidFill>
                  <a:srgbClr val="2A547E"/>
                </a:solidFill>
              </a:rPr>
              <a:pPr/>
              <a:t>3</a:t>
            </a:fld>
            <a:endParaRPr lang="en-US" dirty="0">
              <a:solidFill>
                <a:srgbClr val="2A547E"/>
              </a:solidFill>
            </a:endParaRPr>
          </a:p>
        </p:txBody>
      </p:sp>
      <p:cxnSp>
        <p:nvCxnSpPr>
          <p:cNvPr id="5" name="Straight Connector 4"/>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467971" y="6553200"/>
            <a:ext cx="7689709" cy="304800"/>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2334282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Eligibility</a:t>
            </a:r>
            <a:endParaRPr lang="en-US" dirty="0"/>
          </a:p>
        </p:txBody>
      </p:sp>
      <p:sp>
        <p:nvSpPr>
          <p:cNvPr id="3" name="Content Placeholder 2"/>
          <p:cNvSpPr>
            <a:spLocks noGrp="1"/>
          </p:cNvSpPr>
          <p:nvPr>
            <p:ph idx="1"/>
          </p:nvPr>
        </p:nvSpPr>
        <p:spPr>
          <a:xfrm>
            <a:off x="433953" y="1207340"/>
            <a:ext cx="8914886" cy="4830763"/>
          </a:xfrm>
        </p:spPr>
        <p:txBody>
          <a:bodyPr/>
          <a:lstStyle/>
          <a:p>
            <a:pPr marL="0" indent="0">
              <a:buNone/>
            </a:pPr>
            <a:endParaRPr lang="en-US" b="1" dirty="0" smtClean="0">
              <a:solidFill>
                <a:schemeClr val="accent4"/>
              </a:solidFill>
            </a:endParaRPr>
          </a:p>
          <a:p>
            <a:pPr marL="0" indent="0">
              <a:buNone/>
            </a:pPr>
            <a:r>
              <a:rPr lang="en-US" sz="2800" dirty="0" smtClean="0">
                <a:solidFill>
                  <a:schemeClr val="accent4"/>
                </a:solidFill>
              </a:rPr>
              <a:t>Employer Eligibility</a:t>
            </a:r>
          </a:p>
          <a:p>
            <a:pPr lvl="1">
              <a:buFont typeface="Wingdings" panose="05000000000000000000" pitchFamily="2" charset="2"/>
              <a:buChar char="ü"/>
            </a:pPr>
            <a:r>
              <a:rPr lang="en-US" sz="2400" dirty="0" smtClean="0">
                <a:solidFill>
                  <a:schemeClr val="accent4"/>
                </a:solidFill>
              </a:rPr>
              <a:t>501(c) Organization in Massachusetts</a:t>
            </a:r>
          </a:p>
          <a:p>
            <a:pPr lvl="1">
              <a:buFont typeface="Wingdings" panose="05000000000000000000" pitchFamily="2" charset="2"/>
              <a:buChar char="ü"/>
            </a:pPr>
            <a:r>
              <a:rPr lang="en-US" sz="2400" dirty="0" smtClean="0">
                <a:solidFill>
                  <a:schemeClr val="accent4"/>
                </a:solidFill>
              </a:rPr>
              <a:t>20 or Fewer W-2 Employees</a:t>
            </a:r>
          </a:p>
          <a:p>
            <a:pPr lvl="1">
              <a:buFont typeface="Wingdings" panose="05000000000000000000" pitchFamily="2" charset="2"/>
              <a:buChar char="ü"/>
            </a:pPr>
            <a:r>
              <a:rPr lang="en-US" sz="2400" dirty="0" smtClean="0">
                <a:solidFill>
                  <a:schemeClr val="accent4"/>
                </a:solidFill>
              </a:rPr>
              <a:t>Outside Payroll Provider</a:t>
            </a:r>
          </a:p>
          <a:p>
            <a:endParaRPr lang="en-US" dirty="0">
              <a:solidFill>
                <a:schemeClr val="accent4"/>
              </a:solidFill>
            </a:endParaRPr>
          </a:p>
          <a:p>
            <a:pPr marL="0" indent="0">
              <a:buNone/>
            </a:pPr>
            <a:r>
              <a:rPr lang="en-US" sz="2800" dirty="0" smtClean="0">
                <a:solidFill>
                  <a:schemeClr val="accent4"/>
                </a:solidFill>
              </a:rPr>
              <a:t>Employee Eligibility</a:t>
            </a:r>
          </a:p>
          <a:p>
            <a:pPr lvl="1">
              <a:buFont typeface="Wingdings" panose="05000000000000000000" pitchFamily="2" charset="2"/>
              <a:buChar char="ü"/>
            </a:pPr>
            <a:r>
              <a:rPr lang="en-US" sz="2400" dirty="0" smtClean="0">
                <a:solidFill>
                  <a:schemeClr val="accent4"/>
                </a:solidFill>
              </a:rPr>
              <a:t>All W-2 Employees</a:t>
            </a:r>
            <a:endParaRPr lang="en-US" sz="2400" dirty="0">
              <a:solidFill>
                <a:schemeClr val="accent4"/>
              </a:solidFill>
            </a:endParaRPr>
          </a:p>
        </p:txBody>
      </p:sp>
      <p:sp>
        <p:nvSpPr>
          <p:cNvPr id="4" name="Slide Number Placeholder 3"/>
          <p:cNvSpPr>
            <a:spLocks noGrp="1"/>
          </p:cNvSpPr>
          <p:nvPr>
            <p:ph type="sldNum" sz="quarter" idx="12"/>
          </p:nvPr>
        </p:nvSpPr>
        <p:spPr/>
        <p:txBody>
          <a:bodyPr/>
          <a:lstStyle/>
          <a:p>
            <a:fld id="{4C43BBE3-B0AB-447A-A0EA-7FFB53072335}" type="slidenum">
              <a:rPr lang="en-US" smtClean="0"/>
              <a:pPr/>
              <a:t>4</a:t>
            </a:fld>
            <a:endParaRPr lang="en-US"/>
          </a:p>
        </p:txBody>
      </p:sp>
      <p:cxnSp>
        <p:nvCxnSpPr>
          <p:cNvPr id="5" name="Straight Connector 4"/>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3"/>
          <p:cNvSpPr/>
          <p:nvPr/>
        </p:nvSpPr>
        <p:spPr bwMode="auto">
          <a:xfrm>
            <a:off x="3749816" y="2008141"/>
            <a:ext cx="5208961" cy="3767045"/>
          </a:xfrm>
          <a:custGeom>
            <a:avLst/>
            <a:gdLst>
              <a:gd name="connsiteX0" fmla="*/ 0 w 4648522"/>
              <a:gd name="connsiteY0" fmla="*/ 0 h 3776472"/>
              <a:gd name="connsiteX1" fmla="*/ 4648522 w 4648522"/>
              <a:gd name="connsiteY1" fmla="*/ 0 h 3776472"/>
              <a:gd name="connsiteX2" fmla="*/ 4648522 w 4648522"/>
              <a:gd name="connsiteY2" fmla="*/ 3776472 h 3776472"/>
              <a:gd name="connsiteX3" fmla="*/ 0 w 4648522"/>
              <a:gd name="connsiteY3" fmla="*/ 3776472 h 3776472"/>
              <a:gd name="connsiteX4" fmla="*/ 0 w 4648522"/>
              <a:gd name="connsiteY4" fmla="*/ 0 h 3776472"/>
              <a:gd name="connsiteX0" fmla="*/ 2311685 w 4648522"/>
              <a:gd name="connsiteY0" fmla="*/ 30822 h 3776472"/>
              <a:gd name="connsiteX1" fmla="*/ 4648522 w 4648522"/>
              <a:gd name="connsiteY1" fmla="*/ 0 h 3776472"/>
              <a:gd name="connsiteX2" fmla="*/ 4648522 w 4648522"/>
              <a:gd name="connsiteY2" fmla="*/ 3776472 h 3776472"/>
              <a:gd name="connsiteX3" fmla="*/ 0 w 4648522"/>
              <a:gd name="connsiteY3" fmla="*/ 3776472 h 3776472"/>
              <a:gd name="connsiteX4" fmla="*/ 2311685 w 4648522"/>
              <a:gd name="connsiteY4" fmla="*/ 30822 h 3776472"/>
              <a:gd name="connsiteX0" fmla="*/ 2116476 w 4648522"/>
              <a:gd name="connsiteY0" fmla="*/ 20548 h 3776472"/>
              <a:gd name="connsiteX1" fmla="*/ 4648522 w 4648522"/>
              <a:gd name="connsiteY1" fmla="*/ 0 h 3776472"/>
              <a:gd name="connsiteX2" fmla="*/ 4648522 w 4648522"/>
              <a:gd name="connsiteY2" fmla="*/ 3776472 h 3776472"/>
              <a:gd name="connsiteX3" fmla="*/ 0 w 4648522"/>
              <a:gd name="connsiteY3" fmla="*/ 3776472 h 3776472"/>
              <a:gd name="connsiteX4" fmla="*/ 2116476 w 4648522"/>
              <a:gd name="connsiteY4" fmla="*/ 20548 h 3776472"/>
              <a:gd name="connsiteX0" fmla="*/ 2116476 w 4648522"/>
              <a:gd name="connsiteY0" fmla="*/ 0 h 3784204"/>
              <a:gd name="connsiteX1" fmla="*/ 4648522 w 4648522"/>
              <a:gd name="connsiteY1" fmla="*/ 7732 h 3784204"/>
              <a:gd name="connsiteX2" fmla="*/ 4648522 w 4648522"/>
              <a:gd name="connsiteY2" fmla="*/ 3784204 h 3784204"/>
              <a:gd name="connsiteX3" fmla="*/ 0 w 4648522"/>
              <a:gd name="connsiteY3" fmla="*/ 3784204 h 3784204"/>
              <a:gd name="connsiteX4" fmla="*/ 2116476 w 4648522"/>
              <a:gd name="connsiteY4" fmla="*/ 0 h 3784204"/>
              <a:gd name="connsiteX0" fmla="*/ 2116476 w 4648522"/>
              <a:gd name="connsiteY0" fmla="*/ 11122 h 3776472"/>
              <a:gd name="connsiteX1" fmla="*/ 4648522 w 4648522"/>
              <a:gd name="connsiteY1" fmla="*/ 0 h 3776472"/>
              <a:gd name="connsiteX2" fmla="*/ 4648522 w 4648522"/>
              <a:gd name="connsiteY2" fmla="*/ 3776472 h 3776472"/>
              <a:gd name="connsiteX3" fmla="*/ 0 w 4648522"/>
              <a:gd name="connsiteY3" fmla="*/ 3776472 h 3776472"/>
              <a:gd name="connsiteX4" fmla="*/ 2116476 w 4648522"/>
              <a:gd name="connsiteY4" fmla="*/ 11122 h 3776472"/>
              <a:gd name="connsiteX0" fmla="*/ 2116476 w 4648522"/>
              <a:gd name="connsiteY0" fmla="*/ 1695 h 3767045"/>
              <a:gd name="connsiteX1" fmla="*/ 4639095 w 4648522"/>
              <a:gd name="connsiteY1" fmla="*/ 0 h 3767045"/>
              <a:gd name="connsiteX2" fmla="*/ 4648522 w 4648522"/>
              <a:gd name="connsiteY2" fmla="*/ 3767045 h 3767045"/>
              <a:gd name="connsiteX3" fmla="*/ 0 w 4648522"/>
              <a:gd name="connsiteY3" fmla="*/ 3767045 h 3767045"/>
              <a:gd name="connsiteX4" fmla="*/ 2116476 w 4648522"/>
              <a:gd name="connsiteY4" fmla="*/ 1695 h 376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8522" h="3767045">
                <a:moveTo>
                  <a:pt x="2116476" y="1695"/>
                </a:moveTo>
                <a:lnTo>
                  <a:pt x="4639095" y="0"/>
                </a:lnTo>
                <a:cubicBezTo>
                  <a:pt x="4642237" y="1255682"/>
                  <a:pt x="4645380" y="2511363"/>
                  <a:pt x="4648522" y="3767045"/>
                </a:cubicBezTo>
                <a:lnTo>
                  <a:pt x="0" y="3767045"/>
                </a:lnTo>
                <a:lnTo>
                  <a:pt x="2116476" y="1695"/>
                </a:lnTo>
                <a:close/>
              </a:path>
            </a:pathLst>
          </a:custGeom>
          <a:blipFill dpi="0" rotWithShape="1">
            <a:blip r:embed="rId3">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defTabSz="1019175"/>
            <a:endParaRPr lang="en-US" sz="2000" dirty="0">
              <a:solidFill>
                <a:srgbClr val="BA0C2F"/>
              </a:solidFill>
              <a:latin typeface="Gotham C2 Text" charset="0"/>
              <a:ea typeface="ＭＳ Ｐゴシック" charset="0"/>
              <a:cs typeface="ＭＳ Ｐゴシック" charset="0"/>
            </a:endParaRPr>
          </a:p>
        </p:txBody>
      </p:sp>
      <p:sp>
        <p:nvSpPr>
          <p:cNvPr id="8" name="Footer Placeholder 6"/>
          <p:cNvSpPr>
            <a:spLocks noGrp="1"/>
          </p:cNvSpPr>
          <p:nvPr>
            <p:ph type="ftr" sz="quarter" idx="11"/>
          </p:nvPr>
        </p:nvSpPr>
        <p:spPr>
          <a:xfrm>
            <a:off x="560439" y="6617806"/>
            <a:ext cx="7653391" cy="168275"/>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2275976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468"/>
            <a:ext cx="8229600" cy="605184"/>
          </a:xfrm>
        </p:spPr>
        <p:txBody>
          <a:bodyPr/>
          <a:lstStyle/>
          <a:p>
            <a:r>
              <a:rPr lang="en-US" dirty="0" smtClean="0"/>
              <a:t>Overview: CORE Benefits </a:t>
            </a:r>
            <a:endParaRPr lang="en-US" dirty="0"/>
          </a:p>
        </p:txBody>
      </p:sp>
      <p:sp>
        <p:nvSpPr>
          <p:cNvPr id="3" name="Content Placeholder 2"/>
          <p:cNvSpPr>
            <a:spLocks noGrp="1"/>
          </p:cNvSpPr>
          <p:nvPr>
            <p:ph idx="1"/>
          </p:nvPr>
        </p:nvSpPr>
        <p:spPr/>
        <p:txBody>
          <a:bodyPr/>
          <a:lstStyle/>
          <a:p>
            <a:pPr marL="0" indent="0">
              <a:spcBef>
                <a:spcPts val="1200"/>
              </a:spcBef>
              <a:buNone/>
            </a:pPr>
            <a:r>
              <a:rPr lang="en-US" sz="2800" dirty="0" smtClean="0">
                <a:solidFill>
                  <a:schemeClr val="accent4"/>
                </a:solidFill>
              </a:rPr>
              <a:t>Sponsored by the State Treasurer’s Office</a:t>
            </a:r>
          </a:p>
          <a:p>
            <a:pPr>
              <a:spcBef>
                <a:spcPts val="1200"/>
              </a:spcBef>
            </a:pPr>
            <a:endParaRPr lang="en-US" dirty="0" smtClean="0">
              <a:solidFill>
                <a:schemeClr val="accent4"/>
              </a:solidFill>
            </a:endParaRPr>
          </a:p>
          <a:p>
            <a:pPr marL="0" indent="0">
              <a:spcBef>
                <a:spcPts val="1200"/>
              </a:spcBef>
              <a:spcAft>
                <a:spcPts val="1200"/>
              </a:spcAft>
              <a:buNone/>
            </a:pPr>
            <a:r>
              <a:rPr lang="en-US" dirty="0">
                <a:solidFill>
                  <a:schemeClr val="accent4"/>
                </a:solidFill>
              </a:rPr>
              <a:t>	</a:t>
            </a:r>
            <a:r>
              <a:rPr lang="en-US" dirty="0" smtClean="0">
                <a:solidFill>
                  <a:schemeClr val="accent4"/>
                </a:solidFill>
              </a:rPr>
              <a:t>Limits your fiduciary responsibility</a:t>
            </a:r>
          </a:p>
          <a:p>
            <a:pPr>
              <a:spcAft>
                <a:spcPts val="1200"/>
              </a:spcAft>
            </a:pPr>
            <a:endParaRPr lang="en-US" dirty="0">
              <a:solidFill>
                <a:schemeClr val="accent4"/>
              </a:solidFill>
            </a:endParaRPr>
          </a:p>
          <a:p>
            <a:pPr marL="0" indent="0">
              <a:spcBef>
                <a:spcPts val="1200"/>
              </a:spcBef>
              <a:spcAft>
                <a:spcPts val="1200"/>
              </a:spcAft>
              <a:buNone/>
            </a:pPr>
            <a:r>
              <a:rPr lang="en-US" dirty="0">
                <a:solidFill>
                  <a:schemeClr val="accent4"/>
                </a:solidFill>
              </a:rPr>
              <a:t>	</a:t>
            </a:r>
            <a:r>
              <a:rPr lang="en-US" dirty="0" smtClean="0">
                <a:solidFill>
                  <a:schemeClr val="accent4"/>
                </a:solidFill>
              </a:rPr>
              <a:t> Low cost investments and administration</a:t>
            </a:r>
          </a:p>
          <a:p>
            <a:pPr>
              <a:spcBef>
                <a:spcPts val="1200"/>
              </a:spcBef>
            </a:pPr>
            <a:endParaRPr lang="en-US" dirty="0">
              <a:solidFill>
                <a:schemeClr val="accent4"/>
              </a:solidFill>
            </a:endParaRPr>
          </a:p>
          <a:p>
            <a:pPr marL="0" indent="0">
              <a:spcBef>
                <a:spcPts val="1200"/>
              </a:spcBef>
              <a:buNone/>
            </a:pPr>
            <a:r>
              <a:rPr lang="en-US" dirty="0">
                <a:solidFill>
                  <a:schemeClr val="accent4"/>
                </a:solidFill>
              </a:rPr>
              <a:t>	</a:t>
            </a:r>
            <a:r>
              <a:rPr lang="en-US" dirty="0" smtClean="0">
                <a:solidFill>
                  <a:schemeClr val="accent4"/>
                </a:solidFill>
              </a:rPr>
              <a:t> Simplicity</a:t>
            </a:r>
            <a:endParaRPr lang="en-US" dirty="0">
              <a:solidFill>
                <a:schemeClr val="accent4"/>
              </a:solidFill>
            </a:endParaRPr>
          </a:p>
        </p:txBody>
      </p:sp>
      <p:sp>
        <p:nvSpPr>
          <p:cNvPr id="4" name="Slide Number Placeholder 3"/>
          <p:cNvSpPr>
            <a:spLocks noGrp="1"/>
          </p:cNvSpPr>
          <p:nvPr>
            <p:ph type="sldNum" sz="quarter" idx="12"/>
          </p:nvPr>
        </p:nvSpPr>
        <p:spPr/>
        <p:txBody>
          <a:bodyPr/>
          <a:lstStyle/>
          <a:p>
            <a:fld id="{4C43BBE3-B0AB-447A-A0EA-7FFB53072335}" type="slidenum">
              <a:rPr lang="en-US" smtClean="0"/>
              <a:pPr/>
              <a:t>5</a:t>
            </a:fld>
            <a:endParaRPr lang="en-US" dirty="0"/>
          </a:p>
        </p:txBody>
      </p:sp>
      <p:grpSp>
        <p:nvGrpSpPr>
          <p:cNvPr id="18" name="Group 17"/>
          <p:cNvGrpSpPr/>
          <p:nvPr/>
        </p:nvGrpSpPr>
        <p:grpSpPr>
          <a:xfrm>
            <a:off x="582331" y="3401013"/>
            <a:ext cx="860879" cy="858126"/>
            <a:chOff x="560439" y="3309898"/>
            <a:chExt cx="860879" cy="858126"/>
          </a:xfrm>
        </p:grpSpPr>
        <p:sp>
          <p:nvSpPr>
            <p:cNvPr id="9" name="Oval 248"/>
            <p:cNvSpPr>
              <a:spLocks noChangeArrowheads="1"/>
            </p:cNvSpPr>
            <p:nvPr/>
          </p:nvSpPr>
          <p:spPr bwMode="auto">
            <a:xfrm>
              <a:off x="560439" y="3309898"/>
              <a:ext cx="860879" cy="858126"/>
            </a:xfrm>
            <a:prstGeom prst="ellipse">
              <a:avLst/>
            </a:prstGeom>
            <a:solidFill>
              <a:srgbClr val="7C7C7C"/>
            </a:solidFill>
            <a:ln w="19050">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BA0C2F"/>
                </a:solidFill>
                <a:effectLst/>
                <a:uLnTx/>
                <a:uFillTx/>
              </a:endParaRPr>
            </a:p>
          </p:txBody>
        </p:sp>
        <p:sp>
          <p:nvSpPr>
            <p:cNvPr id="10" name="Freeform 249"/>
            <p:cNvSpPr>
              <a:spLocks noEditPoints="1"/>
            </p:cNvSpPr>
            <p:nvPr/>
          </p:nvSpPr>
          <p:spPr bwMode="auto">
            <a:xfrm>
              <a:off x="730964" y="3543682"/>
              <a:ext cx="519828" cy="390557"/>
            </a:xfrm>
            <a:custGeom>
              <a:avLst/>
              <a:gdLst>
                <a:gd name="T0" fmla="*/ 95 w 95"/>
                <a:gd name="T1" fmla="*/ 33 h 71"/>
                <a:gd name="T2" fmla="*/ 94 w 95"/>
                <a:gd name="T3" fmla="*/ 22 h 71"/>
                <a:gd name="T4" fmla="*/ 57 w 95"/>
                <a:gd name="T5" fmla="*/ 0 h 71"/>
                <a:gd name="T6" fmla="*/ 24 w 95"/>
                <a:gd name="T7" fmla="*/ 0 h 71"/>
                <a:gd name="T8" fmla="*/ 19 w 95"/>
                <a:gd name="T9" fmla="*/ 14 h 71"/>
                <a:gd name="T10" fmla="*/ 11 w 95"/>
                <a:gd name="T11" fmla="*/ 22 h 71"/>
                <a:gd name="T12" fmla="*/ 5 w 95"/>
                <a:gd name="T13" fmla="*/ 24 h 71"/>
                <a:gd name="T14" fmla="*/ 9 w 95"/>
                <a:gd name="T15" fmla="*/ 44 h 71"/>
                <a:gd name="T16" fmla="*/ 18 w 95"/>
                <a:gd name="T17" fmla="*/ 49 h 71"/>
                <a:gd name="T18" fmla="*/ 20 w 95"/>
                <a:gd name="T19" fmla="*/ 51 h 71"/>
                <a:gd name="T20" fmla="*/ 22 w 95"/>
                <a:gd name="T21" fmla="*/ 59 h 71"/>
                <a:gd name="T22" fmla="*/ 29 w 95"/>
                <a:gd name="T23" fmla="*/ 70 h 71"/>
                <a:gd name="T24" fmla="*/ 41 w 95"/>
                <a:gd name="T25" fmla="*/ 62 h 71"/>
                <a:gd name="T26" fmla="*/ 75 w 95"/>
                <a:gd name="T27" fmla="*/ 64 h 71"/>
                <a:gd name="T28" fmla="*/ 86 w 95"/>
                <a:gd name="T29" fmla="*/ 70 h 71"/>
                <a:gd name="T30" fmla="*/ 93 w 95"/>
                <a:gd name="T31" fmla="*/ 60 h 71"/>
                <a:gd name="T32" fmla="*/ 89 w 95"/>
                <a:gd name="T33" fmla="*/ 61 h 71"/>
                <a:gd name="T34" fmla="*/ 85 w 95"/>
                <a:gd name="T35" fmla="*/ 66 h 71"/>
                <a:gd name="T36" fmla="*/ 77 w 95"/>
                <a:gd name="T37" fmla="*/ 58 h 71"/>
                <a:gd name="T38" fmla="*/ 75 w 95"/>
                <a:gd name="T39" fmla="*/ 57 h 71"/>
                <a:gd name="T40" fmla="*/ 41 w 95"/>
                <a:gd name="T41" fmla="*/ 58 h 71"/>
                <a:gd name="T42" fmla="*/ 38 w 95"/>
                <a:gd name="T43" fmla="*/ 59 h 71"/>
                <a:gd name="T44" fmla="*/ 30 w 95"/>
                <a:gd name="T45" fmla="*/ 66 h 71"/>
                <a:gd name="T46" fmla="*/ 26 w 95"/>
                <a:gd name="T47" fmla="*/ 60 h 71"/>
                <a:gd name="T48" fmla="*/ 27 w 95"/>
                <a:gd name="T49" fmla="*/ 52 h 71"/>
                <a:gd name="T50" fmla="*/ 23 w 95"/>
                <a:gd name="T51" fmla="*/ 48 h 71"/>
                <a:gd name="T52" fmla="*/ 20 w 95"/>
                <a:gd name="T53" fmla="*/ 46 h 71"/>
                <a:gd name="T54" fmla="*/ 15 w 95"/>
                <a:gd name="T55" fmla="*/ 43 h 71"/>
                <a:gd name="T56" fmla="*/ 11 w 95"/>
                <a:gd name="T57" fmla="*/ 40 h 71"/>
                <a:gd name="T58" fmla="*/ 7 w 95"/>
                <a:gd name="T59" fmla="*/ 27 h 71"/>
                <a:gd name="T60" fmla="*/ 12 w 95"/>
                <a:gd name="T61" fmla="*/ 26 h 71"/>
                <a:gd name="T62" fmla="*/ 14 w 95"/>
                <a:gd name="T63" fmla="*/ 25 h 71"/>
                <a:gd name="T64" fmla="*/ 23 w 95"/>
                <a:gd name="T65" fmla="*/ 17 h 71"/>
                <a:gd name="T66" fmla="*/ 23 w 95"/>
                <a:gd name="T67" fmla="*/ 5 h 71"/>
                <a:gd name="T68" fmla="*/ 35 w 95"/>
                <a:gd name="T69" fmla="*/ 9 h 71"/>
                <a:gd name="T70" fmla="*/ 57 w 95"/>
                <a:gd name="T71" fmla="*/ 4 h 71"/>
                <a:gd name="T72" fmla="*/ 85 w 95"/>
                <a:gd name="T73" fmla="*/ 15 h 71"/>
                <a:gd name="T74" fmla="*/ 90 w 95"/>
                <a:gd name="T75" fmla="*/ 24 h 71"/>
                <a:gd name="T76" fmla="*/ 91 w 95"/>
                <a:gd name="T77" fmla="*/ 33 h 71"/>
                <a:gd name="T78" fmla="*/ 87 w 95"/>
                <a:gd name="T79" fmla="*/ 4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 h="71">
                  <a:moveTo>
                    <a:pt x="91" y="48"/>
                  </a:moveTo>
                  <a:cubicBezTo>
                    <a:pt x="94" y="43"/>
                    <a:pt x="95" y="38"/>
                    <a:pt x="95" y="33"/>
                  </a:cubicBezTo>
                  <a:cubicBezTo>
                    <a:pt x="95" y="30"/>
                    <a:pt x="95" y="27"/>
                    <a:pt x="94" y="24"/>
                  </a:cubicBezTo>
                  <a:cubicBezTo>
                    <a:pt x="94" y="24"/>
                    <a:pt x="94" y="23"/>
                    <a:pt x="94" y="22"/>
                  </a:cubicBezTo>
                  <a:cubicBezTo>
                    <a:pt x="95" y="17"/>
                    <a:pt x="91" y="13"/>
                    <a:pt x="86" y="11"/>
                  </a:cubicBezTo>
                  <a:cubicBezTo>
                    <a:pt x="79" y="4"/>
                    <a:pt x="68" y="0"/>
                    <a:pt x="57" y="0"/>
                  </a:cubicBezTo>
                  <a:cubicBezTo>
                    <a:pt x="50" y="0"/>
                    <a:pt x="43" y="2"/>
                    <a:pt x="37" y="5"/>
                  </a:cubicBezTo>
                  <a:cubicBezTo>
                    <a:pt x="33" y="2"/>
                    <a:pt x="28" y="0"/>
                    <a:pt x="24" y="0"/>
                  </a:cubicBezTo>
                  <a:cubicBezTo>
                    <a:pt x="22" y="0"/>
                    <a:pt x="20" y="2"/>
                    <a:pt x="19" y="4"/>
                  </a:cubicBezTo>
                  <a:cubicBezTo>
                    <a:pt x="18" y="7"/>
                    <a:pt x="18" y="11"/>
                    <a:pt x="19" y="14"/>
                  </a:cubicBezTo>
                  <a:cubicBezTo>
                    <a:pt x="17" y="15"/>
                    <a:pt x="15" y="17"/>
                    <a:pt x="13" y="19"/>
                  </a:cubicBezTo>
                  <a:cubicBezTo>
                    <a:pt x="12" y="20"/>
                    <a:pt x="12" y="21"/>
                    <a:pt x="11" y="22"/>
                  </a:cubicBezTo>
                  <a:cubicBezTo>
                    <a:pt x="10" y="22"/>
                    <a:pt x="10" y="22"/>
                    <a:pt x="10" y="22"/>
                  </a:cubicBezTo>
                  <a:cubicBezTo>
                    <a:pt x="8" y="22"/>
                    <a:pt x="6" y="22"/>
                    <a:pt x="5" y="24"/>
                  </a:cubicBezTo>
                  <a:cubicBezTo>
                    <a:pt x="0" y="28"/>
                    <a:pt x="2" y="35"/>
                    <a:pt x="3" y="38"/>
                  </a:cubicBezTo>
                  <a:cubicBezTo>
                    <a:pt x="4" y="41"/>
                    <a:pt x="7" y="42"/>
                    <a:pt x="9" y="44"/>
                  </a:cubicBezTo>
                  <a:cubicBezTo>
                    <a:pt x="10" y="44"/>
                    <a:pt x="11" y="45"/>
                    <a:pt x="13" y="46"/>
                  </a:cubicBezTo>
                  <a:cubicBezTo>
                    <a:pt x="14" y="47"/>
                    <a:pt x="16" y="48"/>
                    <a:pt x="18" y="49"/>
                  </a:cubicBezTo>
                  <a:cubicBezTo>
                    <a:pt x="18" y="49"/>
                    <a:pt x="18" y="49"/>
                    <a:pt x="18" y="49"/>
                  </a:cubicBezTo>
                  <a:cubicBezTo>
                    <a:pt x="19" y="50"/>
                    <a:pt x="20" y="50"/>
                    <a:pt x="20" y="51"/>
                  </a:cubicBezTo>
                  <a:cubicBezTo>
                    <a:pt x="21" y="52"/>
                    <a:pt x="22" y="53"/>
                    <a:pt x="23" y="54"/>
                  </a:cubicBezTo>
                  <a:cubicBezTo>
                    <a:pt x="22" y="59"/>
                    <a:pt x="22" y="59"/>
                    <a:pt x="22" y="59"/>
                  </a:cubicBezTo>
                  <a:cubicBezTo>
                    <a:pt x="22" y="62"/>
                    <a:pt x="22" y="64"/>
                    <a:pt x="24" y="66"/>
                  </a:cubicBezTo>
                  <a:cubicBezTo>
                    <a:pt x="25" y="68"/>
                    <a:pt x="27" y="69"/>
                    <a:pt x="29" y="70"/>
                  </a:cubicBezTo>
                  <a:cubicBezTo>
                    <a:pt x="34" y="71"/>
                    <a:pt x="39" y="69"/>
                    <a:pt x="40" y="65"/>
                  </a:cubicBezTo>
                  <a:cubicBezTo>
                    <a:pt x="41" y="62"/>
                    <a:pt x="41" y="62"/>
                    <a:pt x="41" y="62"/>
                  </a:cubicBezTo>
                  <a:cubicBezTo>
                    <a:pt x="51" y="66"/>
                    <a:pt x="64" y="66"/>
                    <a:pt x="74" y="62"/>
                  </a:cubicBezTo>
                  <a:cubicBezTo>
                    <a:pt x="75" y="64"/>
                    <a:pt x="75" y="64"/>
                    <a:pt x="75" y="64"/>
                  </a:cubicBezTo>
                  <a:cubicBezTo>
                    <a:pt x="76" y="68"/>
                    <a:pt x="80" y="70"/>
                    <a:pt x="84" y="70"/>
                  </a:cubicBezTo>
                  <a:cubicBezTo>
                    <a:pt x="84" y="70"/>
                    <a:pt x="85" y="70"/>
                    <a:pt x="86" y="70"/>
                  </a:cubicBezTo>
                  <a:cubicBezTo>
                    <a:pt x="89" y="69"/>
                    <a:pt x="90" y="68"/>
                    <a:pt x="92" y="66"/>
                  </a:cubicBezTo>
                  <a:cubicBezTo>
                    <a:pt x="93" y="64"/>
                    <a:pt x="94" y="62"/>
                    <a:pt x="93" y="60"/>
                  </a:cubicBezTo>
                  <a:lnTo>
                    <a:pt x="91" y="48"/>
                  </a:lnTo>
                  <a:close/>
                  <a:moveTo>
                    <a:pt x="89" y="61"/>
                  </a:moveTo>
                  <a:cubicBezTo>
                    <a:pt x="89" y="62"/>
                    <a:pt x="89" y="63"/>
                    <a:pt x="88" y="64"/>
                  </a:cubicBezTo>
                  <a:cubicBezTo>
                    <a:pt x="88" y="65"/>
                    <a:pt x="87" y="66"/>
                    <a:pt x="85" y="66"/>
                  </a:cubicBezTo>
                  <a:cubicBezTo>
                    <a:pt x="82" y="67"/>
                    <a:pt x="80" y="65"/>
                    <a:pt x="79" y="63"/>
                  </a:cubicBezTo>
                  <a:cubicBezTo>
                    <a:pt x="77" y="58"/>
                    <a:pt x="77" y="58"/>
                    <a:pt x="77" y="58"/>
                  </a:cubicBezTo>
                  <a:cubicBezTo>
                    <a:pt x="77" y="58"/>
                    <a:pt x="77" y="58"/>
                    <a:pt x="76" y="57"/>
                  </a:cubicBezTo>
                  <a:cubicBezTo>
                    <a:pt x="76" y="57"/>
                    <a:pt x="76" y="57"/>
                    <a:pt x="75" y="57"/>
                  </a:cubicBezTo>
                  <a:cubicBezTo>
                    <a:pt x="75" y="57"/>
                    <a:pt x="75" y="57"/>
                    <a:pt x="74" y="57"/>
                  </a:cubicBezTo>
                  <a:cubicBezTo>
                    <a:pt x="64" y="62"/>
                    <a:pt x="51" y="63"/>
                    <a:pt x="41" y="58"/>
                  </a:cubicBezTo>
                  <a:cubicBezTo>
                    <a:pt x="40" y="57"/>
                    <a:pt x="40" y="57"/>
                    <a:pt x="39" y="58"/>
                  </a:cubicBezTo>
                  <a:cubicBezTo>
                    <a:pt x="39" y="58"/>
                    <a:pt x="38" y="58"/>
                    <a:pt x="38" y="59"/>
                  </a:cubicBezTo>
                  <a:cubicBezTo>
                    <a:pt x="36" y="63"/>
                    <a:pt x="36" y="63"/>
                    <a:pt x="36" y="63"/>
                  </a:cubicBezTo>
                  <a:cubicBezTo>
                    <a:pt x="36" y="65"/>
                    <a:pt x="33" y="67"/>
                    <a:pt x="30" y="66"/>
                  </a:cubicBezTo>
                  <a:cubicBezTo>
                    <a:pt x="29" y="66"/>
                    <a:pt x="28" y="65"/>
                    <a:pt x="27" y="64"/>
                  </a:cubicBezTo>
                  <a:cubicBezTo>
                    <a:pt x="26" y="63"/>
                    <a:pt x="26" y="62"/>
                    <a:pt x="26" y="60"/>
                  </a:cubicBezTo>
                  <a:cubicBezTo>
                    <a:pt x="28" y="53"/>
                    <a:pt x="28" y="53"/>
                    <a:pt x="28" y="53"/>
                  </a:cubicBezTo>
                  <a:cubicBezTo>
                    <a:pt x="28" y="53"/>
                    <a:pt x="27" y="52"/>
                    <a:pt x="27" y="52"/>
                  </a:cubicBezTo>
                  <a:cubicBezTo>
                    <a:pt x="27" y="51"/>
                    <a:pt x="27" y="51"/>
                    <a:pt x="27" y="51"/>
                  </a:cubicBezTo>
                  <a:cubicBezTo>
                    <a:pt x="25" y="50"/>
                    <a:pt x="24" y="49"/>
                    <a:pt x="23" y="48"/>
                  </a:cubicBezTo>
                  <a:cubicBezTo>
                    <a:pt x="22" y="47"/>
                    <a:pt x="22" y="47"/>
                    <a:pt x="21" y="46"/>
                  </a:cubicBezTo>
                  <a:cubicBezTo>
                    <a:pt x="20" y="46"/>
                    <a:pt x="20" y="46"/>
                    <a:pt x="20" y="46"/>
                  </a:cubicBezTo>
                  <a:cubicBezTo>
                    <a:pt x="20" y="45"/>
                    <a:pt x="20" y="45"/>
                    <a:pt x="20" y="45"/>
                  </a:cubicBezTo>
                  <a:cubicBezTo>
                    <a:pt x="18" y="44"/>
                    <a:pt x="16" y="44"/>
                    <a:pt x="15" y="43"/>
                  </a:cubicBezTo>
                  <a:cubicBezTo>
                    <a:pt x="14" y="42"/>
                    <a:pt x="13" y="41"/>
                    <a:pt x="12" y="40"/>
                  </a:cubicBezTo>
                  <a:cubicBezTo>
                    <a:pt x="11" y="40"/>
                    <a:pt x="11" y="40"/>
                    <a:pt x="11" y="40"/>
                  </a:cubicBezTo>
                  <a:cubicBezTo>
                    <a:pt x="10" y="40"/>
                    <a:pt x="7" y="38"/>
                    <a:pt x="7" y="36"/>
                  </a:cubicBezTo>
                  <a:cubicBezTo>
                    <a:pt x="6" y="35"/>
                    <a:pt x="4" y="29"/>
                    <a:pt x="7" y="27"/>
                  </a:cubicBezTo>
                  <a:cubicBezTo>
                    <a:pt x="8" y="26"/>
                    <a:pt x="9" y="26"/>
                    <a:pt x="10" y="26"/>
                  </a:cubicBezTo>
                  <a:cubicBezTo>
                    <a:pt x="10" y="26"/>
                    <a:pt x="11" y="26"/>
                    <a:pt x="12" y="26"/>
                  </a:cubicBezTo>
                  <a:cubicBezTo>
                    <a:pt x="12" y="26"/>
                    <a:pt x="12" y="26"/>
                    <a:pt x="12" y="26"/>
                  </a:cubicBezTo>
                  <a:cubicBezTo>
                    <a:pt x="13" y="26"/>
                    <a:pt x="14" y="26"/>
                    <a:pt x="14" y="25"/>
                  </a:cubicBezTo>
                  <a:cubicBezTo>
                    <a:pt x="15" y="24"/>
                    <a:pt x="15" y="22"/>
                    <a:pt x="16" y="21"/>
                  </a:cubicBezTo>
                  <a:cubicBezTo>
                    <a:pt x="18" y="19"/>
                    <a:pt x="20" y="18"/>
                    <a:pt x="23" y="17"/>
                  </a:cubicBezTo>
                  <a:cubicBezTo>
                    <a:pt x="24" y="16"/>
                    <a:pt x="24" y="15"/>
                    <a:pt x="24" y="14"/>
                  </a:cubicBezTo>
                  <a:cubicBezTo>
                    <a:pt x="23" y="12"/>
                    <a:pt x="22" y="8"/>
                    <a:pt x="23" y="5"/>
                  </a:cubicBezTo>
                  <a:cubicBezTo>
                    <a:pt x="23" y="5"/>
                    <a:pt x="24" y="4"/>
                    <a:pt x="24" y="4"/>
                  </a:cubicBezTo>
                  <a:cubicBezTo>
                    <a:pt x="28" y="4"/>
                    <a:pt x="32" y="6"/>
                    <a:pt x="35" y="9"/>
                  </a:cubicBezTo>
                  <a:cubicBezTo>
                    <a:pt x="36" y="10"/>
                    <a:pt x="37" y="10"/>
                    <a:pt x="38" y="9"/>
                  </a:cubicBezTo>
                  <a:cubicBezTo>
                    <a:pt x="43" y="6"/>
                    <a:pt x="50" y="4"/>
                    <a:pt x="57" y="4"/>
                  </a:cubicBezTo>
                  <a:cubicBezTo>
                    <a:pt x="68" y="4"/>
                    <a:pt x="77" y="8"/>
                    <a:pt x="84" y="15"/>
                  </a:cubicBezTo>
                  <a:cubicBezTo>
                    <a:pt x="84" y="15"/>
                    <a:pt x="84" y="15"/>
                    <a:pt x="85" y="15"/>
                  </a:cubicBezTo>
                  <a:cubicBezTo>
                    <a:pt x="88" y="16"/>
                    <a:pt x="91" y="19"/>
                    <a:pt x="90" y="22"/>
                  </a:cubicBezTo>
                  <a:cubicBezTo>
                    <a:pt x="90" y="22"/>
                    <a:pt x="90" y="23"/>
                    <a:pt x="90" y="24"/>
                  </a:cubicBezTo>
                  <a:cubicBezTo>
                    <a:pt x="90" y="24"/>
                    <a:pt x="90" y="24"/>
                    <a:pt x="90" y="25"/>
                  </a:cubicBezTo>
                  <a:cubicBezTo>
                    <a:pt x="91" y="27"/>
                    <a:pt x="91" y="30"/>
                    <a:pt x="91" y="33"/>
                  </a:cubicBezTo>
                  <a:cubicBezTo>
                    <a:pt x="91" y="37"/>
                    <a:pt x="90" y="42"/>
                    <a:pt x="87" y="46"/>
                  </a:cubicBezTo>
                  <a:cubicBezTo>
                    <a:pt x="87" y="46"/>
                    <a:pt x="87" y="47"/>
                    <a:pt x="87" y="47"/>
                  </a:cubicBezTo>
                  <a:lnTo>
                    <a:pt x="89"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BA0C2F"/>
                </a:solidFill>
                <a:effectLst/>
                <a:uLnTx/>
                <a:uFillTx/>
              </a:endParaRPr>
            </a:p>
          </p:txBody>
        </p:sp>
      </p:grpSp>
      <p:grpSp>
        <p:nvGrpSpPr>
          <p:cNvPr id="19" name="Group 18"/>
          <p:cNvGrpSpPr/>
          <p:nvPr/>
        </p:nvGrpSpPr>
        <p:grpSpPr>
          <a:xfrm>
            <a:off x="551695" y="2109855"/>
            <a:ext cx="849876" cy="858126"/>
            <a:chOff x="508567" y="2050347"/>
            <a:chExt cx="849876" cy="858126"/>
          </a:xfrm>
        </p:grpSpPr>
        <p:sp>
          <p:nvSpPr>
            <p:cNvPr id="11" name="Oval 31"/>
            <p:cNvSpPr>
              <a:spLocks noChangeArrowheads="1"/>
            </p:cNvSpPr>
            <p:nvPr/>
          </p:nvSpPr>
          <p:spPr bwMode="auto">
            <a:xfrm>
              <a:off x="508567" y="2050347"/>
              <a:ext cx="849876" cy="858126"/>
            </a:xfrm>
            <a:prstGeom prst="ellipse">
              <a:avLst/>
            </a:prstGeom>
            <a:solidFill>
              <a:srgbClr val="7C7C7C"/>
            </a:solidFill>
            <a:ln w="19050">
              <a:solidFill>
                <a:srgbClr val="FFFFFF"/>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14" name="Freeform 32"/>
            <p:cNvSpPr>
              <a:spLocks noEditPoints="1"/>
            </p:cNvSpPr>
            <p:nvPr/>
          </p:nvSpPr>
          <p:spPr bwMode="auto">
            <a:xfrm>
              <a:off x="689328" y="2264878"/>
              <a:ext cx="514327" cy="429063"/>
            </a:xfrm>
            <a:custGeom>
              <a:avLst/>
              <a:gdLst>
                <a:gd name="T0" fmla="*/ 27 w 94"/>
                <a:gd name="T1" fmla="*/ 56 h 78"/>
                <a:gd name="T2" fmla="*/ 24 w 94"/>
                <a:gd name="T3" fmla="*/ 29 h 78"/>
                <a:gd name="T4" fmla="*/ 28 w 94"/>
                <a:gd name="T5" fmla="*/ 59 h 78"/>
                <a:gd name="T6" fmla="*/ 21 w 94"/>
                <a:gd name="T7" fmla="*/ 57 h 78"/>
                <a:gd name="T8" fmla="*/ 23 w 94"/>
                <a:gd name="T9" fmla="*/ 26 h 78"/>
                <a:gd name="T10" fmla="*/ 30 w 94"/>
                <a:gd name="T11" fmla="*/ 28 h 78"/>
                <a:gd name="T12" fmla="*/ 28 w 94"/>
                <a:gd name="T13" fmla="*/ 59 h 78"/>
                <a:gd name="T14" fmla="*/ 41 w 94"/>
                <a:gd name="T15" fmla="*/ 56 h 78"/>
                <a:gd name="T16" fmla="*/ 39 w 94"/>
                <a:gd name="T17" fmla="*/ 29 h 78"/>
                <a:gd name="T18" fmla="*/ 43 w 94"/>
                <a:gd name="T19" fmla="*/ 59 h 78"/>
                <a:gd name="T20" fmla="*/ 36 w 94"/>
                <a:gd name="T21" fmla="*/ 57 h 78"/>
                <a:gd name="T22" fmla="*/ 37 w 94"/>
                <a:gd name="T23" fmla="*/ 26 h 78"/>
                <a:gd name="T24" fmla="*/ 44 w 94"/>
                <a:gd name="T25" fmla="*/ 28 h 78"/>
                <a:gd name="T26" fmla="*/ 43 w 94"/>
                <a:gd name="T27" fmla="*/ 59 h 78"/>
                <a:gd name="T28" fmla="*/ 56 w 94"/>
                <a:gd name="T29" fmla="*/ 56 h 78"/>
                <a:gd name="T30" fmla="*/ 53 w 94"/>
                <a:gd name="T31" fmla="*/ 29 h 78"/>
                <a:gd name="T32" fmla="*/ 57 w 94"/>
                <a:gd name="T33" fmla="*/ 59 h 78"/>
                <a:gd name="T34" fmla="*/ 50 w 94"/>
                <a:gd name="T35" fmla="*/ 57 h 78"/>
                <a:gd name="T36" fmla="*/ 52 w 94"/>
                <a:gd name="T37" fmla="*/ 26 h 78"/>
                <a:gd name="T38" fmla="*/ 59 w 94"/>
                <a:gd name="T39" fmla="*/ 28 h 78"/>
                <a:gd name="T40" fmla="*/ 57 w 94"/>
                <a:gd name="T41" fmla="*/ 59 h 78"/>
                <a:gd name="T42" fmla="*/ 70 w 94"/>
                <a:gd name="T43" fmla="*/ 56 h 78"/>
                <a:gd name="T44" fmla="*/ 68 w 94"/>
                <a:gd name="T45" fmla="*/ 29 h 78"/>
                <a:gd name="T46" fmla="*/ 72 w 94"/>
                <a:gd name="T47" fmla="*/ 59 h 78"/>
                <a:gd name="T48" fmla="*/ 65 w 94"/>
                <a:gd name="T49" fmla="*/ 57 h 78"/>
                <a:gd name="T50" fmla="*/ 66 w 94"/>
                <a:gd name="T51" fmla="*/ 26 h 78"/>
                <a:gd name="T52" fmla="*/ 73 w 94"/>
                <a:gd name="T53" fmla="*/ 28 h 78"/>
                <a:gd name="T54" fmla="*/ 72 w 94"/>
                <a:gd name="T55" fmla="*/ 59 h 78"/>
                <a:gd name="T56" fmla="*/ 3 w 94"/>
                <a:gd name="T57" fmla="*/ 75 h 78"/>
                <a:gd name="T58" fmla="*/ 91 w 94"/>
                <a:gd name="T59" fmla="*/ 69 h 78"/>
                <a:gd name="T60" fmla="*/ 87 w 94"/>
                <a:gd name="T61" fmla="*/ 68 h 78"/>
                <a:gd name="T62" fmla="*/ 81 w 94"/>
                <a:gd name="T63" fmla="*/ 63 h 78"/>
                <a:gd name="T64" fmla="*/ 79 w 94"/>
                <a:gd name="T65" fmla="*/ 28 h 78"/>
                <a:gd name="T66" fmla="*/ 91 w 94"/>
                <a:gd name="T67" fmla="*/ 26 h 78"/>
                <a:gd name="T68" fmla="*/ 3 w 94"/>
                <a:gd name="T69" fmla="*/ 26 h 78"/>
                <a:gd name="T70" fmla="*/ 15 w 94"/>
                <a:gd name="T71" fmla="*/ 28 h 78"/>
                <a:gd name="T72" fmla="*/ 14 w 94"/>
                <a:gd name="T73" fmla="*/ 63 h 78"/>
                <a:gd name="T74" fmla="*/ 8 w 94"/>
                <a:gd name="T75" fmla="*/ 68 h 78"/>
                <a:gd name="T76" fmla="*/ 3 w 94"/>
                <a:gd name="T77" fmla="*/ 69 h 78"/>
                <a:gd name="T78" fmla="*/ 3 w 94"/>
                <a:gd name="T79" fmla="*/ 78 h 78"/>
                <a:gd name="T80" fmla="*/ 1 w 94"/>
                <a:gd name="T81" fmla="*/ 69 h 78"/>
                <a:gd name="T82" fmla="*/ 5 w 94"/>
                <a:gd name="T83" fmla="*/ 67 h 78"/>
                <a:gd name="T84" fmla="*/ 7 w 94"/>
                <a:gd name="T85" fmla="*/ 60 h 78"/>
                <a:gd name="T86" fmla="*/ 12 w 94"/>
                <a:gd name="T87" fmla="*/ 29 h 78"/>
                <a:gd name="T88" fmla="*/ 1 w 94"/>
                <a:gd name="T89" fmla="*/ 27 h 78"/>
                <a:gd name="T90" fmla="*/ 46 w 94"/>
                <a:gd name="T91" fmla="*/ 0 h 78"/>
                <a:gd name="T92" fmla="*/ 93 w 94"/>
                <a:gd name="T93" fmla="*/ 24 h 78"/>
                <a:gd name="T94" fmla="*/ 91 w 94"/>
                <a:gd name="T95" fmla="*/ 29 h 78"/>
                <a:gd name="T96" fmla="*/ 82 w 94"/>
                <a:gd name="T97" fmla="*/ 60 h 78"/>
                <a:gd name="T98" fmla="*/ 89 w 94"/>
                <a:gd name="T99" fmla="*/ 63 h 78"/>
                <a:gd name="T100" fmla="*/ 91 w 94"/>
                <a:gd name="T101" fmla="*/ 67 h 78"/>
                <a:gd name="T102" fmla="*/ 94 w 94"/>
                <a:gd name="T103"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 h="78">
                  <a:moveTo>
                    <a:pt x="24" y="56"/>
                  </a:moveTo>
                  <a:cubicBezTo>
                    <a:pt x="27" y="56"/>
                    <a:pt x="27" y="56"/>
                    <a:pt x="27" y="56"/>
                  </a:cubicBezTo>
                  <a:cubicBezTo>
                    <a:pt x="27" y="29"/>
                    <a:pt x="27" y="29"/>
                    <a:pt x="27" y="29"/>
                  </a:cubicBezTo>
                  <a:cubicBezTo>
                    <a:pt x="24" y="29"/>
                    <a:pt x="24" y="29"/>
                    <a:pt x="24" y="29"/>
                  </a:cubicBezTo>
                  <a:lnTo>
                    <a:pt x="24" y="56"/>
                  </a:lnTo>
                  <a:close/>
                  <a:moveTo>
                    <a:pt x="28" y="59"/>
                  </a:moveTo>
                  <a:cubicBezTo>
                    <a:pt x="23" y="59"/>
                    <a:pt x="23" y="59"/>
                    <a:pt x="23" y="59"/>
                  </a:cubicBezTo>
                  <a:cubicBezTo>
                    <a:pt x="22" y="59"/>
                    <a:pt x="21" y="58"/>
                    <a:pt x="21" y="57"/>
                  </a:cubicBezTo>
                  <a:cubicBezTo>
                    <a:pt x="21" y="28"/>
                    <a:pt x="21" y="28"/>
                    <a:pt x="21" y="28"/>
                  </a:cubicBezTo>
                  <a:cubicBezTo>
                    <a:pt x="21" y="27"/>
                    <a:pt x="22" y="26"/>
                    <a:pt x="23" y="26"/>
                  </a:cubicBezTo>
                  <a:cubicBezTo>
                    <a:pt x="28" y="26"/>
                    <a:pt x="28" y="26"/>
                    <a:pt x="28" y="26"/>
                  </a:cubicBezTo>
                  <a:cubicBezTo>
                    <a:pt x="29" y="26"/>
                    <a:pt x="30" y="27"/>
                    <a:pt x="30" y="28"/>
                  </a:cubicBezTo>
                  <a:cubicBezTo>
                    <a:pt x="30" y="57"/>
                    <a:pt x="30" y="57"/>
                    <a:pt x="30" y="57"/>
                  </a:cubicBezTo>
                  <a:cubicBezTo>
                    <a:pt x="30" y="58"/>
                    <a:pt x="29" y="59"/>
                    <a:pt x="28" y="59"/>
                  </a:cubicBezTo>
                  <a:moveTo>
                    <a:pt x="39" y="56"/>
                  </a:moveTo>
                  <a:cubicBezTo>
                    <a:pt x="41" y="56"/>
                    <a:pt x="41" y="56"/>
                    <a:pt x="41" y="56"/>
                  </a:cubicBezTo>
                  <a:cubicBezTo>
                    <a:pt x="41" y="29"/>
                    <a:pt x="41" y="29"/>
                    <a:pt x="41" y="29"/>
                  </a:cubicBezTo>
                  <a:cubicBezTo>
                    <a:pt x="39" y="29"/>
                    <a:pt x="39" y="29"/>
                    <a:pt x="39" y="29"/>
                  </a:cubicBezTo>
                  <a:lnTo>
                    <a:pt x="39" y="56"/>
                  </a:lnTo>
                  <a:close/>
                  <a:moveTo>
                    <a:pt x="43" y="59"/>
                  </a:moveTo>
                  <a:cubicBezTo>
                    <a:pt x="37" y="59"/>
                    <a:pt x="37" y="59"/>
                    <a:pt x="37" y="59"/>
                  </a:cubicBezTo>
                  <a:cubicBezTo>
                    <a:pt x="36" y="59"/>
                    <a:pt x="36" y="58"/>
                    <a:pt x="36" y="57"/>
                  </a:cubicBezTo>
                  <a:cubicBezTo>
                    <a:pt x="36" y="28"/>
                    <a:pt x="36" y="28"/>
                    <a:pt x="36" y="28"/>
                  </a:cubicBezTo>
                  <a:cubicBezTo>
                    <a:pt x="36" y="27"/>
                    <a:pt x="36" y="26"/>
                    <a:pt x="37" y="26"/>
                  </a:cubicBezTo>
                  <a:cubicBezTo>
                    <a:pt x="43" y="26"/>
                    <a:pt x="43" y="26"/>
                    <a:pt x="43" y="26"/>
                  </a:cubicBezTo>
                  <a:cubicBezTo>
                    <a:pt x="44" y="26"/>
                    <a:pt x="44" y="27"/>
                    <a:pt x="44" y="28"/>
                  </a:cubicBezTo>
                  <a:cubicBezTo>
                    <a:pt x="44" y="57"/>
                    <a:pt x="44" y="57"/>
                    <a:pt x="44" y="57"/>
                  </a:cubicBezTo>
                  <a:cubicBezTo>
                    <a:pt x="44" y="58"/>
                    <a:pt x="44" y="59"/>
                    <a:pt x="43" y="59"/>
                  </a:cubicBezTo>
                  <a:moveTo>
                    <a:pt x="53" y="56"/>
                  </a:moveTo>
                  <a:cubicBezTo>
                    <a:pt x="56" y="56"/>
                    <a:pt x="56" y="56"/>
                    <a:pt x="56" y="56"/>
                  </a:cubicBezTo>
                  <a:cubicBezTo>
                    <a:pt x="56" y="29"/>
                    <a:pt x="56" y="29"/>
                    <a:pt x="56" y="29"/>
                  </a:cubicBezTo>
                  <a:cubicBezTo>
                    <a:pt x="53" y="29"/>
                    <a:pt x="53" y="29"/>
                    <a:pt x="53" y="29"/>
                  </a:cubicBezTo>
                  <a:lnTo>
                    <a:pt x="53" y="56"/>
                  </a:lnTo>
                  <a:close/>
                  <a:moveTo>
                    <a:pt x="57" y="59"/>
                  </a:moveTo>
                  <a:cubicBezTo>
                    <a:pt x="52" y="59"/>
                    <a:pt x="52" y="59"/>
                    <a:pt x="52" y="59"/>
                  </a:cubicBezTo>
                  <a:cubicBezTo>
                    <a:pt x="51" y="59"/>
                    <a:pt x="50" y="58"/>
                    <a:pt x="50" y="57"/>
                  </a:cubicBezTo>
                  <a:cubicBezTo>
                    <a:pt x="50" y="28"/>
                    <a:pt x="50" y="28"/>
                    <a:pt x="50" y="28"/>
                  </a:cubicBezTo>
                  <a:cubicBezTo>
                    <a:pt x="50" y="27"/>
                    <a:pt x="51" y="26"/>
                    <a:pt x="52" y="26"/>
                  </a:cubicBezTo>
                  <a:cubicBezTo>
                    <a:pt x="57" y="26"/>
                    <a:pt x="57" y="26"/>
                    <a:pt x="57" y="26"/>
                  </a:cubicBezTo>
                  <a:cubicBezTo>
                    <a:pt x="58" y="26"/>
                    <a:pt x="59" y="27"/>
                    <a:pt x="59" y="28"/>
                  </a:cubicBezTo>
                  <a:cubicBezTo>
                    <a:pt x="59" y="57"/>
                    <a:pt x="59" y="57"/>
                    <a:pt x="59" y="57"/>
                  </a:cubicBezTo>
                  <a:cubicBezTo>
                    <a:pt x="59" y="58"/>
                    <a:pt x="58" y="59"/>
                    <a:pt x="57" y="59"/>
                  </a:cubicBezTo>
                  <a:moveTo>
                    <a:pt x="68" y="56"/>
                  </a:moveTo>
                  <a:cubicBezTo>
                    <a:pt x="70" y="56"/>
                    <a:pt x="70" y="56"/>
                    <a:pt x="70" y="56"/>
                  </a:cubicBezTo>
                  <a:cubicBezTo>
                    <a:pt x="70" y="29"/>
                    <a:pt x="70" y="29"/>
                    <a:pt x="70" y="29"/>
                  </a:cubicBezTo>
                  <a:cubicBezTo>
                    <a:pt x="68" y="29"/>
                    <a:pt x="68" y="29"/>
                    <a:pt x="68" y="29"/>
                  </a:cubicBezTo>
                  <a:lnTo>
                    <a:pt x="68" y="56"/>
                  </a:lnTo>
                  <a:close/>
                  <a:moveTo>
                    <a:pt x="72" y="59"/>
                  </a:moveTo>
                  <a:cubicBezTo>
                    <a:pt x="66" y="59"/>
                    <a:pt x="66" y="59"/>
                    <a:pt x="66" y="59"/>
                  </a:cubicBezTo>
                  <a:cubicBezTo>
                    <a:pt x="65" y="59"/>
                    <a:pt x="65" y="58"/>
                    <a:pt x="65" y="57"/>
                  </a:cubicBezTo>
                  <a:cubicBezTo>
                    <a:pt x="65" y="28"/>
                    <a:pt x="65" y="28"/>
                    <a:pt x="65" y="28"/>
                  </a:cubicBezTo>
                  <a:cubicBezTo>
                    <a:pt x="65" y="27"/>
                    <a:pt x="65" y="26"/>
                    <a:pt x="66" y="26"/>
                  </a:cubicBezTo>
                  <a:cubicBezTo>
                    <a:pt x="72" y="26"/>
                    <a:pt x="72" y="26"/>
                    <a:pt x="72" y="26"/>
                  </a:cubicBezTo>
                  <a:cubicBezTo>
                    <a:pt x="73" y="26"/>
                    <a:pt x="73" y="27"/>
                    <a:pt x="73" y="28"/>
                  </a:cubicBezTo>
                  <a:cubicBezTo>
                    <a:pt x="73" y="57"/>
                    <a:pt x="73" y="57"/>
                    <a:pt x="73" y="57"/>
                  </a:cubicBezTo>
                  <a:cubicBezTo>
                    <a:pt x="73" y="58"/>
                    <a:pt x="73" y="59"/>
                    <a:pt x="72" y="59"/>
                  </a:cubicBezTo>
                  <a:moveTo>
                    <a:pt x="3" y="69"/>
                  </a:moveTo>
                  <a:cubicBezTo>
                    <a:pt x="3" y="75"/>
                    <a:pt x="3" y="75"/>
                    <a:pt x="3" y="75"/>
                  </a:cubicBezTo>
                  <a:cubicBezTo>
                    <a:pt x="91" y="75"/>
                    <a:pt x="91" y="75"/>
                    <a:pt x="91" y="75"/>
                  </a:cubicBezTo>
                  <a:cubicBezTo>
                    <a:pt x="91" y="69"/>
                    <a:pt x="91" y="69"/>
                    <a:pt x="91" y="69"/>
                  </a:cubicBezTo>
                  <a:cubicBezTo>
                    <a:pt x="88" y="69"/>
                    <a:pt x="88" y="69"/>
                    <a:pt x="88" y="69"/>
                  </a:cubicBezTo>
                  <a:cubicBezTo>
                    <a:pt x="87" y="69"/>
                    <a:pt x="87" y="69"/>
                    <a:pt x="87" y="68"/>
                  </a:cubicBezTo>
                  <a:cubicBezTo>
                    <a:pt x="87" y="63"/>
                    <a:pt x="87" y="63"/>
                    <a:pt x="87" y="63"/>
                  </a:cubicBezTo>
                  <a:cubicBezTo>
                    <a:pt x="81" y="63"/>
                    <a:pt x="81" y="63"/>
                    <a:pt x="81" y="63"/>
                  </a:cubicBezTo>
                  <a:cubicBezTo>
                    <a:pt x="80" y="63"/>
                    <a:pt x="79" y="62"/>
                    <a:pt x="79" y="62"/>
                  </a:cubicBezTo>
                  <a:cubicBezTo>
                    <a:pt x="79" y="28"/>
                    <a:pt x="79" y="28"/>
                    <a:pt x="79" y="28"/>
                  </a:cubicBezTo>
                  <a:cubicBezTo>
                    <a:pt x="79" y="27"/>
                    <a:pt x="80" y="26"/>
                    <a:pt x="81" y="26"/>
                  </a:cubicBezTo>
                  <a:cubicBezTo>
                    <a:pt x="91" y="26"/>
                    <a:pt x="91" y="26"/>
                    <a:pt x="91" y="26"/>
                  </a:cubicBezTo>
                  <a:cubicBezTo>
                    <a:pt x="47" y="3"/>
                    <a:pt x="47" y="3"/>
                    <a:pt x="47" y="3"/>
                  </a:cubicBezTo>
                  <a:cubicBezTo>
                    <a:pt x="3" y="26"/>
                    <a:pt x="3" y="26"/>
                    <a:pt x="3" y="26"/>
                  </a:cubicBezTo>
                  <a:cubicBezTo>
                    <a:pt x="14" y="26"/>
                    <a:pt x="14" y="26"/>
                    <a:pt x="14" y="26"/>
                  </a:cubicBezTo>
                  <a:cubicBezTo>
                    <a:pt x="14" y="26"/>
                    <a:pt x="15" y="27"/>
                    <a:pt x="15" y="28"/>
                  </a:cubicBezTo>
                  <a:cubicBezTo>
                    <a:pt x="15" y="62"/>
                    <a:pt x="15" y="62"/>
                    <a:pt x="15" y="62"/>
                  </a:cubicBezTo>
                  <a:cubicBezTo>
                    <a:pt x="15" y="62"/>
                    <a:pt x="14" y="63"/>
                    <a:pt x="14" y="63"/>
                  </a:cubicBezTo>
                  <a:cubicBezTo>
                    <a:pt x="8" y="63"/>
                    <a:pt x="8" y="63"/>
                    <a:pt x="8" y="63"/>
                  </a:cubicBezTo>
                  <a:cubicBezTo>
                    <a:pt x="8" y="68"/>
                    <a:pt x="8" y="68"/>
                    <a:pt x="8" y="68"/>
                  </a:cubicBezTo>
                  <a:cubicBezTo>
                    <a:pt x="8" y="69"/>
                    <a:pt x="7" y="69"/>
                    <a:pt x="7" y="69"/>
                  </a:cubicBezTo>
                  <a:lnTo>
                    <a:pt x="3" y="69"/>
                  </a:lnTo>
                  <a:close/>
                  <a:moveTo>
                    <a:pt x="91" y="78"/>
                  </a:moveTo>
                  <a:cubicBezTo>
                    <a:pt x="3" y="78"/>
                    <a:pt x="3" y="78"/>
                    <a:pt x="3" y="78"/>
                  </a:cubicBezTo>
                  <a:cubicBezTo>
                    <a:pt x="2" y="78"/>
                    <a:pt x="1" y="76"/>
                    <a:pt x="1" y="75"/>
                  </a:cubicBezTo>
                  <a:cubicBezTo>
                    <a:pt x="1" y="69"/>
                    <a:pt x="1" y="69"/>
                    <a:pt x="1" y="69"/>
                  </a:cubicBezTo>
                  <a:cubicBezTo>
                    <a:pt x="1" y="68"/>
                    <a:pt x="2" y="67"/>
                    <a:pt x="3" y="67"/>
                  </a:cubicBezTo>
                  <a:cubicBezTo>
                    <a:pt x="5" y="67"/>
                    <a:pt x="5" y="67"/>
                    <a:pt x="5" y="67"/>
                  </a:cubicBezTo>
                  <a:cubicBezTo>
                    <a:pt x="5" y="63"/>
                    <a:pt x="5" y="63"/>
                    <a:pt x="5" y="63"/>
                  </a:cubicBezTo>
                  <a:cubicBezTo>
                    <a:pt x="5" y="61"/>
                    <a:pt x="6" y="60"/>
                    <a:pt x="7" y="60"/>
                  </a:cubicBezTo>
                  <a:cubicBezTo>
                    <a:pt x="12" y="60"/>
                    <a:pt x="12" y="60"/>
                    <a:pt x="12" y="60"/>
                  </a:cubicBezTo>
                  <a:cubicBezTo>
                    <a:pt x="12" y="29"/>
                    <a:pt x="12" y="29"/>
                    <a:pt x="12" y="29"/>
                  </a:cubicBezTo>
                  <a:cubicBezTo>
                    <a:pt x="3" y="29"/>
                    <a:pt x="3" y="29"/>
                    <a:pt x="3" y="29"/>
                  </a:cubicBezTo>
                  <a:cubicBezTo>
                    <a:pt x="2" y="29"/>
                    <a:pt x="1" y="28"/>
                    <a:pt x="1" y="27"/>
                  </a:cubicBezTo>
                  <a:cubicBezTo>
                    <a:pt x="0" y="26"/>
                    <a:pt x="1" y="24"/>
                    <a:pt x="2" y="24"/>
                  </a:cubicBezTo>
                  <a:cubicBezTo>
                    <a:pt x="46" y="0"/>
                    <a:pt x="46" y="0"/>
                    <a:pt x="46" y="0"/>
                  </a:cubicBezTo>
                  <a:cubicBezTo>
                    <a:pt x="47" y="0"/>
                    <a:pt x="48" y="0"/>
                    <a:pt x="49" y="0"/>
                  </a:cubicBezTo>
                  <a:cubicBezTo>
                    <a:pt x="93" y="24"/>
                    <a:pt x="93" y="24"/>
                    <a:pt x="93" y="24"/>
                  </a:cubicBezTo>
                  <a:cubicBezTo>
                    <a:pt x="94" y="24"/>
                    <a:pt x="94" y="26"/>
                    <a:pt x="94" y="27"/>
                  </a:cubicBezTo>
                  <a:cubicBezTo>
                    <a:pt x="94" y="28"/>
                    <a:pt x="92" y="29"/>
                    <a:pt x="91" y="29"/>
                  </a:cubicBezTo>
                  <a:cubicBezTo>
                    <a:pt x="82" y="29"/>
                    <a:pt x="82" y="29"/>
                    <a:pt x="82" y="29"/>
                  </a:cubicBezTo>
                  <a:cubicBezTo>
                    <a:pt x="82" y="60"/>
                    <a:pt x="82" y="60"/>
                    <a:pt x="82" y="60"/>
                  </a:cubicBezTo>
                  <a:cubicBezTo>
                    <a:pt x="87" y="60"/>
                    <a:pt x="87" y="60"/>
                    <a:pt x="87" y="60"/>
                  </a:cubicBezTo>
                  <a:cubicBezTo>
                    <a:pt x="88" y="60"/>
                    <a:pt x="89" y="61"/>
                    <a:pt x="89" y="63"/>
                  </a:cubicBezTo>
                  <a:cubicBezTo>
                    <a:pt x="89" y="67"/>
                    <a:pt x="89" y="67"/>
                    <a:pt x="89" y="67"/>
                  </a:cubicBezTo>
                  <a:cubicBezTo>
                    <a:pt x="91" y="67"/>
                    <a:pt x="91" y="67"/>
                    <a:pt x="91" y="67"/>
                  </a:cubicBezTo>
                  <a:cubicBezTo>
                    <a:pt x="93" y="67"/>
                    <a:pt x="94" y="68"/>
                    <a:pt x="94" y="69"/>
                  </a:cubicBezTo>
                  <a:cubicBezTo>
                    <a:pt x="94" y="75"/>
                    <a:pt x="94" y="75"/>
                    <a:pt x="94" y="75"/>
                  </a:cubicBezTo>
                  <a:cubicBezTo>
                    <a:pt x="94" y="76"/>
                    <a:pt x="93" y="78"/>
                    <a:pt x="91" y="7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BA0C2F"/>
                </a:solidFill>
                <a:effectLst/>
                <a:uLnTx/>
                <a:uFillTx/>
              </a:endParaRPr>
            </a:p>
          </p:txBody>
        </p:sp>
      </p:grpSp>
      <p:grpSp>
        <p:nvGrpSpPr>
          <p:cNvPr id="17" name="Group 16"/>
          <p:cNvGrpSpPr/>
          <p:nvPr/>
        </p:nvGrpSpPr>
        <p:grpSpPr>
          <a:xfrm>
            <a:off x="606412" y="4743405"/>
            <a:ext cx="855378" cy="855378"/>
            <a:chOff x="5509266" y="4263877"/>
            <a:chExt cx="855378" cy="855378"/>
          </a:xfrm>
        </p:grpSpPr>
        <p:sp>
          <p:nvSpPr>
            <p:cNvPr id="15" name="Oval 170"/>
            <p:cNvSpPr>
              <a:spLocks noChangeArrowheads="1"/>
            </p:cNvSpPr>
            <p:nvPr/>
          </p:nvSpPr>
          <p:spPr bwMode="auto">
            <a:xfrm>
              <a:off x="5509266" y="4263877"/>
              <a:ext cx="855378" cy="855378"/>
            </a:xfrm>
            <a:prstGeom prst="ellipse">
              <a:avLst/>
            </a:prstGeom>
            <a:solidFill>
              <a:srgbClr val="7C7C7C"/>
            </a:solidFill>
            <a:ln w="19050">
              <a:solidFill>
                <a:srgbClr val="FFFFFF"/>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BA0C2F"/>
                </a:solidFill>
                <a:effectLst/>
                <a:uLnTx/>
                <a:uFillTx/>
              </a:endParaRPr>
            </a:p>
          </p:txBody>
        </p:sp>
        <p:sp>
          <p:nvSpPr>
            <p:cNvPr id="16" name="Freeform 171"/>
            <p:cNvSpPr>
              <a:spLocks noEditPoints="1"/>
            </p:cNvSpPr>
            <p:nvPr/>
          </p:nvSpPr>
          <p:spPr bwMode="auto">
            <a:xfrm>
              <a:off x="5743519" y="4499037"/>
              <a:ext cx="462069" cy="385057"/>
            </a:xfrm>
            <a:custGeom>
              <a:avLst/>
              <a:gdLst>
                <a:gd name="T0" fmla="*/ 84 w 84"/>
                <a:gd name="T1" fmla="*/ 10 h 70"/>
                <a:gd name="T2" fmla="*/ 80 w 84"/>
                <a:gd name="T3" fmla="*/ 7 h 70"/>
                <a:gd name="T4" fmla="*/ 33 w 84"/>
                <a:gd name="T5" fmla="*/ 7 h 70"/>
                <a:gd name="T6" fmla="*/ 33 w 84"/>
                <a:gd name="T7" fmla="*/ 3 h 70"/>
                <a:gd name="T8" fmla="*/ 30 w 84"/>
                <a:gd name="T9" fmla="*/ 0 h 70"/>
                <a:gd name="T10" fmla="*/ 3 w 84"/>
                <a:gd name="T11" fmla="*/ 0 h 70"/>
                <a:gd name="T12" fmla="*/ 0 w 84"/>
                <a:gd name="T13" fmla="*/ 3 h 70"/>
                <a:gd name="T14" fmla="*/ 0 w 84"/>
                <a:gd name="T15" fmla="*/ 22 h 70"/>
                <a:gd name="T16" fmla="*/ 0 w 84"/>
                <a:gd name="T17" fmla="*/ 23 h 70"/>
                <a:gd name="T18" fmla="*/ 0 w 84"/>
                <a:gd name="T19" fmla="*/ 62 h 70"/>
                <a:gd name="T20" fmla="*/ 7 w 84"/>
                <a:gd name="T21" fmla="*/ 70 h 70"/>
                <a:gd name="T22" fmla="*/ 76 w 84"/>
                <a:gd name="T23" fmla="*/ 70 h 70"/>
                <a:gd name="T24" fmla="*/ 84 w 84"/>
                <a:gd name="T25" fmla="*/ 62 h 70"/>
                <a:gd name="T26" fmla="*/ 84 w 84"/>
                <a:gd name="T27" fmla="*/ 56 h 70"/>
                <a:gd name="T28" fmla="*/ 84 w 84"/>
                <a:gd name="T29" fmla="*/ 56 h 70"/>
                <a:gd name="T30" fmla="*/ 84 w 84"/>
                <a:gd name="T31" fmla="*/ 10 h 70"/>
                <a:gd name="T32" fmla="*/ 29 w 84"/>
                <a:gd name="T33" fmla="*/ 4 h 70"/>
                <a:gd name="T34" fmla="*/ 29 w 84"/>
                <a:gd name="T35" fmla="*/ 9 h 70"/>
                <a:gd name="T36" fmla="*/ 31 w 84"/>
                <a:gd name="T37" fmla="*/ 11 h 70"/>
                <a:gd name="T38" fmla="*/ 80 w 84"/>
                <a:gd name="T39" fmla="*/ 11 h 70"/>
                <a:gd name="T40" fmla="*/ 80 w 84"/>
                <a:gd name="T41" fmla="*/ 16 h 70"/>
                <a:gd name="T42" fmla="*/ 76 w 84"/>
                <a:gd name="T43" fmla="*/ 15 h 70"/>
                <a:gd name="T44" fmla="*/ 7 w 84"/>
                <a:gd name="T45" fmla="*/ 15 h 70"/>
                <a:gd name="T46" fmla="*/ 4 w 84"/>
                <a:gd name="T47" fmla="*/ 16 h 70"/>
                <a:gd name="T48" fmla="*/ 4 w 84"/>
                <a:gd name="T49" fmla="*/ 4 h 70"/>
                <a:gd name="T50" fmla="*/ 29 w 84"/>
                <a:gd name="T51" fmla="*/ 4 h 70"/>
                <a:gd name="T52" fmla="*/ 80 w 84"/>
                <a:gd name="T53" fmla="*/ 62 h 70"/>
                <a:gd name="T54" fmla="*/ 76 w 84"/>
                <a:gd name="T55" fmla="*/ 66 h 70"/>
                <a:gd name="T56" fmla="*/ 7 w 84"/>
                <a:gd name="T57" fmla="*/ 66 h 70"/>
                <a:gd name="T58" fmla="*/ 4 w 84"/>
                <a:gd name="T59" fmla="*/ 62 h 70"/>
                <a:gd name="T60" fmla="*/ 4 w 84"/>
                <a:gd name="T61" fmla="*/ 56 h 70"/>
                <a:gd name="T62" fmla="*/ 4 w 84"/>
                <a:gd name="T63" fmla="*/ 56 h 70"/>
                <a:gd name="T64" fmla="*/ 4 w 84"/>
                <a:gd name="T65" fmla="*/ 22 h 70"/>
                <a:gd name="T66" fmla="*/ 7 w 84"/>
                <a:gd name="T67" fmla="*/ 19 h 70"/>
                <a:gd name="T68" fmla="*/ 76 w 84"/>
                <a:gd name="T69" fmla="*/ 19 h 70"/>
                <a:gd name="T70" fmla="*/ 80 w 84"/>
                <a:gd name="T71" fmla="*/ 23 h 70"/>
                <a:gd name="T72" fmla="*/ 80 w 84"/>
                <a:gd name="T73"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70">
                  <a:moveTo>
                    <a:pt x="84" y="10"/>
                  </a:moveTo>
                  <a:cubicBezTo>
                    <a:pt x="84" y="8"/>
                    <a:pt x="82" y="7"/>
                    <a:pt x="80" y="7"/>
                  </a:cubicBezTo>
                  <a:cubicBezTo>
                    <a:pt x="33" y="7"/>
                    <a:pt x="33" y="7"/>
                    <a:pt x="33" y="7"/>
                  </a:cubicBezTo>
                  <a:cubicBezTo>
                    <a:pt x="33" y="3"/>
                    <a:pt x="33" y="3"/>
                    <a:pt x="33" y="3"/>
                  </a:cubicBezTo>
                  <a:cubicBezTo>
                    <a:pt x="33" y="2"/>
                    <a:pt x="32" y="0"/>
                    <a:pt x="30" y="0"/>
                  </a:cubicBezTo>
                  <a:cubicBezTo>
                    <a:pt x="3" y="0"/>
                    <a:pt x="3" y="0"/>
                    <a:pt x="3" y="0"/>
                  </a:cubicBezTo>
                  <a:cubicBezTo>
                    <a:pt x="1" y="0"/>
                    <a:pt x="0" y="2"/>
                    <a:pt x="0" y="3"/>
                  </a:cubicBezTo>
                  <a:cubicBezTo>
                    <a:pt x="0" y="22"/>
                    <a:pt x="0" y="22"/>
                    <a:pt x="0" y="22"/>
                  </a:cubicBezTo>
                  <a:cubicBezTo>
                    <a:pt x="0" y="22"/>
                    <a:pt x="0" y="22"/>
                    <a:pt x="0" y="23"/>
                  </a:cubicBezTo>
                  <a:cubicBezTo>
                    <a:pt x="0" y="62"/>
                    <a:pt x="0" y="62"/>
                    <a:pt x="0" y="62"/>
                  </a:cubicBezTo>
                  <a:cubicBezTo>
                    <a:pt x="0" y="66"/>
                    <a:pt x="3" y="70"/>
                    <a:pt x="7" y="70"/>
                  </a:cubicBezTo>
                  <a:cubicBezTo>
                    <a:pt x="76" y="70"/>
                    <a:pt x="76" y="70"/>
                    <a:pt x="76" y="70"/>
                  </a:cubicBezTo>
                  <a:cubicBezTo>
                    <a:pt x="80" y="70"/>
                    <a:pt x="84" y="66"/>
                    <a:pt x="84" y="62"/>
                  </a:cubicBezTo>
                  <a:cubicBezTo>
                    <a:pt x="84" y="56"/>
                    <a:pt x="84" y="56"/>
                    <a:pt x="84" y="56"/>
                  </a:cubicBezTo>
                  <a:cubicBezTo>
                    <a:pt x="84" y="56"/>
                    <a:pt x="84" y="56"/>
                    <a:pt x="84" y="56"/>
                  </a:cubicBezTo>
                  <a:lnTo>
                    <a:pt x="84" y="10"/>
                  </a:lnTo>
                  <a:close/>
                  <a:moveTo>
                    <a:pt x="29" y="4"/>
                  </a:moveTo>
                  <a:cubicBezTo>
                    <a:pt x="29" y="9"/>
                    <a:pt x="29" y="9"/>
                    <a:pt x="29" y="9"/>
                  </a:cubicBezTo>
                  <a:cubicBezTo>
                    <a:pt x="29" y="10"/>
                    <a:pt x="30" y="11"/>
                    <a:pt x="31" y="11"/>
                  </a:cubicBezTo>
                  <a:cubicBezTo>
                    <a:pt x="80" y="11"/>
                    <a:pt x="80" y="11"/>
                    <a:pt x="80" y="11"/>
                  </a:cubicBezTo>
                  <a:cubicBezTo>
                    <a:pt x="80" y="16"/>
                    <a:pt x="80" y="16"/>
                    <a:pt x="80" y="16"/>
                  </a:cubicBezTo>
                  <a:cubicBezTo>
                    <a:pt x="79" y="15"/>
                    <a:pt x="78" y="15"/>
                    <a:pt x="76" y="15"/>
                  </a:cubicBezTo>
                  <a:cubicBezTo>
                    <a:pt x="7" y="15"/>
                    <a:pt x="7" y="15"/>
                    <a:pt x="7" y="15"/>
                  </a:cubicBezTo>
                  <a:cubicBezTo>
                    <a:pt x="6" y="15"/>
                    <a:pt x="5" y="15"/>
                    <a:pt x="4" y="16"/>
                  </a:cubicBezTo>
                  <a:cubicBezTo>
                    <a:pt x="4" y="4"/>
                    <a:pt x="4" y="4"/>
                    <a:pt x="4" y="4"/>
                  </a:cubicBezTo>
                  <a:lnTo>
                    <a:pt x="29" y="4"/>
                  </a:lnTo>
                  <a:close/>
                  <a:moveTo>
                    <a:pt x="80" y="62"/>
                  </a:moveTo>
                  <a:cubicBezTo>
                    <a:pt x="80" y="64"/>
                    <a:pt x="78" y="66"/>
                    <a:pt x="76" y="66"/>
                  </a:cubicBezTo>
                  <a:cubicBezTo>
                    <a:pt x="7" y="66"/>
                    <a:pt x="7" y="66"/>
                    <a:pt x="7" y="66"/>
                  </a:cubicBezTo>
                  <a:cubicBezTo>
                    <a:pt x="5" y="66"/>
                    <a:pt x="4" y="64"/>
                    <a:pt x="4" y="62"/>
                  </a:cubicBezTo>
                  <a:cubicBezTo>
                    <a:pt x="4" y="56"/>
                    <a:pt x="4" y="56"/>
                    <a:pt x="4" y="56"/>
                  </a:cubicBezTo>
                  <a:cubicBezTo>
                    <a:pt x="4" y="56"/>
                    <a:pt x="4" y="56"/>
                    <a:pt x="4" y="56"/>
                  </a:cubicBezTo>
                  <a:cubicBezTo>
                    <a:pt x="4" y="22"/>
                    <a:pt x="4" y="22"/>
                    <a:pt x="4" y="22"/>
                  </a:cubicBezTo>
                  <a:cubicBezTo>
                    <a:pt x="4" y="21"/>
                    <a:pt x="5" y="19"/>
                    <a:pt x="7" y="19"/>
                  </a:cubicBezTo>
                  <a:cubicBezTo>
                    <a:pt x="76" y="19"/>
                    <a:pt x="76" y="19"/>
                    <a:pt x="76" y="19"/>
                  </a:cubicBezTo>
                  <a:cubicBezTo>
                    <a:pt x="78" y="19"/>
                    <a:pt x="80" y="21"/>
                    <a:pt x="80" y="23"/>
                  </a:cubicBezTo>
                  <a:lnTo>
                    <a:pt x="8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BA0C2F"/>
                </a:solidFill>
                <a:effectLst/>
                <a:uLnTx/>
                <a:uFillTx/>
              </a:endParaRPr>
            </a:p>
          </p:txBody>
        </p:sp>
      </p:grpSp>
      <p:cxnSp>
        <p:nvCxnSpPr>
          <p:cNvPr id="20" name="Straight Connector 19"/>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551695" y="6553200"/>
            <a:ext cx="8037501" cy="304800"/>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1557332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Contributions</a:t>
            </a:r>
            <a:endParaRPr lang="en-US" dirty="0"/>
          </a:p>
        </p:txBody>
      </p:sp>
      <p:sp>
        <p:nvSpPr>
          <p:cNvPr id="3" name="Content Placeholder 2"/>
          <p:cNvSpPr>
            <a:spLocks noGrp="1"/>
          </p:cNvSpPr>
          <p:nvPr>
            <p:ph idx="1"/>
          </p:nvPr>
        </p:nvSpPr>
        <p:spPr/>
        <p:txBody>
          <a:bodyPr/>
          <a:lstStyle/>
          <a:p>
            <a:endParaRPr lang="en-US" dirty="0" smtClean="0">
              <a:solidFill>
                <a:schemeClr val="accent4"/>
              </a:solidFill>
            </a:endParaRPr>
          </a:p>
          <a:p>
            <a:endParaRPr lang="en-US" dirty="0">
              <a:solidFill>
                <a:schemeClr val="accent4"/>
              </a:solidFill>
            </a:endParaRPr>
          </a:p>
          <a:p>
            <a:r>
              <a:rPr lang="en-US" dirty="0" smtClean="0">
                <a:solidFill>
                  <a:schemeClr val="accent4"/>
                </a:solidFill>
              </a:rPr>
              <a:t>Employer Contribution  </a:t>
            </a:r>
          </a:p>
          <a:p>
            <a:pPr marL="0" indent="0">
              <a:buNone/>
            </a:pPr>
            <a:endParaRPr lang="en-US" dirty="0" smtClean="0">
              <a:solidFill>
                <a:schemeClr val="accent4"/>
              </a:solidFill>
            </a:endParaRPr>
          </a:p>
          <a:p>
            <a:pPr marL="0" indent="0">
              <a:buNone/>
            </a:pPr>
            <a:r>
              <a:rPr lang="en-US" dirty="0" smtClean="0">
                <a:solidFill>
                  <a:schemeClr val="accent4"/>
                </a:solidFill>
              </a:rPr>
              <a:t>	          Or</a:t>
            </a:r>
            <a:endParaRPr lang="en-US" dirty="0">
              <a:solidFill>
                <a:schemeClr val="accent4"/>
              </a:solidFill>
            </a:endParaRPr>
          </a:p>
          <a:p>
            <a:endParaRPr lang="en-US" dirty="0" smtClean="0">
              <a:solidFill>
                <a:schemeClr val="accent4"/>
              </a:solidFill>
            </a:endParaRPr>
          </a:p>
          <a:p>
            <a:r>
              <a:rPr lang="en-US" dirty="0" smtClean="0">
                <a:solidFill>
                  <a:schemeClr val="accent4"/>
                </a:solidFill>
              </a:rPr>
              <a:t>Employee Contribution only</a:t>
            </a:r>
          </a:p>
          <a:p>
            <a:endParaRPr lang="en-US" dirty="0">
              <a:solidFill>
                <a:schemeClr val="accent4"/>
              </a:solidFill>
            </a:endParaRPr>
          </a:p>
        </p:txBody>
      </p:sp>
      <p:cxnSp>
        <p:nvCxnSpPr>
          <p:cNvPr id="4" name="Straight Connector 3"/>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583" y="2736287"/>
            <a:ext cx="26670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a:xfrm>
            <a:off x="360438" y="6586984"/>
            <a:ext cx="8290388" cy="168275"/>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
        <p:nvSpPr>
          <p:cNvPr id="6" name="Slide Number Placeholder 5"/>
          <p:cNvSpPr>
            <a:spLocks noGrp="1"/>
          </p:cNvSpPr>
          <p:nvPr>
            <p:ph type="sldNum" sz="quarter" idx="12"/>
          </p:nvPr>
        </p:nvSpPr>
        <p:spPr/>
        <p:txBody>
          <a:bodyPr/>
          <a:lstStyle/>
          <a:p>
            <a:fld id="{4C43BBE3-B0AB-447A-A0EA-7FFB53072335}" type="slidenum">
              <a:rPr lang="en-US" smtClean="0"/>
              <a:pPr/>
              <a:t>6</a:t>
            </a:fld>
            <a:endParaRPr lang="en-US"/>
          </a:p>
        </p:txBody>
      </p:sp>
      <p:sp>
        <p:nvSpPr>
          <p:cNvPr id="7" name="TextBox 6"/>
          <p:cNvSpPr txBox="1"/>
          <p:nvPr/>
        </p:nvSpPr>
        <p:spPr>
          <a:xfrm>
            <a:off x="560438" y="5684513"/>
            <a:ext cx="4643707" cy="369332"/>
          </a:xfrm>
          <a:prstGeom prst="rect">
            <a:avLst/>
          </a:prstGeom>
          <a:noFill/>
        </p:spPr>
        <p:txBody>
          <a:bodyPr wrap="none" rtlCol="0">
            <a:spAutoFit/>
          </a:bodyPr>
          <a:lstStyle/>
          <a:p>
            <a:pPr algn="l"/>
            <a:r>
              <a:rPr lang="en-US" b="1" dirty="0" smtClean="0">
                <a:solidFill>
                  <a:schemeClr val="accent4"/>
                </a:solidFill>
                <a:latin typeface="+mn-lt"/>
              </a:rPr>
              <a:t>Note:  Additional rules apply when HCEs exist.</a:t>
            </a:r>
            <a:endParaRPr lang="en-US" b="1" dirty="0">
              <a:solidFill>
                <a:schemeClr val="accent4"/>
              </a:solidFill>
              <a:latin typeface="+mn-lt"/>
            </a:endParaRPr>
          </a:p>
        </p:txBody>
      </p:sp>
    </p:spTree>
    <p:extLst>
      <p:ext uri="{BB962C8B-B14F-4D97-AF65-F5344CB8AC3E}">
        <p14:creationId xmlns:p14="http://schemas.microsoft.com/office/powerpoint/2010/main" val="1575724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Employer Contributions</a:t>
            </a:r>
            <a:endParaRPr lang="en-US" dirty="0"/>
          </a:p>
        </p:txBody>
      </p:sp>
      <p:sp>
        <p:nvSpPr>
          <p:cNvPr id="3" name="Content Placeholder 2"/>
          <p:cNvSpPr>
            <a:spLocks noGrp="1"/>
          </p:cNvSpPr>
          <p:nvPr>
            <p:ph idx="1"/>
          </p:nvPr>
        </p:nvSpPr>
        <p:spPr>
          <a:xfrm>
            <a:off x="337043" y="1232647"/>
            <a:ext cx="9144000" cy="5105400"/>
          </a:xfrm>
        </p:spPr>
        <p:txBody>
          <a:bodyPr>
            <a:normAutofit/>
          </a:bodyPr>
          <a:lstStyle/>
          <a:p>
            <a:r>
              <a:rPr lang="en-US" dirty="0" smtClean="0">
                <a:solidFill>
                  <a:schemeClr val="accent4"/>
                </a:solidFill>
              </a:rPr>
              <a:t>Match – 100% on first 3% of compensation, 50% on next 2%</a:t>
            </a:r>
          </a:p>
          <a:p>
            <a:pPr marL="914400" lvl="2" indent="0">
              <a:buNone/>
            </a:pPr>
            <a:endParaRPr lang="en-US" sz="2000" dirty="0" smtClean="0">
              <a:solidFill>
                <a:schemeClr val="accent4"/>
              </a:solidFill>
            </a:endParaRPr>
          </a:p>
          <a:p>
            <a:pPr marL="914400" lvl="2" indent="0">
              <a:buNone/>
            </a:pPr>
            <a:endParaRPr lang="en-US" sz="2000" dirty="0">
              <a:solidFill>
                <a:schemeClr val="accent4"/>
              </a:solidFill>
            </a:endParaRPr>
          </a:p>
          <a:p>
            <a:pPr marL="914400" lvl="2" indent="0">
              <a:buNone/>
            </a:pPr>
            <a:endParaRPr lang="en-US" sz="2000" dirty="0" smtClean="0">
              <a:solidFill>
                <a:schemeClr val="accent4"/>
              </a:solidFill>
            </a:endParaRPr>
          </a:p>
          <a:p>
            <a:pPr marL="914400" lvl="2" indent="0">
              <a:buNone/>
            </a:pPr>
            <a:endParaRPr lang="en-US" sz="2000" dirty="0">
              <a:solidFill>
                <a:schemeClr val="accent4"/>
              </a:solidFill>
            </a:endParaRPr>
          </a:p>
          <a:p>
            <a:pPr marL="914400" lvl="2" indent="0">
              <a:buNone/>
            </a:pPr>
            <a:endParaRPr lang="en-US" sz="2800" dirty="0" smtClean="0">
              <a:solidFill>
                <a:schemeClr val="accent4"/>
              </a:solidFill>
            </a:endParaRPr>
          </a:p>
          <a:p>
            <a:pPr marL="0" indent="0">
              <a:buNone/>
            </a:pPr>
            <a:endParaRPr lang="en-US" sz="2800" dirty="0">
              <a:solidFill>
                <a:schemeClr val="accent4"/>
              </a:solidFill>
            </a:endParaRPr>
          </a:p>
          <a:p>
            <a:pPr marL="0" indent="0">
              <a:spcBef>
                <a:spcPts val="0"/>
              </a:spcBef>
              <a:buNone/>
            </a:pPr>
            <a:endParaRPr lang="en-US" sz="2800" b="1" dirty="0" smtClean="0">
              <a:solidFill>
                <a:schemeClr val="accent4"/>
              </a:solidFill>
            </a:endParaRPr>
          </a:p>
          <a:p>
            <a:pPr marL="0" indent="0">
              <a:spcBef>
                <a:spcPts val="0"/>
              </a:spcBef>
              <a:buNone/>
            </a:pPr>
            <a:endParaRPr lang="en-US" sz="2800" b="1" dirty="0" smtClean="0">
              <a:solidFill>
                <a:schemeClr val="accent4"/>
              </a:solidFill>
            </a:endParaRPr>
          </a:p>
          <a:p>
            <a:pPr>
              <a:spcBef>
                <a:spcPts val="0"/>
              </a:spcBef>
            </a:pPr>
            <a:r>
              <a:rPr lang="en-US" dirty="0" smtClean="0">
                <a:solidFill>
                  <a:schemeClr val="accent4"/>
                </a:solidFill>
              </a:rPr>
              <a:t>Non-elective contribution – at least 3% </a:t>
            </a:r>
            <a:r>
              <a:rPr lang="en-US" dirty="0" smtClean="0">
                <a:solidFill>
                  <a:schemeClr val="accent4"/>
                </a:solidFill>
              </a:rPr>
              <a:t>of </a:t>
            </a:r>
            <a:r>
              <a:rPr lang="en-US" dirty="0" smtClean="0">
                <a:solidFill>
                  <a:schemeClr val="accent4"/>
                </a:solidFill>
              </a:rPr>
              <a:t>compensation</a:t>
            </a:r>
            <a:endParaRPr lang="en-US" dirty="0">
              <a:solidFill>
                <a:schemeClr val="accent4"/>
              </a:solidFill>
            </a:endParaRPr>
          </a:p>
        </p:txBody>
      </p:sp>
      <p:cxnSp>
        <p:nvCxnSpPr>
          <p:cNvPr id="4" name="Straight Connector 3"/>
          <p:cNvCxnSpPr/>
          <p:nvPr/>
        </p:nvCxnSpPr>
        <p:spPr>
          <a:xfrm>
            <a:off x="560439" y="958646"/>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709784753"/>
              </p:ext>
            </p:extLst>
          </p:nvPr>
        </p:nvGraphicFramePr>
        <p:xfrm>
          <a:off x="1748116" y="1858128"/>
          <a:ext cx="5217460" cy="2225040"/>
        </p:xfrm>
        <a:graphic>
          <a:graphicData uri="http://schemas.openxmlformats.org/drawingml/2006/table">
            <a:tbl>
              <a:tblPr firstRow="1" bandRow="1">
                <a:tableStyleId>{00A15C55-8517-42AA-B614-E9B94910E393}</a:tableStyleId>
              </a:tblPr>
              <a:tblGrid>
                <a:gridCol w="2608730"/>
                <a:gridCol w="2608730"/>
              </a:tblGrid>
              <a:tr h="370840">
                <a:tc>
                  <a:txBody>
                    <a:bodyPr/>
                    <a:lstStyle/>
                    <a:p>
                      <a:pPr algn="ctr"/>
                      <a:r>
                        <a:rPr lang="en-US" dirty="0" smtClean="0"/>
                        <a:t>Employee %</a:t>
                      </a:r>
                      <a:endParaRPr lang="en-US" dirty="0"/>
                    </a:p>
                  </a:txBody>
                  <a:tcPr/>
                </a:tc>
                <a:tc>
                  <a:txBody>
                    <a:bodyPr/>
                    <a:lstStyle/>
                    <a:p>
                      <a:pPr algn="ctr"/>
                      <a:r>
                        <a:rPr lang="en-US" dirty="0" smtClean="0"/>
                        <a:t>Employer</a:t>
                      </a:r>
                      <a:r>
                        <a:rPr lang="en-US" baseline="0" dirty="0" smtClean="0"/>
                        <a:t> %</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3</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3.5</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4</a:t>
                      </a:r>
                      <a:endParaRPr lang="en-US" dirty="0"/>
                    </a:p>
                  </a:txBody>
                  <a:tcPr/>
                </a:tc>
              </a:tr>
            </a:tbl>
          </a:graphicData>
        </a:graphic>
      </p:graphicFrame>
      <p:sp>
        <p:nvSpPr>
          <p:cNvPr id="6" name="Footer Placeholder 5"/>
          <p:cNvSpPr>
            <a:spLocks noGrp="1"/>
          </p:cNvSpPr>
          <p:nvPr>
            <p:ph type="ftr" sz="quarter" idx="11"/>
          </p:nvPr>
        </p:nvSpPr>
        <p:spPr>
          <a:xfrm>
            <a:off x="411822" y="6597258"/>
            <a:ext cx="8039004" cy="260742"/>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
        <p:nvSpPr>
          <p:cNvPr id="7" name="Slide Number Placeholder 6"/>
          <p:cNvSpPr>
            <a:spLocks noGrp="1"/>
          </p:cNvSpPr>
          <p:nvPr>
            <p:ph type="sldNum" sz="quarter" idx="12"/>
          </p:nvPr>
        </p:nvSpPr>
        <p:spPr/>
        <p:txBody>
          <a:bodyPr/>
          <a:lstStyle/>
          <a:p>
            <a:fld id="{4C43BBE3-B0AB-447A-A0EA-7FFB53072335}" type="slidenum">
              <a:rPr lang="en-US" smtClean="0"/>
              <a:pPr/>
              <a:t>7</a:t>
            </a:fld>
            <a:endParaRPr lang="en-US"/>
          </a:p>
        </p:txBody>
      </p:sp>
    </p:spTree>
    <p:extLst>
      <p:ext uri="{BB962C8B-B14F-4D97-AF65-F5344CB8AC3E}">
        <p14:creationId xmlns:p14="http://schemas.microsoft.com/office/powerpoint/2010/main" val="2664810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32" y="324603"/>
            <a:ext cx="8229600" cy="1020762"/>
          </a:xfrm>
        </p:spPr>
        <p:txBody>
          <a:bodyPr>
            <a:normAutofit/>
          </a:bodyPr>
          <a:lstStyle/>
          <a:p>
            <a:r>
              <a:rPr lang="en-US" dirty="0" smtClean="0"/>
              <a:t> Key Features: Employee Contributions  </a:t>
            </a:r>
            <a:endParaRPr lang="en-US" dirty="0"/>
          </a:p>
        </p:txBody>
      </p:sp>
      <p:sp>
        <p:nvSpPr>
          <p:cNvPr id="17" name="Slide Number Placeholder 1"/>
          <p:cNvSpPr>
            <a:spLocks noGrp="1"/>
          </p:cNvSpPr>
          <p:nvPr>
            <p:ph type="sldNum" sz="quarter" idx="12"/>
          </p:nvPr>
        </p:nvSpPr>
        <p:spPr>
          <a:xfrm>
            <a:off x="8615680" y="6334844"/>
            <a:ext cx="381000" cy="365125"/>
          </a:xfrm>
        </p:spPr>
        <p:txBody>
          <a:bodyPr/>
          <a:lstStyle/>
          <a:p>
            <a:fld id="{4C43BBE3-B0AB-447A-A0EA-7FFB53072335}" type="slidenum">
              <a:rPr lang="en-US" smtClean="0">
                <a:solidFill>
                  <a:srgbClr val="2A547E"/>
                </a:solidFill>
              </a:rPr>
              <a:pPr/>
              <a:t>8</a:t>
            </a:fld>
            <a:endParaRPr lang="en-US" dirty="0">
              <a:solidFill>
                <a:srgbClr val="2A547E"/>
              </a:solidFill>
            </a:endParaRPr>
          </a:p>
        </p:txBody>
      </p:sp>
      <p:sp>
        <p:nvSpPr>
          <p:cNvPr id="19" name="Title 1"/>
          <p:cNvSpPr txBox="1">
            <a:spLocks/>
          </p:cNvSpPr>
          <p:nvPr/>
        </p:nvSpPr>
        <p:spPr>
          <a:xfrm>
            <a:off x="386080" y="1767840"/>
            <a:ext cx="8229600" cy="300736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accent4"/>
                </a:solidFill>
                <a:latin typeface="+mj-lt"/>
                <a:ea typeface="+mj-ea"/>
                <a:cs typeface="+mj-cs"/>
              </a:defRPr>
            </a:lvl1pPr>
          </a:lstStyle>
          <a:p>
            <a:pPr marL="457200" indent="-457200" fontAlgn="auto">
              <a:spcAft>
                <a:spcPts val="0"/>
              </a:spcAft>
              <a:buFont typeface="Arial" panose="020B0604020202020204" pitchFamily="34" charset="0"/>
              <a:buChar char="•"/>
            </a:pPr>
            <a:r>
              <a:rPr lang="en-US" sz="2800" dirty="0" smtClean="0"/>
              <a:t>Before tax contributions </a:t>
            </a:r>
          </a:p>
          <a:p>
            <a:pPr marL="457200" indent="-457200" fontAlgn="auto">
              <a:spcAft>
                <a:spcPts val="0"/>
              </a:spcAft>
              <a:buFont typeface="Arial" panose="020B0604020202020204" pitchFamily="34" charset="0"/>
              <a:buChar char="•"/>
            </a:pPr>
            <a:endParaRPr lang="en-US" sz="2800" dirty="0"/>
          </a:p>
          <a:p>
            <a:pPr marL="457200" indent="-457200" fontAlgn="auto">
              <a:spcAft>
                <a:spcPts val="0"/>
              </a:spcAft>
              <a:buFont typeface="Arial" panose="020B0604020202020204" pitchFamily="34" charset="0"/>
              <a:buChar char="•"/>
            </a:pPr>
            <a:endParaRPr lang="en-US" sz="2800" dirty="0" smtClean="0"/>
          </a:p>
          <a:p>
            <a:pPr marL="457200" indent="-457200" fontAlgn="auto">
              <a:spcAft>
                <a:spcPts val="0"/>
              </a:spcAft>
              <a:buFont typeface="Arial" panose="020B0604020202020204" pitchFamily="34" charset="0"/>
              <a:buChar char="•"/>
            </a:pPr>
            <a:r>
              <a:rPr lang="en-US" sz="2800" dirty="0" smtClean="0"/>
              <a:t>Roth contributions  </a:t>
            </a:r>
            <a:endParaRPr lang="en-US" sz="2800" dirty="0"/>
          </a:p>
        </p:txBody>
      </p:sp>
      <p:cxnSp>
        <p:nvCxnSpPr>
          <p:cNvPr id="5" name="Straight Connector 4"/>
          <p:cNvCxnSpPr/>
          <p:nvPr/>
        </p:nvCxnSpPr>
        <p:spPr>
          <a:xfrm>
            <a:off x="560439" y="1194621"/>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3"/>
          <p:cNvSpPr/>
          <p:nvPr/>
        </p:nvSpPr>
        <p:spPr bwMode="auto">
          <a:xfrm>
            <a:off x="3819832" y="1767840"/>
            <a:ext cx="4795848" cy="3776472"/>
          </a:xfrm>
          <a:custGeom>
            <a:avLst/>
            <a:gdLst>
              <a:gd name="connsiteX0" fmla="*/ 0 w 4648522"/>
              <a:gd name="connsiteY0" fmla="*/ 0 h 3776472"/>
              <a:gd name="connsiteX1" fmla="*/ 4648522 w 4648522"/>
              <a:gd name="connsiteY1" fmla="*/ 0 h 3776472"/>
              <a:gd name="connsiteX2" fmla="*/ 4648522 w 4648522"/>
              <a:gd name="connsiteY2" fmla="*/ 3776472 h 3776472"/>
              <a:gd name="connsiteX3" fmla="*/ 0 w 4648522"/>
              <a:gd name="connsiteY3" fmla="*/ 3776472 h 3776472"/>
              <a:gd name="connsiteX4" fmla="*/ 0 w 4648522"/>
              <a:gd name="connsiteY4" fmla="*/ 0 h 3776472"/>
              <a:gd name="connsiteX0" fmla="*/ 2311685 w 4648522"/>
              <a:gd name="connsiteY0" fmla="*/ 30822 h 3776472"/>
              <a:gd name="connsiteX1" fmla="*/ 4648522 w 4648522"/>
              <a:gd name="connsiteY1" fmla="*/ 0 h 3776472"/>
              <a:gd name="connsiteX2" fmla="*/ 4648522 w 4648522"/>
              <a:gd name="connsiteY2" fmla="*/ 3776472 h 3776472"/>
              <a:gd name="connsiteX3" fmla="*/ 0 w 4648522"/>
              <a:gd name="connsiteY3" fmla="*/ 3776472 h 3776472"/>
              <a:gd name="connsiteX4" fmla="*/ 2311685 w 4648522"/>
              <a:gd name="connsiteY4" fmla="*/ 30822 h 3776472"/>
              <a:gd name="connsiteX0" fmla="*/ 2116476 w 4648522"/>
              <a:gd name="connsiteY0" fmla="*/ 20548 h 3776472"/>
              <a:gd name="connsiteX1" fmla="*/ 4648522 w 4648522"/>
              <a:gd name="connsiteY1" fmla="*/ 0 h 3776472"/>
              <a:gd name="connsiteX2" fmla="*/ 4648522 w 4648522"/>
              <a:gd name="connsiteY2" fmla="*/ 3776472 h 3776472"/>
              <a:gd name="connsiteX3" fmla="*/ 0 w 4648522"/>
              <a:gd name="connsiteY3" fmla="*/ 3776472 h 3776472"/>
              <a:gd name="connsiteX4" fmla="*/ 2116476 w 4648522"/>
              <a:gd name="connsiteY4" fmla="*/ 20548 h 377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8522" h="3776472">
                <a:moveTo>
                  <a:pt x="2116476" y="20548"/>
                </a:moveTo>
                <a:lnTo>
                  <a:pt x="4648522" y="0"/>
                </a:lnTo>
                <a:lnTo>
                  <a:pt x="4648522" y="3776472"/>
                </a:lnTo>
                <a:lnTo>
                  <a:pt x="0" y="3776472"/>
                </a:lnTo>
                <a:lnTo>
                  <a:pt x="2116476" y="20548"/>
                </a:lnTo>
                <a:close/>
              </a:path>
            </a:pathLst>
          </a:custGeom>
          <a:blipFill dpi="0" rotWithShape="1">
            <a:blip r:embed="rId3">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l" defTabSz="1019175"/>
            <a:endParaRPr lang="en-US" sz="2000" dirty="0">
              <a:solidFill>
                <a:srgbClr val="BA0C2F"/>
              </a:solidFill>
              <a:latin typeface="Gotham C2 Text" charset="0"/>
              <a:ea typeface="ＭＳ Ｐゴシック" charset="0"/>
              <a:cs typeface="ＭＳ Ｐゴシック" charset="0"/>
            </a:endParaRPr>
          </a:p>
        </p:txBody>
      </p:sp>
      <p:sp>
        <p:nvSpPr>
          <p:cNvPr id="3" name="Footer Placeholder 2"/>
          <p:cNvSpPr>
            <a:spLocks noGrp="1"/>
          </p:cNvSpPr>
          <p:nvPr>
            <p:ph type="ftr" sz="quarter" idx="11"/>
          </p:nvPr>
        </p:nvSpPr>
        <p:spPr>
          <a:xfrm>
            <a:off x="386079" y="6584023"/>
            <a:ext cx="8316131" cy="273977"/>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2412799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Auto Enrollment Plan</a:t>
            </a:r>
            <a:endParaRPr lang="en-US" dirty="0"/>
          </a:p>
        </p:txBody>
      </p:sp>
      <p:sp>
        <p:nvSpPr>
          <p:cNvPr id="3" name="Slide Number Placeholder 2"/>
          <p:cNvSpPr>
            <a:spLocks noGrp="1"/>
          </p:cNvSpPr>
          <p:nvPr>
            <p:ph type="sldNum" sz="quarter" idx="12"/>
          </p:nvPr>
        </p:nvSpPr>
        <p:spPr/>
        <p:txBody>
          <a:bodyPr/>
          <a:lstStyle/>
          <a:p>
            <a:fld id="{4C43BBE3-B0AB-447A-A0EA-7FFB53072335}" type="slidenum">
              <a:rPr lang="en-US" smtClean="0"/>
              <a:pPr/>
              <a:t>9</a:t>
            </a:fld>
            <a:endParaRPr lang="en-US"/>
          </a:p>
        </p:txBody>
      </p:sp>
      <p:sp>
        <p:nvSpPr>
          <p:cNvPr id="5" name="TextBox 4"/>
          <p:cNvSpPr txBox="1"/>
          <p:nvPr/>
        </p:nvSpPr>
        <p:spPr>
          <a:xfrm>
            <a:off x="453860" y="1988946"/>
            <a:ext cx="7070712" cy="3108543"/>
          </a:xfrm>
          <a:prstGeom prst="rect">
            <a:avLst/>
          </a:prstGeom>
          <a:noFill/>
        </p:spPr>
        <p:txBody>
          <a:bodyPr wrap="square" rtlCol="0">
            <a:spAutoFit/>
          </a:bodyPr>
          <a:lstStyle/>
          <a:p>
            <a:pPr marL="457200" indent="-457200" algn="l">
              <a:buFont typeface="Wingdings" panose="05000000000000000000" pitchFamily="2" charset="2"/>
              <a:buChar char="ü"/>
            </a:pPr>
            <a:r>
              <a:rPr lang="en-US" sz="2800" dirty="0" smtClean="0">
                <a:solidFill>
                  <a:schemeClr val="accent4"/>
                </a:solidFill>
                <a:latin typeface="+mn-lt"/>
              </a:rPr>
              <a:t>Helps  Employees Save</a:t>
            </a:r>
          </a:p>
          <a:p>
            <a:pPr algn="l"/>
            <a:endParaRPr lang="en-US" sz="2800" dirty="0" smtClean="0">
              <a:solidFill>
                <a:schemeClr val="accent4"/>
              </a:solidFill>
              <a:latin typeface="+mn-lt"/>
            </a:endParaRPr>
          </a:p>
          <a:p>
            <a:pPr marL="457200" indent="-457200" algn="l">
              <a:buFont typeface="Wingdings" panose="05000000000000000000" pitchFamily="2" charset="2"/>
              <a:buChar char="ü"/>
            </a:pPr>
            <a:endParaRPr lang="en-US" sz="2800" dirty="0">
              <a:solidFill>
                <a:schemeClr val="accent4"/>
              </a:solidFill>
              <a:latin typeface="+mn-lt"/>
            </a:endParaRPr>
          </a:p>
          <a:p>
            <a:pPr marL="457200" indent="-457200" algn="l">
              <a:buFont typeface="Wingdings" panose="05000000000000000000" pitchFamily="2" charset="2"/>
              <a:buChar char="ü"/>
            </a:pPr>
            <a:r>
              <a:rPr lang="en-US" sz="2800" dirty="0" smtClean="0">
                <a:solidFill>
                  <a:schemeClr val="accent4"/>
                </a:solidFill>
                <a:latin typeface="+mn-lt"/>
              </a:rPr>
              <a:t>Makes inertia work </a:t>
            </a:r>
            <a:r>
              <a:rPr lang="en-US" sz="2800" i="1" u="sng" dirty="0" smtClean="0">
                <a:solidFill>
                  <a:schemeClr val="accent4"/>
                </a:solidFill>
                <a:latin typeface="+mn-lt"/>
              </a:rPr>
              <a:t>for</a:t>
            </a:r>
            <a:r>
              <a:rPr lang="en-US" sz="2800" dirty="0" smtClean="0">
                <a:solidFill>
                  <a:schemeClr val="accent4"/>
                </a:solidFill>
                <a:latin typeface="+mn-lt"/>
              </a:rPr>
              <a:t> your employees</a:t>
            </a:r>
          </a:p>
          <a:p>
            <a:pPr marL="457200" indent="-457200" algn="l">
              <a:buFont typeface="Wingdings" panose="05000000000000000000" pitchFamily="2" charset="2"/>
              <a:buChar char="ü"/>
            </a:pPr>
            <a:endParaRPr lang="en-US" sz="2800" dirty="0">
              <a:solidFill>
                <a:schemeClr val="accent4"/>
              </a:solidFill>
              <a:latin typeface="+mn-lt"/>
            </a:endParaRPr>
          </a:p>
          <a:p>
            <a:pPr marL="457200" indent="-457200" algn="l">
              <a:buFont typeface="Wingdings" panose="05000000000000000000" pitchFamily="2" charset="2"/>
              <a:buChar char="ü"/>
            </a:pPr>
            <a:endParaRPr lang="en-US" sz="2800" dirty="0" smtClean="0">
              <a:solidFill>
                <a:schemeClr val="accent4"/>
              </a:solidFill>
              <a:latin typeface="+mn-lt"/>
            </a:endParaRPr>
          </a:p>
          <a:p>
            <a:pPr marL="457200" indent="-457200" algn="l">
              <a:buFont typeface="Wingdings" panose="05000000000000000000" pitchFamily="2" charset="2"/>
              <a:buChar char="ü"/>
            </a:pPr>
            <a:r>
              <a:rPr lang="en-US" sz="2800" dirty="0" smtClean="0">
                <a:solidFill>
                  <a:schemeClr val="accent4"/>
                </a:solidFill>
                <a:latin typeface="+mn-lt"/>
              </a:rPr>
              <a:t>Employees still have complete control</a:t>
            </a:r>
            <a:endParaRPr lang="en-US" sz="2800" dirty="0">
              <a:solidFill>
                <a:schemeClr val="accent4"/>
              </a:solidFill>
              <a:latin typeface="+mn-lt"/>
            </a:endParaRPr>
          </a:p>
        </p:txBody>
      </p:sp>
      <p:cxnSp>
        <p:nvCxnSpPr>
          <p:cNvPr id="9" name="Straight Connector 8"/>
          <p:cNvCxnSpPr/>
          <p:nvPr/>
        </p:nvCxnSpPr>
        <p:spPr>
          <a:xfrm>
            <a:off x="560439" y="1194621"/>
            <a:ext cx="7890387" cy="0"/>
          </a:xfrm>
          <a:prstGeom prst="line">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350163" y="6614845"/>
            <a:ext cx="8310938" cy="243155"/>
          </a:xfrm>
        </p:spPr>
        <p:txBody>
          <a:bodyPr/>
          <a:lstStyle/>
          <a:p>
            <a:pPr algn="l"/>
            <a:r>
              <a:rPr lang="en-US" sz="900" dirty="0" smtClean="0">
                <a:latin typeface="Arial Narrow" panose="020B0606020202030204" pitchFamily="34" charset="0"/>
              </a:rPr>
              <a:t>FOR PLAN SPONSOR OR FINANCIAL PROFESSIONAL USE ONLY.</a:t>
            </a:r>
            <a:endParaRPr lang="en-US" sz="900" dirty="0">
              <a:latin typeface="Arial Narrow" panose="020B0606020202030204" pitchFamily="34" charset="0"/>
            </a:endParaRPr>
          </a:p>
        </p:txBody>
      </p:sp>
    </p:spTree>
    <p:extLst>
      <p:ext uri="{BB962C8B-B14F-4D97-AF65-F5344CB8AC3E}">
        <p14:creationId xmlns:p14="http://schemas.microsoft.com/office/powerpoint/2010/main" val="2280820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E_PPT_Template2">
  <a:themeElements>
    <a:clrScheme name="northShore">
      <a:dk1>
        <a:srgbClr val="3F3F3F"/>
      </a:dk1>
      <a:lt1>
        <a:sysClr val="window" lastClr="FFFFFF"/>
      </a:lt1>
      <a:dk2>
        <a:srgbClr val="337188"/>
      </a:dk2>
      <a:lt2>
        <a:srgbClr val="FFFFFF"/>
      </a:lt2>
      <a:accent1>
        <a:srgbClr val="337188"/>
      </a:accent1>
      <a:accent2>
        <a:srgbClr val="B5AB96"/>
      </a:accent2>
      <a:accent3>
        <a:srgbClr val="95AEBA"/>
      </a:accent3>
      <a:accent4>
        <a:srgbClr val="2A547E"/>
      </a:accent4>
      <a:accent5>
        <a:srgbClr val="583997"/>
      </a:accent5>
      <a:accent6>
        <a:srgbClr val="8064A2"/>
      </a:accent6>
      <a:hlink>
        <a:srgbClr val="990D2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 UniqueId="84dd3c7d-ac11-4c6c-a27b-9cdebf1c4c11" Name="Computed" ContentType="XML" MajorVersion="0" MinorVersion="1" isLocalCopy="False" IsBaseObject="False" DataSourceId="c7c13e49-2c35-46e7-9911-c7e5f228d6d1" DataSourceMajorVersion="0" DataSourceMinorVersion="1"/>
</file>

<file path=customXml/item2.xml><?xml version="1.0" encoding="utf-8"?>
<VariableListDefinition name="Computed" displayName="Computed" id="84dd3c7d-ac11-4c6c-a27b-9cdebf1c4c11" isdomainofvalue="False" dataSourceId="c7c13e49-2c35-46e7-9911-c7e5f228d6d1"/>
</file>

<file path=customXml/item3.xml><?xml version="1.0" encoding="utf-8"?>
<VariableListDefinition name="AD_HOC" displayName="AD_HOC" id="a861b38f-7116-4e1a-bc06-bdf12ed9a84a" isdomainofvalue="False" dataSourceId="53eb3ff3-4356-4301-9727-3545f6139c98"/>
</file>

<file path=customXml/item4.xml><?xml version="1.0" encoding="utf-8"?>
<AllExternalAdhocVariableMappings/>
</file>

<file path=customXml/item5.xml><?xml version="1.0" encoding="utf-8"?>
<VariableListDefinition name="System" displayName="System" id="4d05880d-0862-4486-80cd-cefa81152ba6" isdomainofvalue="False" dataSourceId="13a3ad59-58a9-4953-9cfc-71981b3e8dbb"/>
</file>

<file path=customXml/item6.xml><?xml version="1.0" encoding="utf-8"?>
<VariableList UniqueId="4d05880d-0862-4486-80cd-cefa81152ba6" Name="System" ContentType="XML" MajorVersion="0" MinorVersion="1" isLocalCopy="False" IsBaseObject="False" DataSourceId="13a3ad59-58a9-4953-9cfc-71981b3e8dbb" DataSourceMajorVersion="0" DataSourceMinorVersion="1"/>
</file>

<file path=customXml/item7.xml><?xml version="1.0" encoding="utf-8"?>
<VariableList UniqueId="a861b38f-7116-4e1a-bc06-bdf12ed9a84a" Name="AD_HOC" ContentType="XML" MajorVersion="0" MinorVersion="1" isLocalCopy="False" IsBaseObject="False" DataSourceId="53eb3ff3-4356-4301-9727-3545f6139c98" DataSourceMajorVersion="0" DataSourceMinorVersion="1"/>
</file>

<file path=customXml/itemProps1.xml><?xml version="1.0" encoding="utf-8"?>
<ds:datastoreItem xmlns:ds="http://schemas.openxmlformats.org/officeDocument/2006/customXml" ds:itemID="{64007D3B-635D-4DBB-A5AA-FA9A723AE8A1}">
  <ds:schemaRefs/>
</ds:datastoreItem>
</file>

<file path=customXml/itemProps2.xml><?xml version="1.0" encoding="utf-8"?>
<ds:datastoreItem xmlns:ds="http://schemas.openxmlformats.org/officeDocument/2006/customXml" ds:itemID="{394C1FE0-ABB3-4845-BE7B-20E58F258092}">
  <ds:schemaRefs/>
</ds:datastoreItem>
</file>

<file path=customXml/itemProps3.xml><?xml version="1.0" encoding="utf-8"?>
<ds:datastoreItem xmlns:ds="http://schemas.openxmlformats.org/officeDocument/2006/customXml" ds:itemID="{E006FB37-47FB-4D57-8F70-39BDD9903B77}">
  <ds:schemaRefs/>
</ds:datastoreItem>
</file>

<file path=customXml/itemProps4.xml><?xml version="1.0" encoding="utf-8"?>
<ds:datastoreItem xmlns:ds="http://schemas.openxmlformats.org/officeDocument/2006/customXml" ds:itemID="{09E8A6FF-F0F7-4218-A60E-70A2C692FBA4}">
  <ds:schemaRefs/>
</ds:datastoreItem>
</file>

<file path=customXml/itemProps5.xml><?xml version="1.0" encoding="utf-8"?>
<ds:datastoreItem xmlns:ds="http://schemas.openxmlformats.org/officeDocument/2006/customXml" ds:itemID="{BDD7E114-D9DE-49A5-B563-EA62B139FAED}">
  <ds:schemaRefs/>
</ds:datastoreItem>
</file>

<file path=customXml/itemProps6.xml><?xml version="1.0" encoding="utf-8"?>
<ds:datastoreItem xmlns:ds="http://schemas.openxmlformats.org/officeDocument/2006/customXml" ds:itemID="{05F5ED62-4CF9-4034-8A8D-8812082249AC}">
  <ds:schemaRefs/>
</ds:datastoreItem>
</file>

<file path=customXml/itemProps7.xml><?xml version="1.0" encoding="utf-8"?>
<ds:datastoreItem xmlns:ds="http://schemas.openxmlformats.org/officeDocument/2006/customXml" ds:itemID="{DD83C1B7-C767-4E85-BCDB-FB43EEFF15DE}">
  <ds:schemaRefs/>
</ds:datastoreItem>
</file>

<file path=docProps/app.xml><?xml version="1.0" encoding="utf-8"?>
<Properties xmlns="http://schemas.openxmlformats.org/officeDocument/2006/extended-properties" xmlns:vt="http://schemas.openxmlformats.org/officeDocument/2006/docPropsVTypes">
  <Template>Civic</Template>
  <TotalTime>5246</TotalTime>
  <Words>1885</Words>
  <Application>Microsoft Office PowerPoint</Application>
  <PresentationFormat>On-screen Show (4:3)</PresentationFormat>
  <Paragraphs>289</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Wingdings</vt:lpstr>
      <vt:lpstr>ＭＳ Ｐゴシック</vt:lpstr>
      <vt:lpstr>Calibri</vt:lpstr>
      <vt:lpstr>Gotham C2 Text</vt:lpstr>
      <vt:lpstr>Arial Narrow</vt:lpstr>
      <vt:lpstr>CORE_PPT_Template2</vt:lpstr>
      <vt:lpstr>Connecting Organizations to Retirement</vt:lpstr>
      <vt:lpstr>Commonwealth of Massachusetts CORE Plan</vt:lpstr>
      <vt:lpstr>Overview: The Need for the CORE Plan</vt:lpstr>
      <vt:lpstr>Overview: Eligibility</vt:lpstr>
      <vt:lpstr>Overview: CORE Benefits </vt:lpstr>
      <vt:lpstr>Key Features: Contributions</vt:lpstr>
      <vt:lpstr>Key Features: Employer Contributions</vt:lpstr>
      <vt:lpstr> Key Features: Employee Contributions  </vt:lpstr>
      <vt:lpstr>Key Features: Auto Enrollment Plan</vt:lpstr>
      <vt:lpstr>Key Features: CORE Plan Defaults</vt:lpstr>
      <vt:lpstr>Key Features: Investments </vt:lpstr>
      <vt:lpstr>Key Partner: Empower Retirement</vt:lpstr>
      <vt:lpstr> Key Features:  Website – My Account </vt:lpstr>
      <vt:lpstr>Key Details: Plan Pricing</vt:lpstr>
      <vt:lpstr> Key Details: Expense Ratios1 on Investments</vt:lpstr>
      <vt:lpstr>In Summary</vt:lpstr>
      <vt:lpstr>Contact the CORE Plan</vt:lpstr>
      <vt:lpstr>PowerPoint Presentation</vt:lpstr>
    </vt:vector>
  </TitlesOfParts>
  <Company>GWLA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presentation title</dc:title>
  <dc:creator>cgrh</dc:creator>
  <cp:lastModifiedBy>Cardinal, Lisa</cp:lastModifiedBy>
  <cp:revision>664</cp:revision>
  <cp:lastPrinted>2016-04-11T19:18:29Z</cp:lastPrinted>
  <dcterms:created xsi:type="dcterms:W3CDTF">2015-02-06T21:50:19Z</dcterms:created>
  <dcterms:modified xsi:type="dcterms:W3CDTF">2018-04-11T20:03:21Z</dcterms:modified>
</cp:coreProperties>
</file>