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367" r:id="rId3"/>
    <p:sldId id="349" r:id="rId4"/>
    <p:sldId id="351" r:id="rId5"/>
    <p:sldId id="352" r:id="rId6"/>
    <p:sldId id="350" r:id="rId7"/>
    <p:sldId id="353" r:id="rId8"/>
    <p:sldId id="365" r:id="rId9"/>
    <p:sldId id="368" r:id="rId10"/>
    <p:sldId id="382" r:id="rId11"/>
    <p:sldId id="354" r:id="rId12"/>
    <p:sldId id="370" r:id="rId13"/>
    <p:sldId id="379" r:id="rId14"/>
    <p:sldId id="372" r:id="rId15"/>
    <p:sldId id="356" r:id="rId16"/>
    <p:sldId id="357" r:id="rId17"/>
    <p:sldId id="373" r:id="rId18"/>
    <p:sldId id="381" r:id="rId19"/>
    <p:sldId id="375" r:id="rId20"/>
    <p:sldId id="376" r:id="rId21"/>
    <p:sldId id="359" r:id="rId22"/>
    <p:sldId id="291" r:id="rId2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3BF22-4987-48B4-B6F9-545839D75AF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518FE8-2718-42B3-B05E-B594063C623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Bunching of donations</a:t>
          </a:r>
        </a:p>
      </dgm:t>
    </dgm:pt>
    <dgm:pt modelId="{1CCFFEE4-2CE4-4906-AF32-425DA89F2B57}" type="parTrans" cxnId="{E169F44E-9F64-4787-BCA9-E152E5B49599}">
      <dgm:prSet/>
      <dgm:spPr/>
      <dgm:t>
        <a:bodyPr/>
        <a:lstStyle/>
        <a:p>
          <a:endParaRPr lang="en-US" sz="1800"/>
        </a:p>
      </dgm:t>
    </dgm:pt>
    <dgm:pt modelId="{BC8B6EC7-880C-478E-9CFA-A236E6CC2932}" type="sibTrans" cxnId="{E169F44E-9F64-4787-BCA9-E152E5B49599}">
      <dgm:prSet/>
      <dgm:spPr/>
      <dgm:t>
        <a:bodyPr/>
        <a:lstStyle/>
        <a:p>
          <a:endParaRPr lang="en-US" sz="1800"/>
        </a:p>
      </dgm:t>
    </dgm:pt>
    <dgm:pt modelId="{B439544C-B3B3-4A4D-87B7-D65DC975AFC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Donor advised funds</a:t>
          </a:r>
        </a:p>
      </dgm:t>
    </dgm:pt>
    <dgm:pt modelId="{EF40AE73-B2DB-47BF-AE28-19C11D8FDA4B}" type="parTrans" cxnId="{1EF343D5-FC91-4275-8B68-8DC256B01498}">
      <dgm:prSet/>
      <dgm:spPr/>
      <dgm:t>
        <a:bodyPr/>
        <a:lstStyle/>
        <a:p>
          <a:endParaRPr lang="en-US" sz="1800"/>
        </a:p>
      </dgm:t>
    </dgm:pt>
    <dgm:pt modelId="{E7F976F1-0B9D-4517-9C56-4FC5D3BA22EF}" type="sibTrans" cxnId="{1EF343D5-FC91-4275-8B68-8DC256B01498}">
      <dgm:prSet/>
      <dgm:spPr/>
      <dgm:t>
        <a:bodyPr/>
        <a:lstStyle/>
        <a:p>
          <a:endParaRPr lang="en-US" sz="1800"/>
        </a:p>
      </dgm:t>
    </dgm:pt>
    <dgm:pt modelId="{2D10D5F8-87CD-427B-9116-43A7F9ACA32E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Charitable trusts</a:t>
          </a:r>
        </a:p>
      </dgm:t>
    </dgm:pt>
    <dgm:pt modelId="{7FC96FC9-30BB-413F-9FFB-CA3B761502A3}" type="parTrans" cxnId="{B425C0A9-AABE-4C89-92C5-73FD4DDE305D}">
      <dgm:prSet/>
      <dgm:spPr/>
      <dgm:t>
        <a:bodyPr/>
        <a:lstStyle/>
        <a:p>
          <a:endParaRPr lang="en-US" sz="1800"/>
        </a:p>
      </dgm:t>
    </dgm:pt>
    <dgm:pt modelId="{64775EBD-019F-448B-A5F1-E302B81372CF}" type="sibTrans" cxnId="{B425C0A9-AABE-4C89-92C5-73FD4DDE305D}">
      <dgm:prSet/>
      <dgm:spPr/>
      <dgm:t>
        <a:bodyPr/>
        <a:lstStyle/>
        <a:p>
          <a:endParaRPr lang="en-US" sz="1800"/>
        </a:p>
      </dgm:t>
    </dgm:pt>
    <dgm:pt modelId="{C0012D49-82B3-45F4-A934-B7CCADC3EC70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Gift tax exclusion</a:t>
          </a:r>
        </a:p>
      </dgm:t>
    </dgm:pt>
    <dgm:pt modelId="{CC9578B0-2F46-4B00-8006-E41E759FD2AF}" type="parTrans" cxnId="{3D1B9A2F-B381-448A-9125-7ECA2C8677AC}">
      <dgm:prSet/>
      <dgm:spPr/>
      <dgm:t>
        <a:bodyPr/>
        <a:lstStyle/>
        <a:p>
          <a:endParaRPr lang="en-US" sz="1800"/>
        </a:p>
      </dgm:t>
    </dgm:pt>
    <dgm:pt modelId="{FF17E00E-275F-4016-BFF7-B2260A2E0EC9}" type="sibTrans" cxnId="{3D1B9A2F-B381-448A-9125-7ECA2C8677AC}">
      <dgm:prSet/>
      <dgm:spPr/>
      <dgm:t>
        <a:bodyPr/>
        <a:lstStyle/>
        <a:p>
          <a:endParaRPr lang="en-US" sz="1800"/>
        </a:p>
      </dgm:t>
    </dgm:pt>
    <dgm:pt modelId="{0FFE8C62-E8B9-49A7-9297-AECE5651B9F1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Communication and cultivation</a:t>
          </a:r>
        </a:p>
      </dgm:t>
    </dgm:pt>
    <dgm:pt modelId="{71E42993-8206-4B25-8372-78E7C5ABA65D}" type="parTrans" cxnId="{7020CD7E-4096-45BE-B9A0-AF57F40D5778}">
      <dgm:prSet/>
      <dgm:spPr/>
      <dgm:t>
        <a:bodyPr/>
        <a:lstStyle/>
        <a:p>
          <a:endParaRPr lang="en-US" sz="1800"/>
        </a:p>
      </dgm:t>
    </dgm:pt>
    <dgm:pt modelId="{36FE9CB7-DC11-4054-A98A-89A8D6ABFED8}" type="sibTrans" cxnId="{7020CD7E-4096-45BE-B9A0-AF57F40D5778}">
      <dgm:prSet/>
      <dgm:spPr/>
      <dgm:t>
        <a:bodyPr/>
        <a:lstStyle/>
        <a:p>
          <a:endParaRPr lang="en-US" sz="1800"/>
        </a:p>
      </dgm:t>
    </dgm:pt>
    <dgm:pt modelId="{B0A66A6E-BC8F-4D03-9ACA-6CA3669A187E}" type="pres">
      <dgm:prSet presAssocID="{1083BF22-4987-48B4-B6F9-545839D75A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F54C0-21FE-4CFE-965C-B3B337937C70}" type="pres">
      <dgm:prSet presAssocID="{54518FE8-2718-42B3-B05E-B594063C6233}" presName="parentLin" presStyleCnt="0"/>
      <dgm:spPr/>
    </dgm:pt>
    <dgm:pt modelId="{60A10876-94DA-4B8A-A892-D3EE66FF8FC5}" type="pres">
      <dgm:prSet presAssocID="{54518FE8-2718-42B3-B05E-B594063C623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9AA8DC9-EBF1-4EC5-90BE-1CF812C21082}" type="pres">
      <dgm:prSet presAssocID="{54518FE8-2718-42B3-B05E-B594063C6233}" presName="parentText" presStyleLbl="node1" presStyleIdx="0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302BD-B0AF-482E-83F4-15115F6C24A7}" type="pres">
      <dgm:prSet presAssocID="{54518FE8-2718-42B3-B05E-B594063C6233}" presName="negativeSpace" presStyleCnt="0"/>
      <dgm:spPr/>
    </dgm:pt>
    <dgm:pt modelId="{649234E2-ED8C-4220-B515-63CD963C738F}" type="pres">
      <dgm:prSet presAssocID="{54518FE8-2718-42B3-B05E-B594063C6233}" presName="childText" presStyleLbl="conFgAcc1" presStyleIdx="0" presStyleCnt="5">
        <dgm:presLayoutVars>
          <dgm:bulletEnabled val="1"/>
        </dgm:presLayoutVars>
      </dgm:prSet>
      <dgm:spPr/>
    </dgm:pt>
    <dgm:pt modelId="{1361FF71-84B6-4E55-9BAC-784F6BA5D341}" type="pres">
      <dgm:prSet presAssocID="{BC8B6EC7-880C-478E-9CFA-A236E6CC2932}" presName="spaceBetweenRectangles" presStyleCnt="0"/>
      <dgm:spPr/>
    </dgm:pt>
    <dgm:pt modelId="{77AB9BF0-CD7A-4D2D-BF0A-51F57948A0CE}" type="pres">
      <dgm:prSet presAssocID="{B439544C-B3B3-4A4D-87B7-D65DC975AFC9}" presName="parentLin" presStyleCnt="0"/>
      <dgm:spPr/>
    </dgm:pt>
    <dgm:pt modelId="{6986C6C2-1C3F-4E1D-A2EF-7D5A3FE1788C}" type="pres">
      <dgm:prSet presAssocID="{B439544C-B3B3-4A4D-87B7-D65DC975AFC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251D7CA-11D9-4EC6-9972-342CAF028580}" type="pres">
      <dgm:prSet presAssocID="{B439544C-B3B3-4A4D-87B7-D65DC975AFC9}" presName="parentText" presStyleLbl="node1" presStyleIdx="1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9BA5B-BD59-446F-9C3C-DB438F2F0FA3}" type="pres">
      <dgm:prSet presAssocID="{B439544C-B3B3-4A4D-87B7-D65DC975AFC9}" presName="negativeSpace" presStyleCnt="0"/>
      <dgm:spPr/>
    </dgm:pt>
    <dgm:pt modelId="{2F3CF488-13D8-4D60-975D-AC8B39BF74D0}" type="pres">
      <dgm:prSet presAssocID="{B439544C-B3B3-4A4D-87B7-D65DC975AFC9}" presName="childText" presStyleLbl="conFgAcc1" presStyleIdx="1" presStyleCnt="5">
        <dgm:presLayoutVars>
          <dgm:bulletEnabled val="1"/>
        </dgm:presLayoutVars>
      </dgm:prSet>
      <dgm:spPr/>
    </dgm:pt>
    <dgm:pt modelId="{6717B9BA-22C2-4B4D-99DE-996C1F65F2B3}" type="pres">
      <dgm:prSet presAssocID="{E7F976F1-0B9D-4517-9C56-4FC5D3BA22EF}" presName="spaceBetweenRectangles" presStyleCnt="0"/>
      <dgm:spPr/>
    </dgm:pt>
    <dgm:pt modelId="{CA5293A8-93B4-4903-AFF8-2F31745A1968}" type="pres">
      <dgm:prSet presAssocID="{2D10D5F8-87CD-427B-9116-43A7F9ACA32E}" presName="parentLin" presStyleCnt="0"/>
      <dgm:spPr/>
    </dgm:pt>
    <dgm:pt modelId="{0CED3DED-23E8-4775-9488-C09F7C98951B}" type="pres">
      <dgm:prSet presAssocID="{2D10D5F8-87CD-427B-9116-43A7F9ACA32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DD4FDA6-5792-4B0C-A0DC-61ABAA1A8403}" type="pres">
      <dgm:prSet presAssocID="{2D10D5F8-87CD-427B-9116-43A7F9ACA32E}" presName="parentText" presStyleLbl="node1" presStyleIdx="2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CD38D-B499-4C9E-8D58-ED0DF55714B5}" type="pres">
      <dgm:prSet presAssocID="{2D10D5F8-87CD-427B-9116-43A7F9ACA32E}" presName="negativeSpace" presStyleCnt="0"/>
      <dgm:spPr/>
    </dgm:pt>
    <dgm:pt modelId="{9115EEED-25F0-4E4C-8036-3D884A8FD828}" type="pres">
      <dgm:prSet presAssocID="{2D10D5F8-87CD-427B-9116-43A7F9ACA32E}" presName="childText" presStyleLbl="conFgAcc1" presStyleIdx="2" presStyleCnt="5">
        <dgm:presLayoutVars>
          <dgm:bulletEnabled val="1"/>
        </dgm:presLayoutVars>
      </dgm:prSet>
      <dgm:spPr/>
    </dgm:pt>
    <dgm:pt modelId="{4EDF12B8-CDB9-45AA-B8D4-FCA63067B884}" type="pres">
      <dgm:prSet presAssocID="{64775EBD-019F-448B-A5F1-E302B81372CF}" presName="spaceBetweenRectangles" presStyleCnt="0"/>
      <dgm:spPr/>
    </dgm:pt>
    <dgm:pt modelId="{6C28E4A1-F859-4F76-B340-491D81D75B0D}" type="pres">
      <dgm:prSet presAssocID="{C0012D49-82B3-45F4-A934-B7CCADC3EC70}" presName="parentLin" presStyleCnt="0"/>
      <dgm:spPr/>
    </dgm:pt>
    <dgm:pt modelId="{CF4BE53E-ABAC-4EC8-A0FB-120EB02CEA25}" type="pres">
      <dgm:prSet presAssocID="{C0012D49-82B3-45F4-A934-B7CCADC3EC7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8C1F625-687F-4EF8-9F41-6B29933A7D49}" type="pres">
      <dgm:prSet presAssocID="{C0012D49-82B3-45F4-A934-B7CCADC3EC70}" presName="parentText" presStyleLbl="node1" presStyleIdx="3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D2AC-3FC7-4478-A44E-FED4F34CC83F}" type="pres">
      <dgm:prSet presAssocID="{C0012D49-82B3-45F4-A934-B7CCADC3EC70}" presName="negativeSpace" presStyleCnt="0"/>
      <dgm:spPr/>
    </dgm:pt>
    <dgm:pt modelId="{89F8ED84-33AC-4DAE-B79D-5BF81D098EA9}" type="pres">
      <dgm:prSet presAssocID="{C0012D49-82B3-45F4-A934-B7CCADC3EC70}" presName="childText" presStyleLbl="conFgAcc1" presStyleIdx="3" presStyleCnt="5">
        <dgm:presLayoutVars>
          <dgm:bulletEnabled val="1"/>
        </dgm:presLayoutVars>
      </dgm:prSet>
      <dgm:spPr/>
    </dgm:pt>
    <dgm:pt modelId="{E8EB61FB-B678-434A-9046-6C0BA0C37440}" type="pres">
      <dgm:prSet presAssocID="{FF17E00E-275F-4016-BFF7-B2260A2E0EC9}" presName="spaceBetweenRectangles" presStyleCnt="0"/>
      <dgm:spPr/>
    </dgm:pt>
    <dgm:pt modelId="{DC21638B-6476-474A-AEA6-CEA55A76F23E}" type="pres">
      <dgm:prSet presAssocID="{0FFE8C62-E8B9-49A7-9297-AECE5651B9F1}" presName="parentLin" presStyleCnt="0"/>
      <dgm:spPr/>
    </dgm:pt>
    <dgm:pt modelId="{416EF886-40AA-4456-9D7D-4E2CF860ADD7}" type="pres">
      <dgm:prSet presAssocID="{0FFE8C62-E8B9-49A7-9297-AECE5651B9F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FA6F9A9-7B9D-46DD-A2B0-9A8EA1F95541}" type="pres">
      <dgm:prSet presAssocID="{0FFE8C62-E8B9-49A7-9297-AECE5651B9F1}" presName="parentText" presStyleLbl="node1" presStyleIdx="4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98872-6599-45D8-908B-91F7B9160E52}" type="pres">
      <dgm:prSet presAssocID="{0FFE8C62-E8B9-49A7-9297-AECE5651B9F1}" presName="negativeSpace" presStyleCnt="0"/>
      <dgm:spPr/>
    </dgm:pt>
    <dgm:pt modelId="{7DCF8077-CC99-404E-8268-21BD79711DCF}" type="pres">
      <dgm:prSet presAssocID="{0FFE8C62-E8B9-49A7-9297-AECE5651B9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68A54DF-3CF2-4D8F-86C7-B259A30A3434}" type="presOf" srcId="{C0012D49-82B3-45F4-A934-B7CCADC3EC70}" destId="{CF4BE53E-ABAC-4EC8-A0FB-120EB02CEA25}" srcOrd="0" destOrd="0" presId="urn:microsoft.com/office/officeart/2005/8/layout/list1"/>
    <dgm:cxn modelId="{3D5D7595-F466-4BC0-AF67-48DBBE9C3A00}" type="presOf" srcId="{2D10D5F8-87CD-427B-9116-43A7F9ACA32E}" destId="{0CED3DED-23E8-4775-9488-C09F7C98951B}" srcOrd="0" destOrd="0" presId="urn:microsoft.com/office/officeart/2005/8/layout/list1"/>
    <dgm:cxn modelId="{3D1B9A2F-B381-448A-9125-7ECA2C8677AC}" srcId="{1083BF22-4987-48B4-B6F9-545839D75AF2}" destId="{C0012D49-82B3-45F4-A934-B7CCADC3EC70}" srcOrd="3" destOrd="0" parTransId="{CC9578B0-2F46-4B00-8006-E41E759FD2AF}" sibTransId="{FF17E00E-275F-4016-BFF7-B2260A2E0EC9}"/>
    <dgm:cxn modelId="{4CB4B6BE-9A12-43A5-8F31-9AE98FD3D679}" type="presOf" srcId="{2D10D5F8-87CD-427B-9116-43A7F9ACA32E}" destId="{CDD4FDA6-5792-4B0C-A0DC-61ABAA1A8403}" srcOrd="1" destOrd="0" presId="urn:microsoft.com/office/officeart/2005/8/layout/list1"/>
    <dgm:cxn modelId="{7020CD7E-4096-45BE-B9A0-AF57F40D5778}" srcId="{1083BF22-4987-48B4-B6F9-545839D75AF2}" destId="{0FFE8C62-E8B9-49A7-9297-AECE5651B9F1}" srcOrd="4" destOrd="0" parTransId="{71E42993-8206-4B25-8372-78E7C5ABA65D}" sibTransId="{36FE9CB7-DC11-4054-A98A-89A8D6ABFED8}"/>
    <dgm:cxn modelId="{587CE340-E4B6-4E3F-B007-11719C7445B0}" type="presOf" srcId="{0FFE8C62-E8B9-49A7-9297-AECE5651B9F1}" destId="{416EF886-40AA-4456-9D7D-4E2CF860ADD7}" srcOrd="0" destOrd="0" presId="urn:microsoft.com/office/officeart/2005/8/layout/list1"/>
    <dgm:cxn modelId="{B425C0A9-AABE-4C89-92C5-73FD4DDE305D}" srcId="{1083BF22-4987-48B4-B6F9-545839D75AF2}" destId="{2D10D5F8-87CD-427B-9116-43A7F9ACA32E}" srcOrd="2" destOrd="0" parTransId="{7FC96FC9-30BB-413F-9FFB-CA3B761502A3}" sibTransId="{64775EBD-019F-448B-A5F1-E302B81372CF}"/>
    <dgm:cxn modelId="{5F304F4F-6D01-4A25-A1C8-10E5157DDA98}" type="presOf" srcId="{1083BF22-4987-48B4-B6F9-545839D75AF2}" destId="{B0A66A6E-BC8F-4D03-9ACA-6CA3669A187E}" srcOrd="0" destOrd="0" presId="urn:microsoft.com/office/officeart/2005/8/layout/list1"/>
    <dgm:cxn modelId="{EC0F9CB3-5D60-470F-A188-011D81F26DEB}" type="presOf" srcId="{B439544C-B3B3-4A4D-87B7-D65DC975AFC9}" destId="{6986C6C2-1C3F-4E1D-A2EF-7D5A3FE1788C}" srcOrd="0" destOrd="0" presId="urn:microsoft.com/office/officeart/2005/8/layout/list1"/>
    <dgm:cxn modelId="{7B92CCF6-862F-4768-A308-65377F34BBBB}" type="presOf" srcId="{54518FE8-2718-42B3-B05E-B594063C6233}" destId="{19AA8DC9-EBF1-4EC5-90BE-1CF812C21082}" srcOrd="1" destOrd="0" presId="urn:microsoft.com/office/officeart/2005/8/layout/list1"/>
    <dgm:cxn modelId="{B93A939E-A940-447F-B304-D3097818EEBE}" type="presOf" srcId="{C0012D49-82B3-45F4-A934-B7CCADC3EC70}" destId="{48C1F625-687F-4EF8-9F41-6B29933A7D49}" srcOrd="1" destOrd="0" presId="urn:microsoft.com/office/officeart/2005/8/layout/list1"/>
    <dgm:cxn modelId="{E169F44E-9F64-4787-BCA9-E152E5B49599}" srcId="{1083BF22-4987-48B4-B6F9-545839D75AF2}" destId="{54518FE8-2718-42B3-B05E-B594063C6233}" srcOrd="0" destOrd="0" parTransId="{1CCFFEE4-2CE4-4906-AF32-425DA89F2B57}" sibTransId="{BC8B6EC7-880C-478E-9CFA-A236E6CC2932}"/>
    <dgm:cxn modelId="{6F56111D-033C-4B9E-B108-D7359E957F70}" type="presOf" srcId="{54518FE8-2718-42B3-B05E-B594063C6233}" destId="{60A10876-94DA-4B8A-A892-D3EE66FF8FC5}" srcOrd="0" destOrd="0" presId="urn:microsoft.com/office/officeart/2005/8/layout/list1"/>
    <dgm:cxn modelId="{D88641F4-DDDD-491A-BC88-C1E8F81A7A64}" type="presOf" srcId="{0FFE8C62-E8B9-49A7-9297-AECE5651B9F1}" destId="{5FA6F9A9-7B9D-46DD-A2B0-9A8EA1F95541}" srcOrd="1" destOrd="0" presId="urn:microsoft.com/office/officeart/2005/8/layout/list1"/>
    <dgm:cxn modelId="{1EF343D5-FC91-4275-8B68-8DC256B01498}" srcId="{1083BF22-4987-48B4-B6F9-545839D75AF2}" destId="{B439544C-B3B3-4A4D-87B7-D65DC975AFC9}" srcOrd="1" destOrd="0" parTransId="{EF40AE73-B2DB-47BF-AE28-19C11D8FDA4B}" sibTransId="{E7F976F1-0B9D-4517-9C56-4FC5D3BA22EF}"/>
    <dgm:cxn modelId="{D3A84E45-3AF9-4591-8613-4CCE44E7A189}" type="presOf" srcId="{B439544C-B3B3-4A4D-87B7-D65DC975AFC9}" destId="{9251D7CA-11D9-4EC6-9972-342CAF028580}" srcOrd="1" destOrd="0" presId="urn:microsoft.com/office/officeart/2005/8/layout/list1"/>
    <dgm:cxn modelId="{403A9207-5157-4DE8-AB3C-9F178D84CD23}" type="presParOf" srcId="{B0A66A6E-BC8F-4D03-9ACA-6CA3669A187E}" destId="{CFFF54C0-21FE-4CFE-965C-B3B337937C70}" srcOrd="0" destOrd="0" presId="urn:microsoft.com/office/officeart/2005/8/layout/list1"/>
    <dgm:cxn modelId="{48532B9D-1AAE-41AE-95A0-25DEE173BA1D}" type="presParOf" srcId="{CFFF54C0-21FE-4CFE-965C-B3B337937C70}" destId="{60A10876-94DA-4B8A-A892-D3EE66FF8FC5}" srcOrd="0" destOrd="0" presId="urn:microsoft.com/office/officeart/2005/8/layout/list1"/>
    <dgm:cxn modelId="{4AF6E265-AFD7-41AF-8840-B1AF87CE4A32}" type="presParOf" srcId="{CFFF54C0-21FE-4CFE-965C-B3B337937C70}" destId="{19AA8DC9-EBF1-4EC5-90BE-1CF812C21082}" srcOrd="1" destOrd="0" presId="urn:microsoft.com/office/officeart/2005/8/layout/list1"/>
    <dgm:cxn modelId="{B289C47A-4F9F-4598-B7A7-1575DFA9977A}" type="presParOf" srcId="{B0A66A6E-BC8F-4D03-9ACA-6CA3669A187E}" destId="{265302BD-B0AF-482E-83F4-15115F6C24A7}" srcOrd="1" destOrd="0" presId="urn:microsoft.com/office/officeart/2005/8/layout/list1"/>
    <dgm:cxn modelId="{692D1C93-A16B-42CD-8148-F2BE180CAB99}" type="presParOf" srcId="{B0A66A6E-BC8F-4D03-9ACA-6CA3669A187E}" destId="{649234E2-ED8C-4220-B515-63CD963C738F}" srcOrd="2" destOrd="0" presId="urn:microsoft.com/office/officeart/2005/8/layout/list1"/>
    <dgm:cxn modelId="{E1C35750-4083-4411-84BA-B4ACDA35CD2A}" type="presParOf" srcId="{B0A66A6E-BC8F-4D03-9ACA-6CA3669A187E}" destId="{1361FF71-84B6-4E55-9BAC-784F6BA5D341}" srcOrd="3" destOrd="0" presId="urn:microsoft.com/office/officeart/2005/8/layout/list1"/>
    <dgm:cxn modelId="{37F2AE02-9F73-4CFF-9E0C-58159FE299A4}" type="presParOf" srcId="{B0A66A6E-BC8F-4D03-9ACA-6CA3669A187E}" destId="{77AB9BF0-CD7A-4D2D-BF0A-51F57948A0CE}" srcOrd="4" destOrd="0" presId="urn:microsoft.com/office/officeart/2005/8/layout/list1"/>
    <dgm:cxn modelId="{39833431-F0EA-4B4D-9D25-B34E9013FD54}" type="presParOf" srcId="{77AB9BF0-CD7A-4D2D-BF0A-51F57948A0CE}" destId="{6986C6C2-1C3F-4E1D-A2EF-7D5A3FE1788C}" srcOrd="0" destOrd="0" presId="urn:microsoft.com/office/officeart/2005/8/layout/list1"/>
    <dgm:cxn modelId="{85D10057-28FD-4533-BFDE-0CFF9BA66B30}" type="presParOf" srcId="{77AB9BF0-CD7A-4D2D-BF0A-51F57948A0CE}" destId="{9251D7CA-11D9-4EC6-9972-342CAF028580}" srcOrd="1" destOrd="0" presId="urn:microsoft.com/office/officeart/2005/8/layout/list1"/>
    <dgm:cxn modelId="{14555EEF-0F95-42AE-BDF2-ECEC538ED7B6}" type="presParOf" srcId="{B0A66A6E-BC8F-4D03-9ACA-6CA3669A187E}" destId="{F629BA5B-BD59-446F-9C3C-DB438F2F0FA3}" srcOrd="5" destOrd="0" presId="urn:microsoft.com/office/officeart/2005/8/layout/list1"/>
    <dgm:cxn modelId="{80A878CE-B9B1-4CB2-83B1-8E778B923439}" type="presParOf" srcId="{B0A66A6E-BC8F-4D03-9ACA-6CA3669A187E}" destId="{2F3CF488-13D8-4D60-975D-AC8B39BF74D0}" srcOrd="6" destOrd="0" presId="urn:microsoft.com/office/officeart/2005/8/layout/list1"/>
    <dgm:cxn modelId="{FD6F71E8-C3D0-4D19-BB6C-6438625AB9C2}" type="presParOf" srcId="{B0A66A6E-BC8F-4D03-9ACA-6CA3669A187E}" destId="{6717B9BA-22C2-4B4D-99DE-996C1F65F2B3}" srcOrd="7" destOrd="0" presId="urn:microsoft.com/office/officeart/2005/8/layout/list1"/>
    <dgm:cxn modelId="{F320DBF2-24B8-4A2E-86B4-7FAE4388617C}" type="presParOf" srcId="{B0A66A6E-BC8F-4D03-9ACA-6CA3669A187E}" destId="{CA5293A8-93B4-4903-AFF8-2F31745A1968}" srcOrd="8" destOrd="0" presId="urn:microsoft.com/office/officeart/2005/8/layout/list1"/>
    <dgm:cxn modelId="{3045B86E-B3C2-4575-89C4-43C600E681BD}" type="presParOf" srcId="{CA5293A8-93B4-4903-AFF8-2F31745A1968}" destId="{0CED3DED-23E8-4775-9488-C09F7C98951B}" srcOrd="0" destOrd="0" presId="urn:microsoft.com/office/officeart/2005/8/layout/list1"/>
    <dgm:cxn modelId="{D9924456-31F5-41D2-A224-C059D0B22306}" type="presParOf" srcId="{CA5293A8-93B4-4903-AFF8-2F31745A1968}" destId="{CDD4FDA6-5792-4B0C-A0DC-61ABAA1A8403}" srcOrd="1" destOrd="0" presId="urn:microsoft.com/office/officeart/2005/8/layout/list1"/>
    <dgm:cxn modelId="{4FA6E4FD-BF01-4620-9267-D7AF7B2212B5}" type="presParOf" srcId="{B0A66A6E-BC8F-4D03-9ACA-6CA3669A187E}" destId="{31ECD38D-B499-4C9E-8D58-ED0DF55714B5}" srcOrd="9" destOrd="0" presId="urn:microsoft.com/office/officeart/2005/8/layout/list1"/>
    <dgm:cxn modelId="{845E346C-70C4-4126-B315-ACD36E20C23D}" type="presParOf" srcId="{B0A66A6E-BC8F-4D03-9ACA-6CA3669A187E}" destId="{9115EEED-25F0-4E4C-8036-3D884A8FD828}" srcOrd="10" destOrd="0" presId="urn:microsoft.com/office/officeart/2005/8/layout/list1"/>
    <dgm:cxn modelId="{C9955489-551A-4D07-BD6A-277FFE042516}" type="presParOf" srcId="{B0A66A6E-BC8F-4D03-9ACA-6CA3669A187E}" destId="{4EDF12B8-CDB9-45AA-B8D4-FCA63067B884}" srcOrd="11" destOrd="0" presId="urn:microsoft.com/office/officeart/2005/8/layout/list1"/>
    <dgm:cxn modelId="{F9ECD0DE-66D9-4A0B-9D1A-C96FD263F169}" type="presParOf" srcId="{B0A66A6E-BC8F-4D03-9ACA-6CA3669A187E}" destId="{6C28E4A1-F859-4F76-B340-491D81D75B0D}" srcOrd="12" destOrd="0" presId="urn:microsoft.com/office/officeart/2005/8/layout/list1"/>
    <dgm:cxn modelId="{00566D5D-F284-430A-8181-9921406B8CAD}" type="presParOf" srcId="{6C28E4A1-F859-4F76-B340-491D81D75B0D}" destId="{CF4BE53E-ABAC-4EC8-A0FB-120EB02CEA25}" srcOrd="0" destOrd="0" presId="urn:microsoft.com/office/officeart/2005/8/layout/list1"/>
    <dgm:cxn modelId="{7F8B532B-E309-4B78-A21F-10C0BDD7D5CB}" type="presParOf" srcId="{6C28E4A1-F859-4F76-B340-491D81D75B0D}" destId="{48C1F625-687F-4EF8-9F41-6B29933A7D49}" srcOrd="1" destOrd="0" presId="urn:microsoft.com/office/officeart/2005/8/layout/list1"/>
    <dgm:cxn modelId="{FFED8D69-763F-4A63-827E-667FB16A6998}" type="presParOf" srcId="{B0A66A6E-BC8F-4D03-9ACA-6CA3669A187E}" destId="{865CD2AC-3FC7-4478-A44E-FED4F34CC83F}" srcOrd="13" destOrd="0" presId="urn:microsoft.com/office/officeart/2005/8/layout/list1"/>
    <dgm:cxn modelId="{CFE13170-4DEF-4D24-959D-E36EB0F24993}" type="presParOf" srcId="{B0A66A6E-BC8F-4D03-9ACA-6CA3669A187E}" destId="{89F8ED84-33AC-4DAE-B79D-5BF81D098EA9}" srcOrd="14" destOrd="0" presId="urn:microsoft.com/office/officeart/2005/8/layout/list1"/>
    <dgm:cxn modelId="{54F8A2D6-B3B1-412F-BAEC-FE215C28B7CF}" type="presParOf" srcId="{B0A66A6E-BC8F-4D03-9ACA-6CA3669A187E}" destId="{E8EB61FB-B678-434A-9046-6C0BA0C37440}" srcOrd="15" destOrd="0" presId="urn:microsoft.com/office/officeart/2005/8/layout/list1"/>
    <dgm:cxn modelId="{CD3FC216-3484-43BE-9C79-67386A386377}" type="presParOf" srcId="{B0A66A6E-BC8F-4D03-9ACA-6CA3669A187E}" destId="{DC21638B-6476-474A-AEA6-CEA55A76F23E}" srcOrd="16" destOrd="0" presId="urn:microsoft.com/office/officeart/2005/8/layout/list1"/>
    <dgm:cxn modelId="{3A7DE62A-4B23-41E2-B7F9-0CCC2DE4CBD2}" type="presParOf" srcId="{DC21638B-6476-474A-AEA6-CEA55A76F23E}" destId="{416EF886-40AA-4456-9D7D-4E2CF860ADD7}" srcOrd="0" destOrd="0" presId="urn:microsoft.com/office/officeart/2005/8/layout/list1"/>
    <dgm:cxn modelId="{2BCAF515-84A8-44AD-AB8A-0D4195749B86}" type="presParOf" srcId="{DC21638B-6476-474A-AEA6-CEA55A76F23E}" destId="{5FA6F9A9-7B9D-46DD-A2B0-9A8EA1F95541}" srcOrd="1" destOrd="0" presId="urn:microsoft.com/office/officeart/2005/8/layout/list1"/>
    <dgm:cxn modelId="{2A83BCE8-B88D-4424-AADE-CB69FA8EBF2B}" type="presParOf" srcId="{B0A66A6E-BC8F-4D03-9ACA-6CA3669A187E}" destId="{EA498872-6599-45D8-908B-91F7B9160E52}" srcOrd="17" destOrd="0" presId="urn:microsoft.com/office/officeart/2005/8/layout/list1"/>
    <dgm:cxn modelId="{8F723414-F4D9-4D87-8DC9-37CE17A39AD7}" type="presParOf" srcId="{B0A66A6E-BC8F-4D03-9ACA-6CA3669A187E}" destId="{7DCF8077-CC99-404E-8268-21BD79711DC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BF22-4987-48B4-B6F9-545839D75AF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518FE8-2718-42B3-B05E-B594063C623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Wealthy donors</a:t>
          </a:r>
        </a:p>
      </dgm:t>
    </dgm:pt>
    <dgm:pt modelId="{1CCFFEE4-2CE4-4906-AF32-425DA89F2B57}" type="parTrans" cxnId="{E169F44E-9F64-4787-BCA9-E152E5B49599}">
      <dgm:prSet/>
      <dgm:spPr/>
      <dgm:t>
        <a:bodyPr/>
        <a:lstStyle/>
        <a:p>
          <a:endParaRPr lang="en-US" sz="1800"/>
        </a:p>
      </dgm:t>
    </dgm:pt>
    <dgm:pt modelId="{BC8B6EC7-880C-478E-9CFA-A236E6CC2932}" type="sibTrans" cxnId="{E169F44E-9F64-4787-BCA9-E152E5B49599}">
      <dgm:prSet/>
      <dgm:spPr/>
      <dgm:t>
        <a:bodyPr/>
        <a:lstStyle/>
        <a:p>
          <a:endParaRPr lang="en-US" sz="1800"/>
        </a:p>
      </dgm:t>
    </dgm:pt>
    <dgm:pt modelId="{B439544C-B3B3-4A4D-87B7-D65DC975AFC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Foundation donors</a:t>
          </a:r>
        </a:p>
      </dgm:t>
    </dgm:pt>
    <dgm:pt modelId="{EF40AE73-B2DB-47BF-AE28-19C11D8FDA4B}" type="parTrans" cxnId="{1EF343D5-FC91-4275-8B68-8DC256B01498}">
      <dgm:prSet/>
      <dgm:spPr/>
      <dgm:t>
        <a:bodyPr/>
        <a:lstStyle/>
        <a:p>
          <a:endParaRPr lang="en-US" sz="1800"/>
        </a:p>
      </dgm:t>
    </dgm:pt>
    <dgm:pt modelId="{E7F976F1-0B9D-4517-9C56-4FC5D3BA22EF}" type="sibTrans" cxnId="{1EF343D5-FC91-4275-8B68-8DC256B01498}">
      <dgm:prSet/>
      <dgm:spPr/>
      <dgm:t>
        <a:bodyPr/>
        <a:lstStyle/>
        <a:p>
          <a:endParaRPr lang="en-US" sz="1800"/>
        </a:p>
      </dgm:t>
    </dgm:pt>
    <dgm:pt modelId="{2D10D5F8-87CD-427B-9116-43A7F9ACA32E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Corporate donors</a:t>
          </a:r>
        </a:p>
      </dgm:t>
    </dgm:pt>
    <dgm:pt modelId="{7FC96FC9-30BB-413F-9FFB-CA3B761502A3}" type="parTrans" cxnId="{B425C0A9-AABE-4C89-92C5-73FD4DDE305D}">
      <dgm:prSet/>
      <dgm:spPr/>
      <dgm:t>
        <a:bodyPr/>
        <a:lstStyle/>
        <a:p>
          <a:endParaRPr lang="en-US" sz="1800"/>
        </a:p>
      </dgm:t>
    </dgm:pt>
    <dgm:pt modelId="{64775EBD-019F-448B-A5F1-E302B81372CF}" type="sibTrans" cxnId="{B425C0A9-AABE-4C89-92C5-73FD4DDE305D}">
      <dgm:prSet/>
      <dgm:spPr/>
      <dgm:t>
        <a:bodyPr/>
        <a:lstStyle/>
        <a:p>
          <a:endParaRPr lang="en-US" sz="1800"/>
        </a:p>
      </dgm:t>
    </dgm:pt>
    <dgm:pt modelId="{C0012D49-82B3-45F4-A934-B7CCADC3EC70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IRA charitable rollover</a:t>
          </a:r>
        </a:p>
      </dgm:t>
    </dgm:pt>
    <dgm:pt modelId="{CC9578B0-2F46-4B00-8006-E41E759FD2AF}" type="parTrans" cxnId="{3D1B9A2F-B381-448A-9125-7ECA2C8677AC}">
      <dgm:prSet/>
      <dgm:spPr/>
      <dgm:t>
        <a:bodyPr/>
        <a:lstStyle/>
        <a:p>
          <a:endParaRPr lang="en-US" sz="1800"/>
        </a:p>
      </dgm:t>
    </dgm:pt>
    <dgm:pt modelId="{FF17E00E-275F-4016-BFF7-B2260A2E0EC9}" type="sibTrans" cxnId="{3D1B9A2F-B381-448A-9125-7ECA2C8677AC}">
      <dgm:prSet/>
      <dgm:spPr/>
      <dgm:t>
        <a:bodyPr/>
        <a:lstStyle/>
        <a:p>
          <a:endParaRPr lang="en-US" sz="1800"/>
        </a:p>
      </dgm:t>
    </dgm:pt>
    <dgm:pt modelId="{0FFE8C62-E8B9-49A7-9297-AECE5651B9F1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Appreciated stock and other property</a:t>
          </a:r>
        </a:p>
      </dgm:t>
    </dgm:pt>
    <dgm:pt modelId="{71E42993-8206-4B25-8372-78E7C5ABA65D}" type="parTrans" cxnId="{7020CD7E-4096-45BE-B9A0-AF57F40D5778}">
      <dgm:prSet/>
      <dgm:spPr/>
      <dgm:t>
        <a:bodyPr/>
        <a:lstStyle/>
        <a:p>
          <a:endParaRPr lang="en-US" sz="1800"/>
        </a:p>
      </dgm:t>
    </dgm:pt>
    <dgm:pt modelId="{36FE9CB7-DC11-4054-A98A-89A8D6ABFED8}" type="sibTrans" cxnId="{7020CD7E-4096-45BE-B9A0-AF57F40D5778}">
      <dgm:prSet/>
      <dgm:spPr/>
      <dgm:t>
        <a:bodyPr/>
        <a:lstStyle/>
        <a:p>
          <a:endParaRPr lang="en-US" sz="1800"/>
        </a:p>
      </dgm:t>
    </dgm:pt>
    <dgm:pt modelId="{B0A66A6E-BC8F-4D03-9ACA-6CA3669A187E}" type="pres">
      <dgm:prSet presAssocID="{1083BF22-4987-48B4-B6F9-545839D75A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F54C0-21FE-4CFE-965C-B3B337937C70}" type="pres">
      <dgm:prSet presAssocID="{54518FE8-2718-42B3-B05E-B594063C6233}" presName="parentLin" presStyleCnt="0"/>
      <dgm:spPr/>
    </dgm:pt>
    <dgm:pt modelId="{60A10876-94DA-4B8A-A892-D3EE66FF8FC5}" type="pres">
      <dgm:prSet presAssocID="{54518FE8-2718-42B3-B05E-B594063C623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9AA8DC9-EBF1-4EC5-90BE-1CF812C21082}" type="pres">
      <dgm:prSet presAssocID="{54518FE8-2718-42B3-B05E-B594063C6233}" presName="parentText" presStyleLbl="node1" presStyleIdx="0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302BD-B0AF-482E-83F4-15115F6C24A7}" type="pres">
      <dgm:prSet presAssocID="{54518FE8-2718-42B3-B05E-B594063C6233}" presName="negativeSpace" presStyleCnt="0"/>
      <dgm:spPr/>
    </dgm:pt>
    <dgm:pt modelId="{649234E2-ED8C-4220-B515-63CD963C738F}" type="pres">
      <dgm:prSet presAssocID="{54518FE8-2718-42B3-B05E-B594063C6233}" presName="childText" presStyleLbl="conFgAcc1" presStyleIdx="0" presStyleCnt="5">
        <dgm:presLayoutVars>
          <dgm:bulletEnabled val="1"/>
        </dgm:presLayoutVars>
      </dgm:prSet>
      <dgm:spPr/>
    </dgm:pt>
    <dgm:pt modelId="{1361FF71-84B6-4E55-9BAC-784F6BA5D341}" type="pres">
      <dgm:prSet presAssocID="{BC8B6EC7-880C-478E-9CFA-A236E6CC2932}" presName="spaceBetweenRectangles" presStyleCnt="0"/>
      <dgm:spPr/>
    </dgm:pt>
    <dgm:pt modelId="{77AB9BF0-CD7A-4D2D-BF0A-51F57948A0CE}" type="pres">
      <dgm:prSet presAssocID="{B439544C-B3B3-4A4D-87B7-D65DC975AFC9}" presName="parentLin" presStyleCnt="0"/>
      <dgm:spPr/>
    </dgm:pt>
    <dgm:pt modelId="{6986C6C2-1C3F-4E1D-A2EF-7D5A3FE1788C}" type="pres">
      <dgm:prSet presAssocID="{B439544C-B3B3-4A4D-87B7-D65DC975AFC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251D7CA-11D9-4EC6-9972-342CAF028580}" type="pres">
      <dgm:prSet presAssocID="{B439544C-B3B3-4A4D-87B7-D65DC975AFC9}" presName="parentText" presStyleLbl="node1" presStyleIdx="1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9BA5B-BD59-446F-9C3C-DB438F2F0FA3}" type="pres">
      <dgm:prSet presAssocID="{B439544C-B3B3-4A4D-87B7-D65DC975AFC9}" presName="negativeSpace" presStyleCnt="0"/>
      <dgm:spPr/>
    </dgm:pt>
    <dgm:pt modelId="{2F3CF488-13D8-4D60-975D-AC8B39BF74D0}" type="pres">
      <dgm:prSet presAssocID="{B439544C-B3B3-4A4D-87B7-D65DC975AFC9}" presName="childText" presStyleLbl="conFgAcc1" presStyleIdx="1" presStyleCnt="5">
        <dgm:presLayoutVars>
          <dgm:bulletEnabled val="1"/>
        </dgm:presLayoutVars>
      </dgm:prSet>
      <dgm:spPr/>
    </dgm:pt>
    <dgm:pt modelId="{6717B9BA-22C2-4B4D-99DE-996C1F65F2B3}" type="pres">
      <dgm:prSet presAssocID="{E7F976F1-0B9D-4517-9C56-4FC5D3BA22EF}" presName="spaceBetweenRectangles" presStyleCnt="0"/>
      <dgm:spPr/>
    </dgm:pt>
    <dgm:pt modelId="{CA5293A8-93B4-4903-AFF8-2F31745A1968}" type="pres">
      <dgm:prSet presAssocID="{2D10D5F8-87CD-427B-9116-43A7F9ACA32E}" presName="parentLin" presStyleCnt="0"/>
      <dgm:spPr/>
    </dgm:pt>
    <dgm:pt modelId="{0CED3DED-23E8-4775-9488-C09F7C98951B}" type="pres">
      <dgm:prSet presAssocID="{2D10D5F8-87CD-427B-9116-43A7F9ACA32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DD4FDA6-5792-4B0C-A0DC-61ABAA1A8403}" type="pres">
      <dgm:prSet presAssocID="{2D10D5F8-87CD-427B-9116-43A7F9ACA32E}" presName="parentText" presStyleLbl="node1" presStyleIdx="2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CD38D-B499-4C9E-8D58-ED0DF55714B5}" type="pres">
      <dgm:prSet presAssocID="{2D10D5F8-87CD-427B-9116-43A7F9ACA32E}" presName="negativeSpace" presStyleCnt="0"/>
      <dgm:spPr/>
    </dgm:pt>
    <dgm:pt modelId="{9115EEED-25F0-4E4C-8036-3D884A8FD828}" type="pres">
      <dgm:prSet presAssocID="{2D10D5F8-87CD-427B-9116-43A7F9ACA32E}" presName="childText" presStyleLbl="conFgAcc1" presStyleIdx="2" presStyleCnt="5">
        <dgm:presLayoutVars>
          <dgm:bulletEnabled val="1"/>
        </dgm:presLayoutVars>
      </dgm:prSet>
      <dgm:spPr/>
    </dgm:pt>
    <dgm:pt modelId="{4EDF12B8-CDB9-45AA-B8D4-FCA63067B884}" type="pres">
      <dgm:prSet presAssocID="{64775EBD-019F-448B-A5F1-E302B81372CF}" presName="spaceBetweenRectangles" presStyleCnt="0"/>
      <dgm:spPr/>
    </dgm:pt>
    <dgm:pt modelId="{6C28E4A1-F859-4F76-B340-491D81D75B0D}" type="pres">
      <dgm:prSet presAssocID="{C0012D49-82B3-45F4-A934-B7CCADC3EC70}" presName="parentLin" presStyleCnt="0"/>
      <dgm:spPr/>
    </dgm:pt>
    <dgm:pt modelId="{CF4BE53E-ABAC-4EC8-A0FB-120EB02CEA25}" type="pres">
      <dgm:prSet presAssocID="{C0012D49-82B3-45F4-A934-B7CCADC3EC7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8C1F625-687F-4EF8-9F41-6B29933A7D49}" type="pres">
      <dgm:prSet presAssocID="{C0012D49-82B3-45F4-A934-B7CCADC3EC70}" presName="parentText" presStyleLbl="node1" presStyleIdx="3" presStyleCnt="5" custScaleX="128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D2AC-3FC7-4478-A44E-FED4F34CC83F}" type="pres">
      <dgm:prSet presAssocID="{C0012D49-82B3-45F4-A934-B7CCADC3EC70}" presName="negativeSpace" presStyleCnt="0"/>
      <dgm:spPr/>
    </dgm:pt>
    <dgm:pt modelId="{89F8ED84-33AC-4DAE-B79D-5BF81D098EA9}" type="pres">
      <dgm:prSet presAssocID="{C0012D49-82B3-45F4-A934-B7CCADC3EC70}" presName="childText" presStyleLbl="conFgAcc1" presStyleIdx="3" presStyleCnt="5">
        <dgm:presLayoutVars>
          <dgm:bulletEnabled val="1"/>
        </dgm:presLayoutVars>
      </dgm:prSet>
      <dgm:spPr/>
    </dgm:pt>
    <dgm:pt modelId="{E8EB61FB-B678-434A-9046-6C0BA0C37440}" type="pres">
      <dgm:prSet presAssocID="{FF17E00E-275F-4016-BFF7-B2260A2E0EC9}" presName="spaceBetweenRectangles" presStyleCnt="0"/>
      <dgm:spPr/>
    </dgm:pt>
    <dgm:pt modelId="{DC21638B-6476-474A-AEA6-CEA55A76F23E}" type="pres">
      <dgm:prSet presAssocID="{0FFE8C62-E8B9-49A7-9297-AECE5651B9F1}" presName="parentLin" presStyleCnt="0"/>
      <dgm:spPr/>
    </dgm:pt>
    <dgm:pt modelId="{416EF886-40AA-4456-9D7D-4E2CF860ADD7}" type="pres">
      <dgm:prSet presAssocID="{0FFE8C62-E8B9-49A7-9297-AECE5651B9F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FA6F9A9-7B9D-46DD-A2B0-9A8EA1F95541}" type="pres">
      <dgm:prSet presAssocID="{0FFE8C62-E8B9-49A7-9297-AECE5651B9F1}" presName="parentText" presStyleLbl="node1" presStyleIdx="4" presStyleCnt="5" custScaleX="128474" custLinFactNeighborX="2191" custLinFactNeighborY="9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98872-6599-45D8-908B-91F7B9160E52}" type="pres">
      <dgm:prSet presAssocID="{0FFE8C62-E8B9-49A7-9297-AECE5651B9F1}" presName="negativeSpace" presStyleCnt="0"/>
      <dgm:spPr/>
    </dgm:pt>
    <dgm:pt modelId="{7DCF8077-CC99-404E-8268-21BD79711DCF}" type="pres">
      <dgm:prSet presAssocID="{0FFE8C62-E8B9-49A7-9297-AECE5651B9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466CCD3-1051-4F86-B9FC-3A5657657064}" type="presOf" srcId="{1083BF22-4987-48B4-B6F9-545839D75AF2}" destId="{B0A66A6E-BC8F-4D03-9ACA-6CA3669A187E}" srcOrd="0" destOrd="0" presId="urn:microsoft.com/office/officeart/2005/8/layout/list1"/>
    <dgm:cxn modelId="{E169F44E-9F64-4787-BCA9-E152E5B49599}" srcId="{1083BF22-4987-48B4-B6F9-545839D75AF2}" destId="{54518FE8-2718-42B3-B05E-B594063C6233}" srcOrd="0" destOrd="0" parTransId="{1CCFFEE4-2CE4-4906-AF32-425DA89F2B57}" sibTransId="{BC8B6EC7-880C-478E-9CFA-A236E6CC2932}"/>
    <dgm:cxn modelId="{B425C0A9-AABE-4C89-92C5-73FD4DDE305D}" srcId="{1083BF22-4987-48B4-B6F9-545839D75AF2}" destId="{2D10D5F8-87CD-427B-9116-43A7F9ACA32E}" srcOrd="2" destOrd="0" parTransId="{7FC96FC9-30BB-413F-9FFB-CA3B761502A3}" sibTransId="{64775EBD-019F-448B-A5F1-E302B81372CF}"/>
    <dgm:cxn modelId="{1EF343D5-FC91-4275-8B68-8DC256B01498}" srcId="{1083BF22-4987-48B4-B6F9-545839D75AF2}" destId="{B439544C-B3B3-4A4D-87B7-D65DC975AFC9}" srcOrd="1" destOrd="0" parTransId="{EF40AE73-B2DB-47BF-AE28-19C11D8FDA4B}" sibTransId="{E7F976F1-0B9D-4517-9C56-4FC5D3BA22EF}"/>
    <dgm:cxn modelId="{67D3ADBA-4A2E-442D-A61C-DA6F6712CEF4}" type="presOf" srcId="{C0012D49-82B3-45F4-A934-B7CCADC3EC70}" destId="{48C1F625-687F-4EF8-9F41-6B29933A7D49}" srcOrd="1" destOrd="0" presId="urn:microsoft.com/office/officeart/2005/8/layout/list1"/>
    <dgm:cxn modelId="{B6798A9D-26EA-4FA5-AE81-CF840046986F}" type="presOf" srcId="{54518FE8-2718-42B3-B05E-B594063C6233}" destId="{60A10876-94DA-4B8A-A892-D3EE66FF8FC5}" srcOrd="0" destOrd="0" presId="urn:microsoft.com/office/officeart/2005/8/layout/list1"/>
    <dgm:cxn modelId="{8C9048B5-E179-4185-BE6D-9A90C5C523A2}" type="presOf" srcId="{0FFE8C62-E8B9-49A7-9297-AECE5651B9F1}" destId="{416EF886-40AA-4456-9D7D-4E2CF860ADD7}" srcOrd="0" destOrd="0" presId="urn:microsoft.com/office/officeart/2005/8/layout/list1"/>
    <dgm:cxn modelId="{F57CADFA-1B65-4132-842D-56C4F87C9108}" type="presOf" srcId="{0FFE8C62-E8B9-49A7-9297-AECE5651B9F1}" destId="{5FA6F9A9-7B9D-46DD-A2B0-9A8EA1F95541}" srcOrd="1" destOrd="0" presId="urn:microsoft.com/office/officeart/2005/8/layout/list1"/>
    <dgm:cxn modelId="{3472ABCA-3280-4D38-8AED-226C9DDCF492}" type="presOf" srcId="{B439544C-B3B3-4A4D-87B7-D65DC975AFC9}" destId="{6986C6C2-1C3F-4E1D-A2EF-7D5A3FE1788C}" srcOrd="0" destOrd="0" presId="urn:microsoft.com/office/officeart/2005/8/layout/list1"/>
    <dgm:cxn modelId="{7020CD7E-4096-45BE-B9A0-AF57F40D5778}" srcId="{1083BF22-4987-48B4-B6F9-545839D75AF2}" destId="{0FFE8C62-E8B9-49A7-9297-AECE5651B9F1}" srcOrd="4" destOrd="0" parTransId="{71E42993-8206-4B25-8372-78E7C5ABA65D}" sibTransId="{36FE9CB7-DC11-4054-A98A-89A8D6ABFED8}"/>
    <dgm:cxn modelId="{11CF3007-B5D8-4D39-B11C-0BD4B610C887}" type="presOf" srcId="{B439544C-B3B3-4A4D-87B7-D65DC975AFC9}" destId="{9251D7CA-11D9-4EC6-9972-342CAF028580}" srcOrd="1" destOrd="0" presId="urn:microsoft.com/office/officeart/2005/8/layout/list1"/>
    <dgm:cxn modelId="{0E0C9CAA-A1BB-4893-8339-3CEBD6B3F45D}" type="presOf" srcId="{54518FE8-2718-42B3-B05E-B594063C6233}" destId="{19AA8DC9-EBF1-4EC5-90BE-1CF812C21082}" srcOrd="1" destOrd="0" presId="urn:microsoft.com/office/officeart/2005/8/layout/list1"/>
    <dgm:cxn modelId="{59BD8CF0-8E85-438A-83B6-437FB7DEAA50}" type="presOf" srcId="{2D10D5F8-87CD-427B-9116-43A7F9ACA32E}" destId="{CDD4FDA6-5792-4B0C-A0DC-61ABAA1A8403}" srcOrd="1" destOrd="0" presId="urn:microsoft.com/office/officeart/2005/8/layout/list1"/>
    <dgm:cxn modelId="{3D1B9A2F-B381-448A-9125-7ECA2C8677AC}" srcId="{1083BF22-4987-48B4-B6F9-545839D75AF2}" destId="{C0012D49-82B3-45F4-A934-B7CCADC3EC70}" srcOrd="3" destOrd="0" parTransId="{CC9578B0-2F46-4B00-8006-E41E759FD2AF}" sibTransId="{FF17E00E-275F-4016-BFF7-B2260A2E0EC9}"/>
    <dgm:cxn modelId="{A689044E-2CDD-432F-8463-CE4117425EAA}" type="presOf" srcId="{C0012D49-82B3-45F4-A934-B7CCADC3EC70}" destId="{CF4BE53E-ABAC-4EC8-A0FB-120EB02CEA25}" srcOrd="0" destOrd="0" presId="urn:microsoft.com/office/officeart/2005/8/layout/list1"/>
    <dgm:cxn modelId="{75F18A2E-D5FE-4788-8838-8A9C42A88F5C}" type="presOf" srcId="{2D10D5F8-87CD-427B-9116-43A7F9ACA32E}" destId="{0CED3DED-23E8-4775-9488-C09F7C98951B}" srcOrd="0" destOrd="0" presId="urn:microsoft.com/office/officeart/2005/8/layout/list1"/>
    <dgm:cxn modelId="{18F908C7-4915-454E-8838-E28048C69FF3}" type="presParOf" srcId="{B0A66A6E-BC8F-4D03-9ACA-6CA3669A187E}" destId="{CFFF54C0-21FE-4CFE-965C-B3B337937C70}" srcOrd="0" destOrd="0" presId="urn:microsoft.com/office/officeart/2005/8/layout/list1"/>
    <dgm:cxn modelId="{6423FAFE-8A82-410A-A07C-C0575865CDC5}" type="presParOf" srcId="{CFFF54C0-21FE-4CFE-965C-B3B337937C70}" destId="{60A10876-94DA-4B8A-A892-D3EE66FF8FC5}" srcOrd="0" destOrd="0" presId="urn:microsoft.com/office/officeart/2005/8/layout/list1"/>
    <dgm:cxn modelId="{34A9C2FA-DBB9-4552-8CD4-808F25CC726F}" type="presParOf" srcId="{CFFF54C0-21FE-4CFE-965C-B3B337937C70}" destId="{19AA8DC9-EBF1-4EC5-90BE-1CF812C21082}" srcOrd="1" destOrd="0" presId="urn:microsoft.com/office/officeart/2005/8/layout/list1"/>
    <dgm:cxn modelId="{BD106CF6-D8B9-4183-9E77-703267A45ECC}" type="presParOf" srcId="{B0A66A6E-BC8F-4D03-9ACA-6CA3669A187E}" destId="{265302BD-B0AF-482E-83F4-15115F6C24A7}" srcOrd="1" destOrd="0" presId="urn:microsoft.com/office/officeart/2005/8/layout/list1"/>
    <dgm:cxn modelId="{264BE36F-F2CD-4DFC-9726-407B0A860033}" type="presParOf" srcId="{B0A66A6E-BC8F-4D03-9ACA-6CA3669A187E}" destId="{649234E2-ED8C-4220-B515-63CD963C738F}" srcOrd="2" destOrd="0" presId="urn:microsoft.com/office/officeart/2005/8/layout/list1"/>
    <dgm:cxn modelId="{C8B5358F-8045-41EB-8150-27E859B31F43}" type="presParOf" srcId="{B0A66A6E-BC8F-4D03-9ACA-6CA3669A187E}" destId="{1361FF71-84B6-4E55-9BAC-784F6BA5D341}" srcOrd="3" destOrd="0" presId="urn:microsoft.com/office/officeart/2005/8/layout/list1"/>
    <dgm:cxn modelId="{DAEC3CE7-7524-4ECD-90BE-60B094D8A02D}" type="presParOf" srcId="{B0A66A6E-BC8F-4D03-9ACA-6CA3669A187E}" destId="{77AB9BF0-CD7A-4D2D-BF0A-51F57948A0CE}" srcOrd="4" destOrd="0" presId="urn:microsoft.com/office/officeart/2005/8/layout/list1"/>
    <dgm:cxn modelId="{8B78F248-625B-4E8E-A536-D77ACFCB3CFC}" type="presParOf" srcId="{77AB9BF0-CD7A-4D2D-BF0A-51F57948A0CE}" destId="{6986C6C2-1C3F-4E1D-A2EF-7D5A3FE1788C}" srcOrd="0" destOrd="0" presId="urn:microsoft.com/office/officeart/2005/8/layout/list1"/>
    <dgm:cxn modelId="{EE9EB7D6-9D8D-48CB-AE0D-B1333758A475}" type="presParOf" srcId="{77AB9BF0-CD7A-4D2D-BF0A-51F57948A0CE}" destId="{9251D7CA-11D9-4EC6-9972-342CAF028580}" srcOrd="1" destOrd="0" presId="urn:microsoft.com/office/officeart/2005/8/layout/list1"/>
    <dgm:cxn modelId="{B6A4F00D-3C5A-43ED-A25B-F1CC3D5E17A5}" type="presParOf" srcId="{B0A66A6E-BC8F-4D03-9ACA-6CA3669A187E}" destId="{F629BA5B-BD59-446F-9C3C-DB438F2F0FA3}" srcOrd="5" destOrd="0" presId="urn:microsoft.com/office/officeart/2005/8/layout/list1"/>
    <dgm:cxn modelId="{43E2AA76-D5FA-4BDB-9A9E-905411879F3A}" type="presParOf" srcId="{B0A66A6E-BC8F-4D03-9ACA-6CA3669A187E}" destId="{2F3CF488-13D8-4D60-975D-AC8B39BF74D0}" srcOrd="6" destOrd="0" presId="urn:microsoft.com/office/officeart/2005/8/layout/list1"/>
    <dgm:cxn modelId="{72CB4E34-450D-4AE9-B9ED-9569AA867CD6}" type="presParOf" srcId="{B0A66A6E-BC8F-4D03-9ACA-6CA3669A187E}" destId="{6717B9BA-22C2-4B4D-99DE-996C1F65F2B3}" srcOrd="7" destOrd="0" presId="urn:microsoft.com/office/officeart/2005/8/layout/list1"/>
    <dgm:cxn modelId="{BC97744B-14ED-41E9-916C-AC9BC8AB11BB}" type="presParOf" srcId="{B0A66A6E-BC8F-4D03-9ACA-6CA3669A187E}" destId="{CA5293A8-93B4-4903-AFF8-2F31745A1968}" srcOrd="8" destOrd="0" presId="urn:microsoft.com/office/officeart/2005/8/layout/list1"/>
    <dgm:cxn modelId="{86EC31EB-C0BD-469F-A6A9-DDFB0C1045F5}" type="presParOf" srcId="{CA5293A8-93B4-4903-AFF8-2F31745A1968}" destId="{0CED3DED-23E8-4775-9488-C09F7C98951B}" srcOrd="0" destOrd="0" presId="urn:microsoft.com/office/officeart/2005/8/layout/list1"/>
    <dgm:cxn modelId="{9060EFD7-701F-42CF-B74A-978469E65983}" type="presParOf" srcId="{CA5293A8-93B4-4903-AFF8-2F31745A1968}" destId="{CDD4FDA6-5792-4B0C-A0DC-61ABAA1A8403}" srcOrd="1" destOrd="0" presId="urn:microsoft.com/office/officeart/2005/8/layout/list1"/>
    <dgm:cxn modelId="{A6B323A8-ADF5-44E2-B832-10A3B3FFA2A1}" type="presParOf" srcId="{B0A66A6E-BC8F-4D03-9ACA-6CA3669A187E}" destId="{31ECD38D-B499-4C9E-8D58-ED0DF55714B5}" srcOrd="9" destOrd="0" presId="urn:microsoft.com/office/officeart/2005/8/layout/list1"/>
    <dgm:cxn modelId="{AE4A4CD8-407B-4034-8BA7-0CB2D7393B97}" type="presParOf" srcId="{B0A66A6E-BC8F-4D03-9ACA-6CA3669A187E}" destId="{9115EEED-25F0-4E4C-8036-3D884A8FD828}" srcOrd="10" destOrd="0" presId="urn:microsoft.com/office/officeart/2005/8/layout/list1"/>
    <dgm:cxn modelId="{DE04C16F-B8F7-47A2-B8C8-1CE4341B1956}" type="presParOf" srcId="{B0A66A6E-BC8F-4D03-9ACA-6CA3669A187E}" destId="{4EDF12B8-CDB9-45AA-B8D4-FCA63067B884}" srcOrd="11" destOrd="0" presId="urn:microsoft.com/office/officeart/2005/8/layout/list1"/>
    <dgm:cxn modelId="{2120AF26-558D-4139-BFAE-40015FA9DFCC}" type="presParOf" srcId="{B0A66A6E-BC8F-4D03-9ACA-6CA3669A187E}" destId="{6C28E4A1-F859-4F76-B340-491D81D75B0D}" srcOrd="12" destOrd="0" presId="urn:microsoft.com/office/officeart/2005/8/layout/list1"/>
    <dgm:cxn modelId="{8C7E11F6-8A7A-4DCF-828A-BC9BBCD9658D}" type="presParOf" srcId="{6C28E4A1-F859-4F76-B340-491D81D75B0D}" destId="{CF4BE53E-ABAC-4EC8-A0FB-120EB02CEA25}" srcOrd="0" destOrd="0" presId="urn:microsoft.com/office/officeart/2005/8/layout/list1"/>
    <dgm:cxn modelId="{1C2C78AE-DC66-407B-8C97-6F9B09BEE60E}" type="presParOf" srcId="{6C28E4A1-F859-4F76-B340-491D81D75B0D}" destId="{48C1F625-687F-4EF8-9F41-6B29933A7D49}" srcOrd="1" destOrd="0" presId="urn:microsoft.com/office/officeart/2005/8/layout/list1"/>
    <dgm:cxn modelId="{ED2DDECA-1121-41F7-A87F-52B5CA53D965}" type="presParOf" srcId="{B0A66A6E-BC8F-4D03-9ACA-6CA3669A187E}" destId="{865CD2AC-3FC7-4478-A44E-FED4F34CC83F}" srcOrd="13" destOrd="0" presId="urn:microsoft.com/office/officeart/2005/8/layout/list1"/>
    <dgm:cxn modelId="{9CA051E0-03A5-4CE9-B127-DFB32E87E1DB}" type="presParOf" srcId="{B0A66A6E-BC8F-4D03-9ACA-6CA3669A187E}" destId="{89F8ED84-33AC-4DAE-B79D-5BF81D098EA9}" srcOrd="14" destOrd="0" presId="urn:microsoft.com/office/officeart/2005/8/layout/list1"/>
    <dgm:cxn modelId="{68DBF9E1-2EA4-4644-95D1-BC20C5A7D627}" type="presParOf" srcId="{B0A66A6E-BC8F-4D03-9ACA-6CA3669A187E}" destId="{E8EB61FB-B678-434A-9046-6C0BA0C37440}" srcOrd="15" destOrd="0" presId="urn:microsoft.com/office/officeart/2005/8/layout/list1"/>
    <dgm:cxn modelId="{63B6DE7E-DCF1-4629-A727-612B5F2384A7}" type="presParOf" srcId="{B0A66A6E-BC8F-4D03-9ACA-6CA3669A187E}" destId="{DC21638B-6476-474A-AEA6-CEA55A76F23E}" srcOrd="16" destOrd="0" presId="urn:microsoft.com/office/officeart/2005/8/layout/list1"/>
    <dgm:cxn modelId="{41F44670-332E-4777-B99D-65C911DBA142}" type="presParOf" srcId="{DC21638B-6476-474A-AEA6-CEA55A76F23E}" destId="{416EF886-40AA-4456-9D7D-4E2CF860ADD7}" srcOrd="0" destOrd="0" presId="urn:microsoft.com/office/officeart/2005/8/layout/list1"/>
    <dgm:cxn modelId="{7A3482E8-8FFD-4460-8594-E0B4858844F8}" type="presParOf" srcId="{DC21638B-6476-474A-AEA6-CEA55A76F23E}" destId="{5FA6F9A9-7B9D-46DD-A2B0-9A8EA1F95541}" srcOrd="1" destOrd="0" presId="urn:microsoft.com/office/officeart/2005/8/layout/list1"/>
    <dgm:cxn modelId="{D6B5A3E8-AAB0-4B94-88E9-FB5B5BD546B8}" type="presParOf" srcId="{B0A66A6E-BC8F-4D03-9ACA-6CA3669A187E}" destId="{EA498872-6599-45D8-908B-91F7B9160E52}" srcOrd="17" destOrd="0" presId="urn:microsoft.com/office/officeart/2005/8/layout/list1"/>
    <dgm:cxn modelId="{75005386-C57B-49C4-BA4B-D210C3C8A931}" type="presParOf" srcId="{B0A66A6E-BC8F-4D03-9ACA-6CA3669A187E}" destId="{7DCF8077-CC99-404E-8268-21BD79711DC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234E2-ED8C-4220-B515-63CD963C738F}">
      <dsp:nvSpPr>
        <dsp:cNvPr id="0" name=""/>
        <dsp:cNvSpPr/>
      </dsp:nvSpPr>
      <dsp:spPr>
        <a:xfrm>
          <a:off x="0" y="305079"/>
          <a:ext cx="39788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A8DC9-EBF1-4EC5-90BE-1CF812C21082}">
      <dsp:nvSpPr>
        <dsp:cNvPr id="0" name=""/>
        <dsp:cNvSpPr/>
      </dsp:nvSpPr>
      <dsp:spPr>
        <a:xfrm>
          <a:off x="198940" y="39399"/>
          <a:ext cx="357821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73" tIns="0" rIns="1052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Bunching of donations</a:t>
          </a:r>
        </a:p>
      </dsp:txBody>
      <dsp:txXfrm>
        <a:off x="224879" y="65338"/>
        <a:ext cx="3526339" cy="479482"/>
      </dsp:txXfrm>
    </dsp:sp>
    <dsp:sp modelId="{2F3CF488-13D8-4D60-975D-AC8B39BF74D0}">
      <dsp:nvSpPr>
        <dsp:cNvPr id="0" name=""/>
        <dsp:cNvSpPr/>
      </dsp:nvSpPr>
      <dsp:spPr>
        <a:xfrm>
          <a:off x="0" y="1121559"/>
          <a:ext cx="39788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1D7CA-11D9-4EC6-9972-342CAF028580}">
      <dsp:nvSpPr>
        <dsp:cNvPr id="0" name=""/>
        <dsp:cNvSpPr/>
      </dsp:nvSpPr>
      <dsp:spPr>
        <a:xfrm>
          <a:off x="198940" y="855879"/>
          <a:ext cx="357821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73" tIns="0" rIns="1052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Donor advised funds</a:t>
          </a:r>
        </a:p>
      </dsp:txBody>
      <dsp:txXfrm>
        <a:off x="224879" y="881818"/>
        <a:ext cx="3526339" cy="479482"/>
      </dsp:txXfrm>
    </dsp:sp>
    <dsp:sp modelId="{9115EEED-25F0-4E4C-8036-3D884A8FD828}">
      <dsp:nvSpPr>
        <dsp:cNvPr id="0" name=""/>
        <dsp:cNvSpPr/>
      </dsp:nvSpPr>
      <dsp:spPr>
        <a:xfrm>
          <a:off x="0" y="1938039"/>
          <a:ext cx="39788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4FDA6-5792-4B0C-A0DC-61ABAA1A8403}">
      <dsp:nvSpPr>
        <dsp:cNvPr id="0" name=""/>
        <dsp:cNvSpPr/>
      </dsp:nvSpPr>
      <dsp:spPr>
        <a:xfrm>
          <a:off x="198940" y="1672359"/>
          <a:ext cx="357821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73" tIns="0" rIns="1052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Charitable trusts</a:t>
          </a:r>
        </a:p>
      </dsp:txBody>
      <dsp:txXfrm>
        <a:off x="224879" y="1698298"/>
        <a:ext cx="3526339" cy="479482"/>
      </dsp:txXfrm>
    </dsp:sp>
    <dsp:sp modelId="{89F8ED84-33AC-4DAE-B79D-5BF81D098EA9}">
      <dsp:nvSpPr>
        <dsp:cNvPr id="0" name=""/>
        <dsp:cNvSpPr/>
      </dsp:nvSpPr>
      <dsp:spPr>
        <a:xfrm>
          <a:off x="0" y="2754520"/>
          <a:ext cx="39788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1F625-687F-4EF8-9F41-6B29933A7D49}">
      <dsp:nvSpPr>
        <dsp:cNvPr id="0" name=""/>
        <dsp:cNvSpPr/>
      </dsp:nvSpPr>
      <dsp:spPr>
        <a:xfrm>
          <a:off x="198940" y="2488840"/>
          <a:ext cx="3578217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73" tIns="0" rIns="1052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Gift tax exclusion</a:t>
          </a:r>
        </a:p>
      </dsp:txBody>
      <dsp:txXfrm>
        <a:off x="224879" y="2514779"/>
        <a:ext cx="3526339" cy="479482"/>
      </dsp:txXfrm>
    </dsp:sp>
    <dsp:sp modelId="{7DCF8077-CC99-404E-8268-21BD79711DCF}">
      <dsp:nvSpPr>
        <dsp:cNvPr id="0" name=""/>
        <dsp:cNvSpPr/>
      </dsp:nvSpPr>
      <dsp:spPr>
        <a:xfrm>
          <a:off x="0" y="3571000"/>
          <a:ext cx="39788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6F9A9-7B9D-46DD-A2B0-9A8EA1F95541}">
      <dsp:nvSpPr>
        <dsp:cNvPr id="0" name=""/>
        <dsp:cNvSpPr/>
      </dsp:nvSpPr>
      <dsp:spPr>
        <a:xfrm>
          <a:off x="198940" y="3305320"/>
          <a:ext cx="3578217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73" tIns="0" rIns="1052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Communication and cultivation</a:t>
          </a:r>
        </a:p>
      </dsp:txBody>
      <dsp:txXfrm>
        <a:off x="224879" y="3331259"/>
        <a:ext cx="352633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234E2-ED8C-4220-B515-63CD963C738F}">
      <dsp:nvSpPr>
        <dsp:cNvPr id="0" name=""/>
        <dsp:cNvSpPr/>
      </dsp:nvSpPr>
      <dsp:spPr>
        <a:xfrm>
          <a:off x="0" y="305079"/>
          <a:ext cx="46101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A8DC9-EBF1-4EC5-90BE-1CF812C21082}">
      <dsp:nvSpPr>
        <dsp:cNvPr id="0" name=""/>
        <dsp:cNvSpPr/>
      </dsp:nvSpPr>
      <dsp:spPr>
        <a:xfrm>
          <a:off x="230505" y="39399"/>
          <a:ext cx="4145945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76" tIns="0" rIns="12197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Wealthy donors</a:t>
          </a:r>
        </a:p>
      </dsp:txBody>
      <dsp:txXfrm>
        <a:off x="256444" y="65338"/>
        <a:ext cx="4094067" cy="479482"/>
      </dsp:txXfrm>
    </dsp:sp>
    <dsp:sp modelId="{2F3CF488-13D8-4D60-975D-AC8B39BF74D0}">
      <dsp:nvSpPr>
        <dsp:cNvPr id="0" name=""/>
        <dsp:cNvSpPr/>
      </dsp:nvSpPr>
      <dsp:spPr>
        <a:xfrm>
          <a:off x="0" y="1121559"/>
          <a:ext cx="46101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1D7CA-11D9-4EC6-9972-342CAF028580}">
      <dsp:nvSpPr>
        <dsp:cNvPr id="0" name=""/>
        <dsp:cNvSpPr/>
      </dsp:nvSpPr>
      <dsp:spPr>
        <a:xfrm>
          <a:off x="230505" y="855879"/>
          <a:ext cx="4145945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76" tIns="0" rIns="12197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Foundation donors</a:t>
          </a:r>
        </a:p>
      </dsp:txBody>
      <dsp:txXfrm>
        <a:off x="256444" y="881818"/>
        <a:ext cx="4094067" cy="479482"/>
      </dsp:txXfrm>
    </dsp:sp>
    <dsp:sp modelId="{9115EEED-25F0-4E4C-8036-3D884A8FD828}">
      <dsp:nvSpPr>
        <dsp:cNvPr id="0" name=""/>
        <dsp:cNvSpPr/>
      </dsp:nvSpPr>
      <dsp:spPr>
        <a:xfrm>
          <a:off x="0" y="1938039"/>
          <a:ext cx="46101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4FDA6-5792-4B0C-A0DC-61ABAA1A8403}">
      <dsp:nvSpPr>
        <dsp:cNvPr id="0" name=""/>
        <dsp:cNvSpPr/>
      </dsp:nvSpPr>
      <dsp:spPr>
        <a:xfrm>
          <a:off x="230505" y="1672359"/>
          <a:ext cx="4145945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76" tIns="0" rIns="12197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Corporate donors</a:t>
          </a:r>
        </a:p>
      </dsp:txBody>
      <dsp:txXfrm>
        <a:off x="256444" y="1698298"/>
        <a:ext cx="4094067" cy="479482"/>
      </dsp:txXfrm>
    </dsp:sp>
    <dsp:sp modelId="{89F8ED84-33AC-4DAE-B79D-5BF81D098EA9}">
      <dsp:nvSpPr>
        <dsp:cNvPr id="0" name=""/>
        <dsp:cNvSpPr/>
      </dsp:nvSpPr>
      <dsp:spPr>
        <a:xfrm>
          <a:off x="0" y="2754520"/>
          <a:ext cx="46101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1F625-687F-4EF8-9F41-6B29933A7D49}">
      <dsp:nvSpPr>
        <dsp:cNvPr id="0" name=""/>
        <dsp:cNvSpPr/>
      </dsp:nvSpPr>
      <dsp:spPr>
        <a:xfrm>
          <a:off x="230505" y="2488840"/>
          <a:ext cx="4145945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76" tIns="0" rIns="12197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IRA charitable rollover</a:t>
          </a:r>
        </a:p>
      </dsp:txBody>
      <dsp:txXfrm>
        <a:off x="256444" y="2514779"/>
        <a:ext cx="4094067" cy="479482"/>
      </dsp:txXfrm>
    </dsp:sp>
    <dsp:sp modelId="{7DCF8077-CC99-404E-8268-21BD79711DCF}">
      <dsp:nvSpPr>
        <dsp:cNvPr id="0" name=""/>
        <dsp:cNvSpPr/>
      </dsp:nvSpPr>
      <dsp:spPr>
        <a:xfrm>
          <a:off x="0" y="3571000"/>
          <a:ext cx="46101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6F9A9-7B9D-46DD-A2B0-9A8EA1F95541}">
      <dsp:nvSpPr>
        <dsp:cNvPr id="0" name=""/>
        <dsp:cNvSpPr/>
      </dsp:nvSpPr>
      <dsp:spPr>
        <a:xfrm>
          <a:off x="235555" y="3354837"/>
          <a:ext cx="414594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76" tIns="0" rIns="12197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Appreciated stock and other property</a:t>
          </a:r>
        </a:p>
      </dsp:txBody>
      <dsp:txXfrm>
        <a:off x="261494" y="3380776"/>
        <a:ext cx="409406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31" y="2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102C5FBE-CF7D-4750-ACFB-F188CB895C9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31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ED3B2551-9E95-48D3-AFB8-E667734D6D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2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331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F59F65B8-3B34-4656-9424-4FF98B6E160C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4" y="4423968"/>
            <a:ext cx="5619747" cy="4190206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331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B9878043-5E4E-4B78-8B22-56F620EC8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8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23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2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88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12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90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7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49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78043-5E4E-4B78-8B22-56F620EC8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921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78043-5E4E-4B78-8B22-56F620EC8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5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4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92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0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9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1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4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8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8043-5E4E-4B78-8B22-56F620EC87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410200"/>
          </a:xfrm>
          <a:prstGeom prst="rect">
            <a:avLst/>
          </a:prstGeom>
          <a:solidFill>
            <a:schemeClr val="accent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8077200" cy="5090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3456-A6DF-42E7-8E36-ED441A9C2672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powerpoint Construction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378335"/>
            <a:ext cx="9144000" cy="14796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6E97-C24B-461A-92F9-62F44FDD7BA6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326D-A50E-4B59-BCAC-83619A240661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4F81-F781-426E-9661-50B6D73DA9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9D530-7652-411C-9DE0-3FCEE44D65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3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95E-A43F-4FBE-A10D-C9CB94F2BC49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EBB9-5A41-4F3A-99C3-2F207114E749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9E14-9F35-4EAF-BBEC-67070D1C1588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7C8-5F21-4C62-B2CB-4FA0A5776F7F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0CD0-EAFA-489D-85EA-533AEE9EA724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B8DB-EDFD-4809-9A69-750FE4646CF9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2410-C274-4B64-A04E-FF8DCECEBAC3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0D57EA-BFA8-4B83-B61D-4BC12F06EF1C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1"/>
            <a:ext cx="9143999" cy="1143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5029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BF23EB5-413E-4CD9-88A0-6A34AC676B6B}" type="datetime1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aster_cmyk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04801" y="5902132"/>
            <a:ext cx="2209800" cy="6510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2"/>
          </a:solidFill>
          <a:effectLst/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6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4F81-F781-426E-9661-50B6D73DA99D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3913"/>
            <a:ext cx="2545049" cy="129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D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 Reform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D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21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7D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D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Webinar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D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by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D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BlumShapiro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D9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75" y="2578909"/>
            <a:ext cx="48767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for joining us! A few instructions before we begin: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join the audio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selecting the radio button for either “Telephone” or “Mic &amp; Speakers.” If you are using telephone, please dial in with the conference line and audio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are having any technical issues, please let us know in the chat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have time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Q&amp;A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Please enter your questions in the chat box at any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webinar is being recorded, and we will distribute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the webinar.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3502" y="4006987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Hodgkins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-Sumner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of Membership and Programs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04800" y="2514600"/>
            <a:ext cx="5029200" cy="3686175"/>
          </a:xfrm>
          <a:prstGeom prst="wedgeRectCallout">
            <a:avLst>
              <a:gd name="adj1" fmla="val 82576"/>
              <a:gd name="adj2" fmla="val -30428"/>
            </a:avLst>
          </a:prstGeom>
          <a:noFill/>
          <a:ln>
            <a:solidFill>
              <a:srgbClr val="00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0288" y="6473428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D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www.massnonprofitnet.org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05" y="1828800"/>
            <a:ext cx="1977288" cy="19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Tax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T</a:t>
            </a:r>
            <a:r>
              <a:rPr lang="en-US" dirty="0" smtClean="0"/>
              <a:t>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/>
              <a:t>Other provisions affecting </a:t>
            </a:r>
            <a:r>
              <a:rPr lang="en-US" sz="2400" b="1" dirty="0" smtClean="0"/>
              <a:t>tax-exempts</a:t>
            </a:r>
            <a:endParaRPr lang="en-US" sz="2400" dirty="0"/>
          </a:p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dirty="0" smtClean="0"/>
              <a:t>4. Tax-exempt </a:t>
            </a:r>
            <a:r>
              <a:rPr lang="en-US" sz="2400" dirty="0"/>
              <a:t>bonds advance </a:t>
            </a:r>
            <a:r>
              <a:rPr lang="en-US" sz="2400" dirty="0" smtClean="0"/>
              <a:t>refunding</a:t>
            </a:r>
          </a:p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dirty="0" smtClean="0"/>
              <a:t>5. Entertainment </a:t>
            </a:r>
            <a:r>
              <a:rPr lang="en-US" sz="2400" dirty="0"/>
              <a:t>expenses </a:t>
            </a:r>
            <a:endParaRPr lang="en-US" sz="2400" dirty="0" smtClean="0"/>
          </a:p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dirty="0" smtClean="0"/>
              <a:t>6. Moving expenses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A close up of a box&#10;&#10;Description generated with high confidence">
            <a:extLst>
              <a:ext uri="{FF2B5EF4-FFF2-40B4-BE49-F238E27FC236}">
                <a16:creationId xmlns="" xmlns:a16="http://schemas.microsoft.com/office/drawing/2014/main" id="{D8DDC75A-340C-4B90-ACA1-900F456F8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68409"/>
            <a:ext cx="183637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0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Tax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T</a:t>
            </a:r>
            <a:r>
              <a:rPr lang="en-US" dirty="0" smtClean="0"/>
              <a:t>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6256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/>
              <a:t>7. Unrelated business activity </a:t>
            </a:r>
            <a:r>
              <a:rPr lang="en-US" sz="2400" b="1" dirty="0" smtClean="0"/>
              <a:t>silos</a:t>
            </a:r>
            <a:endParaRPr lang="en-US" sz="2400" b="1" i="1" dirty="0"/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Separately calculate </a:t>
            </a:r>
            <a:r>
              <a:rPr lang="en-US" sz="2400" dirty="0" err="1"/>
              <a:t>UBTI</a:t>
            </a:r>
            <a:r>
              <a:rPr lang="en-US" sz="2400" dirty="0"/>
              <a:t> for each business activity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Prohibits use of losses against another activity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Can use excess deductions from one year to offset income from same unrelated business in another year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Applies to tax years beginning after </a:t>
            </a:r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Tax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Tax-exempts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542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/>
              <a:t>Polling question 2 and response </a:t>
            </a:r>
            <a:r>
              <a:rPr lang="en-US" sz="2400" b="1" i="1" dirty="0" smtClean="0"/>
              <a:t>choices</a:t>
            </a:r>
            <a:endParaRPr lang="en-US" sz="2400" b="1" i="1" dirty="0"/>
          </a:p>
          <a:p>
            <a:pPr marL="41148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Does your organization have one or more unrelated business activity</a:t>
            </a:r>
            <a:r>
              <a:rPr lang="en-US" dirty="0" smtClean="0"/>
              <a:t>?</a:t>
            </a:r>
            <a:endParaRPr lang="en-US" dirty="0"/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Yes, one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Yes, more than one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None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Other/don’t </a:t>
            </a:r>
            <a:r>
              <a:rPr lang="en-US" dirty="0" smtClean="0"/>
              <a:t>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Tax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Tax-exempts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57260" cy="46256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Corporate and trust tax impacts on </a:t>
            </a:r>
            <a:r>
              <a:rPr lang="en-US" sz="2400" b="1" dirty="0" smtClean="0"/>
              <a:t>UBIT</a:t>
            </a:r>
            <a:endParaRPr lang="en-US" sz="2400" b="1" i="1" dirty="0"/>
          </a:p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8. Net </a:t>
            </a:r>
            <a:r>
              <a:rPr lang="en-US" sz="2400" dirty="0"/>
              <a:t>operating loss </a:t>
            </a:r>
            <a:r>
              <a:rPr lang="en-US" sz="2400" dirty="0" smtClean="0"/>
              <a:t>deduction</a:t>
            </a:r>
          </a:p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9. Alternative </a:t>
            </a:r>
            <a:r>
              <a:rPr lang="en-US" sz="2400" dirty="0"/>
              <a:t>minimum </a:t>
            </a:r>
            <a:r>
              <a:rPr lang="en-US" sz="2400" dirty="0" smtClean="0"/>
              <a:t>tax</a:t>
            </a:r>
          </a:p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10. Corporate </a:t>
            </a:r>
            <a:r>
              <a:rPr lang="en-US" sz="2400" dirty="0"/>
              <a:t>and trust tax rates on </a:t>
            </a:r>
            <a:r>
              <a:rPr lang="en-US" sz="2400" dirty="0" smtClean="0"/>
              <a:t>UBIT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4ADD95-FFE1-46B5-BBBF-2112327E9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2336996" cy="17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9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Reform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/>
              <a:t>Tax reform provisions for donors </a:t>
            </a:r>
            <a:endParaRPr lang="en-US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Reduction of top marginal rate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Increase in standard deduction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Charitable deduction limit increase to 60% </a:t>
            </a:r>
            <a:r>
              <a:rPr lang="en-US" sz="2400" dirty="0" smtClean="0"/>
              <a:t>AGI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F35E11-4054-4A9D-9FCA-7167835A0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1957387" cy="19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Reform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/>
              <a:t>Tax reform provisions for donors </a:t>
            </a:r>
            <a:endParaRPr lang="en-US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No Pease limit on itemized deductions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No 80% deduction for payments for right to buy tickets to a college athletic event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Reduction in estate </a:t>
            </a:r>
            <a:r>
              <a:rPr lang="en-US" sz="2400" dirty="0" smtClean="0"/>
              <a:t>taxes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269D83F8-6813-46A2-BFB3-DEF42EF23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31104"/>
            <a:ext cx="1944100" cy="19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3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Reform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/>
              <a:t>How will tax reform affect charitable giving</a:t>
            </a:r>
            <a:r>
              <a:rPr lang="en-US" sz="2400" b="1" dirty="0" smtClean="0"/>
              <a:t>?</a:t>
            </a:r>
            <a:endParaRPr lang="en-US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Why do people give?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What are your donor stratums?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How will your fundraising efforts change?</a:t>
            </a:r>
          </a:p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endParaRPr lang="en-US" sz="2400" dirty="0"/>
          </a:p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endParaRPr lang="en-US" sz="2400" dirty="0"/>
          </a:p>
          <a:p>
            <a:pPr marL="118872" indent="0" algn="ctr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i="1" dirty="0"/>
              <a:t>What is the panacea</a:t>
            </a:r>
            <a:r>
              <a:rPr lang="en-US" sz="2400" b="1" i="1" dirty="0" smtClean="0"/>
              <a:t>?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Reform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542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/>
              <a:t>Polling question 3 and response </a:t>
            </a:r>
            <a:r>
              <a:rPr lang="en-US" sz="2400" b="1" i="1" dirty="0" smtClean="0"/>
              <a:t>choices</a:t>
            </a:r>
            <a:endParaRPr lang="en-US" sz="2400" b="1" i="1" dirty="0"/>
          </a:p>
          <a:p>
            <a:pPr marL="41148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Has </a:t>
            </a:r>
            <a:r>
              <a:rPr lang="en-US" dirty="0"/>
              <a:t>your organization strategized internally (with your development team, management team, board, etc.) on how to increase charitable giving in light of tax reform</a:t>
            </a:r>
            <a:r>
              <a:rPr lang="en-US" dirty="0" smtClean="0"/>
              <a:t>?</a:t>
            </a:r>
            <a:endParaRPr lang="en-US" dirty="0"/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Yes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No or not yet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Other/don’t </a:t>
            </a:r>
            <a:r>
              <a:rPr lang="en-US" dirty="0" smtClean="0"/>
              <a:t>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4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Reform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143000"/>
            <a:ext cx="9067800" cy="5509528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2600" b="1" dirty="0"/>
              <a:t>Why do people like to give …?</a:t>
            </a:r>
          </a:p>
          <a:p>
            <a:pPr marL="118872" indent="0">
              <a:buNone/>
            </a:pPr>
            <a:endParaRPr lang="en-US" sz="2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</a:t>
            </a:r>
            <a:r>
              <a:rPr lang="en-US" sz="3100" b="1" dirty="0">
                <a:solidFill>
                  <a:srgbClr val="FFC000"/>
                </a:solidFill>
                <a:latin typeface="Comic Sans MS" panose="030F0702030302020204" pitchFamily="66" charset="0"/>
              </a:rPr>
              <a:t>u</a:t>
            </a:r>
            <a:r>
              <a:rPr lang="en-US" sz="3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i="1" dirty="0">
                <a:solidFill>
                  <a:schemeClr val="accent2">
                    <a:lumMod val="50000"/>
                  </a:schemeClr>
                </a:solidFill>
              </a:rPr>
              <a:t>	Chance to win things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			Opportunity to network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chemeClr val="accent4">
                    <a:lumMod val="50000"/>
                  </a:schemeClr>
                </a:solidFill>
                <a:latin typeface="Bell Gothic Std Black" panose="020B0806020202040204" pitchFamily="34" charset="0"/>
              </a:rPr>
              <a:t>Opportunity to socialize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latin typeface="Bradley Hand ITC" panose="03070402050302030203" pitchFamily="66" charset="0"/>
              </a:rPr>
              <a:t>					Because someone asked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cs typeface="EucrosiaUPC" panose="02020603050405020304" pitchFamily="18" charset="-34"/>
              </a:rPr>
              <a:t>		Want to feel good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Want to be recognized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Brush Script Std" panose="03060802040607070404" pitchFamily="66" charset="0"/>
              </a:rPr>
              <a:t>	Want to know what their money does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chemeClr val="accent3">
                    <a:lumMod val="7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		Want to know they helped someone</a:t>
            </a:r>
          </a:p>
          <a:p>
            <a:pPr marL="18288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Gill Sans Ultra Bold" panose="020B0A02020104020203" pitchFamily="34" charset="0"/>
              </a:rPr>
              <a:t>					Want to belong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A8DBC-22FB-4A56-91D3-7C5FECA35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1A16">
                    <a:tint val="9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6">
                  <a:tint val="9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27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Reform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9200"/>
            <a:ext cx="8763000" cy="510809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US" b="1" dirty="0"/>
              <a:t>What are your strategies for different donor stratums?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A8DBC-22FB-4A56-91D3-7C5FECA35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1A16">
                    <a:tint val="9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6">
                  <a:tint val="9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3541197"/>
              </p:ext>
            </p:extLst>
          </p:nvPr>
        </p:nvGraphicFramePr>
        <p:xfrm>
          <a:off x="4999709" y="1752600"/>
          <a:ext cx="39788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25425675"/>
              </p:ext>
            </p:extLst>
          </p:nvPr>
        </p:nvGraphicFramePr>
        <p:xfrm>
          <a:off x="190500" y="1752600"/>
          <a:ext cx="4610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9631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R</a:t>
            </a:r>
            <a:r>
              <a:rPr lang="en-US" dirty="0" smtClean="0"/>
              <a:t>eform </a:t>
            </a:r>
            <a:r>
              <a:rPr lang="en-US" dirty="0"/>
              <a:t>A</a:t>
            </a:r>
            <a:r>
              <a:rPr lang="en-US" dirty="0" smtClean="0"/>
              <a:t>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229600" cy="2286000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i="1" dirty="0"/>
              <a:t>Tax reform affecting tax-exempts 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Tax provisions that didn’t pass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New tax provisions for tax-exempts 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Charitable contribution provisions for donors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icture containing player, person, athletic game, baseball&#10;&#10;Description generated with very high confidence">
            <a:extLst>
              <a:ext uri="{FF2B5EF4-FFF2-40B4-BE49-F238E27FC236}">
                <a16:creationId xmlns="" xmlns:a16="http://schemas.microsoft.com/office/drawing/2014/main" id="{4C854DC7-CB4C-40B8-B0DF-ECE5E2339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14696"/>
            <a:ext cx="2641796" cy="14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56882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“Sweet” 16 Tax Reform Provisions</a:t>
            </a:r>
            <a:br>
              <a:rPr lang="en-US" dirty="0"/>
            </a:br>
            <a:r>
              <a:rPr lang="en-US" dirty="0"/>
              <a:t>Affecting Nonprofit Organizations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993369" y="3528439"/>
            <a:ext cx="1109572" cy="611567"/>
          </a:xfrm>
          <a:prstGeom prst="rect">
            <a:avLst/>
          </a:prstGeom>
          <a:gradFill>
            <a:gsLst>
              <a:gs pos="100000">
                <a:srgbClr val="9A0A0A"/>
              </a:gs>
              <a:gs pos="0">
                <a:srgbClr val="F33F3F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Estate tax</a:t>
            </a:r>
          </a:p>
        </p:txBody>
      </p:sp>
      <p:sp>
        <p:nvSpPr>
          <p:cNvPr id="55" name="Rectangle 37"/>
          <p:cNvSpPr/>
          <p:nvPr/>
        </p:nvSpPr>
        <p:spPr>
          <a:xfrm>
            <a:off x="2621772" y="2635016"/>
            <a:ext cx="1293926" cy="245105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37"/>
          <p:cNvSpPr/>
          <p:nvPr/>
        </p:nvSpPr>
        <p:spPr>
          <a:xfrm>
            <a:off x="1310150" y="1906955"/>
            <a:ext cx="1311622" cy="128173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9208" y="1637155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33" y="1341083"/>
            <a:ext cx="1047619" cy="521926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Estate Tax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233" y="2026086"/>
            <a:ext cx="1038771" cy="429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 limit increase</a:t>
            </a:r>
          </a:p>
        </p:txBody>
      </p:sp>
      <p:sp>
        <p:nvSpPr>
          <p:cNvPr id="39" name="Rectangle 37"/>
          <p:cNvSpPr/>
          <p:nvPr/>
        </p:nvSpPr>
        <p:spPr>
          <a:xfrm>
            <a:off x="779208" y="2892217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233" y="2590800"/>
            <a:ext cx="1047619" cy="54122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Moving expenses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232" y="3276600"/>
            <a:ext cx="1219689" cy="613395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Entertainment expenses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419778" y="1710485"/>
            <a:ext cx="1018622" cy="502561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Estate tax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43578" y="2867357"/>
            <a:ext cx="1215269" cy="639429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Entertainment expenses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12720" y="4914785"/>
            <a:ext cx="979292" cy="320040"/>
          </a:xfrm>
          <a:prstGeom prst="rect">
            <a:avLst/>
          </a:prstGeom>
          <a:gradFill>
            <a:gsLst>
              <a:gs pos="100000">
                <a:srgbClr val="60A808"/>
              </a:gs>
              <a:gs pos="0">
                <a:srgbClr val="A2F73B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</a:t>
            </a:r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silos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712720" y="2213046"/>
            <a:ext cx="979292" cy="565679"/>
          </a:xfrm>
          <a:prstGeom prst="rect">
            <a:avLst/>
          </a:prstGeom>
          <a:gradFill>
            <a:gsLst>
              <a:gs pos="100000">
                <a:srgbClr val="60A808"/>
              </a:gs>
              <a:gs pos="0">
                <a:srgbClr val="A2F73B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Estate tax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426544" y="2926411"/>
            <a:ext cx="1069256" cy="422301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Estate tax</a:t>
            </a:r>
          </a:p>
        </p:txBody>
      </p:sp>
      <p:sp>
        <p:nvSpPr>
          <p:cNvPr id="87" name="Rectangle 37"/>
          <p:cNvSpPr/>
          <p:nvPr/>
        </p:nvSpPr>
        <p:spPr>
          <a:xfrm>
            <a:off x="1310150" y="4433937"/>
            <a:ext cx="1311622" cy="128173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37"/>
          <p:cNvSpPr/>
          <p:nvPr/>
        </p:nvSpPr>
        <p:spPr>
          <a:xfrm>
            <a:off x="779208" y="4164137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233" y="4038818"/>
            <a:ext cx="1047619" cy="51966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Fringe benefit </a:t>
            </a:r>
            <a:r>
              <a:rPr lang="en-US" sz="1200" b="1" dirty="0" err="1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</a:t>
            </a:r>
            <a:endParaRPr lang="en-US" sz="1200" b="1" dirty="0">
              <a:effectLst>
                <a:outerShdw blurRad="76200" dist="38100" dir="5400000" algn="t" rotWithShape="0">
                  <a:prstClr val="black">
                    <a:alpha val="6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5233" y="4648200"/>
            <a:ext cx="1047619" cy="429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</a:t>
            </a:r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silos</a:t>
            </a:r>
          </a:p>
        </p:txBody>
      </p:sp>
      <p:sp>
        <p:nvSpPr>
          <p:cNvPr id="91" name="Rectangle 37"/>
          <p:cNvSpPr/>
          <p:nvPr/>
        </p:nvSpPr>
        <p:spPr>
          <a:xfrm>
            <a:off x="779208" y="5419199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233" y="5262412"/>
            <a:ext cx="1047619" cy="503204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limits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5233" y="5867400"/>
            <a:ext cx="1047619" cy="32004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AMT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419778" y="4280013"/>
            <a:ext cx="1021080" cy="320040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</a:t>
            </a:r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silos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415848" y="5487898"/>
            <a:ext cx="1097768" cy="483094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limits</a:t>
            </a:r>
          </a:p>
        </p:txBody>
      </p:sp>
      <p:sp>
        <p:nvSpPr>
          <p:cNvPr id="98" name="Rectangle 37"/>
          <p:cNvSpPr/>
          <p:nvPr/>
        </p:nvSpPr>
        <p:spPr>
          <a:xfrm flipH="1">
            <a:off x="5181598" y="2635016"/>
            <a:ext cx="1293926" cy="245105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37"/>
          <p:cNvSpPr/>
          <p:nvPr/>
        </p:nvSpPr>
        <p:spPr>
          <a:xfrm flipH="1">
            <a:off x="6475524" y="1906955"/>
            <a:ext cx="1311622" cy="128173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37"/>
          <p:cNvSpPr/>
          <p:nvPr/>
        </p:nvSpPr>
        <p:spPr>
          <a:xfrm flipH="1">
            <a:off x="7787146" y="1637155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001000" y="1295400"/>
            <a:ext cx="1106128" cy="52420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Standard deduction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001000" y="1863010"/>
            <a:ext cx="1106128" cy="667284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Individual rate reduction</a:t>
            </a:r>
          </a:p>
        </p:txBody>
      </p:sp>
      <p:sp>
        <p:nvSpPr>
          <p:cNvPr id="103" name="Rectangle 37"/>
          <p:cNvSpPr/>
          <p:nvPr/>
        </p:nvSpPr>
        <p:spPr>
          <a:xfrm flipH="1">
            <a:off x="7787146" y="2892217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78095" y="2590800"/>
            <a:ext cx="1229033" cy="513745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Executive compensation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001000" y="3156132"/>
            <a:ext cx="1106128" cy="56934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Pease limit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553200" y="1676400"/>
            <a:ext cx="1119890" cy="590852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Standard deduction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505510" y="2948349"/>
            <a:ext cx="1235914" cy="569348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Executive compensation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287296" y="4869853"/>
            <a:ext cx="1097280" cy="781099"/>
          </a:xfrm>
          <a:prstGeom prst="rect">
            <a:avLst/>
          </a:prstGeom>
          <a:gradFill>
            <a:gsLst>
              <a:gs pos="100000">
                <a:srgbClr val="60A808"/>
              </a:gs>
              <a:gs pos="0">
                <a:srgbClr val="A2F73B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Higher Ed investment tax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292210" y="2318693"/>
            <a:ext cx="1092365" cy="709980"/>
          </a:xfrm>
          <a:prstGeom prst="rect">
            <a:avLst/>
          </a:prstGeom>
          <a:gradFill>
            <a:gsLst>
              <a:gs pos="100000">
                <a:srgbClr val="60A808"/>
              </a:gs>
              <a:gs pos="0">
                <a:srgbClr val="A2F73B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Standard</a:t>
            </a:r>
          </a:p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deduction</a:t>
            </a:r>
            <a:endParaRPr lang="en-US" sz="1300" b="1" dirty="0">
              <a:effectLst>
                <a:outerShdw blurRad="76200" dist="38100" dir="5400000" algn="t" rotWithShape="0">
                  <a:prstClr val="black">
                    <a:alpha val="6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649179" y="4280012"/>
            <a:ext cx="1142021" cy="495693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Standard deduction</a:t>
            </a:r>
          </a:p>
        </p:txBody>
      </p:sp>
      <p:sp>
        <p:nvSpPr>
          <p:cNvPr id="111" name="Rectangle 37"/>
          <p:cNvSpPr/>
          <p:nvPr/>
        </p:nvSpPr>
        <p:spPr>
          <a:xfrm flipH="1">
            <a:off x="6475524" y="4433937"/>
            <a:ext cx="1311622" cy="128173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37"/>
          <p:cNvSpPr/>
          <p:nvPr/>
        </p:nvSpPr>
        <p:spPr>
          <a:xfrm flipH="1">
            <a:off x="7787146" y="4164137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009848" y="3822709"/>
            <a:ext cx="1097280" cy="67309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Higher Ed investment tax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8009848" y="4584709"/>
            <a:ext cx="1097280" cy="67309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College Athletic Seating</a:t>
            </a:r>
          </a:p>
        </p:txBody>
      </p:sp>
      <p:sp>
        <p:nvSpPr>
          <p:cNvPr id="115" name="Rectangle 37"/>
          <p:cNvSpPr/>
          <p:nvPr/>
        </p:nvSpPr>
        <p:spPr>
          <a:xfrm flipH="1">
            <a:off x="7787146" y="5419199"/>
            <a:ext cx="530942" cy="55179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91440 w 914400"/>
              <a:gd name="connsiteY4" fmla="*/ 9144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009848" y="5334000"/>
            <a:ext cx="1097280" cy="420974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Corporate tax rate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001000" y="5879669"/>
            <a:ext cx="1106128" cy="82593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Bonds advance refunding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553200" y="4012660"/>
            <a:ext cx="1119890" cy="703270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Higher Ed investment tax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553200" y="5487897"/>
            <a:ext cx="1125792" cy="551792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metal"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effectLst>
                  <a:outerShdw blurRad="76200" dist="38100" dir="5400000" algn="t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Corporate tax rate</a:t>
            </a:r>
          </a:p>
        </p:txBody>
      </p:sp>
    </p:spTree>
    <p:extLst>
      <p:ext uri="{BB962C8B-B14F-4D97-AF65-F5344CB8AC3E}">
        <p14:creationId xmlns:p14="http://schemas.microsoft.com/office/powerpoint/2010/main" val="67360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39" y="2514600"/>
            <a:ext cx="4241800" cy="2057400"/>
          </a:xfrm>
        </p:spPr>
        <p:txBody>
          <a:bodyPr anchor="t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Laura </a:t>
            </a:r>
            <a:r>
              <a:rPr lang="en-US" sz="2400" dirty="0">
                <a:solidFill>
                  <a:schemeClr val="bg1"/>
                </a:solidFill>
              </a:rPr>
              <a:t>J. </a:t>
            </a:r>
            <a:r>
              <a:rPr lang="en-US" sz="2400" dirty="0" smtClean="0">
                <a:solidFill>
                  <a:schemeClr val="bg1"/>
                </a:solidFill>
              </a:rPr>
              <a:t>Kenney, CPA, MST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Principal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617.221.1944</a:t>
            </a:r>
          </a:p>
          <a:p>
            <a:r>
              <a:rPr lang="en-US" sz="2400" dirty="0">
                <a:solidFill>
                  <a:schemeClr val="bg1"/>
                </a:solidFill>
              </a:rPr>
              <a:t>lkenney@blumshapiro.com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Non-Profit </a:t>
            </a:r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ax Services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A429721-49B7-4491-90FD-94781C08E17A}"/>
              </a:ext>
            </a:extLst>
          </p:cNvPr>
          <p:cNvSpPr/>
          <p:nvPr/>
        </p:nvSpPr>
        <p:spPr>
          <a:xfrm>
            <a:off x="1295400" y="3048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today!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in a red shirt&#10;&#10;Description generated with very high confidence">
            <a:extLst>
              <a:ext uri="{FF2B5EF4-FFF2-40B4-BE49-F238E27FC236}">
                <a16:creationId xmlns="" xmlns:a16="http://schemas.microsoft.com/office/drawing/2014/main" id="{F686FC97-D3D4-4F40-8B2A-95DC00068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629739" cy="2583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Provisions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D</a:t>
            </a:r>
            <a:r>
              <a:rPr lang="en-US" dirty="0" smtClean="0"/>
              <a:t>id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P</a:t>
            </a:r>
            <a:r>
              <a:rPr lang="en-US" dirty="0" smtClean="0"/>
              <a:t>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2560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 smtClean="0"/>
              <a:t>UBIT </a:t>
            </a:r>
            <a:r>
              <a:rPr lang="en-US" sz="2400" dirty="0"/>
              <a:t>on royalty from use of name and logo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Exception related to political campaigns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Research income rules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Repeal of educational assistance </a:t>
            </a:r>
            <a:r>
              <a:rPr lang="en-US" sz="2400" dirty="0" smtClean="0"/>
              <a:t>benefits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158068C-BEDE-4F83-884A-41EA99A3F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13591"/>
            <a:ext cx="2579370" cy="18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Provisions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D</a:t>
            </a:r>
            <a:r>
              <a:rPr lang="en-US" dirty="0" smtClean="0"/>
              <a:t>id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P</a:t>
            </a:r>
            <a:r>
              <a:rPr lang="en-US" dirty="0" smtClean="0"/>
              <a:t>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971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 smtClean="0"/>
              <a:t>Limitation </a:t>
            </a:r>
            <a:r>
              <a:rPr lang="en-US" sz="2400" dirty="0"/>
              <a:t>on tax-free </a:t>
            </a:r>
            <a:r>
              <a:rPr lang="en-US" sz="2400" dirty="0" smtClean="0"/>
              <a:t>on-campus </a:t>
            </a:r>
            <a:r>
              <a:rPr lang="en-US" sz="2400" dirty="0"/>
              <a:t>housing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Increased charitable mileage rate 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Modifications to intermediate sanctions rules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Tax exemption for professional sports </a:t>
            </a:r>
            <a:r>
              <a:rPr lang="en-US" sz="2400" dirty="0" smtClean="0"/>
              <a:t>leagues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</a:t>
            </a:r>
            <a:r>
              <a:rPr lang="en-US" dirty="0" smtClean="0"/>
              <a:t>Provisions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D</a:t>
            </a:r>
            <a:r>
              <a:rPr lang="en-US" dirty="0" smtClean="0"/>
              <a:t>id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P</a:t>
            </a:r>
            <a:r>
              <a:rPr lang="en-US" dirty="0" smtClean="0"/>
              <a:t>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229600" cy="2895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 smtClean="0"/>
              <a:t>Repeal </a:t>
            </a:r>
            <a:r>
              <a:rPr lang="en-US" sz="2400" dirty="0"/>
              <a:t>of tax-free dependent care assistance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Removal of adoption assistance benefits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Private foundation investment excise tax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Additional reporting for donor advised </a:t>
            </a:r>
            <a:r>
              <a:rPr lang="en-US" sz="2400" dirty="0" smtClean="0"/>
              <a:t>funds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pile of stuffed animals&#10;&#10;Description generated with high confidence">
            <a:extLst>
              <a:ext uri="{FF2B5EF4-FFF2-40B4-BE49-F238E27FC236}">
                <a16:creationId xmlns="" xmlns:a16="http://schemas.microsoft.com/office/drawing/2014/main" id="{12632BDC-72C8-4F80-9740-78047F040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260796" cy="16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3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Tax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T</a:t>
            </a:r>
            <a:r>
              <a:rPr lang="en-US" dirty="0" smtClean="0"/>
              <a:t>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542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 Higher education investment excise </a:t>
            </a:r>
            <a:r>
              <a:rPr lang="en-US" sz="2400" b="1" dirty="0" smtClean="0"/>
              <a:t>tax</a:t>
            </a:r>
            <a:endParaRPr lang="en-US" sz="2400" b="1" i="1" dirty="0"/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1.4% excise tax on net investment income</a:t>
            </a:r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Private colleges and universities</a:t>
            </a:r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Institutions with 500+ tuition-paying students</a:t>
            </a:r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$500k per </a:t>
            </a:r>
            <a:r>
              <a:rPr lang="en-US" sz="2400" dirty="0" smtClean="0"/>
              <a:t>full-time </a:t>
            </a:r>
            <a:r>
              <a:rPr lang="en-US" sz="2400" dirty="0"/>
              <a:t>student</a:t>
            </a:r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Effective tax years beginning after </a:t>
            </a:r>
            <a:r>
              <a:rPr lang="en-US" sz="2400" dirty="0" smtClean="0"/>
              <a:t>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AAD314-6E94-4A65-B276-5BA2923B3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43861"/>
            <a:ext cx="2670947" cy="17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Tax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Tax-exempts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4191"/>
            <a:ext cx="8686800" cy="49304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 Excise tax on executive </a:t>
            </a:r>
            <a:r>
              <a:rPr lang="en-US" sz="2400" b="1" dirty="0" smtClean="0"/>
              <a:t>compensation</a:t>
            </a:r>
            <a:endParaRPr lang="en-US" sz="2400" b="1" i="1" dirty="0"/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21% excise tax on sum </a:t>
            </a:r>
            <a:r>
              <a:rPr lang="en-US" sz="2400" dirty="0" smtClean="0"/>
              <a:t>of:</a:t>
            </a:r>
            <a:endParaRPr lang="en-US" sz="2400" dirty="0"/>
          </a:p>
          <a:p>
            <a:pPr marL="925830" lvl="1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Compensation (other than excess parachute payment) in excess of $1 million paid to a covered </a:t>
            </a:r>
            <a:r>
              <a:rPr lang="en-US" dirty="0" smtClean="0"/>
              <a:t>employee, plus</a:t>
            </a:r>
            <a:endParaRPr lang="en-US" dirty="0"/>
          </a:p>
          <a:p>
            <a:pPr marL="925830" lvl="1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Any</a:t>
            </a:r>
            <a:r>
              <a:rPr lang="en-US" b="1" dirty="0"/>
              <a:t> excess parachute payment </a:t>
            </a:r>
            <a:r>
              <a:rPr lang="en-US" dirty="0"/>
              <a:t>paid to a covered employee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Employer is liable for excise tax</a:t>
            </a:r>
          </a:p>
          <a:p>
            <a:pPr marL="576072" indent="-4572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Effective for amounts paid after </a:t>
            </a:r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picture containing outdoor object, parachute, kite, sky&#10;&#10;Description generated with very high confidence">
            <a:extLst>
              <a:ext uri="{FF2B5EF4-FFF2-40B4-BE49-F238E27FC236}">
                <a16:creationId xmlns="" xmlns:a16="http://schemas.microsoft.com/office/drawing/2014/main" id="{EA7D8B32-173B-4250-AAA9-2E75BDA8D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763466"/>
            <a:ext cx="2286000" cy="18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Tax </a:t>
            </a:r>
            <a:r>
              <a:rPr lang="en-US" dirty="0"/>
              <a:t>P</a:t>
            </a:r>
            <a:r>
              <a:rPr lang="en-US" dirty="0" smtClean="0"/>
              <a:t>rovisions </a:t>
            </a:r>
            <a:r>
              <a:rPr lang="en-US" dirty="0"/>
              <a:t>for </a:t>
            </a:r>
            <a:r>
              <a:rPr lang="en-US" dirty="0" smtClean="0"/>
              <a:t>Tax-exempts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4191"/>
            <a:ext cx="8534400" cy="47780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 </a:t>
            </a:r>
            <a:r>
              <a:rPr lang="en-US" sz="2400" b="1" dirty="0" smtClean="0"/>
              <a:t>Fringe </a:t>
            </a:r>
            <a:r>
              <a:rPr lang="en-US" sz="2400" b="1" dirty="0"/>
              <a:t>benefits included in </a:t>
            </a:r>
            <a:r>
              <a:rPr lang="en-US" sz="2400" b="1" dirty="0" smtClean="0"/>
              <a:t>UBTI</a:t>
            </a:r>
            <a:endParaRPr lang="en-US" sz="2400" b="1" i="1" dirty="0"/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Qualified transportation fringe </a:t>
            </a:r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Qualified parking fringe</a:t>
            </a:r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Use of on-premises athletic facilities</a:t>
            </a:r>
          </a:p>
          <a:p>
            <a:pPr marL="633222" indent="-5143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25000"/>
                </a:schemeClr>
              </a:buClr>
            </a:pPr>
            <a:r>
              <a:rPr lang="en-US" sz="2400" dirty="0"/>
              <a:t>Effective for amounts paid or incurred after </a:t>
            </a:r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2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</a:t>
            </a:r>
            <a:r>
              <a:rPr lang="en-US" dirty="0" smtClean="0"/>
              <a:t>ax Provisions </a:t>
            </a:r>
            <a:r>
              <a:rPr lang="en-US" dirty="0"/>
              <a:t>for T</a:t>
            </a:r>
            <a:r>
              <a:rPr lang="en-US" dirty="0" smtClean="0"/>
              <a:t>ax-exempts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4191"/>
            <a:ext cx="8229600" cy="4854209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/>
              <a:t>Polling question 1 and response </a:t>
            </a:r>
            <a:r>
              <a:rPr lang="en-US" b="1" i="1" dirty="0" smtClean="0"/>
              <a:t>choices</a:t>
            </a:r>
            <a:endParaRPr lang="en-US" b="1" i="1" dirty="0"/>
          </a:p>
          <a:p>
            <a:pPr marL="41148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Does your organization offer tax-free commuting benefits, such as parking or mass transit fringe benefits</a:t>
            </a:r>
            <a:r>
              <a:rPr lang="en-US" b="1" i="1" dirty="0"/>
              <a:t> </a:t>
            </a:r>
            <a:r>
              <a:rPr lang="en-US" dirty="0"/>
              <a:t>to employees</a:t>
            </a:r>
            <a:r>
              <a:rPr lang="en-US" dirty="0" smtClean="0"/>
              <a:t>?</a:t>
            </a:r>
            <a:endParaRPr lang="en-US" dirty="0"/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Yes, parking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Yes, mass transit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Yes, both</a:t>
            </a:r>
          </a:p>
          <a:p>
            <a:pPr marL="86868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No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00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BlumShapiro Theme">
      <a:dk1>
        <a:srgbClr val="1A1A16"/>
      </a:dk1>
      <a:lt1>
        <a:srgbClr val="F5F5F3"/>
      </a:lt1>
      <a:dk2>
        <a:srgbClr val="F5F5F3"/>
      </a:dk2>
      <a:lt2>
        <a:srgbClr val="F5F5F3"/>
      </a:lt2>
      <a:accent1>
        <a:srgbClr val="D1CEC6"/>
      </a:accent1>
      <a:accent2>
        <a:srgbClr val="D18E54"/>
      </a:accent2>
      <a:accent3>
        <a:srgbClr val="AFBCBF"/>
      </a:accent3>
      <a:accent4>
        <a:srgbClr val="AFBFAD"/>
      </a:accent4>
      <a:accent5>
        <a:srgbClr val="C6D6A0"/>
      </a:accent5>
      <a:accent6>
        <a:srgbClr val="CCC47C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5552</TotalTime>
  <Words>872</Words>
  <Application>Microsoft Office PowerPoint</Application>
  <PresentationFormat>On-screen Show (4:3)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Dotum</vt:lpstr>
      <vt:lpstr>Algerian</vt:lpstr>
      <vt:lpstr>Arial</vt:lpstr>
      <vt:lpstr>Bell Gothic Std Black</vt:lpstr>
      <vt:lpstr>Bradley Hand ITC</vt:lpstr>
      <vt:lpstr>Brush Script Std</vt:lpstr>
      <vt:lpstr>Calibri</vt:lpstr>
      <vt:lpstr>Comic Sans MS</vt:lpstr>
      <vt:lpstr>Corbel</vt:lpstr>
      <vt:lpstr>EucrosiaUPC</vt:lpstr>
      <vt:lpstr>Gill Sans Ultra Bold</vt:lpstr>
      <vt:lpstr>Vrinda</vt:lpstr>
      <vt:lpstr>Wide Latin</vt:lpstr>
      <vt:lpstr>Wingdings</vt:lpstr>
      <vt:lpstr>Wingdings 2</vt:lpstr>
      <vt:lpstr>Wingdings 3</vt:lpstr>
      <vt:lpstr>Module</vt:lpstr>
      <vt:lpstr>Office Theme</vt:lpstr>
      <vt:lpstr>PowerPoint Presentation</vt:lpstr>
      <vt:lpstr>Tax Reform Agenda</vt:lpstr>
      <vt:lpstr>Tax Provisions That Did Not Pass</vt:lpstr>
      <vt:lpstr>Tax Provisions That Did Not Pass</vt:lpstr>
      <vt:lpstr>Tax Provisions That Did Not Pass</vt:lpstr>
      <vt:lpstr>New Tax Provisions for Tax-exempts</vt:lpstr>
      <vt:lpstr>New Tax Provisions for Tax-exempts</vt:lpstr>
      <vt:lpstr>New Tax Provisions for Tax-exempts</vt:lpstr>
      <vt:lpstr>New Tax Provisions for Tax-exempts</vt:lpstr>
      <vt:lpstr>New Tax Provisions for Tax-exempts</vt:lpstr>
      <vt:lpstr>New Tax Provisions for Tax-exempts</vt:lpstr>
      <vt:lpstr>New Tax Provisions for Tax-exempts</vt:lpstr>
      <vt:lpstr>New Tax Provisions for Tax-exempts</vt:lpstr>
      <vt:lpstr>Tax Reform Provisions for Donors</vt:lpstr>
      <vt:lpstr>Tax Reform Provisions for Donors</vt:lpstr>
      <vt:lpstr>Tax Reform Provisions for Donors</vt:lpstr>
      <vt:lpstr>Tax Reform Provisions for Donors</vt:lpstr>
      <vt:lpstr>Tax Reform Provisions for Donors</vt:lpstr>
      <vt:lpstr>Tax Reform Provisions for Donors</vt:lpstr>
      <vt:lpstr>“Sweet” 16 Tax Reform Provisions Affecting Nonprofit Organizations</vt:lpstr>
      <vt:lpstr>PowerPoint Presentation</vt:lpstr>
    </vt:vector>
  </TitlesOfParts>
  <Company>Blum Shapiro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echasse</dc:creator>
  <cp:lastModifiedBy>Britany Partridge</cp:lastModifiedBy>
  <cp:revision>305</cp:revision>
  <cp:lastPrinted>2018-02-19T20:44:47Z</cp:lastPrinted>
  <dcterms:created xsi:type="dcterms:W3CDTF">2010-05-03T18:42:28Z</dcterms:created>
  <dcterms:modified xsi:type="dcterms:W3CDTF">2018-02-20T16:33:44Z</dcterms:modified>
</cp:coreProperties>
</file>