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9/25/2017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John E. Howard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FEA3D8-092B-47DF-8816-909A0FA6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374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03457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acharacter.or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character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rengths Savvy Supervis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Strengths Savvy Supervision</a:t>
            </a:r>
          </a:p>
        </p:txBody>
      </p:sp>
      <p:sp>
        <p:nvSpPr>
          <p:cNvPr id="120" name="Building upon what’s best in our employee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Building upon what’s best in our employees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erfoimpplan-image3.jpg" descr="perfoimpplan-image3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768" r="21768"/>
          <a:stretch>
            <a:fillRect/>
          </a:stretch>
        </p:blipFill>
        <p:spPr>
          <a:xfrm>
            <a:off x="6616005" y="2530519"/>
            <a:ext cx="5525196" cy="6511838"/>
          </a:xfrm>
          <a:prstGeom prst="rect">
            <a:avLst/>
          </a:prstGeom>
        </p:spPr>
      </p:pic>
      <p:sp>
        <p:nvSpPr>
          <p:cNvPr id="152" name="Conventional Wisdom- Manage + Fix Weakn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Conventional Wisdom- Manage + Fix Weaknesses</a:t>
            </a:r>
          </a:p>
        </p:txBody>
      </p:sp>
      <p:sp>
        <p:nvSpPr>
          <p:cNvPr id="153" name="Long list of competencies for all developed to maximum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 list of competencies for all developed to maximum</a:t>
            </a:r>
          </a:p>
          <a:p>
            <a:r>
              <a:t>Deficit thinking</a:t>
            </a:r>
          </a:p>
          <a:p>
            <a:r>
              <a:t>Links to lower retention, decreased engagement and productivity</a:t>
            </a:r>
          </a:p>
          <a:p>
            <a:r>
              <a:t>“3rd Key”- Focus on strengths &amp; manage weaknesses</a:t>
            </a:r>
          </a:p>
          <a:p>
            <a:pPr marL="0" indent="0">
              <a:buSzTx/>
              <a:buNone/>
              <a:defRPr sz="1400"/>
            </a:pPr>
            <a:r>
              <a:t>Buckingham, M., Coffman, C.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First Break All the Rules</a:t>
            </a:r>
            <a:r>
              <a:t>. Gallup Press, 2016.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675" b="45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6" name="Supervisor as Cataly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Supervisor as Catalyst</a:t>
            </a:r>
          </a:p>
        </p:txBody>
      </p:sp>
      <p:sp>
        <p:nvSpPr>
          <p:cNvPr id="157" name="To select for, cultivate, and position talent for maximum impac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 select for, cultivate, and position talent for maximum impact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trengthsfinder-image.jpg" descr="strengthsfinder-image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575" r="75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0" name="Strengths from Tal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Strengths from Talents</a:t>
            </a:r>
          </a:p>
        </p:txBody>
      </p:sp>
      <p:sp>
        <p:nvSpPr>
          <p:cNvPr id="161" name="“Talents” are inbor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“Talents” are inborn</a:t>
            </a:r>
          </a:p>
          <a:p>
            <a:r>
              <a:t>Can be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leveraged</a:t>
            </a:r>
            <a:r>
              <a:t> but not taught like skills</a:t>
            </a:r>
          </a:p>
          <a:p>
            <a:r>
              <a:t>Naturally occurring</a:t>
            </a:r>
          </a:p>
          <a:p>
            <a:r>
              <a:t>Strengths are applied talents (that get results)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lifton Strengths Finder assess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Clifton Strengths Finder assessment</a:t>
            </a:r>
          </a:p>
        </p:txBody>
      </p:sp>
      <p:sp>
        <p:nvSpPr>
          <p:cNvPr id="164" name="34 research-verified tale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34 research-verified talents</a:t>
            </a:r>
          </a:p>
          <a:p>
            <a:r>
              <a:t>Top 5 as critical</a:t>
            </a:r>
          </a:p>
          <a:p>
            <a:r>
              <a:t>Rank ordering into 3 groups: top/middle/lesser</a:t>
            </a:r>
          </a:p>
          <a:p>
            <a:r>
              <a:t>Cultivating skills and knowledge around top/middle talents is most effective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7" name="QUIZ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QUIZ!</a:t>
            </a:r>
          </a:p>
        </p:txBody>
      </p:sp>
      <p:sp>
        <p:nvSpPr>
          <p:cNvPr id="168" name="What do the models have in common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05326" indent="-505326">
              <a:buSzPct val="100000"/>
              <a:buAutoNum type="arabicPeriod"/>
              <a:defRPr sz="3600" i="1">
                <a:latin typeface="Helvetica"/>
                <a:ea typeface="Helvetica"/>
                <a:cs typeface="Helvetica"/>
                <a:sym typeface="Helvetica"/>
              </a:defRPr>
            </a:pPr>
            <a:r>
              <a:t>What do the models have in common?</a:t>
            </a:r>
          </a:p>
          <a:p>
            <a:pPr marL="505326" indent="-505326">
              <a:buSzPct val="100000"/>
              <a:buAutoNum type="arabicPeriod"/>
              <a:defRPr sz="3600" i="1">
                <a:latin typeface="Helvetica"/>
                <a:ea typeface="Helvetica"/>
                <a:cs typeface="Helvetica"/>
                <a:sym typeface="Helvetica"/>
              </a:defRPr>
            </a:pPr>
            <a:r>
              <a:t>What is different about the models? </a:t>
            </a:r>
          </a:p>
          <a:p>
            <a:pPr marL="505326" indent="-505326">
              <a:buSzPct val="100000"/>
              <a:buAutoNum type="arabicPeriod"/>
              <a:defRPr sz="3600" i="1">
                <a:latin typeface="Helvetica"/>
                <a:ea typeface="Helvetica"/>
                <a:cs typeface="Helvetica"/>
                <a:sym typeface="Helvetica"/>
              </a:defRPr>
            </a:pPr>
            <a:r>
              <a:t>How could they be complimentary?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*Get with your partner/look over the themes/discuss*"/>
          <p:cNvSpPr txBox="1">
            <a:spLocks noGrp="1"/>
          </p:cNvSpPr>
          <p:nvPr>
            <p:ph type="body" idx="13"/>
          </p:nvPr>
        </p:nvSpPr>
        <p:spPr>
          <a:xfrm>
            <a:off x="1270000" y="6362700"/>
            <a:ext cx="10464800" cy="1193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*Get with your partner/look over the themes/discuss*</a:t>
            </a:r>
          </a:p>
        </p:txBody>
      </p:sp>
      <p:sp>
        <p:nvSpPr>
          <p:cNvPr id="171" name="“What are your team’s top themes, and what are the patterns of behavior that result?”"/>
          <p:cNvSpPr txBox="1">
            <a:spLocks noGrp="1"/>
          </p:cNvSpPr>
          <p:nvPr>
            <p:ph type="body" idx="14"/>
          </p:nvPr>
        </p:nvSpPr>
        <p:spPr>
          <a:xfrm>
            <a:off x="1270000" y="3454400"/>
            <a:ext cx="10464800" cy="2311400"/>
          </a:xfrm>
          <a:prstGeom prst="rect">
            <a:avLst/>
          </a:prstGeom>
        </p:spPr>
        <p:txBody>
          <a:bodyPr/>
          <a:lstStyle>
            <a:lvl1pPr>
              <a:defRPr sz="48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“What are your team’s top themes, and what are the patterns of behavior that result?”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4" name="Aware-Explore-Apply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rPr dirty="0"/>
              <a:t>Aware-Explore-Apply Strategy</a:t>
            </a:r>
          </a:p>
        </p:txBody>
      </p:sp>
      <p:sp>
        <p:nvSpPr>
          <p:cNvPr id="175" name="Raise awareness through language &amp; matchin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 smtClean="0"/>
              <a:t>Aware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</a:t>
            </a:r>
            <a:r>
              <a:rPr dirty="0" smtClean="0"/>
              <a:t>aise </a:t>
            </a:r>
            <a:r>
              <a:rPr dirty="0"/>
              <a:t>awareness through language &amp; matching</a:t>
            </a:r>
          </a:p>
          <a:p>
            <a:r>
              <a:rPr b="1" dirty="0" smtClean="0"/>
              <a:t>Explore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b="1" dirty="0" smtClean="0"/>
              <a:t> </a:t>
            </a:r>
            <a:r>
              <a:rPr dirty="0"/>
              <a:t>the presence and particular impact</a:t>
            </a:r>
          </a:p>
          <a:p>
            <a:r>
              <a:rPr b="1" dirty="0" smtClean="0"/>
              <a:t>Apply </a:t>
            </a: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dirty="0" smtClean="0"/>
              <a:t>signature </a:t>
            </a:r>
            <a:r>
              <a:rPr dirty="0"/>
              <a:t>strengths to specific goals/situations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ctivities/Interven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Activities/Interventions</a:t>
            </a:r>
          </a:p>
        </p:txBody>
      </p:sp>
      <p:sp>
        <p:nvSpPr>
          <p:cNvPr id="178" name="“Me (You) At My (Your) Best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“Me (You) At My (Your) Best” </a:t>
            </a:r>
          </a:p>
          <a:p>
            <a:r>
              <a:t>“Strengths Spotting”</a:t>
            </a:r>
          </a:p>
          <a:p>
            <a:r>
              <a:t>“Strengths as Hot Buttons”</a:t>
            </a:r>
          </a:p>
          <a:p>
            <a:r>
              <a:t>“Defining Moments”</a:t>
            </a:r>
          </a:p>
          <a:p>
            <a:r>
              <a:t>“Best Possible Team”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ogram Appl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Program Applications</a:t>
            </a:r>
          </a:p>
        </p:txBody>
      </p:sp>
      <p:sp>
        <p:nvSpPr>
          <p:cNvPr id="181" name="Hiring practices- assessing for talents/team f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Hiring practices- assessing for talents/team fit</a:t>
            </a:r>
          </a:p>
          <a:p>
            <a:r>
              <a:rPr dirty="0"/>
              <a:t>Promotions- job &amp; team talent needs</a:t>
            </a:r>
          </a:p>
          <a:p>
            <a:r>
              <a:rPr dirty="0"/>
              <a:t>Low motivation- signature strengths interventions</a:t>
            </a:r>
          </a:p>
          <a:p>
            <a:r>
              <a:rPr dirty="0"/>
              <a:t>Recognition- individual &amp; program</a:t>
            </a:r>
          </a:p>
          <a:p>
            <a:r>
              <a:rPr dirty="0"/>
              <a:t>Talent-based skills and knowledge development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4" name="“Best Possible Team” ex. Development Depar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“Best Possible Team” ex. Development Department</a:t>
            </a:r>
          </a:p>
        </p:txBody>
      </p:sp>
      <p:sp>
        <p:nvSpPr>
          <p:cNvPr id="185" name="Lots of Humanity, Wisdom, and Transcendence strength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0520" indent="-350520" defTabSz="537463">
              <a:spcBef>
                <a:spcPts val="3400"/>
              </a:spcBef>
              <a:defRPr sz="2576"/>
            </a:pPr>
            <a:r>
              <a:t>Lots of Humanity, Wisdom, and Transcendence strengths </a:t>
            </a:r>
          </a:p>
          <a:p>
            <a:pPr marL="350520" indent="-350520" defTabSz="537463">
              <a:spcBef>
                <a:spcPts val="3400"/>
              </a:spcBef>
              <a:defRPr sz="2576"/>
            </a:pPr>
            <a:r>
              <a:t>Not as strong in Courage or Temperance (conflicts + time to make decisions)</a:t>
            </a:r>
          </a:p>
          <a:p>
            <a:pPr marL="350520" indent="-350520" defTabSz="537463">
              <a:spcBef>
                <a:spcPts val="3400"/>
              </a:spcBef>
              <a:defRPr sz="2576"/>
            </a:pPr>
            <a:r>
              <a:t>Focus on the team members with unique strengths in those areas</a:t>
            </a:r>
          </a:p>
          <a:p>
            <a:pPr marL="350520" indent="-350520" defTabSz="537463">
              <a:spcBef>
                <a:spcPts val="3400"/>
              </a:spcBef>
              <a:defRPr sz="2576"/>
            </a:pPr>
            <a:r>
              <a:t>Fall events- combo of Teamwork, Zest, and Judgment to prepare</a:t>
            </a:r>
          </a:p>
          <a:p>
            <a:pPr marL="350520" indent="-350520" defTabSz="537463">
              <a:spcBef>
                <a:spcPts val="3400"/>
              </a:spcBef>
              <a:defRPr sz="2576"/>
            </a:pPr>
            <a:r>
              <a:t>Perseverance, Kindness, and Self-Regulation during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3 Key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 Key Points</a:t>
            </a:r>
          </a:p>
        </p:txBody>
      </p:sp>
      <p:sp>
        <p:nvSpPr>
          <p:cNvPr id="124" name="Strengths Savvy Supervision= increased engagement, productivity, and reten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05326" indent="-505326">
              <a:buSzPct val="100000"/>
              <a:buAutoNum type="arabicPeriod"/>
            </a:pPr>
            <a:r>
              <a:rPr dirty="0"/>
              <a:t>Strengths Savvy </a:t>
            </a:r>
            <a:r>
              <a:rPr dirty="0" smtClean="0"/>
              <a:t>Supervision</a:t>
            </a:r>
            <a:r>
              <a:rPr lang="en-US" dirty="0" smtClean="0"/>
              <a:t> </a:t>
            </a:r>
            <a:r>
              <a:rPr dirty="0" smtClean="0"/>
              <a:t>= </a:t>
            </a:r>
            <a:r>
              <a:rPr dirty="0"/>
              <a:t>increased engagement, productivity, and retention</a:t>
            </a:r>
          </a:p>
          <a:p>
            <a:pPr marL="505326" indent="-505326">
              <a:buSzPct val="100000"/>
              <a:buAutoNum type="arabicPeriod"/>
            </a:pPr>
            <a:r>
              <a:rPr dirty="0"/>
              <a:t>Begins with the ability and commitment to recognizing strengths in action</a:t>
            </a:r>
          </a:p>
          <a:p>
            <a:pPr marL="505326" indent="-505326">
              <a:buSzPct val="100000"/>
              <a:buAutoNum type="arabicPeriod"/>
            </a:pPr>
            <a:r>
              <a:rPr dirty="0"/>
              <a:t>Not about avoiding weaknesses or problems but instead confronting them with our best resources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atriots-image4.jpg" descr="patriots-image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407334" y="3278782"/>
            <a:ext cx="6506121" cy="4054872"/>
          </a:xfrm>
          <a:prstGeom prst="rect">
            <a:avLst/>
          </a:prstGeom>
        </p:spPr>
      </p:pic>
      <p:sp>
        <p:nvSpPr>
          <p:cNvPr id="188" name="“Your best possible team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r>
              <a:t>“Your best possible team”</a:t>
            </a:r>
          </a:p>
        </p:txBody>
      </p:sp>
      <p:sp>
        <p:nvSpPr>
          <p:cNvPr id="189" name="Body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Football"/>
          <p:cNvSpPr/>
          <p:nvPr/>
        </p:nvSpPr>
        <p:spPr>
          <a:xfrm>
            <a:off x="2396547" y="3070069"/>
            <a:ext cx="2445906" cy="1452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extrusionOk="0">
                <a:moveTo>
                  <a:pt x="10661" y="0"/>
                </a:moveTo>
                <a:cubicBezTo>
                  <a:pt x="8505" y="0"/>
                  <a:pt x="6474" y="893"/>
                  <a:pt x="4700" y="2466"/>
                </a:cubicBezTo>
                <a:lnTo>
                  <a:pt x="4700" y="19134"/>
                </a:lnTo>
                <a:cubicBezTo>
                  <a:pt x="6474" y="20707"/>
                  <a:pt x="8505" y="21600"/>
                  <a:pt x="10661" y="21600"/>
                </a:cubicBezTo>
                <a:cubicBezTo>
                  <a:pt x="12817" y="21600"/>
                  <a:pt x="14846" y="20707"/>
                  <a:pt x="16621" y="19134"/>
                </a:cubicBezTo>
                <a:lnTo>
                  <a:pt x="16621" y="2466"/>
                </a:lnTo>
                <a:cubicBezTo>
                  <a:pt x="14846" y="893"/>
                  <a:pt x="12817" y="0"/>
                  <a:pt x="10661" y="0"/>
                </a:cubicBezTo>
                <a:close/>
                <a:moveTo>
                  <a:pt x="10051" y="2670"/>
                </a:moveTo>
                <a:cubicBezTo>
                  <a:pt x="10116" y="2667"/>
                  <a:pt x="10170" y="2735"/>
                  <a:pt x="10170" y="2824"/>
                </a:cubicBezTo>
                <a:cubicBezTo>
                  <a:pt x="10170" y="3164"/>
                  <a:pt x="10170" y="3506"/>
                  <a:pt x="10170" y="3846"/>
                </a:cubicBezTo>
                <a:cubicBezTo>
                  <a:pt x="10170" y="3935"/>
                  <a:pt x="10221" y="4004"/>
                  <a:pt x="10286" y="4002"/>
                </a:cubicBezTo>
                <a:cubicBezTo>
                  <a:pt x="10536" y="3995"/>
                  <a:pt x="10786" y="3995"/>
                  <a:pt x="11036" y="4002"/>
                </a:cubicBezTo>
                <a:cubicBezTo>
                  <a:pt x="11100" y="4004"/>
                  <a:pt x="11152" y="3935"/>
                  <a:pt x="11152" y="3846"/>
                </a:cubicBezTo>
                <a:cubicBezTo>
                  <a:pt x="11152" y="3506"/>
                  <a:pt x="11152" y="3164"/>
                  <a:pt x="11152" y="2824"/>
                </a:cubicBezTo>
                <a:cubicBezTo>
                  <a:pt x="11152" y="2735"/>
                  <a:pt x="11204" y="2667"/>
                  <a:pt x="11269" y="2670"/>
                </a:cubicBezTo>
                <a:cubicBezTo>
                  <a:pt x="11403" y="2677"/>
                  <a:pt x="11538" y="2684"/>
                  <a:pt x="11672" y="2696"/>
                </a:cubicBezTo>
                <a:cubicBezTo>
                  <a:pt x="11737" y="2701"/>
                  <a:pt x="11790" y="2781"/>
                  <a:pt x="11790" y="2869"/>
                </a:cubicBezTo>
                <a:cubicBezTo>
                  <a:pt x="11790" y="3209"/>
                  <a:pt x="11790" y="3548"/>
                  <a:pt x="11790" y="3889"/>
                </a:cubicBezTo>
                <a:cubicBezTo>
                  <a:pt x="11790" y="3977"/>
                  <a:pt x="11842" y="4055"/>
                  <a:pt x="11907" y="4062"/>
                </a:cubicBezTo>
                <a:cubicBezTo>
                  <a:pt x="12156" y="4089"/>
                  <a:pt x="12406" y="4122"/>
                  <a:pt x="12655" y="4164"/>
                </a:cubicBezTo>
                <a:cubicBezTo>
                  <a:pt x="12719" y="4175"/>
                  <a:pt x="12771" y="4114"/>
                  <a:pt x="12771" y="4025"/>
                </a:cubicBezTo>
                <a:cubicBezTo>
                  <a:pt x="12771" y="3685"/>
                  <a:pt x="12771" y="3343"/>
                  <a:pt x="12771" y="3003"/>
                </a:cubicBezTo>
                <a:cubicBezTo>
                  <a:pt x="12771" y="2914"/>
                  <a:pt x="12823" y="2854"/>
                  <a:pt x="12888" y="2866"/>
                </a:cubicBezTo>
                <a:cubicBezTo>
                  <a:pt x="13022" y="2892"/>
                  <a:pt x="13156" y="2918"/>
                  <a:pt x="13289" y="2949"/>
                </a:cubicBezTo>
                <a:cubicBezTo>
                  <a:pt x="13354" y="2963"/>
                  <a:pt x="13406" y="3048"/>
                  <a:pt x="13406" y="3136"/>
                </a:cubicBezTo>
                <a:cubicBezTo>
                  <a:pt x="13406" y="3476"/>
                  <a:pt x="13406" y="3815"/>
                  <a:pt x="13406" y="4156"/>
                </a:cubicBezTo>
                <a:cubicBezTo>
                  <a:pt x="13406" y="4244"/>
                  <a:pt x="13458" y="4328"/>
                  <a:pt x="13523" y="4343"/>
                </a:cubicBezTo>
                <a:cubicBezTo>
                  <a:pt x="13770" y="4404"/>
                  <a:pt x="14017" y="4474"/>
                  <a:pt x="14264" y="4551"/>
                </a:cubicBezTo>
                <a:cubicBezTo>
                  <a:pt x="14328" y="4571"/>
                  <a:pt x="14379" y="4514"/>
                  <a:pt x="14379" y="4426"/>
                </a:cubicBezTo>
                <a:cubicBezTo>
                  <a:pt x="14379" y="4085"/>
                  <a:pt x="14379" y="3746"/>
                  <a:pt x="14379" y="3406"/>
                </a:cubicBezTo>
                <a:cubicBezTo>
                  <a:pt x="14379" y="3317"/>
                  <a:pt x="14431" y="3262"/>
                  <a:pt x="14495" y="3284"/>
                </a:cubicBezTo>
                <a:cubicBezTo>
                  <a:pt x="14628" y="3328"/>
                  <a:pt x="14760" y="3374"/>
                  <a:pt x="14892" y="3423"/>
                </a:cubicBezTo>
                <a:cubicBezTo>
                  <a:pt x="14955" y="3446"/>
                  <a:pt x="15007" y="3536"/>
                  <a:pt x="15007" y="3625"/>
                </a:cubicBezTo>
                <a:cubicBezTo>
                  <a:pt x="15007" y="3965"/>
                  <a:pt x="15007" y="4307"/>
                  <a:pt x="15007" y="4647"/>
                </a:cubicBezTo>
                <a:cubicBezTo>
                  <a:pt x="15007" y="4736"/>
                  <a:pt x="15060" y="4827"/>
                  <a:pt x="15123" y="4852"/>
                </a:cubicBezTo>
                <a:cubicBezTo>
                  <a:pt x="15263" y="4906"/>
                  <a:pt x="15403" y="4963"/>
                  <a:pt x="15543" y="5022"/>
                </a:cubicBezTo>
                <a:cubicBezTo>
                  <a:pt x="15606" y="5049"/>
                  <a:pt x="15656" y="5144"/>
                  <a:pt x="15656" y="5232"/>
                </a:cubicBezTo>
                <a:cubicBezTo>
                  <a:pt x="15656" y="5416"/>
                  <a:pt x="15656" y="5597"/>
                  <a:pt x="15656" y="5781"/>
                </a:cubicBezTo>
                <a:cubicBezTo>
                  <a:pt x="15656" y="5869"/>
                  <a:pt x="15606" y="5918"/>
                  <a:pt x="15543" y="5891"/>
                </a:cubicBezTo>
                <a:cubicBezTo>
                  <a:pt x="15403" y="5832"/>
                  <a:pt x="15263" y="5775"/>
                  <a:pt x="15123" y="5721"/>
                </a:cubicBezTo>
                <a:cubicBezTo>
                  <a:pt x="15060" y="5696"/>
                  <a:pt x="15007" y="5749"/>
                  <a:pt x="15007" y="5837"/>
                </a:cubicBezTo>
                <a:cubicBezTo>
                  <a:pt x="15007" y="6178"/>
                  <a:pt x="15007" y="6517"/>
                  <a:pt x="15007" y="6857"/>
                </a:cubicBezTo>
                <a:cubicBezTo>
                  <a:pt x="15007" y="6946"/>
                  <a:pt x="14955" y="7000"/>
                  <a:pt x="14892" y="6977"/>
                </a:cubicBezTo>
                <a:cubicBezTo>
                  <a:pt x="14760" y="6928"/>
                  <a:pt x="14628" y="6881"/>
                  <a:pt x="14495" y="6837"/>
                </a:cubicBezTo>
                <a:cubicBezTo>
                  <a:pt x="14431" y="6816"/>
                  <a:pt x="14379" y="6727"/>
                  <a:pt x="14379" y="6639"/>
                </a:cubicBezTo>
                <a:cubicBezTo>
                  <a:pt x="14379" y="6298"/>
                  <a:pt x="14379" y="5959"/>
                  <a:pt x="14379" y="5619"/>
                </a:cubicBezTo>
                <a:cubicBezTo>
                  <a:pt x="14379" y="5530"/>
                  <a:pt x="14328" y="5440"/>
                  <a:pt x="14264" y="5420"/>
                </a:cubicBezTo>
                <a:cubicBezTo>
                  <a:pt x="14017" y="5343"/>
                  <a:pt x="13770" y="5276"/>
                  <a:pt x="13523" y="5215"/>
                </a:cubicBezTo>
                <a:cubicBezTo>
                  <a:pt x="13458" y="5200"/>
                  <a:pt x="13406" y="5258"/>
                  <a:pt x="13406" y="5346"/>
                </a:cubicBezTo>
                <a:cubicBezTo>
                  <a:pt x="13406" y="5686"/>
                  <a:pt x="13406" y="6028"/>
                  <a:pt x="13406" y="6369"/>
                </a:cubicBezTo>
                <a:cubicBezTo>
                  <a:pt x="13406" y="6457"/>
                  <a:pt x="13354" y="6517"/>
                  <a:pt x="13289" y="6502"/>
                </a:cubicBezTo>
                <a:cubicBezTo>
                  <a:pt x="13156" y="6472"/>
                  <a:pt x="13022" y="6442"/>
                  <a:pt x="12888" y="6417"/>
                </a:cubicBezTo>
                <a:cubicBezTo>
                  <a:pt x="12823" y="6405"/>
                  <a:pt x="12771" y="6324"/>
                  <a:pt x="12771" y="6235"/>
                </a:cubicBezTo>
                <a:cubicBezTo>
                  <a:pt x="12771" y="5895"/>
                  <a:pt x="12771" y="5556"/>
                  <a:pt x="12771" y="5215"/>
                </a:cubicBezTo>
                <a:cubicBezTo>
                  <a:pt x="12771" y="5127"/>
                  <a:pt x="12719" y="5045"/>
                  <a:pt x="12655" y="5034"/>
                </a:cubicBezTo>
                <a:cubicBezTo>
                  <a:pt x="12406" y="4991"/>
                  <a:pt x="12156" y="4958"/>
                  <a:pt x="11907" y="4931"/>
                </a:cubicBezTo>
                <a:cubicBezTo>
                  <a:pt x="11842" y="4924"/>
                  <a:pt x="11790" y="4991"/>
                  <a:pt x="11790" y="5079"/>
                </a:cubicBezTo>
                <a:cubicBezTo>
                  <a:pt x="11790" y="5419"/>
                  <a:pt x="11790" y="5761"/>
                  <a:pt x="11790" y="6102"/>
                </a:cubicBezTo>
                <a:cubicBezTo>
                  <a:pt x="11790" y="6190"/>
                  <a:pt x="11737" y="6255"/>
                  <a:pt x="11672" y="6249"/>
                </a:cubicBezTo>
                <a:cubicBezTo>
                  <a:pt x="11538" y="6238"/>
                  <a:pt x="11403" y="6231"/>
                  <a:pt x="11269" y="6224"/>
                </a:cubicBezTo>
                <a:cubicBezTo>
                  <a:pt x="11204" y="6220"/>
                  <a:pt x="11153" y="6145"/>
                  <a:pt x="11152" y="6056"/>
                </a:cubicBezTo>
                <a:cubicBezTo>
                  <a:pt x="11152" y="5716"/>
                  <a:pt x="11152" y="5377"/>
                  <a:pt x="11152" y="5036"/>
                </a:cubicBezTo>
                <a:cubicBezTo>
                  <a:pt x="11152" y="4948"/>
                  <a:pt x="11101" y="4874"/>
                  <a:pt x="11036" y="4872"/>
                </a:cubicBezTo>
                <a:cubicBezTo>
                  <a:pt x="10786" y="4864"/>
                  <a:pt x="10536" y="4864"/>
                  <a:pt x="10286" y="4872"/>
                </a:cubicBezTo>
                <a:cubicBezTo>
                  <a:pt x="10221" y="4874"/>
                  <a:pt x="10170" y="4948"/>
                  <a:pt x="10170" y="5036"/>
                </a:cubicBezTo>
                <a:cubicBezTo>
                  <a:pt x="10170" y="5377"/>
                  <a:pt x="10170" y="5716"/>
                  <a:pt x="10170" y="6056"/>
                </a:cubicBezTo>
                <a:cubicBezTo>
                  <a:pt x="10170" y="6145"/>
                  <a:pt x="10116" y="6220"/>
                  <a:pt x="10051" y="6224"/>
                </a:cubicBezTo>
                <a:cubicBezTo>
                  <a:pt x="9917" y="6231"/>
                  <a:pt x="9783" y="6238"/>
                  <a:pt x="9648" y="6249"/>
                </a:cubicBezTo>
                <a:cubicBezTo>
                  <a:pt x="9583" y="6255"/>
                  <a:pt x="9532" y="6190"/>
                  <a:pt x="9532" y="6102"/>
                </a:cubicBezTo>
                <a:cubicBezTo>
                  <a:pt x="9532" y="5761"/>
                  <a:pt x="9532" y="5419"/>
                  <a:pt x="9532" y="5079"/>
                </a:cubicBezTo>
                <a:cubicBezTo>
                  <a:pt x="9532" y="4991"/>
                  <a:pt x="9478" y="4924"/>
                  <a:pt x="9413" y="4931"/>
                </a:cubicBezTo>
                <a:cubicBezTo>
                  <a:pt x="9164" y="4958"/>
                  <a:pt x="8916" y="4991"/>
                  <a:pt x="8667" y="5034"/>
                </a:cubicBezTo>
                <a:cubicBezTo>
                  <a:pt x="8603" y="5045"/>
                  <a:pt x="8551" y="5127"/>
                  <a:pt x="8551" y="5215"/>
                </a:cubicBezTo>
                <a:cubicBezTo>
                  <a:pt x="8551" y="5556"/>
                  <a:pt x="8551" y="5895"/>
                  <a:pt x="8551" y="6235"/>
                </a:cubicBezTo>
                <a:cubicBezTo>
                  <a:pt x="8551" y="6324"/>
                  <a:pt x="8499" y="6405"/>
                  <a:pt x="8434" y="6417"/>
                </a:cubicBezTo>
                <a:cubicBezTo>
                  <a:pt x="8300" y="6442"/>
                  <a:pt x="8166" y="6472"/>
                  <a:pt x="8033" y="6502"/>
                </a:cubicBezTo>
                <a:cubicBezTo>
                  <a:pt x="7968" y="6517"/>
                  <a:pt x="7916" y="6457"/>
                  <a:pt x="7916" y="6369"/>
                </a:cubicBezTo>
                <a:cubicBezTo>
                  <a:pt x="7916" y="6028"/>
                  <a:pt x="7916" y="5686"/>
                  <a:pt x="7916" y="5346"/>
                </a:cubicBezTo>
                <a:cubicBezTo>
                  <a:pt x="7916" y="5258"/>
                  <a:pt x="7864" y="5200"/>
                  <a:pt x="7799" y="5215"/>
                </a:cubicBezTo>
                <a:cubicBezTo>
                  <a:pt x="7552" y="5276"/>
                  <a:pt x="7305" y="5343"/>
                  <a:pt x="7058" y="5420"/>
                </a:cubicBezTo>
                <a:cubicBezTo>
                  <a:pt x="6994" y="5440"/>
                  <a:pt x="6942" y="5530"/>
                  <a:pt x="6942" y="5619"/>
                </a:cubicBezTo>
                <a:cubicBezTo>
                  <a:pt x="6942" y="5959"/>
                  <a:pt x="6942" y="6298"/>
                  <a:pt x="6942" y="6639"/>
                </a:cubicBezTo>
                <a:cubicBezTo>
                  <a:pt x="6941" y="6727"/>
                  <a:pt x="6891" y="6816"/>
                  <a:pt x="6827" y="6837"/>
                </a:cubicBezTo>
                <a:cubicBezTo>
                  <a:pt x="6694" y="6881"/>
                  <a:pt x="6561" y="6928"/>
                  <a:pt x="6429" y="6977"/>
                </a:cubicBezTo>
                <a:cubicBezTo>
                  <a:pt x="6365" y="7000"/>
                  <a:pt x="6314" y="6946"/>
                  <a:pt x="6314" y="6857"/>
                </a:cubicBezTo>
                <a:cubicBezTo>
                  <a:pt x="6314" y="6517"/>
                  <a:pt x="6314" y="6178"/>
                  <a:pt x="6314" y="5837"/>
                </a:cubicBezTo>
                <a:cubicBezTo>
                  <a:pt x="6314" y="5749"/>
                  <a:pt x="6262" y="5696"/>
                  <a:pt x="6199" y="5721"/>
                </a:cubicBezTo>
                <a:cubicBezTo>
                  <a:pt x="6059" y="5775"/>
                  <a:pt x="5919" y="5832"/>
                  <a:pt x="5779" y="5891"/>
                </a:cubicBezTo>
                <a:cubicBezTo>
                  <a:pt x="5716" y="5919"/>
                  <a:pt x="5664" y="5869"/>
                  <a:pt x="5664" y="5781"/>
                </a:cubicBezTo>
                <a:cubicBezTo>
                  <a:pt x="5664" y="5597"/>
                  <a:pt x="5664" y="5416"/>
                  <a:pt x="5664" y="5232"/>
                </a:cubicBezTo>
                <a:cubicBezTo>
                  <a:pt x="5664" y="5144"/>
                  <a:pt x="5716" y="5049"/>
                  <a:pt x="5779" y="5022"/>
                </a:cubicBezTo>
                <a:cubicBezTo>
                  <a:pt x="5919" y="4963"/>
                  <a:pt x="6059" y="4906"/>
                  <a:pt x="6199" y="4852"/>
                </a:cubicBezTo>
                <a:cubicBezTo>
                  <a:pt x="6262" y="4827"/>
                  <a:pt x="6314" y="4736"/>
                  <a:pt x="6314" y="4647"/>
                </a:cubicBezTo>
                <a:cubicBezTo>
                  <a:pt x="6314" y="4307"/>
                  <a:pt x="6314" y="3965"/>
                  <a:pt x="6314" y="3625"/>
                </a:cubicBezTo>
                <a:cubicBezTo>
                  <a:pt x="6314" y="3536"/>
                  <a:pt x="6365" y="3446"/>
                  <a:pt x="6429" y="3423"/>
                </a:cubicBezTo>
                <a:cubicBezTo>
                  <a:pt x="6561" y="3374"/>
                  <a:pt x="6694" y="3328"/>
                  <a:pt x="6827" y="3284"/>
                </a:cubicBezTo>
                <a:cubicBezTo>
                  <a:pt x="6891" y="3263"/>
                  <a:pt x="6942" y="3317"/>
                  <a:pt x="6942" y="3406"/>
                </a:cubicBezTo>
                <a:cubicBezTo>
                  <a:pt x="6942" y="3746"/>
                  <a:pt x="6942" y="4088"/>
                  <a:pt x="6942" y="4429"/>
                </a:cubicBezTo>
                <a:cubicBezTo>
                  <a:pt x="6942" y="4517"/>
                  <a:pt x="6994" y="4571"/>
                  <a:pt x="7058" y="4551"/>
                </a:cubicBezTo>
                <a:cubicBezTo>
                  <a:pt x="7305" y="4474"/>
                  <a:pt x="7552" y="4404"/>
                  <a:pt x="7799" y="4343"/>
                </a:cubicBezTo>
                <a:cubicBezTo>
                  <a:pt x="7864" y="4327"/>
                  <a:pt x="7916" y="4244"/>
                  <a:pt x="7916" y="4156"/>
                </a:cubicBezTo>
                <a:cubicBezTo>
                  <a:pt x="7916" y="3815"/>
                  <a:pt x="7916" y="3476"/>
                  <a:pt x="7916" y="3136"/>
                </a:cubicBezTo>
                <a:cubicBezTo>
                  <a:pt x="7916" y="3048"/>
                  <a:pt x="7968" y="2963"/>
                  <a:pt x="8033" y="2949"/>
                </a:cubicBezTo>
                <a:cubicBezTo>
                  <a:pt x="8166" y="2918"/>
                  <a:pt x="8300" y="2892"/>
                  <a:pt x="8434" y="2866"/>
                </a:cubicBezTo>
                <a:cubicBezTo>
                  <a:pt x="8499" y="2854"/>
                  <a:pt x="8551" y="2914"/>
                  <a:pt x="8551" y="3003"/>
                </a:cubicBezTo>
                <a:cubicBezTo>
                  <a:pt x="8551" y="3343"/>
                  <a:pt x="8551" y="3685"/>
                  <a:pt x="8551" y="4025"/>
                </a:cubicBezTo>
                <a:cubicBezTo>
                  <a:pt x="8551" y="4114"/>
                  <a:pt x="8603" y="4175"/>
                  <a:pt x="8667" y="4164"/>
                </a:cubicBezTo>
                <a:cubicBezTo>
                  <a:pt x="8916" y="4122"/>
                  <a:pt x="9164" y="4089"/>
                  <a:pt x="9413" y="4062"/>
                </a:cubicBezTo>
                <a:cubicBezTo>
                  <a:pt x="9478" y="4055"/>
                  <a:pt x="9532" y="3977"/>
                  <a:pt x="9532" y="3889"/>
                </a:cubicBezTo>
                <a:cubicBezTo>
                  <a:pt x="9532" y="3548"/>
                  <a:pt x="9532" y="3209"/>
                  <a:pt x="9532" y="2869"/>
                </a:cubicBezTo>
                <a:cubicBezTo>
                  <a:pt x="9532" y="2781"/>
                  <a:pt x="9584" y="2701"/>
                  <a:pt x="9648" y="2696"/>
                </a:cubicBezTo>
                <a:cubicBezTo>
                  <a:pt x="9783" y="2684"/>
                  <a:pt x="9917" y="2677"/>
                  <a:pt x="10051" y="2670"/>
                </a:cubicBezTo>
                <a:close/>
                <a:moveTo>
                  <a:pt x="2696" y="4673"/>
                </a:moveTo>
                <a:cubicBezTo>
                  <a:pt x="1835" y="5831"/>
                  <a:pt x="1069" y="7172"/>
                  <a:pt x="419" y="8661"/>
                </a:cubicBezTo>
                <a:cubicBezTo>
                  <a:pt x="-139" y="9940"/>
                  <a:pt x="-139" y="11660"/>
                  <a:pt x="419" y="12939"/>
                </a:cubicBezTo>
                <a:cubicBezTo>
                  <a:pt x="1069" y="14428"/>
                  <a:pt x="1835" y="15769"/>
                  <a:pt x="2696" y="16927"/>
                </a:cubicBezTo>
                <a:lnTo>
                  <a:pt x="2696" y="4673"/>
                </a:lnTo>
                <a:close/>
                <a:moveTo>
                  <a:pt x="18626" y="4673"/>
                </a:moveTo>
                <a:lnTo>
                  <a:pt x="18626" y="16927"/>
                </a:lnTo>
                <a:cubicBezTo>
                  <a:pt x="19487" y="15769"/>
                  <a:pt x="20253" y="14428"/>
                  <a:pt x="20903" y="12939"/>
                </a:cubicBezTo>
                <a:cubicBezTo>
                  <a:pt x="21461" y="11660"/>
                  <a:pt x="21461" y="9940"/>
                  <a:pt x="20903" y="8661"/>
                </a:cubicBezTo>
                <a:cubicBezTo>
                  <a:pt x="20253" y="7172"/>
                  <a:pt x="19487" y="5831"/>
                  <a:pt x="18626" y="467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1" name="Callout"/>
          <p:cNvSpPr/>
          <p:nvPr/>
        </p:nvSpPr>
        <p:spPr>
          <a:xfrm>
            <a:off x="1460549" y="5515272"/>
            <a:ext cx="4021932" cy="2887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5" y="0"/>
                </a:moveTo>
                <a:cubicBezTo>
                  <a:pt x="1517" y="0"/>
                  <a:pt x="1364" y="213"/>
                  <a:pt x="1364" y="475"/>
                </a:cubicBezTo>
                <a:lnTo>
                  <a:pt x="1364" y="3800"/>
                </a:lnTo>
                <a:lnTo>
                  <a:pt x="0" y="4751"/>
                </a:lnTo>
                <a:lnTo>
                  <a:pt x="1364" y="5701"/>
                </a:lnTo>
                <a:lnTo>
                  <a:pt x="1364" y="21125"/>
                </a:lnTo>
                <a:cubicBezTo>
                  <a:pt x="1364" y="21387"/>
                  <a:pt x="1517" y="21600"/>
                  <a:pt x="1705" y="21600"/>
                </a:cubicBezTo>
                <a:lnTo>
                  <a:pt x="21259" y="21600"/>
                </a:lnTo>
                <a:cubicBezTo>
                  <a:pt x="21447" y="21600"/>
                  <a:pt x="21600" y="21387"/>
                  <a:pt x="21600" y="21125"/>
                </a:cubicBezTo>
                <a:lnTo>
                  <a:pt x="21600" y="475"/>
                </a:lnTo>
                <a:cubicBezTo>
                  <a:pt x="21600" y="213"/>
                  <a:pt x="21447" y="0"/>
                  <a:pt x="21259" y="0"/>
                </a:cubicBezTo>
                <a:lnTo>
                  <a:pt x="170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bestboss-MichaelScottquote.jpg" descr="bestboss-MichaelScottquote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579" r="35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4" name="If all else fail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all else fails…</a:t>
            </a:r>
          </a:p>
        </p:txBody>
      </p:sp>
      <p:sp>
        <p:nvSpPr>
          <p:cNvPr id="195" name="(hint: love will get you much farther)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(hint: love will get you much farther)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sources for Continued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Resources for Continued Learning</a:t>
            </a:r>
          </a:p>
        </p:txBody>
      </p:sp>
      <p:sp>
        <p:nvSpPr>
          <p:cNvPr id="198" name="www.viacharacter.org (free survey, blog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u="sng" dirty="0">
                <a:hlinkClick r:id="rId2"/>
              </a:rPr>
              <a:t>www.viacharacter.org</a:t>
            </a:r>
            <a:r>
              <a:rPr dirty="0"/>
              <a:t> (free survey, blog)</a:t>
            </a:r>
          </a:p>
          <a:p>
            <a:r>
              <a:rPr dirty="0"/>
              <a:t>“Making Positive Psychology Work” </a:t>
            </a:r>
            <a:r>
              <a:rPr lang="en-US" dirty="0" smtClean="0"/>
              <a:t>(podcast, Michelle </a:t>
            </a:r>
            <a:r>
              <a:rPr lang="en-US" dirty="0" err="1" smtClean="0"/>
              <a:t>McQuaid</a:t>
            </a:r>
            <a:r>
              <a:rPr lang="en-US" dirty="0" smtClean="0"/>
              <a:t>)</a:t>
            </a:r>
            <a:endParaRPr dirty="0"/>
          </a:p>
          <a:p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Character Strengths Interventions</a:t>
            </a:r>
            <a:r>
              <a:rPr dirty="0"/>
              <a:t> - Dr. Ryan </a:t>
            </a:r>
            <a:r>
              <a:rPr dirty="0" err="1"/>
              <a:t>Niemec</a:t>
            </a:r>
            <a:endParaRPr dirty="0"/>
          </a:p>
          <a:p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First, Break all the Rules</a:t>
            </a:r>
            <a:r>
              <a:rPr dirty="0"/>
              <a:t> - Gallup (2016 edition)</a:t>
            </a:r>
          </a:p>
          <a:p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Resonant Leadership</a:t>
            </a:r>
            <a:r>
              <a:rPr dirty="0"/>
              <a:t> - Dr. Richard </a:t>
            </a:r>
            <a:r>
              <a:rPr dirty="0" err="1"/>
              <a:t>Boyatzis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1" name="#SSS Takeawa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#SSS Takeaways</a:t>
            </a:r>
          </a:p>
        </p:txBody>
      </p:sp>
      <p:sp>
        <p:nvSpPr>
          <p:cNvPr id="202" name="Strengths Savvy Supervision= increased engagement, productivity, and reten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05326" indent="-505326">
              <a:buSzPct val="100000"/>
              <a:buAutoNum type="arabicPeriod"/>
            </a:pPr>
            <a:r>
              <a:rPr dirty="0"/>
              <a:t>Strengths Savvy </a:t>
            </a:r>
            <a:r>
              <a:rPr dirty="0" smtClean="0"/>
              <a:t>Supervision</a:t>
            </a:r>
            <a:r>
              <a:rPr lang="en-US" dirty="0"/>
              <a:t> =</a:t>
            </a:r>
            <a:r>
              <a:rPr dirty="0" smtClean="0"/>
              <a:t> </a:t>
            </a:r>
            <a:r>
              <a:rPr dirty="0"/>
              <a:t>increased engagement, productivity, and retention</a:t>
            </a:r>
          </a:p>
          <a:p>
            <a:pPr marL="505326" indent="-505326">
              <a:buSzPct val="100000"/>
              <a:buAutoNum type="arabicPeriod"/>
            </a:pPr>
            <a:r>
              <a:rPr dirty="0"/>
              <a:t>Begins with the ability and commitment to recognizing strengths in action</a:t>
            </a:r>
          </a:p>
          <a:p>
            <a:pPr marL="505326" indent="-505326">
              <a:buSzPct val="100000"/>
              <a:buAutoNum type="arabicPeriod"/>
            </a:pPr>
            <a:r>
              <a:rPr dirty="0"/>
              <a:t>Not about avoiding weaknesses or problems but instead confronting them with our best resources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ANK YOU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estboss-Michael Scott.jpg" descr="bestboss-Michael Scott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060" r="25060"/>
          <a:stretch>
            <a:fillRect/>
          </a:stretch>
        </p:blipFill>
        <p:spPr>
          <a:xfrm>
            <a:off x="6680200" y="2510547"/>
            <a:ext cx="5513289" cy="6497806"/>
          </a:xfrm>
          <a:prstGeom prst="rect">
            <a:avLst/>
          </a:prstGeom>
        </p:spPr>
      </p:pic>
      <p:sp>
        <p:nvSpPr>
          <p:cNvPr id="127" name="Best Boss, Coach, Men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Best Boss, Coach, Mentor</a:t>
            </a:r>
          </a:p>
        </p:txBody>
      </p:sp>
      <p:sp>
        <p:nvSpPr>
          <p:cNvPr id="128" name="Body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Woman"/>
          <p:cNvSpPr/>
          <p:nvPr/>
        </p:nvSpPr>
        <p:spPr>
          <a:xfrm>
            <a:off x="3119789" y="2817042"/>
            <a:ext cx="999422" cy="250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0" name="Callout"/>
          <p:cNvSpPr/>
          <p:nvPr/>
        </p:nvSpPr>
        <p:spPr>
          <a:xfrm>
            <a:off x="1497558" y="6014144"/>
            <a:ext cx="3873104" cy="2501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32" y="0"/>
                </a:moveTo>
                <a:cubicBezTo>
                  <a:pt x="2252" y="0"/>
                  <a:pt x="2025" y="352"/>
                  <a:pt x="2025" y="785"/>
                </a:cubicBezTo>
                <a:lnTo>
                  <a:pt x="2025" y="6270"/>
                </a:lnTo>
                <a:lnTo>
                  <a:pt x="0" y="7836"/>
                </a:lnTo>
                <a:lnTo>
                  <a:pt x="2025" y="9405"/>
                </a:lnTo>
                <a:lnTo>
                  <a:pt x="2025" y="20819"/>
                </a:lnTo>
                <a:cubicBezTo>
                  <a:pt x="2025" y="21252"/>
                  <a:pt x="2252" y="21600"/>
                  <a:pt x="2532" y="21600"/>
                </a:cubicBezTo>
                <a:lnTo>
                  <a:pt x="21095" y="21600"/>
                </a:lnTo>
                <a:cubicBezTo>
                  <a:pt x="21375" y="21600"/>
                  <a:pt x="21600" y="21252"/>
                  <a:pt x="21600" y="20819"/>
                </a:cubicBezTo>
                <a:lnTo>
                  <a:pt x="21600" y="785"/>
                </a:lnTo>
                <a:cubicBezTo>
                  <a:pt x="21600" y="352"/>
                  <a:pt x="21375" y="0"/>
                  <a:pt x="21095" y="0"/>
                </a:cubicBezTo>
                <a:lnTo>
                  <a:pt x="25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71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When managers focus on strengths = 67% engagement</a:t>
            </a:r>
          </a:p>
          <a:p>
            <a:r>
              <a:rPr lang="en-US" dirty="0" smtClean="0"/>
              <a:t>Average = 30%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Strengths-based companies </a:t>
            </a:r>
            <a:r>
              <a:rPr lang="en-US" dirty="0" smtClean="0"/>
              <a:t>see better sales, profit, and customer engagement, much lower turnover, and a big decrease in safety incidents</a:t>
            </a:r>
          </a:p>
          <a:p>
            <a:pPr marL="0" indent="0">
              <a:buNone/>
            </a:pPr>
            <a:r>
              <a:rPr lang="en-US" sz="1600" dirty="0" err="1" smtClean="0"/>
              <a:t>Rigoni</a:t>
            </a:r>
            <a:r>
              <a:rPr lang="en-US" sz="1600" dirty="0" smtClean="0"/>
              <a:t>, B., </a:t>
            </a:r>
            <a:r>
              <a:rPr lang="en-US" sz="1600" dirty="0" err="1" smtClean="0"/>
              <a:t>Asplund</a:t>
            </a:r>
            <a:r>
              <a:rPr lang="en-US" sz="1600" dirty="0" smtClean="0"/>
              <a:t>, J. </a:t>
            </a:r>
            <a:r>
              <a:rPr lang="en-US" sz="1600" i="1" dirty="0" err="1" smtClean="0"/>
              <a:t>Strenghts</a:t>
            </a:r>
            <a:r>
              <a:rPr lang="en-US" sz="1600" i="1" dirty="0" smtClean="0"/>
              <a:t>-Based Employee Development: The Business Results. </a:t>
            </a:r>
            <a:r>
              <a:rPr lang="en-US" sz="1600" dirty="0" smtClean="0"/>
              <a:t>Gallup Press, 2016.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2583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675" b="45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VIA- Character Strengt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VIA- Character Strengths</a:t>
            </a:r>
          </a:p>
        </p:txBody>
      </p:sp>
      <p:sp>
        <p:nvSpPr>
          <p:cNvPr id="134" name="Fundamental human capacities for positive ac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Fundamental human capacities for positive 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VIA-Classification Graphic.pdf" descr="VIA-Classification Graphic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464" b="4464"/>
          <a:stretch>
            <a:fillRect/>
          </a:stretch>
        </p:blipFill>
        <p:spPr>
          <a:xfrm>
            <a:off x="6718300" y="2590598"/>
            <a:ext cx="5334171" cy="6286702"/>
          </a:xfrm>
          <a:prstGeom prst="rect">
            <a:avLst/>
          </a:prstGeom>
        </p:spPr>
      </p:pic>
      <p:sp>
        <p:nvSpPr>
          <p:cNvPr id="137" name="VIA Character Institute &amp; Classif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VIA Character Institute &amp; Classification</a:t>
            </a:r>
          </a:p>
        </p:txBody>
      </p:sp>
      <p:sp>
        <p:nvSpPr>
          <p:cNvPr id="138" name="Top positive psychologists &gt; VIA Institute, 2000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Top positive psychologists &gt; VIA Institute, 2000</a:t>
            </a:r>
          </a:p>
          <a:p>
            <a:r>
              <a:rPr dirty="0"/>
              <a:t>Major research project around the world</a:t>
            </a:r>
          </a:p>
          <a:p>
            <a:r>
              <a:rPr dirty="0"/>
              <a:t>Final list of 24 core strengths in 6 </a:t>
            </a:r>
            <a:r>
              <a:rPr dirty="0" smtClean="0"/>
              <a:t>groups</a:t>
            </a:r>
            <a:endParaRPr lang="en-US" dirty="0" smtClean="0"/>
          </a:p>
          <a:p>
            <a:r>
              <a:rPr lang="en-US" dirty="0"/>
              <a:t>strengths = combo of </a:t>
            </a:r>
            <a:r>
              <a:rPr lang="en-US" dirty="0" smtClean="0"/>
              <a:t>thoughts/feelings/behavior</a:t>
            </a:r>
            <a:endParaRPr dirty="0"/>
          </a:p>
          <a:p>
            <a:r>
              <a:rPr dirty="0" smtClean="0"/>
              <a:t>Unique </a:t>
            </a:r>
            <a:r>
              <a:rPr dirty="0"/>
              <a:t>pathways to positive outcomes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VIA Character Surv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VIA Character Survey</a:t>
            </a:r>
          </a:p>
        </p:txBody>
      </p:sp>
      <p:sp>
        <p:nvSpPr>
          <p:cNvPr id="142" name="www.viacharacter.or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u="sng" dirty="0">
                <a:hlinkClick r:id="rId3"/>
              </a:rPr>
              <a:t>www.viacharacter.org</a:t>
            </a:r>
          </a:p>
          <a:p>
            <a:r>
              <a:rPr dirty="0"/>
              <a:t>Only free, online, psychometrically-valid strengths survey</a:t>
            </a:r>
          </a:p>
          <a:p>
            <a:r>
              <a:rPr dirty="0"/>
              <a:t>rank order of 24 </a:t>
            </a:r>
            <a:r>
              <a:rPr dirty="0" smtClean="0"/>
              <a:t>strengths</a:t>
            </a:r>
            <a:endParaRPr lang="en-US" dirty="0" smtClean="0"/>
          </a:p>
          <a:p>
            <a:r>
              <a:rPr lang="en-US" dirty="0"/>
              <a:t>NO Weaknesses </a:t>
            </a:r>
            <a:r>
              <a:rPr lang="en-US" dirty="0" smtClean="0"/>
              <a:t>measured</a:t>
            </a:r>
            <a:endParaRPr dirty="0"/>
          </a:p>
          <a:p>
            <a:r>
              <a:rPr dirty="0" smtClean="0"/>
              <a:t>Signature </a:t>
            </a:r>
            <a:r>
              <a:rPr dirty="0"/>
              <a:t>Strengths = top 4-7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ranslate 3 findings to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Translate 3 findings to Action </a:t>
            </a:r>
          </a:p>
        </p:txBody>
      </p:sp>
      <p:sp>
        <p:nvSpPr>
          <p:cNvPr id="145" name="Character strengths function in groups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rPr dirty="0"/>
              <a:t>Character strengths function in groups</a:t>
            </a:r>
          </a:p>
          <a:p>
            <a:pPr marL="582929" indent="-582929" defTabSz="496570">
              <a:spcBef>
                <a:spcPts val="3500"/>
              </a:spcBef>
              <a:buSzPct val="100000"/>
              <a:buAutoNum type="alphaUcPeriod"/>
              <a:defRPr sz="3230"/>
            </a:pPr>
            <a:r>
              <a:rPr dirty="0"/>
              <a:t>Choose combinations to confront challenges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rPr dirty="0"/>
              <a:t>Skilled use </a:t>
            </a:r>
            <a:r>
              <a:rPr lang="en-US" dirty="0"/>
              <a:t>=</a:t>
            </a:r>
            <a:r>
              <a:rPr dirty="0" smtClean="0"/>
              <a:t> </a:t>
            </a:r>
            <a:r>
              <a:rPr dirty="0"/>
              <a:t>right strength, right amount, at the right time</a:t>
            </a:r>
          </a:p>
          <a:p>
            <a:pPr marL="582929" indent="-582929" defTabSz="496570">
              <a:spcBef>
                <a:spcPts val="3500"/>
              </a:spcBef>
              <a:buSzPct val="100000"/>
              <a:buAutoNum type="alphaUcPeriod" startAt="2"/>
              <a:defRPr sz="3230"/>
            </a:pPr>
            <a:r>
              <a:rPr dirty="0"/>
              <a:t>Choose strengths to balance each other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rPr dirty="0"/>
              <a:t>Some are better studied in the workplace</a:t>
            </a:r>
          </a:p>
          <a:p>
            <a:pPr marL="582929" indent="-582929" defTabSz="496570">
              <a:spcBef>
                <a:spcPts val="3500"/>
              </a:spcBef>
              <a:buSzPct val="100000"/>
              <a:buAutoNum type="alphaUcPeriod" startAt="3"/>
              <a:defRPr sz="3230"/>
            </a:pPr>
            <a:r>
              <a:rPr dirty="0"/>
              <a:t>Use Perseverance, Hope, Creativity, Curiosity and Social Intelligence more often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9206" b="22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8" name="“Me at My Best as an Employee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“Me at My Best as an Employee”</a:t>
            </a:r>
          </a:p>
        </p:txBody>
      </p:sp>
      <p:sp>
        <p:nvSpPr>
          <p:cNvPr id="149" name="Get with your partner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 with your partner</a:t>
            </a:r>
          </a:p>
          <a:p>
            <a:r>
              <a:t>Share about a time in your career where you were really at your best</a:t>
            </a:r>
          </a:p>
          <a:p>
            <a:r>
              <a:t>Partner listens and reflects strengths noticed</a:t>
            </a:r>
          </a:p>
          <a:p>
            <a:r>
              <a:t>Take a few minutes each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713</Words>
  <Application>Microsoft Office PowerPoint</Application>
  <PresentationFormat>Custom</PresentationFormat>
  <Paragraphs>101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Helvetica</vt:lpstr>
      <vt:lpstr>Helvetica Light</vt:lpstr>
      <vt:lpstr>Helvetica Neue</vt:lpstr>
      <vt:lpstr>Wingdings</vt:lpstr>
      <vt:lpstr>Gradient</vt:lpstr>
      <vt:lpstr>Strengths Savvy Supervision</vt:lpstr>
      <vt:lpstr>3 Key Points</vt:lpstr>
      <vt:lpstr>Best Boss, Coach, Mentor</vt:lpstr>
      <vt:lpstr>The Business Case</vt:lpstr>
      <vt:lpstr>VIA- Character Strengths</vt:lpstr>
      <vt:lpstr>VIA Character Institute &amp; Classification</vt:lpstr>
      <vt:lpstr>VIA Character Survey</vt:lpstr>
      <vt:lpstr>Translate 3 findings to Action </vt:lpstr>
      <vt:lpstr>“Me at My Best as an Employee”</vt:lpstr>
      <vt:lpstr>Conventional Wisdom- Manage + Fix Weaknesses</vt:lpstr>
      <vt:lpstr>Supervisor as Catalyst</vt:lpstr>
      <vt:lpstr>Strengths from Talents</vt:lpstr>
      <vt:lpstr>Clifton Strengths Finder assessment</vt:lpstr>
      <vt:lpstr>QUIZ!</vt:lpstr>
      <vt:lpstr>PowerPoint Presentation</vt:lpstr>
      <vt:lpstr>Aware-Explore-Apply Strategy</vt:lpstr>
      <vt:lpstr>Activities/Interventions</vt:lpstr>
      <vt:lpstr>Program Applications</vt:lpstr>
      <vt:lpstr>“Best Possible Team” ex. Development Department</vt:lpstr>
      <vt:lpstr>“Your best possible team”</vt:lpstr>
      <vt:lpstr>If all else fails…</vt:lpstr>
      <vt:lpstr>Resources for Continued Learning</vt:lpstr>
      <vt:lpstr>#SSS Takeaways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Strengths Savvy Supervision</dc:title>
  <dc:creator>Howard, John</dc:creator>
  <cp:lastModifiedBy>Howard, John</cp:lastModifiedBy>
  <cp:revision>17</cp:revision>
  <cp:lastPrinted>2017-09-22T14:42:36Z</cp:lastPrinted>
  <dcterms:modified xsi:type="dcterms:W3CDTF">2017-10-17T15:43:09Z</dcterms:modified>
</cp:coreProperties>
</file>