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6" r:id="rId8"/>
    <p:sldId id="267" r:id="rId9"/>
    <p:sldId id="268" r:id="rId10"/>
    <p:sldId id="269" r:id="rId11"/>
    <p:sldId id="270" r:id="rId12"/>
    <p:sldId id="261" r:id="rId13"/>
    <p:sldId id="262" r:id="rId14"/>
    <p:sldId id="271" r:id="rId15"/>
    <p:sldId id="263"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68" d="100"/>
          <a:sy n="68" d="100"/>
        </p:scale>
        <p:origin x="816" y="72"/>
      </p:cViewPr>
      <p:guideLst/>
    </p:cSldViewPr>
  </p:slideViewPr>
  <p:outlineViewPr>
    <p:cViewPr>
      <p:scale>
        <a:sx n="33" d="100"/>
        <a:sy n="33" d="100"/>
      </p:scale>
      <p:origin x="0" y="-52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FFC6-8BFD-488A-92A9-CC91905E329E}"/>
              </a:ext>
            </a:extLst>
          </p:cNvPr>
          <p:cNvSpPr>
            <a:spLocks noGrp="1"/>
          </p:cNvSpPr>
          <p:nvPr>
            <p:ph type="ctrTitle"/>
          </p:nvPr>
        </p:nvSpPr>
        <p:spPr/>
        <p:txBody>
          <a:bodyPr/>
          <a:lstStyle/>
          <a:p>
            <a:r>
              <a:rPr lang="en-US" dirty="0"/>
              <a:t>What’s the Story?</a:t>
            </a:r>
          </a:p>
        </p:txBody>
      </p:sp>
      <p:sp>
        <p:nvSpPr>
          <p:cNvPr id="3" name="Subtitle 2">
            <a:extLst>
              <a:ext uri="{FF2B5EF4-FFF2-40B4-BE49-F238E27FC236}">
                <a16:creationId xmlns:a16="http://schemas.microsoft.com/office/drawing/2014/main" id="{E3CCB91D-3D7A-47D1-87E5-D04F0A1A9673}"/>
              </a:ext>
            </a:extLst>
          </p:cNvPr>
          <p:cNvSpPr>
            <a:spLocks noGrp="1"/>
          </p:cNvSpPr>
          <p:nvPr>
            <p:ph type="subTitle" idx="1"/>
          </p:nvPr>
        </p:nvSpPr>
        <p:spPr/>
        <p:txBody>
          <a:bodyPr/>
          <a:lstStyle/>
          <a:p>
            <a:r>
              <a:rPr lang="en-US" dirty="0"/>
              <a:t>How to equip your constituents to be effective brand ambassadors</a:t>
            </a:r>
          </a:p>
        </p:txBody>
      </p:sp>
    </p:spTree>
    <p:extLst>
      <p:ext uri="{BB962C8B-B14F-4D97-AF65-F5344CB8AC3E}">
        <p14:creationId xmlns:p14="http://schemas.microsoft.com/office/powerpoint/2010/main" val="140269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Quick Facts</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Share your organizational highlights.</a:t>
            </a:r>
          </a:p>
        </p:txBody>
      </p:sp>
      <p:pic>
        <p:nvPicPr>
          <p:cNvPr id="5" name="Picture 4">
            <a:extLst>
              <a:ext uri="{FF2B5EF4-FFF2-40B4-BE49-F238E27FC236}">
                <a16:creationId xmlns:a16="http://schemas.microsoft.com/office/drawing/2014/main" id="{A439162A-2D43-4F28-88C8-B52E8E03CC0D}"/>
              </a:ext>
            </a:extLst>
          </p:cNvPr>
          <p:cNvPicPr>
            <a:picLocks noChangeAspect="1"/>
          </p:cNvPicPr>
          <p:nvPr/>
        </p:nvPicPr>
        <p:blipFill rotWithShape="1">
          <a:blip r:embed="rId2"/>
          <a:srcRect b="63745"/>
          <a:stretch/>
        </p:blipFill>
        <p:spPr>
          <a:xfrm>
            <a:off x="6139976" y="2095404"/>
            <a:ext cx="5684723" cy="266719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1B1D13F-F671-4990-AD3A-966B339C8EFB}"/>
              </a:ext>
            </a:extLst>
          </p:cNvPr>
          <p:cNvPicPr>
            <a:picLocks noChangeAspect="1"/>
          </p:cNvPicPr>
          <p:nvPr/>
        </p:nvPicPr>
        <p:blipFill rotWithShape="1">
          <a:blip r:embed="rId3"/>
          <a:srcRect r="35785" b="63745"/>
          <a:stretch/>
        </p:blipFill>
        <p:spPr>
          <a:xfrm>
            <a:off x="6139977" y="2095404"/>
            <a:ext cx="3650437" cy="2667192"/>
          </a:xfrm>
          <a:prstGeom prst="rect">
            <a:avLst/>
          </a:prstGeom>
        </p:spPr>
      </p:pic>
    </p:spTree>
    <p:extLst>
      <p:ext uri="{BB962C8B-B14F-4D97-AF65-F5344CB8AC3E}">
        <p14:creationId xmlns:p14="http://schemas.microsoft.com/office/powerpoint/2010/main" val="23730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Key Messages For…</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Identifying your audience and what information is important to them.</a:t>
            </a:r>
          </a:p>
        </p:txBody>
      </p:sp>
      <p:pic>
        <p:nvPicPr>
          <p:cNvPr id="5" name="Picture 4">
            <a:extLst>
              <a:ext uri="{FF2B5EF4-FFF2-40B4-BE49-F238E27FC236}">
                <a16:creationId xmlns:a16="http://schemas.microsoft.com/office/drawing/2014/main" id="{A439162A-2D43-4F28-88C8-B52E8E03CC0D}"/>
              </a:ext>
            </a:extLst>
          </p:cNvPr>
          <p:cNvPicPr>
            <a:picLocks noChangeAspect="1"/>
          </p:cNvPicPr>
          <p:nvPr/>
        </p:nvPicPr>
        <p:blipFill rotWithShape="1">
          <a:blip r:embed="rId2"/>
          <a:srcRect t="1" b="-178"/>
          <a:stretch/>
        </p:blipFill>
        <p:spPr>
          <a:xfrm>
            <a:off x="6272499" y="438064"/>
            <a:ext cx="4548316" cy="58964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1B1D13F-F671-4990-AD3A-966B339C8EFB}"/>
              </a:ext>
            </a:extLst>
          </p:cNvPr>
          <p:cNvPicPr>
            <a:picLocks noChangeAspect="1"/>
          </p:cNvPicPr>
          <p:nvPr/>
        </p:nvPicPr>
        <p:blipFill rotWithShape="1">
          <a:blip r:embed="rId3"/>
          <a:srcRect t="1" r="35785" b="-248"/>
          <a:stretch/>
        </p:blipFill>
        <p:spPr>
          <a:xfrm>
            <a:off x="6278422" y="438064"/>
            <a:ext cx="2918587" cy="5896475"/>
          </a:xfrm>
          <a:prstGeom prst="rect">
            <a:avLst/>
          </a:prstGeom>
        </p:spPr>
      </p:pic>
    </p:spTree>
    <p:extLst>
      <p:ext uri="{BB962C8B-B14F-4D97-AF65-F5344CB8AC3E}">
        <p14:creationId xmlns:p14="http://schemas.microsoft.com/office/powerpoint/2010/main" val="31631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8062-146F-4F12-BABE-5D5F5FE7795E}"/>
              </a:ext>
            </a:extLst>
          </p:cNvPr>
          <p:cNvSpPr>
            <a:spLocks noGrp="1"/>
          </p:cNvSpPr>
          <p:nvPr>
            <p:ph type="title"/>
          </p:nvPr>
        </p:nvSpPr>
        <p:spPr/>
        <p:txBody>
          <a:bodyPr/>
          <a:lstStyle/>
          <a:p>
            <a:r>
              <a:rPr lang="en-US" dirty="0"/>
              <a:t>Consider your constituents</a:t>
            </a:r>
          </a:p>
        </p:txBody>
      </p:sp>
      <p:sp>
        <p:nvSpPr>
          <p:cNvPr id="3" name="Content Placeholder 2">
            <a:extLst>
              <a:ext uri="{FF2B5EF4-FFF2-40B4-BE49-F238E27FC236}">
                <a16:creationId xmlns:a16="http://schemas.microsoft.com/office/drawing/2014/main" id="{CB68EC95-B1B9-4FC9-A929-8739F305E470}"/>
              </a:ext>
            </a:extLst>
          </p:cNvPr>
          <p:cNvSpPr>
            <a:spLocks noGrp="1"/>
          </p:cNvSpPr>
          <p:nvPr>
            <p:ph idx="1"/>
          </p:nvPr>
        </p:nvSpPr>
        <p:spPr/>
        <p:txBody>
          <a:bodyPr>
            <a:normAutofit/>
          </a:bodyPr>
          <a:lstStyle/>
          <a:p>
            <a:pPr lvl="0"/>
            <a:r>
              <a:rPr lang="en-US" sz="2800" dirty="0"/>
              <a:t>Staff</a:t>
            </a:r>
          </a:p>
          <a:p>
            <a:pPr lvl="0"/>
            <a:r>
              <a:rPr lang="en-US" sz="2800" dirty="0"/>
              <a:t>Board</a:t>
            </a:r>
          </a:p>
          <a:p>
            <a:pPr lvl="0"/>
            <a:r>
              <a:rPr lang="en-US" sz="2800" dirty="0"/>
              <a:t>Volunteers</a:t>
            </a:r>
          </a:p>
          <a:p>
            <a:pPr lvl="0"/>
            <a:r>
              <a:rPr lang="en-US" sz="2800" dirty="0"/>
              <a:t>Auxiliary groups (advisory councils, alumni, committees)</a:t>
            </a:r>
          </a:p>
          <a:p>
            <a:endParaRPr lang="en-US" sz="2800" dirty="0"/>
          </a:p>
        </p:txBody>
      </p:sp>
    </p:spTree>
    <p:extLst>
      <p:ext uri="{BB962C8B-B14F-4D97-AF65-F5344CB8AC3E}">
        <p14:creationId xmlns:p14="http://schemas.microsoft.com/office/powerpoint/2010/main" val="389712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8062-146F-4F12-BABE-5D5F5FE7795E}"/>
              </a:ext>
            </a:extLst>
          </p:cNvPr>
          <p:cNvSpPr>
            <a:spLocks noGrp="1"/>
          </p:cNvSpPr>
          <p:nvPr>
            <p:ph type="title"/>
          </p:nvPr>
        </p:nvSpPr>
        <p:spPr/>
        <p:txBody>
          <a:bodyPr/>
          <a:lstStyle/>
          <a:p>
            <a:r>
              <a:rPr lang="en-US" dirty="0"/>
              <a:t>How can you equip them with the info so that they feel confident sharing it?</a:t>
            </a:r>
          </a:p>
        </p:txBody>
      </p:sp>
      <p:sp>
        <p:nvSpPr>
          <p:cNvPr id="3" name="Content Placeholder 2">
            <a:extLst>
              <a:ext uri="{FF2B5EF4-FFF2-40B4-BE49-F238E27FC236}">
                <a16:creationId xmlns:a16="http://schemas.microsoft.com/office/drawing/2014/main" id="{CB68EC95-B1B9-4FC9-A929-8739F305E470}"/>
              </a:ext>
            </a:extLst>
          </p:cNvPr>
          <p:cNvSpPr>
            <a:spLocks noGrp="1"/>
          </p:cNvSpPr>
          <p:nvPr>
            <p:ph idx="1"/>
          </p:nvPr>
        </p:nvSpPr>
        <p:spPr/>
        <p:txBody>
          <a:bodyPr>
            <a:normAutofit lnSpcReduction="10000"/>
          </a:bodyPr>
          <a:lstStyle/>
          <a:p>
            <a:pPr lvl="0"/>
            <a:r>
              <a:rPr lang="en-US" sz="2800" dirty="0"/>
              <a:t>Host a gathering for an </a:t>
            </a:r>
            <a:r>
              <a:rPr lang="en-US" sz="2800" b="1" dirty="0"/>
              <a:t>in-person training</a:t>
            </a:r>
            <a:r>
              <a:rPr lang="en-US" sz="2800" dirty="0"/>
              <a:t> (great opportunity for role playing to get comfortable with the messaging!)</a:t>
            </a:r>
          </a:p>
          <a:p>
            <a:pPr lvl="0"/>
            <a:r>
              <a:rPr lang="en-US" sz="2800" dirty="0"/>
              <a:t>Host a </a:t>
            </a:r>
            <a:r>
              <a:rPr lang="en-US" sz="2800" b="1" dirty="0"/>
              <a:t>webinar</a:t>
            </a:r>
            <a:r>
              <a:rPr lang="en-US" sz="2800" dirty="0"/>
              <a:t> </a:t>
            </a:r>
          </a:p>
          <a:p>
            <a:pPr lvl="0"/>
            <a:r>
              <a:rPr lang="en-US" sz="2800" dirty="0"/>
              <a:t>Create a group of </a:t>
            </a:r>
            <a:r>
              <a:rPr lang="en-US" sz="2800" b="1" dirty="0"/>
              <a:t>social media ambassadors</a:t>
            </a:r>
            <a:endParaRPr lang="en-US" sz="2800" dirty="0"/>
          </a:p>
          <a:p>
            <a:pPr lvl="0"/>
            <a:r>
              <a:rPr lang="en-US" sz="2800" dirty="0"/>
              <a:t>Include messaging training in your </a:t>
            </a:r>
            <a:r>
              <a:rPr lang="en-US" sz="2800" b="1" dirty="0"/>
              <a:t>new employee orientation</a:t>
            </a:r>
            <a:r>
              <a:rPr lang="en-US" sz="2800" dirty="0"/>
              <a:t> or </a:t>
            </a:r>
            <a:r>
              <a:rPr lang="en-US" sz="2800" b="1" dirty="0"/>
              <a:t>onboarding process</a:t>
            </a:r>
            <a:endParaRPr lang="en-US" sz="2800" dirty="0"/>
          </a:p>
          <a:p>
            <a:endParaRPr lang="en-US" sz="2800" dirty="0"/>
          </a:p>
        </p:txBody>
      </p:sp>
    </p:spTree>
    <p:extLst>
      <p:ext uri="{BB962C8B-B14F-4D97-AF65-F5344CB8AC3E}">
        <p14:creationId xmlns:p14="http://schemas.microsoft.com/office/powerpoint/2010/main" val="116898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Spread the Word!</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Ok, you’ve got the info, now get out there and share it.</a:t>
            </a:r>
          </a:p>
        </p:txBody>
      </p:sp>
      <p:pic>
        <p:nvPicPr>
          <p:cNvPr id="5" name="Picture 4">
            <a:extLst>
              <a:ext uri="{FF2B5EF4-FFF2-40B4-BE49-F238E27FC236}">
                <a16:creationId xmlns:a16="http://schemas.microsoft.com/office/drawing/2014/main" id="{A439162A-2D43-4F28-88C8-B52E8E03CC0D}"/>
              </a:ext>
            </a:extLst>
          </p:cNvPr>
          <p:cNvPicPr>
            <a:picLocks noChangeAspect="1"/>
          </p:cNvPicPr>
          <p:nvPr/>
        </p:nvPicPr>
        <p:blipFill rotWithShape="1">
          <a:blip r:embed="rId2"/>
          <a:srcRect t="1" b="-178"/>
          <a:stretch/>
        </p:blipFill>
        <p:spPr>
          <a:xfrm>
            <a:off x="6272499" y="438064"/>
            <a:ext cx="4548316" cy="58964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1B1D13F-F671-4990-AD3A-966B339C8EFB}"/>
              </a:ext>
            </a:extLst>
          </p:cNvPr>
          <p:cNvPicPr>
            <a:picLocks noChangeAspect="1"/>
          </p:cNvPicPr>
          <p:nvPr/>
        </p:nvPicPr>
        <p:blipFill rotWithShape="1">
          <a:blip r:embed="rId3"/>
          <a:srcRect t="1" r="58" b="-248"/>
          <a:stretch/>
        </p:blipFill>
        <p:spPr>
          <a:xfrm>
            <a:off x="6278422" y="438064"/>
            <a:ext cx="4542393" cy="5896475"/>
          </a:xfrm>
          <a:prstGeom prst="rect">
            <a:avLst/>
          </a:prstGeom>
        </p:spPr>
      </p:pic>
    </p:spTree>
    <p:extLst>
      <p:ext uri="{BB962C8B-B14F-4D97-AF65-F5344CB8AC3E}">
        <p14:creationId xmlns:p14="http://schemas.microsoft.com/office/powerpoint/2010/main" val="6302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5BC6-B4F8-493E-BB9F-6C426673B07F}"/>
              </a:ext>
            </a:extLst>
          </p:cNvPr>
          <p:cNvSpPr>
            <a:spLocks noGrp="1"/>
          </p:cNvSpPr>
          <p:nvPr>
            <p:ph type="title"/>
          </p:nvPr>
        </p:nvSpPr>
        <p:spPr/>
        <p:txBody>
          <a:bodyPr/>
          <a:lstStyle/>
          <a:p>
            <a:r>
              <a:rPr lang="en-US" dirty="0"/>
              <a:t>Put your new skills to work!</a:t>
            </a:r>
          </a:p>
        </p:txBody>
      </p:sp>
      <p:sp>
        <p:nvSpPr>
          <p:cNvPr id="3" name="Content Placeholder 2">
            <a:extLst>
              <a:ext uri="{FF2B5EF4-FFF2-40B4-BE49-F238E27FC236}">
                <a16:creationId xmlns:a16="http://schemas.microsoft.com/office/drawing/2014/main" id="{968D924D-0C8E-4670-8CF0-D485EF9C39D7}"/>
              </a:ext>
            </a:extLst>
          </p:cNvPr>
          <p:cNvSpPr>
            <a:spLocks noGrp="1"/>
          </p:cNvSpPr>
          <p:nvPr>
            <p:ph idx="1"/>
          </p:nvPr>
        </p:nvSpPr>
        <p:spPr/>
        <p:txBody>
          <a:bodyPr/>
          <a:lstStyle/>
          <a:p>
            <a:pPr lvl="0"/>
            <a:r>
              <a:rPr lang="en-US" sz="2800" dirty="0"/>
              <a:t>What does your organization do? </a:t>
            </a:r>
          </a:p>
          <a:p>
            <a:pPr lvl="0"/>
            <a:r>
              <a:rPr lang="en-US" sz="2800" dirty="0"/>
              <a:t>Why are </a:t>
            </a:r>
            <a:r>
              <a:rPr lang="en-US" sz="2800" b="1" i="1" dirty="0"/>
              <a:t>you</a:t>
            </a:r>
            <a:r>
              <a:rPr lang="en-US" sz="2800" dirty="0"/>
              <a:t> involved with the organization?</a:t>
            </a:r>
          </a:p>
          <a:p>
            <a:pPr lvl="0"/>
            <a:r>
              <a:rPr lang="en-US" sz="2800" dirty="0"/>
              <a:t>Why should</a:t>
            </a:r>
            <a:r>
              <a:rPr lang="en-US" sz="2800" i="1" dirty="0"/>
              <a:t> </a:t>
            </a:r>
            <a:r>
              <a:rPr lang="en-US" sz="2800" b="1" i="1" dirty="0"/>
              <a:t>I</a:t>
            </a:r>
            <a:r>
              <a:rPr lang="en-US" sz="2800" b="1" dirty="0"/>
              <a:t> </a:t>
            </a:r>
            <a:r>
              <a:rPr lang="en-US" sz="2800" dirty="0"/>
              <a:t>give/get involved?</a:t>
            </a:r>
          </a:p>
          <a:p>
            <a:endParaRPr lang="en-US" dirty="0"/>
          </a:p>
        </p:txBody>
      </p:sp>
    </p:spTree>
    <p:extLst>
      <p:ext uri="{BB962C8B-B14F-4D97-AF65-F5344CB8AC3E}">
        <p14:creationId xmlns:p14="http://schemas.microsoft.com/office/powerpoint/2010/main" val="188784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5BC6-B4F8-493E-BB9F-6C426673B07F}"/>
              </a:ext>
            </a:extLst>
          </p:cNvPr>
          <p:cNvSpPr>
            <a:spLocks noGrp="1"/>
          </p:cNvSpPr>
          <p:nvPr>
            <p:ph type="title"/>
          </p:nvPr>
        </p:nvSpPr>
        <p:spPr/>
        <p:txBody>
          <a:bodyPr/>
          <a:lstStyle/>
          <a:p>
            <a:r>
              <a:rPr lang="en-US" dirty="0"/>
              <a:t>Let’s review/Q&amp;A</a:t>
            </a:r>
          </a:p>
        </p:txBody>
      </p:sp>
      <p:sp>
        <p:nvSpPr>
          <p:cNvPr id="3" name="Content Placeholder 2">
            <a:extLst>
              <a:ext uri="{FF2B5EF4-FFF2-40B4-BE49-F238E27FC236}">
                <a16:creationId xmlns:a16="http://schemas.microsoft.com/office/drawing/2014/main" id="{968D924D-0C8E-4670-8CF0-D485EF9C39D7}"/>
              </a:ext>
            </a:extLst>
          </p:cNvPr>
          <p:cNvSpPr>
            <a:spLocks noGrp="1"/>
          </p:cNvSpPr>
          <p:nvPr>
            <p:ph idx="1"/>
          </p:nvPr>
        </p:nvSpPr>
        <p:spPr/>
        <p:txBody>
          <a:bodyPr/>
          <a:lstStyle/>
          <a:p>
            <a:pPr lvl="0"/>
            <a:r>
              <a:rPr lang="en-US" sz="2800" dirty="0"/>
              <a:t>What are the two things I asked you to remember in the beginning of the session?</a:t>
            </a:r>
          </a:p>
          <a:p>
            <a:pPr lvl="0"/>
            <a:r>
              <a:rPr lang="en-US" sz="2800" dirty="0"/>
              <a:t>What is one main takeaway from today that you can start to implement tomorrow?</a:t>
            </a:r>
          </a:p>
          <a:p>
            <a:endParaRPr lang="en-US" dirty="0"/>
          </a:p>
        </p:txBody>
      </p:sp>
    </p:spTree>
    <p:extLst>
      <p:ext uri="{BB962C8B-B14F-4D97-AF65-F5344CB8AC3E}">
        <p14:creationId xmlns:p14="http://schemas.microsoft.com/office/powerpoint/2010/main" val="64878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50F1-0663-4CE6-B476-B25AFA9883CB}"/>
              </a:ext>
            </a:extLst>
          </p:cNvPr>
          <p:cNvSpPr>
            <a:spLocks noGrp="1"/>
          </p:cNvSpPr>
          <p:nvPr>
            <p:ph type="title"/>
          </p:nvPr>
        </p:nvSpPr>
        <p:spPr/>
        <p:txBody>
          <a:bodyPr/>
          <a:lstStyle/>
          <a:p>
            <a:r>
              <a:rPr lang="en-US" sz="3200" dirty="0"/>
              <a:t>I’ll feel good about you leaving here if…</a:t>
            </a:r>
          </a:p>
        </p:txBody>
      </p:sp>
      <p:sp>
        <p:nvSpPr>
          <p:cNvPr id="3" name="Content Placeholder 2">
            <a:extLst>
              <a:ext uri="{FF2B5EF4-FFF2-40B4-BE49-F238E27FC236}">
                <a16:creationId xmlns:a16="http://schemas.microsoft.com/office/drawing/2014/main" id="{6CAEDADE-F72E-4A69-B39B-7AA42A47665D}"/>
              </a:ext>
            </a:extLst>
          </p:cNvPr>
          <p:cNvSpPr>
            <a:spLocks noGrp="1"/>
          </p:cNvSpPr>
          <p:nvPr>
            <p:ph idx="1"/>
          </p:nvPr>
        </p:nvSpPr>
        <p:spPr/>
        <p:txBody>
          <a:bodyPr>
            <a:normAutofit fontScale="92500"/>
          </a:bodyPr>
          <a:lstStyle/>
          <a:p>
            <a:pPr lvl="0"/>
            <a:r>
              <a:rPr lang="en-US" sz="2400" dirty="0"/>
              <a:t>You’re on your way to developing your organizational elevator pitch</a:t>
            </a:r>
          </a:p>
          <a:p>
            <a:pPr lvl="0"/>
            <a:r>
              <a:rPr lang="en-US" sz="2400" dirty="0"/>
              <a:t>You’ve learned how to create your own organizational messaging overview</a:t>
            </a:r>
          </a:p>
          <a:p>
            <a:pPr lvl="0"/>
            <a:r>
              <a:rPr lang="en-US" sz="2400" dirty="0"/>
              <a:t>You can tell your organization’s story in a consistent and interesting way—and equip your constituents to do the same</a:t>
            </a:r>
          </a:p>
          <a:p>
            <a:pPr lvl="0"/>
            <a:r>
              <a:rPr lang="en-US" sz="2400" dirty="0"/>
              <a:t>You have tips for engaging your constituents as brand ambassadors</a:t>
            </a:r>
          </a:p>
          <a:p>
            <a:endParaRPr lang="en-US" dirty="0"/>
          </a:p>
        </p:txBody>
      </p:sp>
    </p:spTree>
    <p:extLst>
      <p:ext uri="{BB962C8B-B14F-4D97-AF65-F5344CB8AC3E}">
        <p14:creationId xmlns:p14="http://schemas.microsoft.com/office/powerpoint/2010/main" val="228431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2520-7BCE-4DDF-8374-0DAD239CC656}"/>
              </a:ext>
            </a:extLst>
          </p:cNvPr>
          <p:cNvSpPr>
            <a:spLocks noGrp="1"/>
          </p:cNvSpPr>
          <p:nvPr>
            <p:ph type="title"/>
          </p:nvPr>
        </p:nvSpPr>
        <p:spPr/>
        <p:txBody>
          <a:bodyPr/>
          <a:lstStyle/>
          <a:p>
            <a:r>
              <a:rPr lang="en-US" dirty="0"/>
              <a:t>It’s a crowded marketplace out there</a:t>
            </a:r>
          </a:p>
        </p:txBody>
      </p:sp>
      <p:sp>
        <p:nvSpPr>
          <p:cNvPr id="3" name="Content Placeholder 2">
            <a:extLst>
              <a:ext uri="{FF2B5EF4-FFF2-40B4-BE49-F238E27FC236}">
                <a16:creationId xmlns:a16="http://schemas.microsoft.com/office/drawing/2014/main" id="{59934B42-6ED1-456E-A8ED-D232E3EC1091}"/>
              </a:ext>
            </a:extLst>
          </p:cNvPr>
          <p:cNvSpPr>
            <a:spLocks noGrp="1"/>
          </p:cNvSpPr>
          <p:nvPr>
            <p:ph idx="1"/>
          </p:nvPr>
        </p:nvSpPr>
        <p:spPr>
          <a:xfrm>
            <a:off x="1154954" y="2603500"/>
            <a:ext cx="10135898" cy="3416300"/>
          </a:xfrm>
        </p:spPr>
        <p:txBody>
          <a:bodyPr/>
          <a:lstStyle/>
          <a:p>
            <a:pPr marL="0" indent="0">
              <a:buNone/>
            </a:pPr>
            <a:r>
              <a:rPr lang="en-US" sz="2800" dirty="0"/>
              <a:t>“According to the Massachusetts Nonprofit Network, the state has roughly 33,000 nonprofits, although only about 20,000 have recurring annual revenues, an indicator of an active organization. The percentage of active nonprofits in Massachusetts is higher than in many other states with comparable populations, MNN says.”</a:t>
            </a:r>
          </a:p>
          <a:p>
            <a:pPr marL="0" indent="0">
              <a:buNone/>
            </a:pPr>
            <a:r>
              <a:rPr lang="en-US" dirty="0"/>
              <a:t>–</a:t>
            </a:r>
            <a:r>
              <a:rPr lang="en-US" i="1" dirty="0"/>
              <a:t> Does Boston have too many nonprofits? </a:t>
            </a:r>
            <a:r>
              <a:rPr lang="en-US" dirty="0"/>
              <a:t>Sacha Pfeiffer, </a:t>
            </a:r>
            <a:r>
              <a:rPr lang="en-US" b="1" dirty="0"/>
              <a:t>The Boston Globe, </a:t>
            </a:r>
            <a:r>
              <a:rPr lang="en-US" dirty="0"/>
              <a:t>July 4, 2016</a:t>
            </a:r>
          </a:p>
        </p:txBody>
      </p:sp>
    </p:spTree>
    <p:extLst>
      <p:ext uri="{BB962C8B-B14F-4D97-AF65-F5344CB8AC3E}">
        <p14:creationId xmlns:p14="http://schemas.microsoft.com/office/powerpoint/2010/main" val="293743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8062-146F-4F12-BABE-5D5F5FE7795E}"/>
              </a:ext>
            </a:extLst>
          </p:cNvPr>
          <p:cNvSpPr>
            <a:spLocks noGrp="1"/>
          </p:cNvSpPr>
          <p:nvPr>
            <p:ph type="title"/>
          </p:nvPr>
        </p:nvSpPr>
        <p:spPr/>
        <p:txBody>
          <a:bodyPr/>
          <a:lstStyle/>
          <a:p>
            <a:r>
              <a:rPr lang="en-US" dirty="0"/>
              <a:t>The art of the elevator pitch</a:t>
            </a:r>
          </a:p>
        </p:txBody>
      </p:sp>
      <p:sp>
        <p:nvSpPr>
          <p:cNvPr id="3" name="Content Placeholder 2">
            <a:extLst>
              <a:ext uri="{FF2B5EF4-FFF2-40B4-BE49-F238E27FC236}">
                <a16:creationId xmlns:a16="http://schemas.microsoft.com/office/drawing/2014/main" id="{CB68EC95-B1B9-4FC9-A929-8739F305E470}"/>
              </a:ext>
            </a:extLst>
          </p:cNvPr>
          <p:cNvSpPr>
            <a:spLocks noGrp="1"/>
          </p:cNvSpPr>
          <p:nvPr>
            <p:ph idx="1"/>
          </p:nvPr>
        </p:nvSpPr>
        <p:spPr/>
        <p:txBody>
          <a:bodyPr/>
          <a:lstStyle/>
          <a:p>
            <a:pPr lvl="0"/>
            <a:r>
              <a:rPr lang="en-US" sz="2400" dirty="0"/>
              <a:t>An elevator pitch is a </a:t>
            </a:r>
            <a:r>
              <a:rPr lang="en-US" sz="2400" b="1" dirty="0"/>
              <a:t>brief, persuasive speech</a:t>
            </a:r>
            <a:r>
              <a:rPr lang="en-US" sz="2400" dirty="0"/>
              <a:t> that you use to spark interest in what your organization does.</a:t>
            </a:r>
          </a:p>
          <a:p>
            <a:pPr lvl="0"/>
            <a:r>
              <a:rPr lang="en-US" sz="2400" dirty="0"/>
              <a:t>A good elevator pitch should last no longer than a short elevator ride of </a:t>
            </a:r>
            <a:r>
              <a:rPr lang="en-US" sz="2400" b="1" dirty="0"/>
              <a:t>20 to 30 seconds, </a:t>
            </a:r>
            <a:r>
              <a:rPr lang="en-US" sz="2400" dirty="0"/>
              <a:t>hence the name.</a:t>
            </a:r>
          </a:p>
          <a:p>
            <a:pPr lvl="0"/>
            <a:r>
              <a:rPr lang="en-US" sz="2400" dirty="0"/>
              <a:t>It should be </a:t>
            </a:r>
            <a:r>
              <a:rPr lang="en-US" sz="2400" b="1" dirty="0"/>
              <a:t>interesting, memorable, and succinct.</a:t>
            </a:r>
            <a:r>
              <a:rPr lang="en-US" sz="2400" dirty="0"/>
              <a:t> It also needs to explain what </a:t>
            </a:r>
            <a:r>
              <a:rPr lang="en-US" sz="2400" b="1" dirty="0"/>
              <a:t>makes your organization unique.</a:t>
            </a:r>
            <a:endParaRPr lang="en-US" sz="2400" dirty="0"/>
          </a:p>
          <a:p>
            <a:endParaRPr lang="en-US" dirty="0"/>
          </a:p>
        </p:txBody>
      </p:sp>
    </p:spTree>
    <p:extLst>
      <p:ext uri="{BB962C8B-B14F-4D97-AF65-F5344CB8AC3E}">
        <p14:creationId xmlns:p14="http://schemas.microsoft.com/office/powerpoint/2010/main" val="293664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Who We Are</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Developing your elevator pitch.</a:t>
            </a:r>
          </a:p>
        </p:txBody>
      </p:sp>
      <p:pic>
        <p:nvPicPr>
          <p:cNvPr id="3" name="Picture 2">
            <a:extLst>
              <a:ext uri="{FF2B5EF4-FFF2-40B4-BE49-F238E27FC236}">
                <a16:creationId xmlns:a16="http://schemas.microsoft.com/office/drawing/2014/main" id="{F147BFB0-B7F4-425B-BADB-3F004DCA3C85}"/>
              </a:ext>
            </a:extLst>
          </p:cNvPr>
          <p:cNvPicPr>
            <a:picLocks noChangeAspect="1"/>
          </p:cNvPicPr>
          <p:nvPr/>
        </p:nvPicPr>
        <p:blipFill rotWithShape="1">
          <a:blip r:embed="rId2"/>
          <a:srcRect b="58243"/>
          <a:stretch/>
        </p:blipFill>
        <p:spPr>
          <a:xfrm>
            <a:off x="6000522" y="1834006"/>
            <a:ext cx="5912845" cy="319519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3A1CD1B-3908-4820-BCB8-BFC2EF6A2CF3}"/>
              </a:ext>
            </a:extLst>
          </p:cNvPr>
          <p:cNvPicPr>
            <a:picLocks noChangeAspect="1"/>
          </p:cNvPicPr>
          <p:nvPr/>
        </p:nvPicPr>
        <p:blipFill rotWithShape="1">
          <a:blip r:embed="rId3"/>
          <a:srcRect r="59038" b="58196"/>
          <a:stretch/>
        </p:blipFill>
        <p:spPr>
          <a:xfrm>
            <a:off x="6006445" y="1828800"/>
            <a:ext cx="2424004" cy="3201428"/>
          </a:xfrm>
          <a:prstGeom prst="rect">
            <a:avLst/>
          </a:prstGeom>
        </p:spPr>
      </p:pic>
    </p:spTree>
    <p:extLst>
      <p:ext uri="{BB962C8B-B14F-4D97-AF65-F5344CB8AC3E}">
        <p14:creationId xmlns:p14="http://schemas.microsoft.com/office/powerpoint/2010/main" val="36103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The Need</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What makes you necessary, not nice?</a:t>
            </a:r>
          </a:p>
        </p:txBody>
      </p:sp>
      <p:pic>
        <p:nvPicPr>
          <p:cNvPr id="3" name="Picture 2">
            <a:extLst>
              <a:ext uri="{FF2B5EF4-FFF2-40B4-BE49-F238E27FC236}">
                <a16:creationId xmlns:a16="http://schemas.microsoft.com/office/drawing/2014/main" id="{F147BFB0-B7F4-425B-BADB-3F004DCA3C85}"/>
              </a:ext>
            </a:extLst>
          </p:cNvPr>
          <p:cNvPicPr>
            <a:picLocks noChangeAspect="1"/>
          </p:cNvPicPr>
          <p:nvPr/>
        </p:nvPicPr>
        <p:blipFill rotWithShape="1">
          <a:blip r:embed="rId2"/>
          <a:srcRect b="58243"/>
          <a:stretch/>
        </p:blipFill>
        <p:spPr>
          <a:xfrm>
            <a:off x="6000522" y="1834006"/>
            <a:ext cx="5912845" cy="319519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3A1CD1B-3908-4820-BCB8-BFC2EF6A2CF3}"/>
              </a:ext>
            </a:extLst>
          </p:cNvPr>
          <p:cNvPicPr>
            <a:picLocks noChangeAspect="1"/>
          </p:cNvPicPr>
          <p:nvPr/>
        </p:nvPicPr>
        <p:blipFill rotWithShape="1">
          <a:blip r:embed="rId3"/>
          <a:srcRect l="1" r="181" b="58196"/>
          <a:stretch/>
        </p:blipFill>
        <p:spPr>
          <a:xfrm>
            <a:off x="6006445" y="1828800"/>
            <a:ext cx="5906922" cy="3201428"/>
          </a:xfrm>
          <a:prstGeom prst="rect">
            <a:avLst/>
          </a:prstGeom>
        </p:spPr>
      </p:pic>
    </p:spTree>
    <p:extLst>
      <p:ext uri="{BB962C8B-B14F-4D97-AF65-F5344CB8AC3E}">
        <p14:creationId xmlns:p14="http://schemas.microsoft.com/office/powerpoint/2010/main" val="3909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What We Do</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What are your organization’s unique selling points?</a:t>
            </a:r>
          </a:p>
        </p:txBody>
      </p:sp>
      <p:pic>
        <p:nvPicPr>
          <p:cNvPr id="3" name="Picture 2">
            <a:extLst>
              <a:ext uri="{FF2B5EF4-FFF2-40B4-BE49-F238E27FC236}">
                <a16:creationId xmlns:a16="http://schemas.microsoft.com/office/drawing/2014/main" id="{F147BFB0-B7F4-425B-BADB-3F004DCA3C85}"/>
              </a:ext>
            </a:extLst>
          </p:cNvPr>
          <p:cNvPicPr>
            <a:picLocks noChangeAspect="1"/>
          </p:cNvPicPr>
          <p:nvPr/>
        </p:nvPicPr>
        <p:blipFill rotWithShape="1">
          <a:blip r:embed="rId2"/>
          <a:srcRect l="672" t="40497" r="-672" b="-1218"/>
          <a:stretch/>
        </p:blipFill>
        <p:spPr>
          <a:xfrm>
            <a:off x="6093288" y="1489449"/>
            <a:ext cx="5912845" cy="464630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3A1CD1B-3908-4820-BCB8-BFC2EF6A2CF3}"/>
              </a:ext>
            </a:extLst>
          </p:cNvPr>
          <p:cNvPicPr>
            <a:picLocks noChangeAspect="1"/>
          </p:cNvPicPr>
          <p:nvPr/>
        </p:nvPicPr>
        <p:blipFill rotWithShape="1">
          <a:blip r:embed="rId3"/>
          <a:srcRect l="896" t="40646" r="44964" b="23601"/>
          <a:stretch/>
        </p:blipFill>
        <p:spPr>
          <a:xfrm>
            <a:off x="6152219" y="1515952"/>
            <a:ext cx="3203816" cy="2737996"/>
          </a:xfrm>
          <a:prstGeom prst="rect">
            <a:avLst/>
          </a:prstGeom>
        </p:spPr>
      </p:pic>
    </p:spTree>
    <p:extLst>
      <p:ext uri="{BB962C8B-B14F-4D97-AF65-F5344CB8AC3E}">
        <p14:creationId xmlns:p14="http://schemas.microsoft.com/office/powerpoint/2010/main" val="2928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How We Do It</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Describe your process for meeting the need.</a:t>
            </a:r>
          </a:p>
        </p:txBody>
      </p:sp>
      <p:pic>
        <p:nvPicPr>
          <p:cNvPr id="3" name="Picture 2">
            <a:extLst>
              <a:ext uri="{FF2B5EF4-FFF2-40B4-BE49-F238E27FC236}">
                <a16:creationId xmlns:a16="http://schemas.microsoft.com/office/drawing/2014/main" id="{F147BFB0-B7F4-425B-BADB-3F004DCA3C85}"/>
              </a:ext>
            </a:extLst>
          </p:cNvPr>
          <p:cNvPicPr>
            <a:picLocks noChangeAspect="1"/>
          </p:cNvPicPr>
          <p:nvPr/>
        </p:nvPicPr>
        <p:blipFill rotWithShape="1">
          <a:blip r:embed="rId2"/>
          <a:srcRect l="672" t="40497" r="-672" b="-1218"/>
          <a:stretch/>
        </p:blipFill>
        <p:spPr>
          <a:xfrm>
            <a:off x="6093288" y="1489449"/>
            <a:ext cx="5912845" cy="4646307"/>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17E41F9E-F4ED-450B-BE90-EF1B4B13B931}"/>
              </a:ext>
            </a:extLst>
          </p:cNvPr>
          <p:cNvGrpSpPr/>
          <p:nvPr/>
        </p:nvGrpSpPr>
        <p:grpSpPr>
          <a:xfrm>
            <a:off x="6241773" y="1515951"/>
            <a:ext cx="5592418" cy="4487284"/>
            <a:chOff x="6241773" y="1515951"/>
            <a:chExt cx="5592418" cy="4487284"/>
          </a:xfrm>
        </p:grpSpPr>
        <p:pic>
          <p:nvPicPr>
            <p:cNvPr id="7" name="Picture 6">
              <a:extLst>
                <a:ext uri="{FF2B5EF4-FFF2-40B4-BE49-F238E27FC236}">
                  <a16:creationId xmlns:a16="http://schemas.microsoft.com/office/drawing/2014/main" id="{13A1CD1B-3908-4820-BCB8-BFC2EF6A2CF3}"/>
                </a:ext>
              </a:extLst>
            </p:cNvPr>
            <p:cNvPicPr>
              <a:picLocks noChangeAspect="1"/>
            </p:cNvPicPr>
            <p:nvPr/>
          </p:nvPicPr>
          <p:blipFill rotWithShape="1">
            <a:blip r:embed="rId3"/>
            <a:srcRect l="2411" t="40646" r="3087" b="4220"/>
            <a:stretch/>
          </p:blipFill>
          <p:spPr>
            <a:xfrm>
              <a:off x="6241774" y="1515951"/>
              <a:ext cx="5592417" cy="4222239"/>
            </a:xfrm>
            <a:prstGeom prst="rect">
              <a:avLst/>
            </a:prstGeom>
          </p:spPr>
        </p:pic>
        <p:sp>
          <p:nvSpPr>
            <p:cNvPr id="5" name="Rectangle 4">
              <a:extLst>
                <a:ext uri="{FF2B5EF4-FFF2-40B4-BE49-F238E27FC236}">
                  <a16:creationId xmlns:a16="http://schemas.microsoft.com/office/drawing/2014/main" id="{B36E08F7-68BE-4BD4-AD21-DEFEF295A419}"/>
                </a:ext>
              </a:extLst>
            </p:cNvPr>
            <p:cNvSpPr/>
            <p:nvPr/>
          </p:nvSpPr>
          <p:spPr>
            <a:xfrm>
              <a:off x="6241773" y="4585252"/>
              <a:ext cx="3246783" cy="1417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770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76AC1-F4A4-4956-A002-2BC96738086D}"/>
              </a:ext>
            </a:extLst>
          </p:cNvPr>
          <p:cNvSpPr>
            <a:spLocks noGrp="1"/>
          </p:cNvSpPr>
          <p:nvPr>
            <p:ph type="title"/>
          </p:nvPr>
        </p:nvSpPr>
        <p:spPr/>
        <p:txBody>
          <a:bodyPr/>
          <a:lstStyle/>
          <a:p>
            <a:r>
              <a:rPr lang="en-US" dirty="0"/>
              <a:t>What We Achieve</a:t>
            </a:r>
          </a:p>
        </p:txBody>
      </p:sp>
      <p:sp>
        <p:nvSpPr>
          <p:cNvPr id="6" name="Text Placeholder 5">
            <a:extLst>
              <a:ext uri="{FF2B5EF4-FFF2-40B4-BE49-F238E27FC236}">
                <a16:creationId xmlns:a16="http://schemas.microsoft.com/office/drawing/2014/main" id="{377B54E7-8AF3-42D3-A030-009808A0BA4E}"/>
              </a:ext>
            </a:extLst>
          </p:cNvPr>
          <p:cNvSpPr>
            <a:spLocks noGrp="1"/>
          </p:cNvSpPr>
          <p:nvPr>
            <p:ph type="body" sz="half" idx="2"/>
          </p:nvPr>
        </p:nvSpPr>
        <p:spPr/>
        <p:txBody>
          <a:bodyPr/>
          <a:lstStyle/>
          <a:p>
            <a:r>
              <a:rPr lang="en-US" dirty="0"/>
              <a:t>Your organization’s work gets results—</a:t>
            </a:r>
            <a:br>
              <a:rPr lang="en-US" dirty="0"/>
            </a:br>
            <a:r>
              <a:rPr lang="en-US" dirty="0"/>
              <a:t>now tell us about it!</a:t>
            </a:r>
          </a:p>
        </p:txBody>
      </p:sp>
      <p:pic>
        <p:nvPicPr>
          <p:cNvPr id="3" name="Picture 2">
            <a:extLst>
              <a:ext uri="{FF2B5EF4-FFF2-40B4-BE49-F238E27FC236}">
                <a16:creationId xmlns:a16="http://schemas.microsoft.com/office/drawing/2014/main" id="{F147BFB0-B7F4-425B-BADB-3F004DCA3C85}"/>
              </a:ext>
            </a:extLst>
          </p:cNvPr>
          <p:cNvPicPr>
            <a:picLocks noChangeAspect="1"/>
          </p:cNvPicPr>
          <p:nvPr/>
        </p:nvPicPr>
        <p:blipFill rotWithShape="1">
          <a:blip r:embed="rId2"/>
          <a:srcRect l="672" t="40497" r="-672" b="-1218"/>
          <a:stretch/>
        </p:blipFill>
        <p:spPr>
          <a:xfrm>
            <a:off x="6093288" y="1489449"/>
            <a:ext cx="5912845" cy="464630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3A1CD1B-3908-4820-BCB8-BFC2EF6A2CF3}"/>
              </a:ext>
            </a:extLst>
          </p:cNvPr>
          <p:cNvPicPr>
            <a:picLocks noChangeAspect="1"/>
          </p:cNvPicPr>
          <p:nvPr/>
        </p:nvPicPr>
        <p:blipFill rotWithShape="1">
          <a:blip r:embed="rId3"/>
          <a:srcRect l="1963" t="42961" r="3534" b="241"/>
          <a:stretch/>
        </p:blipFill>
        <p:spPr>
          <a:xfrm>
            <a:off x="6215270" y="1693333"/>
            <a:ext cx="5592417" cy="4349658"/>
          </a:xfrm>
          <a:prstGeom prst="rect">
            <a:avLst/>
          </a:prstGeom>
        </p:spPr>
      </p:pic>
    </p:spTree>
    <p:extLst>
      <p:ext uri="{BB962C8B-B14F-4D97-AF65-F5344CB8AC3E}">
        <p14:creationId xmlns:p14="http://schemas.microsoft.com/office/powerpoint/2010/main" val="24523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204</TotalTime>
  <Words>453</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What’s the Story?</vt:lpstr>
      <vt:lpstr>I’ll feel good about you leaving here if…</vt:lpstr>
      <vt:lpstr>It’s a crowded marketplace out there</vt:lpstr>
      <vt:lpstr>The art of the elevator pitch</vt:lpstr>
      <vt:lpstr>Who We Are</vt:lpstr>
      <vt:lpstr>The Need</vt:lpstr>
      <vt:lpstr>What We Do</vt:lpstr>
      <vt:lpstr>How We Do It</vt:lpstr>
      <vt:lpstr>What We Achieve</vt:lpstr>
      <vt:lpstr>Quick Facts</vt:lpstr>
      <vt:lpstr>Key Messages For…</vt:lpstr>
      <vt:lpstr>Consider your constituents</vt:lpstr>
      <vt:lpstr>How can you equip them with the info so that they feel confident sharing it?</vt:lpstr>
      <vt:lpstr>Spread the Word!</vt:lpstr>
      <vt:lpstr>Put your new skills to work!</vt:lpstr>
      <vt:lpstr>Let’s review/Q&amp;A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Story?</dc:title>
  <dc:creator>Maren Juliano</dc:creator>
  <cp:lastModifiedBy>Maren Juliano</cp:lastModifiedBy>
  <cp:revision>14</cp:revision>
  <dcterms:created xsi:type="dcterms:W3CDTF">2017-11-01T13:50:35Z</dcterms:created>
  <dcterms:modified xsi:type="dcterms:W3CDTF">2017-11-02T15:29:13Z</dcterms:modified>
</cp:coreProperties>
</file>