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notesMasterIdLst>
    <p:notesMasterId r:id="rId53"/>
  </p:notesMasterIdLst>
  <p:sldIdLst>
    <p:sldId id="733" r:id="rId2"/>
    <p:sldId id="718" r:id="rId3"/>
    <p:sldId id="590" r:id="rId4"/>
    <p:sldId id="719" r:id="rId5"/>
    <p:sldId id="741" r:id="rId6"/>
    <p:sldId id="736" r:id="rId7"/>
    <p:sldId id="737" r:id="rId8"/>
    <p:sldId id="738" r:id="rId9"/>
    <p:sldId id="710" r:id="rId10"/>
    <p:sldId id="720" r:id="rId11"/>
    <p:sldId id="729" r:id="rId12"/>
    <p:sldId id="721" r:id="rId13"/>
    <p:sldId id="722" r:id="rId14"/>
    <p:sldId id="723" r:id="rId15"/>
    <p:sldId id="724" r:id="rId16"/>
    <p:sldId id="709" r:id="rId17"/>
    <p:sldId id="727" r:id="rId18"/>
    <p:sldId id="731" r:id="rId19"/>
    <p:sldId id="732" r:id="rId20"/>
    <p:sldId id="725" r:id="rId21"/>
    <p:sldId id="728" r:id="rId22"/>
    <p:sldId id="730" r:id="rId23"/>
    <p:sldId id="726" r:id="rId24"/>
    <p:sldId id="692" r:id="rId25"/>
    <p:sldId id="693" r:id="rId26"/>
    <p:sldId id="678" r:id="rId27"/>
    <p:sldId id="679" r:id="rId28"/>
    <p:sldId id="680" r:id="rId29"/>
    <p:sldId id="744" r:id="rId30"/>
    <p:sldId id="745" r:id="rId31"/>
    <p:sldId id="682" r:id="rId32"/>
    <p:sldId id="683" r:id="rId33"/>
    <p:sldId id="684" r:id="rId34"/>
    <p:sldId id="685" r:id="rId35"/>
    <p:sldId id="686" r:id="rId36"/>
    <p:sldId id="687" r:id="rId37"/>
    <p:sldId id="688" r:id="rId38"/>
    <p:sldId id="689" r:id="rId39"/>
    <p:sldId id="690" r:id="rId40"/>
    <p:sldId id="691" r:id="rId41"/>
    <p:sldId id="694" r:id="rId42"/>
    <p:sldId id="717" r:id="rId43"/>
    <p:sldId id="734" r:id="rId44"/>
    <p:sldId id="713" r:id="rId45"/>
    <p:sldId id="712" r:id="rId46"/>
    <p:sldId id="735" r:id="rId47"/>
    <p:sldId id="739" r:id="rId48"/>
    <p:sldId id="740" r:id="rId49"/>
    <p:sldId id="742" r:id="rId50"/>
    <p:sldId id="743" r:id="rId51"/>
    <p:sldId id="630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ERIC" id="{C7228952-1755-5C47-9825-42FE956F8882}">
          <p14:sldIdLst>
            <p14:sldId id="733"/>
            <p14:sldId id="718"/>
            <p14:sldId id="590"/>
            <p14:sldId id="719"/>
            <p14:sldId id="741"/>
            <p14:sldId id="736"/>
            <p14:sldId id="737"/>
            <p14:sldId id="738"/>
          </p14:sldIdLst>
        </p14:section>
        <p14:section name="Meeting Before Meeting" id="{DD33CB6D-650B-5449-9CD2-038C5949D345}">
          <p14:sldIdLst>
            <p14:sldId id="710"/>
            <p14:sldId id="720"/>
            <p14:sldId id="729"/>
            <p14:sldId id="721"/>
            <p14:sldId id="722"/>
            <p14:sldId id="723"/>
            <p14:sldId id="724"/>
            <p14:sldId id="709"/>
            <p14:sldId id="727"/>
            <p14:sldId id="731"/>
            <p14:sldId id="732"/>
            <p14:sldId id="725"/>
            <p14:sldId id="728"/>
            <p14:sldId id="730"/>
            <p14:sldId id="726"/>
          </p14:sldIdLst>
        </p14:section>
        <p14:section name="Board Meetings and Work" id="{9489DCCC-9BC2-FE4A-BE8F-FE729F26354D}">
          <p14:sldIdLst>
            <p14:sldId id="692"/>
            <p14:sldId id="693"/>
            <p14:sldId id="678"/>
            <p14:sldId id="679"/>
            <p14:sldId id="680"/>
            <p14:sldId id="744"/>
            <p14:sldId id="745"/>
            <p14:sldId id="682"/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</p14:sldIdLst>
        </p14:section>
        <p14:section name="Org. Distinctions" id="{B333711A-8053-C743-93BB-ED82C9345371}">
          <p14:sldIdLst>
            <p14:sldId id="694"/>
            <p14:sldId id="717"/>
            <p14:sldId id="734"/>
            <p14:sldId id="713"/>
            <p14:sldId id="712"/>
            <p14:sldId id="735"/>
            <p14:sldId id="739"/>
            <p14:sldId id="740"/>
          </p14:sldIdLst>
        </p14:section>
        <p14:section name="Conclusion" id="{325637CF-D9C9-A34B-BE80-87A6D06ACB27}">
          <p14:sldIdLst>
            <p14:sldId id="742"/>
            <p14:sldId id="743"/>
            <p14:sldId id="63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0D7"/>
    <a:srgbClr val="E5FFD9"/>
    <a:srgbClr val="D6FF8F"/>
    <a:srgbClr val="DAFF5D"/>
    <a:srgbClr val="FF54BD"/>
    <a:srgbClr val="A94582"/>
    <a:srgbClr val="070F07"/>
    <a:srgbClr val="060C06"/>
    <a:srgbClr val="091209"/>
    <a:srgbClr val="132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4" autoAdjust="0"/>
    <p:restoredTop sz="92449" autoAdjust="0"/>
  </p:normalViewPr>
  <p:slideViewPr>
    <p:cSldViewPr snapToGrid="0" snapToObjects="1">
      <p:cViewPr varScale="1">
        <p:scale>
          <a:sx n="90" d="100"/>
          <a:sy n="90" d="100"/>
        </p:scale>
        <p:origin x="-19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975A1-A417-7140-A088-F1BA92CE3AE5}" type="datetimeFigureOut">
              <a:rPr lang="en-US" smtClean="0"/>
              <a:t>10/26/17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AF8F0-C7EE-CF49-87BB-28248182F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6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B1115196-1C6F-4784-83AC-30756D8F10B3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19371D3E-5A18-49EB-AD2A-429AF165759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Garamond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0E35F55-C487-6A47-BB78-110462427D9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AA5DD1F-48FA-CA4C-8A88-42D3D43B88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7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Garamond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hyperlink" Target="mailto:eric@rainmkr.com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 Phelps</a:t>
            </a:r>
          </a:p>
          <a:p>
            <a:endParaRPr lang="en-US" dirty="0"/>
          </a:p>
          <a:p>
            <a:r>
              <a:rPr lang="en-US" dirty="0" smtClean="0"/>
              <a:t>RAINMAKER Consulting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Bored to Brilliant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1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n-US" dirty="0" smtClean="0"/>
              <a:t>The Meeting Starts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00667" y="445869"/>
            <a:ext cx="469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Before</a:t>
            </a:r>
            <a:endParaRPr lang="en-US" sz="3600" dirty="0">
              <a:latin typeface="Garamond"/>
              <a:cs typeface="Garamond"/>
            </a:endParaRPr>
          </a:p>
        </p:txBody>
      </p:sp>
      <p:pic>
        <p:nvPicPr>
          <p:cNvPr id="14" name="Picture 13" descr="who-logo-6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3926144" cy="3093325"/>
          </a:xfrm>
          <a:prstGeom prst="rect">
            <a:avLst/>
          </a:prstGeom>
        </p:spPr>
      </p:pic>
      <p:pic>
        <p:nvPicPr>
          <p:cNvPr id="12" name="Picture 11" descr="spiral cl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14" y="3905817"/>
            <a:ext cx="2688167" cy="2688167"/>
          </a:xfrm>
          <a:prstGeom prst="rect">
            <a:avLst/>
          </a:prstGeom>
        </p:spPr>
      </p:pic>
      <p:pic>
        <p:nvPicPr>
          <p:cNvPr id="18" name="Picture 17" descr="color q 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982134"/>
            <a:ext cx="2578100" cy="37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4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 mug meeting surv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9" y="307124"/>
            <a:ext cx="7862503" cy="6243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18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tdoor-meet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r="69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l 1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44" y="362656"/>
            <a:ext cx="4826000" cy="3213100"/>
          </a:xfrm>
          <a:prstGeom prst="rect">
            <a:avLst/>
          </a:prstGeom>
        </p:spPr>
      </p:pic>
      <p:pic>
        <p:nvPicPr>
          <p:cNvPr id="3" name="Picture 2" descr="mill-180-park-s-mushro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r="14392"/>
          <a:stretch/>
        </p:blipFill>
        <p:spPr>
          <a:xfrm>
            <a:off x="282222" y="1562511"/>
            <a:ext cx="3993444" cy="3294033"/>
          </a:xfrm>
          <a:prstGeom prst="rect">
            <a:avLst/>
          </a:prstGeom>
        </p:spPr>
      </p:pic>
      <p:pic>
        <p:nvPicPr>
          <p:cNvPr id="4" name="Picture 3" descr="mill plan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" y="1289787"/>
            <a:ext cx="7597515" cy="50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2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 office bost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4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king meet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r="2841"/>
          <a:stretch/>
        </p:blipFill>
        <p:spPr>
          <a:xfrm>
            <a:off x="-127000" y="0"/>
            <a:ext cx="927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Garamond"/>
              </a:rPr>
              <a:t>What looks like “Resistance” </a:t>
            </a:r>
          </a:p>
          <a:p>
            <a:pPr algn="ctr"/>
            <a:r>
              <a:rPr lang="en-US" sz="4800" dirty="0" smtClean="0">
                <a:solidFill>
                  <a:srgbClr val="FFFFFF"/>
                </a:solidFill>
                <a:latin typeface="Garamond"/>
              </a:rPr>
              <a:t>is often confusion</a:t>
            </a:r>
            <a:endParaRPr lang="en-US" sz="4800" dirty="0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1091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A Clear Agenda</a:t>
            </a:r>
            <a:endParaRPr lang="en-US" dirty="0"/>
          </a:p>
        </p:txBody>
      </p:sp>
      <p:pic>
        <p:nvPicPr>
          <p:cNvPr id="4" name="Content Placeholder 3" descr="committee-meet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b="3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241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like…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00619650"/>
              </p:ext>
            </p:extLst>
          </p:nvPr>
        </p:nvGraphicFramePr>
        <p:xfrm>
          <a:off x="612775" y="1876778"/>
          <a:ext cx="8153400" cy="370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00892"/>
                <a:gridCol w="1175808"/>
                <a:gridCol w="2038350"/>
                <a:gridCol w="2038350"/>
              </a:tblGrid>
              <a:tr h="164818">
                <a:tc>
                  <a:txBody>
                    <a:bodyPr/>
                    <a:lstStyle/>
                    <a:p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Duration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Call</a:t>
                      </a:r>
                      <a:r>
                        <a:rPr lang="en-US" baseline="0" dirty="0" smtClean="0"/>
                        <a:t> to Order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Consent</a:t>
                      </a:r>
                      <a:r>
                        <a:rPr lang="en-US" baseline="0" dirty="0" smtClean="0"/>
                        <a:t> Agenda Approval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Audit</a:t>
                      </a:r>
                      <a:r>
                        <a:rPr lang="en-US" baseline="0" dirty="0" smtClean="0"/>
                        <a:t> Report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Discussion/Vote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r>
                        <a:rPr lang="en-US" baseline="0" dirty="0" smtClean="0"/>
                        <a:t> Update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Mission</a:t>
                      </a:r>
                      <a:r>
                        <a:rPr lang="en-US" baseline="0" dirty="0" smtClean="0"/>
                        <a:t> Moment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Kerry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Strat Q: Board</a:t>
                      </a:r>
                      <a:r>
                        <a:rPr lang="en-US" baseline="0" dirty="0" smtClean="0"/>
                        <a:t>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 Business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Next Meeting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Adjourn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min.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0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Something </a:t>
            </a:r>
            <a:r>
              <a:rPr lang="en-US" dirty="0"/>
              <a:t>L</a:t>
            </a:r>
            <a:r>
              <a:rPr lang="en-US" dirty="0" smtClean="0"/>
              <a:t>ike…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71838187"/>
              </p:ext>
            </p:extLst>
          </p:nvPr>
        </p:nvGraphicFramePr>
        <p:xfrm>
          <a:off x="612775" y="1876778"/>
          <a:ext cx="8153400" cy="3972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164818">
                <a:tc>
                  <a:txBody>
                    <a:bodyPr/>
                    <a:lstStyle/>
                    <a:p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Duration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Meeting</a:t>
                      </a:r>
                      <a:r>
                        <a:rPr lang="en-US" baseline="0" dirty="0" smtClean="0"/>
                        <a:t> Agenda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Jennifer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Decision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Keynote</a:t>
                      </a:r>
                      <a:r>
                        <a:rPr lang="en-US" baseline="0" dirty="0" smtClean="0"/>
                        <a:t> Speaker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Marketing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 Ellen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Discussion/</a:t>
                      </a:r>
                      <a:r>
                        <a:rPr lang="en-US" baseline="0" dirty="0" smtClean="0"/>
                        <a:t> Dec.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Registration Update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Allyson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Conf.</a:t>
                      </a:r>
                      <a:r>
                        <a:rPr lang="en-US" baseline="0" dirty="0" smtClean="0"/>
                        <a:t> Location 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Jennifer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Discussion/ Dec.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Sponsorships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Discussion/</a:t>
                      </a:r>
                      <a:r>
                        <a:rPr lang="en-US" baseline="0" dirty="0" smtClean="0"/>
                        <a:t> Dec.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 Business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Jennifer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Next Meeting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Jennifer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mins.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Adjourn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Jennifer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min.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88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Bored to Brilliant: Better Board Meetings</a:t>
            </a:r>
            <a:endParaRPr lang="en-US" dirty="0"/>
          </a:p>
        </p:txBody>
      </p:sp>
      <p:pic>
        <p:nvPicPr>
          <p:cNvPr id="16" name="Content Placeholder 15" descr="bored_meeting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78" r="-40678"/>
          <a:stretch>
            <a:fillRect/>
          </a:stretch>
        </p:blipFill>
        <p:spPr>
          <a:xfrm>
            <a:off x="-171116" y="1515533"/>
            <a:ext cx="9456227" cy="5214181"/>
          </a:xfrm>
        </p:spPr>
      </p:pic>
    </p:spTree>
    <p:extLst>
      <p:ext uri="{BB962C8B-B14F-4D97-AF65-F5344CB8AC3E}">
        <p14:creationId xmlns:p14="http://schemas.microsoft.com/office/powerpoint/2010/main" val="377618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teleph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8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Technology</a:t>
            </a:r>
            <a:endParaRPr lang="en-US" dirty="0"/>
          </a:p>
        </p:txBody>
      </p:sp>
      <p:pic>
        <p:nvPicPr>
          <p:cNvPr id="4" name="Picture 3" descr="pptortu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3" y="1531246"/>
            <a:ext cx="7704667" cy="51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6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People Be Prepared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90911"/>
          </a:xfrm>
        </p:spPr>
        <p:txBody>
          <a:bodyPr>
            <a:normAutofit/>
          </a:bodyPr>
          <a:lstStyle/>
          <a:p>
            <a:r>
              <a:rPr lang="en-US" dirty="0" smtClean="0"/>
              <a:t>Request committee and staff </a:t>
            </a:r>
            <a:r>
              <a:rPr lang="en-US" dirty="0"/>
              <a:t>r</a:t>
            </a:r>
            <a:r>
              <a:rPr lang="en-US" dirty="0" smtClean="0"/>
              <a:t>eports 2 weeks in advance</a:t>
            </a:r>
          </a:p>
          <a:p>
            <a:r>
              <a:rPr lang="en-US" dirty="0" smtClean="0"/>
              <a:t>Send materials to all meeting participants well in advance (3 – 5 Business Days)</a:t>
            </a:r>
          </a:p>
          <a:p>
            <a:pPr lvl="1"/>
            <a:r>
              <a:rPr lang="en-US" dirty="0" smtClean="0"/>
              <a:t>Put a Summary in the Email (Note any controversial or urgent matters)</a:t>
            </a:r>
          </a:p>
          <a:p>
            <a:r>
              <a:rPr lang="en-US" dirty="0" smtClean="0"/>
              <a:t>Use a Board Portal</a:t>
            </a:r>
          </a:p>
          <a:p>
            <a:pPr lvl="1"/>
            <a:r>
              <a:rPr lang="en-US" dirty="0" smtClean="0"/>
              <a:t>Google shared docs</a:t>
            </a:r>
          </a:p>
          <a:p>
            <a:pPr lvl="1"/>
            <a:r>
              <a:rPr lang="en-US" dirty="0" smtClean="0"/>
              <a:t>Web site portal for members only</a:t>
            </a:r>
          </a:p>
          <a:p>
            <a:r>
              <a:rPr lang="en-US" dirty="0" smtClean="0"/>
              <a:t>Send reminders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67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990600"/>
          </a:xfrm>
        </p:spPr>
        <p:txBody>
          <a:bodyPr/>
          <a:lstStyle/>
          <a:p>
            <a:r>
              <a:rPr lang="en-US" dirty="0" smtClean="0"/>
              <a:t>Confirm All Information – 24 hrs.</a:t>
            </a:r>
            <a:endParaRPr lang="en-US" dirty="0"/>
          </a:p>
        </p:txBody>
      </p:sp>
      <p:pic>
        <p:nvPicPr>
          <p:cNvPr id="8" name="Picture 7" descr="conf em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31800"/>
            <a:ext cx="8636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8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Garamond"/>
              </a:rPr>
              <a:t>The Meeting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4" name="Content Placeholder 3" descr="awesome mtg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b="8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43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A Few Pointers…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3" name="Picture 2" descr="Icy 100 Pupp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7" y="1654390"/>
            <a:ext cx="2353732" cy="1777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german-shorthaired-poin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683407"/>
            <a:ext cx="3831167" cy="253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389d7d1ee81710dae265b3da1d024b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06" y="3819524"/>
            <a:ext cx="3687393" cy="2791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931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Set a Clear Agenda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Content Placeholder 4" descr="Agenda-692-800-800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24501"/>
          <a:stretch/>
        </p:blipFill>
        <p:spPr>
          <a:xfrm>
            <a:off x="3485444" y="1575456"/>
            <a:ext cx="5245657" cy="4572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673352"/>
            <a:ext cx="4758267" cy="47183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Be </a:t>
            </a:r>
            <a:r>
              <a:rPr lang="en-US" sz="2800" dirty="0">
                <a:latin typeface="Garamond"/>
                <a:cs typeface="Garamond"/>
              </a:rPr>
              <a:t>sure to set a strategic </a:t>
            </a:r>
            <a:r>
              <a:rPr lang="en-US" sz="2800" dirty="0" smtClean="0">
                <a:latin typeface="Garamond"/>
                <a:cs typeface="Garamond"/>
              </a:rPr>
              <a:t>agenda</a:t>
            </a:r>
          </a:p>
          <a:p>
            <a:r>
              <a:rPr lang="en-US" sz="2800" dirty="0" smtClean="0">
                <a:cs typeface="Garamond"/>
              </a:rPr>
              <a:t>Include a Strategic Question</a:t>
            </a:r>
            <a:endParaRPr lang="en-US" sz="2800" dirty="0">
              <a:latin typeface="Garamond"/>
              <a:cs typeface="Garamond"/>
            </a:endParaRPr>
          </a:p>
          <a:p>
            <a:r>
              <a:rPr lang="en-US" sz="2800" dirty="0" smtClean="0">
                <a:latin typeface="Garamond"/>
                <a:cs typeface="Garamond"/>
              </a:rPr>
              <a:t>Stick </a:t>
            </a:r>
            <a:r>
              <a:rPr lang="en-US" sz="2800" dirty="0">
                <a:latin typeface="Garamond"/>
                <a:cs typeface="Garamond"/>
              </a:rPr>
              <a:t>to the Agenda</a:t>
            </a:r>
          </a:p>
          <a:p>
            <a:pPr lvl="1"/>
            <a:r>
              <a:rPr lang="en-US" sz="2800" dirty="0">
                <a:latin typeface="Garamond"/>
                <a:cs typeface="Garamond"/>
              </a:rPr>
              <a:t>Talk, Table, Delegate, </a:t>
            </a:r>
            <a:r>
              <a:rPr lang="en-US" sz="2800" dirty="0" smtClean="0">
                <a:latin typeface="Garamond"/>
                <a:cs typeface="Garamond"/>
              </a:rPr>
              <a:t>Decide</a:t>
            </a:r>
            <a:endParaRPr lang="en-US" sz="28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9765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Consent Agenda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97378"/>
            <a:ext cx="4038600" cy="50345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Designed to address routine items and information only reports in less time</a:t>
            </a:r>
          </a:p>
          <a:p>
            <a:r>
              <a:rPr lang="en-US" sz="2400" dirty="0" smtClean="0">
                <a:latin typeface="Garamond"/>
                <a:cs typeface="Garamond"/>
              </a:rPr>
              <a:t>Board agrees to review material in advance of meeting</a:t>
            </a:r>
          </a:p>
          <a:p>
            <a:r>
              <a:rPr lang="en-US" sz="2400" dirty="0" smtClean="0">
                <a:latin typeface="Garamond"/>
                <a:cs typeface="Garamond"/>
              </a:rPr>
              <a:t>Developed by President and Secretary and distributed week in advance</a:t>
            </a:r>
          </a:p>
          <a:p>
            <a:r>
              <a:rPr lang="en-US" sz="2400" dirty="0">
                <a:latin typeface="Garamond"/>
                <a:cs typeface="Garamond"/>
              </a:rPr>
              <a:t>Questions/Discussion</a:t>
            </a:r>
          </a:p>
          <a:p>
            <a:r>
              <a:rPr lang="en-US" sz="2400" dirty="0">
                <a:latin typeface="Garamond"/>
                <a:cs typeface="Garamond"/>
              </a:rPr>
              <a:t>Approved as single agenda </a:t>
            </a:r>
            <a:r>
              <a:rPr lang="en-US" sz="2400" dirty="0" smtClean="0">
                <a:latin typeface="Garamond"/>
                <a:cs typeface="Garamond"/>
              </a:rPr>
              <a:t>item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32127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Agenda Includes</a:t>
            </a:r>
          </a:p>
          <a:p>
            <a:pPr lvl="1"/>
            <a:r>
              <a:rPr lang="en-US" sz="2400" dirty="0" smtClean="0">
                <a:latin typeface="Garamond"/>
                <a:cs typeface="Garamond"/>
              </a:rPr>
              <a:t>President’s </a:t>
            </a:r>
            <a:r>
              <a:rPr lang="en-US" sz="2400" dirty="0">
                <a:latin typeface="Garamond"/>
                <a:cs typeface="Garamond"/>
              </a:rPr>
              <a:t>Report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Executive Director Report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Meeting Minutes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Committee Reports</a:t>
            </a:r>
          </a:p>
          <a:p>
            <a:pPr lvl="1"/>
            <a:endParaRPr lang="en-US" sz="2400" dirty="0">
              <a:latin typeface="Garamond"/>
              <a:cs typeface="Garamond"/>
            </a:endParaRPr>
          </a:p>
          <a:p>
            <a:r>
              <a:rPr lang="en-US" sz="2400" dirty="0">
                <a:latin typeface="Garamond"/>
                <a:cs typeface="Garamond"/>
              </a:rPr>
              <a:t>Note: Cannot contain…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Budget approval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Controversial items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Policy </a:t>
            </a:r>
            <a:r>
              <a:rPr lang="en-US" sz="2400" dirty="0" smtClean="0">
                <a:latin typeface="Garamond"/>
                <a:cs typeface="Garamond"/>
              </a:rPr>
              <a:t>changes</a:t>
            </a: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0712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Simplify and Clarify Comm. Structure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Committees are loci of most board activity</a:t>
            </a:r>
          </a:p>
          <a:p>
            <a:r>
              <a:rPr lang="en-US" sz="2800" dirty="0" smtClean="0">
                <a:latin typeface="Garamond"/>
                <a:cs typeface="Garamond"/>
              </a:rPr>
              <a:t>All members participate in committees</a:t>
            </a:r>
          </a:p>
          <a:p>
            <a:r>
              <a:rPr lang="en-US" sz="2800" dirty="0" smtClean="0">
                <a:latin typeface="Garamond"/>
                <a:cs typeface="Garamond"/>
              </a:rPr>
              <a:t>Do not have TOO MANY committees</a:t>
            </a:r>
          </a:p>
          <a:p>
            <a:r>
              <a:rPr lang="en-US" sz="2800" dirty="0" smtClean="0">
                <a:latin typeface="Garamond"/>
                <a:cs typeface="Garamond"/>
              </a:rPr>
              <a:t>May The Task Force Be With You!</a:t>
            </a:r>
          </a:p>
        </p:txBody>
      </p:sp>
      <p:pic>
        <p:nvPicPr>
          <p:cNvPr id="5" name="Content Placeholder 4" descr="clarity60028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1" r="18083"/>
          <a:stretch/>
        </p:blipFill>
        <p:spPr/>
      </p:pic>
    </p:spTree>
    <p:extLst>
      <p:ext uri="{BB962C8B-B14F-4D97-AF65-F5344CB8AC3E}">
        <p14:creationId xmlns:p14="http://schemas.microsoft.com/office/powerpoint/2010/main" val="38634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Committee vs. Task Force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Committees are loci of most board activity</a:t>
            </a:r>
          </a:p>
          <a:p>
            <a:r>
              <a:rPr lang="en-US" sz="2800" dirty="0" smtClean="0">
                <a:latin typeface="Garamond"/>
                <a:cs typeface="Garamond"/>
              </a:rPr>
              <a:t>All members participate in committees</a:t>
            </a:r>
          </a:p>
          <a:p>
            <a:r>
              <a:rPr lang="en-US" sz="2800" dirty="0" smtClean="0">
                <a:latin typeface="Garamond"/>
                <a:cs typeface="Garamond"/>
              </a:rPr>
              <a:t>Do not have TOO MANY committees</a:t>
            </a:r>
          </a:p>
          <a:p>
            <a:r>
              <a:rPr lang="en-US" sz="2800" dirty="0" smtClean="0">
                <a:latin typeface="Garamond"/>
                <a:cs typeface="Garamond"/>
              </a:rPr>
              <a:t>May The Task Force Be With You!</a:t>
            </a:r>
          </a:p>
        </p:txBody>
      </p:sp>
      <p:pic>
        <p:nvPicPr>
          <p:cNvPr id="5" name="Content Placeholder 4" descr="clarity60028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1" r="18083"/>
          <a:stretch/>
        </p:blipFill>
        <p:spPr/>
      </p:pic>
    </p:spTree>
    <p:extLst>
      <p:ext uri="{BB962C8B-B14F-4D97-AF65-F5344CB8AC3E}">
        <p14:creationId xmlns:p14="http://schemas.microsoft.com/office/powerpoint/2010/main" val="12175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RAINMAKER Consulting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Placeholder 4" descr="11150166_1052317974808626_5114194235544606548_n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21740"/>
          <a:stretch>
            <a:fillRect/>
          </a:stretch>
        </p:blipFill>
        <p:spPr>
          <a:xfrm>
            <a:off x="609600" y="2006400"/>
            <a:ext cx="3228622" cy="3798379"/>
          </a:xfrm>
        </p:spPr>
      </p:pic>
      <p:sp>
        <p:nvSpPr>
          <p:cNvPr id="3" name="Text Placeholder 2"/>
          <p:cNvSpPr>
            <a:spLocks noGrp="1"/>
          </p:cNvSpPr>
          <p:nvPr>
            <p:ph sz="quarter" idx="2"/>
          </p:nvPr>
        </p:nvSpPr>
        <p:spPr>
          <a:xfrm>
            <a:off x="5329425" y="2006400"/>
            <a:ext cx="3357375" cy="284520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Garamond"/>
                <a:cs typeface="Garamond"/>
              </a:rPr>
              <a:t>Fundraising Consulting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Garamond"/>
                <a:cs typeface="Garamond"/>
              </a:rPr>
              <a:t>Strategic Planning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Garamond"/>
                <a:cs typeface="Garamond"/>
              </a:rPr>
              <a:t>Executive Coaching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Garamond"/>
                <a:cs typeface="Garamond"/>
              </a:rPr>
              <a:t>Organizational Development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83200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or Task Force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Executive</a:t>
            </a:r>
          </a:p>
          <a:p>
            <a:r>
              <a:rPr lang="en-US" dirty="0" smtClean="0"/>
              <a:t>Fundraising/Development</a:t>
            </a:r>
          </a:p>
          <a:p>
            <a:r>
              <a:rPr lang="en-US" dirty="0" smtClean="0"/>
              <a:t>Board Development</a:t>
            </a:r>
          </a:p>
          <a:p>
            <a:r>
              <a:rPr lang="en-US" dirty="0" smtClean="0"/>
              <a:t>Finance</a:t>
            </a:r>
          </a:p>
          <a:p>
            <a:r>
              <a:rPr lang="en-US" dirty="0" smtClean="0"/>
              <a:t>Marketing/Outreach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</a:p>
          <a:p>
            <a:r>
              <a:rPr lang="en-US" dirty="0" smtClean="0"/>
              <a:t>Strategic Planning</a:t>
            </a:r>
          </a:p>
          <a:p>
            <a:r>
              <a:rPr lang="en-US" dirty="0" smtClean="0"/>
              <a:t>Event Sub-Comm.</a:t>
            </a:r>
          </a:p>
          <a:p>
            <a:r>
              <a:rPr lang="en-US" dirty="0" smtClean="0"/>
              <a:t>Handbook Revision</a:t>
            </a:r>
          </a:p>
          <a:p>
            <a:r>
              <a:rPr lang="en-US" dirty="0" smtClean="0"/>
              <a:t>Other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Committee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Task 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36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Build A Team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6" name="Content Placeholder 5" descr="team-building1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r="18057"/>
          <a:stretch/>
        </p:blipFill>
        <p:spPr/>
      </p:pic>
    </p:spTree>
    <p:extLst>
      <p:ext uri="{BB962C8B-B14F-4D97-AF65-F5344CB8AC3E}">
        <p14:creationId xmlns:p14="http://schemas.microsoft.com/office/powerpoint/2010/main" val="316732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Build A Team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Implement team-building exercises</a:t>
            </a:r>
          </a:p>
          <a:p>
            <a:r>
              <a:rPr lang="en-US" sz="2800" dirty="0" smtClean="0">
                <a:latin typeface="Garamond"/>
                <a:cs typeface="Garamond"/>
              </a:rPr>
              <a:t>Include </a:t>
            </a:r>
            <a:r>
              <a:rPr lang="en-US" sz="2800" dirty="0" smtClean="0">
                <a:latin typeface="Garamond"/>
                <a:cs typeface="Garamond"/>
              </a:rPr>
              <a:t>in</a:t>
            </a:r>
            <a:r>
              <a:rPr lang="en-US" sz="2800" dirty="0" smtClean="0">
                <a:latin typeface="Garamond"/>
                <a:cs typeface="Garamond"/>
              </a:rPr>
              <a:t>-depth introductions at each meeting</a:t>
            </a:r>
          </a:p>
          <a:p>
            <a:r>
              <a:rPr lang="en-US" sz="2800" dirty="0" smtClean="0">
                <a:latin typeface="Garamond"/>
                <a:cs typeface="Garamond"/>
              </a:rPr>
              <a:t>Applaud Committee efforts and successes!</a:t>
            </a:r>
          </a:p>
          <a:p>
            <a:r>
              <a:rPr lang="en-US" sz="2800" dirty="0" smtClean="0">
                <a:latin typeface="Garamond"/>
                <a:cs typeface="Garamond"/>
              </a:rPr>
              <a:t>Be true to your word</a:t>
            </a:r>
          </a:p>
          <a:p>
            <a:r>
              <a:rPr lang="en-US" sz="2800" dirty="0" smtClean="0">
                <a:latin typeface="Garamond"/>
                <a:cs typeface="Garamond"/>
              </a:rPr>
              <a:t>Take advantage of conflict by resolving it</a:t>
            </a:r>
          </a:p>
          <a:p>
            <a:r>
              <a:rPr lang="en-US" sz="2800" dirty="0" smtClean="0">
                <a:latin typeface="Garamond"/>
                <a:cs typeface="Garamond"/>
              </a:rPr>
              <a:t>Value all contributions</a:t>
            </a:r>
          </a:p>
          <a:p>
            <a:pPr lvl="1"/>
            <a:r>
              <a:rPr lang="en-US" sz="2800" dirty="0" smtClean="0">
                <a:latin typeface="Garamond"/>
                <a:cs typeface="Garamond"/>
              </a:rPr>
              <a:t>Small ideas can have a BIG impact (Trim Tab)</a:t>
            </a:r>
          </a:p>
          <a:p>
            <a:r>
              <a:rPr lang="en-US" sz="2800" dirty="0" smtClean="0">
                <a:latin typeface="Garamond"/>
                <a:cs typeface="Garamond"/>
              </a:rPr>
              <a:t>Establish and maintain group norms</a:t>
            </a:r>
          </a:p>
          <a:p>
            <a:pPr marL="0" indent="0">
              <a:buNone/>
            </a:pPr>
            <a:endParaRPr lang="en-US" sz="2800" dirty="0" smtClean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8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69790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Listen and Ask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8" name="Content Placeholder 7" descr="Listen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5" b="8645"/>
          <a:stretch/>
        </p:blipFill>
        <p:spPr>
          <a:xfrm>
            <a:off x="0" y="2362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143258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Recognize and Thank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6" name="Content Placeholder 5" descr="birdthankyou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5874"/>
          <a:stretch/>
        </p:blipFill>
        <p:spPr>
          <a:xfrm>
            <a:off x="990600" y="1600199"/>
            <a:ext cx="8153400" cy="4919133"/>
          </a:xfrm>
        </p:spPr>
      </p:pic>
    </p:spTree>
    <p:extLst>
      <p:ext uri="{BB962C8B-B14F-4D97-AF65-F5344CB8AC3E}">
        <p14:creationId xmlns:p14="http://schemas.microsoft.com/office/powerpoint/2010/main" val="399802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Review Action Items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Immediately send out detailed </a:t>
            </a:r>
            <a:r>
              <a:rPr lang="en-US" sz="2400" dirty="0">
                <a:cs typeface="Garamond"/>
              </a:rPr>
              <a:t>m</a:t>
            </a:r>
            <a:r>
              <a:rPr lang="en-US" sz="2400" dirty="0" smtClean="0">
                <a:cs typeface="Garamond"/>
              </a:rPr>
              <a:t>inutes</a:t>
            </a:r>
            <a:endParaRPr lang="en-US" sz="2400" dirty="0" smtClean="0">
              <a:latin typeface="Garamond"/>
              <a:cs typeface="Garamond"/>
            </a:endParaRPr>
          </a:p>
          <a:p>
            <a:pPr lvl="1"/>
            <a:r>
              <a:rPr lang="en-US" sz="2400" dirty="0" smtClean="0">
                <a:latin typeface="Garamond"/>
                <a:cs typeface="Garamond"/>
              </a:rPr>
              <a:t>Motions/Votes</a:t>
            </a:r>
          </a:p>
          <a:p>
            <a:pPr lvl="1"/>
            <a:r>
              <a:rPr lang="en-US" sz="2400" dirty="0" smtClean="0">
                <a:latin typeface="Garamond"/>
                <a:cs typeface="Garamond"/>
              </a:rPr>
              <a:t>Discussion</a:t>
            </a:r>
          </a:p>
          <a:p>
            <a:r>
              <a:rPr lang="en-US" sz="2400" dirty="0">
                <a:latin typeface="Garamond"/>
                <a:cs typeface="Garamond"/>
              </a:rPr>
              <a:t>S</a:t>
            </a:r>
            <a:r>
              <a:rPr lang="en-US" sz="2400" dirty="0" smtClean="0">
                <a:latin typeface="Garamond"/>
                <a:cs typeface="Garamond"/>
              </a:rPr>
              <a:t>ummarize Action Items</a:t>
            </a:r>
          </a:p>
          <a:p>
            <a:pPr lvl="1"/>
            <a:r>
              <a:rPr lang="en-US" sz="2400" dirty="0" smtClean="0">
                <a:latin typeface="Garamond"/>
                <a:cs typeface="Garamond"/>
              </a:rPr>
              <a:t>WHO is responsible</a:t>
            </a:r>
          </a:p>
          <a:p>
            <a:pPr lvl="1"/>
            <a:r>
              <a:rPr lang="en-US" sz="2400" dirty="0" smtClean="0">
                <a:latin typeface="Garamond"/>
                <a:cs typeface="Garamond"/>
              </a:rPr>
              <a:t>By WHEN?</a:t>
            </a:r>
          </a:p>
          <a:p>
            <a:pPr lvl="1"/>
            <a:r>
              <a:rPr lang="en-US" sz="2400" dirty="0" smtClean="0">
                <a:latin typeface="Garamond"/>
                <a:cs typeface="Garamond"/>
              </a:rPr>
              <a:t>WHAT else?</a:t>
            </a:r>
          </a:p>
          <a:p>
            <a:pPr lvl="1"/>
            <a:r>
              <a:rPr lang="en-US" sz="2400" dirty="0" smtClean="0">
                <a:latin typeface="Garamond"/>
                <a:cs typeface="Garamond"/>
              </a:rPr>
              <a:t>HOW will you do it?</a:t>
            </a:r>
          </a:p>
          <a:p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10" name="Content Placeholder 9" descr="action-002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r="8860"/>
          <a:stretch/>
        </p:blipFill>
        <p:spPr/>
      </p:pic>
    </p:spTree>
    <p:extLst>
      <p:ext uri="{BB962C8B-B14F-4D97-AF65-F5344CB8AC3E}">
        <p14:creationId xmlns:p14="http://schemas.microsoft.com/office/powerpoint/2010/main" val="320826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Check Technology at the Door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4" descr="millenni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2" y="1963333"/>
            <a:ext cx="7671451" cy="489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Implement 1:1 Meetings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3" name="Picture 2" descr="coffeecup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5462"/>
          <a:stretch/>
        </p:blipFill>
        <p:spPr>
          <a:xfrm>
            <a:off x="0" y="2641599"/>
            <a:ext cx="9144000" cy="42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Make Preparedness Mandatory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7" name="Content Placeholder 6" descr="prepared chalkboard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b="21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559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sngStrike" dirty="0" smtClean="0">
                <a:latin typeface="Garamond"/>
                <a:cs typeface="Garamond"/>
              </a:rPr>
              <a:t>No Surprises!</a:t>
            </a:r>
            <a:endParaRPr lang="en-US" strike="sngStrike" dirty="0">
              <a:latin typeface="Garamond"/>
              <a:cs typeface="Garamond"/>
            </a:endParaRPr>
          </a:p>
        </p:txBody>
      </p:sp>
      <p:pic>
        <p:nvPicPr>
          <p:cNvPr id="4" name="Content Placeholder 3" descr="surprise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4661"/>
          <a:stretch/>
        </p:blipFill>
        <p:spPr/>
      </p:pic>
    </p:spTree>
    <p:extLst>
      <p:ext uri="{BB962C8B-B14F-4D97-AF65-F5344CB8AC3E}">
        <p14:creationId xmlns:p14="http://schemas.microsoft.com/office/powerpoint/2010/main" val="357523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-presentation-slides-e14140100587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spiration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t="-7812" r="13373"/>
          <a:stretch/>
        </p:blipFill>
        <p:spPr>
          <a:xfrm>
            <a:off x="-1117601" y="-592667"/>
            <a:ext cx="10261601" cy="74506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Garamond"/>
                <a:cs typeface="Garamond"/>
              </a:rPr>
              <a:t>Include Vision </a:t>
            </a:r>
            <a:br>
              <a:rPr lang="en-US" dirty="0" smtClean="0">
                <a:solidFill>
                  <a:schemeClr val="tx1"/>
                </a:solidFill>
                <a:latin typeface="Garamond"/>
                <a:cs typeface="Garamond"/>
              </a:rPr>
            </a:br>
            <a:r>
              <a:rPr lang="en-US" dirty="0" smtClean="0">
                <a:solidFill>
                  <a:schemeClr val="tx1"/>
                </a:solidFill>
                <a:latin typeface="Garamond"/>
                <a:cs typeface="Garamond"/>
              </a:rPr>
              <a:t>&amp; Inspiration</a:t>
            </a:r>
            <a:endParaRPr lang="en-US" dirty="0">
              <a:solidFill>
                <a:schemeClr val="tx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7733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And now for…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A Few Distinctions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63821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Garamond"/>
              </a:rPr>
              <a:t>What looks like “Laziness” </a:t>
            </a:r>
          </a:p>
          <a:p>
            <a:pPr algn="ctr"/>
            <a:r>
              <a:rPr lang="en-US" sz="4800" dirty="0" smtClean="0">
                <a:solidFill>
                  <a:srgbClr val="FFFFFF"/>
                </a:solidFill>
                <a:latin typeface="Garamond"/>
              </a:rPr>
              <a:t>is often exhaustion</a:t>
            </a:r>
            <a:endParaRPr lang="en-US" sz="4800" dirty="0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76077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ed-employees-in-presentation-1940x900_298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420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Meet Too Often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2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e-Grand-opening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533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op or horr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157163"/>
            <a:ext cx="8153400" cy="1341437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Culture Eats Strategy for Breakfast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6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the Culture You Want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4066822"/>
          </a:xfrm>
        </p:spPr>
        <p:txBody>
          <a:bodyPr>
            <a:normAutofit/>
          </a:bodyPr>
          <a:lstStyle/>
          <a:p>
            <a:r>
              <a:rPr lang="en-US" dirty="0" smtClean="0"/>
              <a:t>Be on time for your meetings</a:t>
            </a:r>
          </a:p>
          <a:p>
            <a:r>
              <a:rPr lang="en-US" dirty="0" smtClean="0"/>
              <a:t>Greet everyone in your meeting</a:t>
            </a:r>
          </a:p>
          <a:p>
            <a:r>
              <a:rPr lang="en-US" dirty="0" smtClean="0"/>
              <a:t>Stay on track</a:t>
            </a:r>
          </a:p>
          <a:p>
            <a:r>
              <a:rPr lang="en-US" dirty="0" smtClean="0"/>
              <a:t>Take responsibility</a:t>
            </a:r>
          </a:p>
          <a:p>
            <a:r>
              <a:rPr lang="en-US" dirty="0" smtClean="0"/>
              <a:t>Be prepared with questions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438401"/>
            <a:ext cx="38862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Engage in side conversations</a:t>
            </a:r>
          </a:p>
          <a:p>
            <a:r>
              <a:rPr lang="en-US" dirty="0" smtClean="0"/>
              <a:t>Come unprepared</a:t>
            </a:r>
          </a:p>
          <a:p>
            <a:r>
              <a:rPr lang="en-US" dirty="0" smtClean="0"/>
              <a:t>Be negative</a:t>
            </a:r>
          </a:p>
          <a:p>
            <a:r>
              <a:rPr lang="en-US" dirty="0" smtClean="0"/>
              <a:t>Avoid responsibility</a:t>
            </a:r>
          </a:p>
          <a:p>
            <a:r>
              <a:rPr lang="en-US" dirty="0" smtClean="0"/>
              <a:t>Have d</a:t>
            </a:r>
            <a:r>
              <a:rPr lang="en-US" dirty="0" smtClean="0"/>
              <a:t>istractions</a:t>
            </a:r>
            <a:endParaRPr lang="en-US" dirty="0" smtClean="0"/>
          </a:p>
          <a:p>
            <a:r>
              <a:rPr lang="en-US" dirty="0" smtClean="0"/>
              <a:t>Rehash what’s in your report</a:t>
            </a:r>
          </a:p>
          <a:p>
            <a:r>
              <a:rPr lang="en-US" dirty="0"/>
              <a:t>Be redundant &amp; </a:t>
            </a:r>
            <a:r>
              <a:rPr lang="en-US" dirty="0" smtClean="0"/>
              <a:t>repetitive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 smtClean="0"/>
              <a:t>YES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8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 Differ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r="-6471"/>
          <a:stretch/>
        </p:blipFill>
        <p:spPr>
          <a:xfrm flipV="1">
            <a:off x="-482455" y="0"/>
            <a:ext cx="10346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3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-cream-bo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 it ques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r="4229"/>
          <a:stretch/>
        </p:blipFill>
        <p:spPr>
          <a:xfrm>
            <a:off x="-112889" y="0"/>
            <a:ext cx="9256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 it ques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r="4229"/>
          <a:stretch/>
        </p:blipFill>
        <p:spPr>
          <a:xfrm>
            <a:off x="-112889" y="0"/>
            <a:ext cx="9256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0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2BON2B</a:t>
            </a:r>
          </a:p>
          <a:p>
            <a:pPr lvl="1"/>
            <a:r>
              <a:rPr lang="en-US" dirty="0" smtClean="0"/>
              <a:t>Clear</a:t>
            </a:r>
          </a:p>
          <a:p>
            <a:pPr lvl="1"/>
            <a:r>
              <a:rPr lang="en-US" dirty="0" smtClean="0"/>
              <a:t>Prepared</a:t>
            </a:r>
          </a:p>
          <a:p>
            <a:pPr lvl="1"/>
            <a:r>
              <a:rPr lang="en-US" dirty="0" smtClean="0"/>
              <a:t>Creative</a:t>
            </a:r>
          </a:p>
          <a:p>
            <a:pPr lvl="1"/>
            <a:r>
              <a:rPr lang="en-US" dirty="0" smtClean="0"/>
              <a:t>Strategic</a:t>
            </a:r>
          </a:p>
          <a:p>
            <a:pPr lvl="1"/>
            <a:r>
              <a:rPr lang="en-US" dirty="0" smtClean="0"/>
              <a:t>Decisive</a:t>
            </a:r>
          </a:p>
          <a:p>
            <a:pPr lvl="1"/>
            <a:r>
              <a:rPr lang="en-US" dirty="0" smtClean="0"/>
              <a:t>Action-oriented</a:t>
            </a:r>
          </a:p>
          <a:p>
            <a:pPr lvl="1"/>
            <a:r>
              <a:rPr lang="en-US" dirty="0" smtClean="0"/>
              <a:t>Modeling what you want</a:t>
            </a:r>
          </a:p>
          <a:p>
            <a:pPr lvl="1"/>
            <a:r>
              <a:rPr lang="en-US" dirty="0" smtClean="0"/>
              <a:t>Of your word</a:t>
            </a:r>
          </a:p>
        </p:txBody>
      </p:sp>
      <p:pic>
        <p:nvPicPr>
          <p:cNvPr id="5" name="Content Placeholder 4" descr="Bernhardt_Hamlet2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4" b="96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290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TY1.jpg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7" r="12277"/>
          <a:stretch>
            <a:fillRect/>
          </a:stretch>
        </p:blipFill>
        <p:spPr/>
      </p:pic>
      <p:pic>
        <p:nvPicPr>
          <p:cNvPr id="10" name="Picture Placeholder 9" descr="TY2.jpg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r="631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71500" y="4800601"/>
            <a:ext cx="8001000" cy="1771265"/>
          </a:xfrm>
        </p:spPr>
        <p:txBody>
          <a:bodyPr>
            <a:norm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Eric Phelps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  <a:hlinkClick r:id="rId4"/>
              </a:rPr>
              <a:t>eric@rainmkr.com</a:t>
            </a:r>
            <a:endParaRPr lang="en-US" sz="2400" dirty="0">
              <a:solidFill>
                <a:prstClr val="black"/>
              </a:solidFill>
              <a:latin typeface="Garamond"/>
              <a:cs typeface="Garamond"/>
            </a:endParaRP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Garamond"/>
                <a:cs typeface="Garamond"/>
              </a:rPr>
              <a:t>Twitter @</a:t>
            </a:r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rainmkr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@ericlphelps</a:t>
            </a:r>
          </a:p>
          <a:p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9102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Meetings – Not Just Boring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lso a waste of time</a:t>
            </a:r>
          </a:p>
          <a:p>
            <a:pPr lvl="1"/>
            <a:r>
              <a:rPr lang="en-US" dirty="0" smtClean="0"/>
              <a:t>11 million meetings in US each day</a:t>
            </a:r>
          </a:p>
          <a:p>
            <a:pPr lvl="1"/>
            <a:r>
              <a:rPr lang="en-US" dirty="0" smtClean="0"/>
              <a:t>91% admit to day dreaming during meetings</a:t>
            </a:r>
          </a:p>
          <a:p>
            <a:pPr lvl="1"/>
            <a:r>
              <a:rPr lang="en-US" dirty="0" smtClean="0"/>
              <a:t>76% admit to bringing other work to meetings</a:t>
            </a:r>
          </a:p>
          <a:p>
            <a:pPr lvl="1"/>
            <a:r>
              <a:rPr lang="en-US" dirty="0" smtClean="0"/>
              <a:t>37% admit to dozing off!</a:t>
            </a:r>
          </a:p>
        </p:txBody>
      </p:sp>
      <p:pic>
        <p:nvPicPr>
          <p:cNvPr id="5" name="Content Placeholder 4" descr="bored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21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299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Unproductive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Average of 61 meetings per month</a:t>
            </a:r>
          </a:p>
          <a:p>
            <a:pPr lvl="1"/>
            <a:r>
              <a:rPr lang="en-US" dirty="0"/>
              <a:t>50% rated as “unproductive”</a:t>
            </a:r>
          </a:p>
          <a:p>
            <a:pPr lvl="1"/>
            <a:r>
              <a:rPr lang="en-US" dirty="0"/>
              <a:t>31 unproductive hours/ month (372 hours </a:t>
            </a:r>
            <a:r>
              <a:rPr lang="en-US" dirty="0" smtClean="0"/>
              <a:t>annually – 15 days!)</a:t>
            </a:r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Lost work time/free time</a:t>
            </a:r>
          </a:p>
          <a:p>
            <a:pPr lvl="1"/>
            <a:r>
              <a:rPr lang="en-US" dirty="0" smtClean="0"/>
              <a:t>Frustration</a:t>
            </a:r>
          </a:p>
          <a:p>
            <a:pPr lvl="1"/>
            <a:r>
              <a:rPr lang="en-US" dirty="0" smtClean="0"/>
              <a:t>Stress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unproductive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r="43931"/>
          <a:stretch/>
        </p:blipFill>
        <p:spPr/>
      </p:pic>
    </p:spTree>
    <p:extLst>
      <p:ext uri="{BB962C8B-B14F-4D97-AF65-F5344CB8AC3E}">
        <p14:creationId xmlns:p14="http://schemas.microsoft.com/office/powerpoint/2010/main" val="50081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Doo Doo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ost </a:t>
            </a:r>
            <a:r>
              <a:rPr lang="en-US" dirty="0"/>
              <a:t>individuals have never experienced or witnessed the power of a truly effective </a:t>
            </a:r>
            <a:r>
              <a:rPr lang="en-US" dirty="0" smtClean="0"/>
              <a:t>meeting</a:t>
            </a:r>
            <a:r>
              <a:rPr lang="en-US" dirty="0"/>
              <a:t>	</a:t>
            </a:r>
          </a:p>
          <a:p>
            <a:r>
              <a:rPr lang="en-US" dirty="0" smtClean="0"/>
              <a:t>It’s the way we’ve always done it (badly)</a:t>
            </a:r>
            <a:endParaRPr lang="en-US" dirty="0"/>
          </a:p>
          <a:p>
            <a:r>
              <a:rPr lang="en-US" dirty="0" smtClean="0"/>
              <a:t>Most</a:t>
            </a:r>
            <a:r>
              <a:rPr lang="en-US" dirty="0" smtClean="0"/>
              <a:t> </a:t>
            </a:r>
            <a:r>
              <a:rPr lang="en-US" dirty="0" smtClean="0"/>
              <a:t>don't </a:t>
            </a:r>
            <a:r>
              <a:rPr lang="en-US" dirty="0"/>
              <a:t>have access to </a:t>
            </a:r>
            <a:r>
              <a:rPr lang="en-US" dirty="0" smtClean="0"/>
              <a:t>information </a:t>
            </a:r>
            <a:r>
              <a:rPr lang="en-US" dirty="0"/>
              <a:t>they need to improve their </a:t>
            </a:r>
            <a:r>
              <a:rPr lang="en-US" dirty="0" smtClean="0"/>
              <a:t>meetings</a:t>
            </a:r>
            <a:endParaRPr lang="en-US" dirty="0"/>
          </a:p>
          <a:p>
            <a:r>
              <a:rPr lang="en-US" dirty="0" smtClean="0"/>
              <a:t>Staff and Board feel </a:t>
            </a:r>
            <a:r>
              <a:rPr lang="en-US" dirty="0"/>
              <a:t>there's hardly enough time in a day to complete basic tasks. Who has the time or energy to commit to improving meetings?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0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Garamond"/>
              </a:rPr>
              <a:t>What looks like “a people problem” is often a situation problem</a:t>
            </a:r>
            <a:endParaRPr lang="en-US" sz="4800" dirty="0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95536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Custom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20887</TotalTime>
  <Words>770</Words>
  <Application>Microsoft Macintosh PowerPoint</Application>
  <PresentationFormat>On-screen Show (4:3)</PresentationFormat>
  <Paragraphs>234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Median</vt:lpstr>
      <vt:lpstr>Bored to Brilliant</vt:lpstr>
      <vt:lpstr>Bored to Brilliant: Better Board Meetings</vt:lpstr>
      <vt:lpstr>RAINMAKER Consulting</vt:lpstr>
      <vt:lpstr>PowerPoint Presentation</vt:lpstr>
      <vt:lpstr>PowerPoint Presentation</vt:lpstr>
      <vt:lpstr>Meetings – Not Just Boring</vt:lpstr>
      <vt:lpstr>Unproductive</vt:lpstr>
      <vt:lpstr>Why Do We Doo Doo This?</vt:lpstr>
      <vt:lpstr>PowerPoint Presentation</vt:lpstr>
      <vt:lpstr>The Meeting Starts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A Clear Agenda</vt:lpstr>
      <vt:lpstr>Something like…</vt:lpstr>
      <vt:lpstr>Or Something Like…</vt:lpstr>
      <vt:lpstr>PowerPoint Presentation</vt:lpstr>
      <vt:lpstr>Plan for Technology</vt:lpstr>
      <vt:lpstr>Help People Be Prepared</vt:lpstr>
      <vt:lpstr>Confirm All Information – 24 hrs.</vt:lpstr>
      <vt:lpstr>The Meeting</vt:lpstr>
      <vt:lpstr>A Few Pointers…</vt:lpstr>
      <vt:lpstr>Set a Clear Agenda</vt:lpstr>
      <vt:lpstr>Consent Agenda</vt:lpstr>
      <vt:lpstr>Simplify and Clarify Comm. Structure</vt:lpstr>
      <vt:lpstr>Committee vs. Task Force</vt:lpstr>
      <vt:lpstr>Committee or Task Force</vt:lpstr>
      <vt:lpstr>Build A Team</vt:lpstr>
      <vt:lpstr>Build A Team</vt:lpstr>
      <vt:lpstr>Listen and Ask</vt:lpstr>
      <vt:lpstr>Recognize and Thank</vt:lpstr>
      <vt:lpstr>Review Action Items</vt:lpstr>
      <vt:lpstr>Check Technology at the Door</vt:lpstr>
      <vt:lpstr>Implement 1:1 Meetings</vt:lpstr>
      <vt:lpstr>Make Preparedness Mandatory</vt:lpstr>
      <vt:lpstr>No Surprises!</vt:lpstr>
      <vt:lpstr>Include Vision  &amp; Inspiration</vt:lpstr>
      <vt:lpstr>A Few Distinctions</vt:lpstr>
      <vt:lpstr>PowerPoint Presentation</vt:lpstr>
      <vt:lpstr>Don’t Meet Too Often</vt:lpstr>
      <vt:lpstr>PowerPoint Presentation</vt:lpstr>
      <vt:lpstr>Culture Eats Strategy for Breakfast</vt:lpstr>
      <vt:lpstr>Model the Culture You Want </vt:lpstr>
      <vt:lpstr>PowerPoint Presentation</vt:lpstr>
      <vt:lpstr>PowerPoint Presentation</vt:lpstr>
      <vt:lpstr>PowerPoint Presentation</vt:lpstr>
      <vt:lpstr>Summary </vt:lpstr>
      <vt:lpstr>PowerPoint Presentation</vt:lpstr>
    </vt:vector>
  </TitlesOfParts>
  <Company>RAINMAKER Consulting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Herrick</dc:creator>
  <cp:lastModifiedBy>Eric</cp:lastModifiedBy>
  <cp:revision>638</cp:revision>
  <dcterms:created xsi:type="dcterms:W3CDTF">2015-12-09T13:21:32Z</dcterms:created>
  <dcterms:modified xsi:type="dcterms:W3CDTF">2017-10-27T01:13:43Z</dcterms:modified>
</cp:coreProperties>
</file>