
<file path=[Content_Types].xml><?xml version="1.0" encoding="utf-8"?>
<Types xmlns="http://schemas.openxmlformats.org/package/2006/content-types">
  <Default Extension="png" ContentType="image/png"/>
  <Default Extension="tmp"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2" r:id="rId1"/>
  </p:sldMasterIdLst>
  <p:notesMasterIdLst>
    <p:notesMasterId r:id="rId22"/>
  </p:notesMasterIdLst>
  <p:handoutMasterIdLst>
    <p:handoutMasterId r:id="rId23"/>
  </p:handoutMasterIdLst>
  <p:sldIdLst>
    <p:sldId id="425" r:id="rId2"/>
    <p:sldId id="426" r:id="rId3"/>
    <p:sldId id="427" r:id="rId4"/>
    <p:sldId id="428" r:id="rId5"/>
    <p:sldId id="429" r:id="rId6"/>
    <p:sldId id="452" r:id="rId7"/>
    <p:sldId id="439" r:id="rId8"/>
    <p:sldId id="456" r:id="rId9"/>
    <p:sldId id="457" r:id="rId10"/>
    <p:sldId id="449" r:id="rId11"/>
    <p:sldId id="440" r:id="rId12"/>
    <p:sldId id="460" r:id="rId13"/>
    <p:sldId id="458" r:id="rId14"/>
    <p:sldId id="459" r:id="rId15"/>
    <p:sldId id="462" r:id="rId16"/>
    <p:sldId id="464" r:id="rId17"/>
    <p:sldId id="463" r:id="rId18"/>
    <p:sldId id="444" r:id="rId19"/>
    <p:sldId id="446" r:id="rId20"/>
    <p:sldId id="447" r:id="rId21"/>
  </p:sldIdLst>
  <p:sldSz cx="9144000" cy="6858000" type="screen4x3"/>
  <p:notesSz cx="6881813"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essica Farina" initials="JF" lastIdx="2" clrIdx="0">
    <p:extLst>
      <p:ext uri="{19B8F6BF-5375-455C-9EA6-DF929625EA0E}">
        <p15:presenceInfo xmlns:p15="http://schemas.microsoft.com/office/powerpoint/2012/main" userId="S-1-5-21-1939873187-2113618696-1538882281-4427" providerId="AD"/>
      </p:ext>
    </p:extLst>
  </p:cmAuthor>
  <p:cmAuthor id="2" name="Kelly Lopez" initials="KL" lastIdx="1" clrIdx="1">
    <p:extLst>
      <p:ext uri="{19B8F6BF-5375-455C-9EA6-DF929625EA0E}">
        <p15:presenceInfo xmlns:p15="http://schemas.microsoft.com/office/powerpoint/2012/main" userId="S-1-5-21-1939873187-2113618696-1538882281-1274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000"/>
    <a:srgbClr val="FF9900"/>
    <a:srgbClr val="3366FF"/>
    <a:srgbClr val="00FFCC"/>
    <a:srgbClr val="00FFFF"/>
    <a:srgbClr val="00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1250" autoAdjust="0"/>
    <p:restoredTop sz="91921" autoAdjust="0"/>
  </p:normalViewPr>
  <p:slideViewPr>
    <p:cSldViewPr snapToGrid="0">
      <p:cViewPr varScale="1">
        <p:scale>
          <a:sx n="65" d="100"/>
          <a:sy n="65" d="100"/>
        </p:scale>
        <p:origin x="228" y="60"/>
      </p:cViewPr>
      <p:guideLst/>
    </p:cSldViewPr>
  </p:slideViewPr>
  <p:notesTextViewPr>
    <p:cViewPr>
      <p:scale>
        <a:sx n="1" d="1"/>
        <a:sy n="1" d="1"/>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oleObject" Target="file:///\\aws-vfile02\home$\kmombourquette\Admin\Accountants\Accounting%20Team%20Meetings\Cash%20Flow%20Presentation.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1"/>
          <c:order val="1"/>
          <c:tx>
            <c:strRef>
              <c:f>'Cash x2'!$D$3</c:f>
              <c:strCache>
                <c:ptCount val="1"/>
                <c:pt idx="0">
                  <c:v>Cash</c:v>
                </c:pt>
              </c:strCache>
            </c:strRef>
          </c:tx>
          <c:spPr>
            <a:solidFill>
              <a:schemeClr val="accent2"/>
            </a:solidFill>
            <a:ln>
              <a:noFill/>
            </a:ln>
            <a:effectLst/>
          </c:spPr>
          <c:invertIfNegative val="0"/>
          <c:cat>
            <c:strRef>
              <c:f>'Cash x2'!$E$1:$AN$1</c:f>
              <c:strCache>
                <c:ptCount val="36"/>
                <c:pt idx="0">
                  <c:v>Jan 14</c:v>
                </c:pt>
                <c:pt idx="1">
                  <c:v>Feb 14</c:v>
                </c:pt>
                <c:pt idx="2">
                  <c:v>Mar 14</c:v>
                </c:pt>
                <c:pt idx="3">
                  <c:v>Apr 14</c:v>
                </c:pt>
                <c:pt idx="4">
                  <c:v>May 14</c:v>
                </c:pt>
                <c:pt idx="5">
                  <c:v>Jun 14</c:v>
                </c:pt>
                <c:pt idx="6">
                  <c:v>Jul 14</c:v>
                </c:pt>
                <c:pt idx="7">
                  <c:v>Aug 14</c:v>
                </c:pt>
                <c:pt idx="8">
                  <c:v>Sep 14</c:v>
                </c:pt>
                <c:pt idx="9">
                  <c:v>Oct 14</c:v>
                </c:pt>
                <c:pt idx="10">
                  <c:v>Nov 14</c:v>
                </c:pt>
                <c:pt idx="11">
                  <c:v>Dec 14</c:v>
                </c:pt>
                <c:pt idx="12">
                  <c:v>Jan 15</c:v>
                </c:pt>
                <c:pt idx="13">
                  <c:v>Feb 15</c:v>
                </c:pt>
                <c:pt idx="14">
                  <c:v>Mar 15</c:v>
                </c:pt>
                <c:pt idx="15">
                  <c:v>Apr 15</c:v>
                </c:pt>
                <c:pt idx="16">
                  <c:v>May 15</c:v>
                </c:pt>
                <c:pt idx="17">
                  <c:v>Jun 15</c:v>
                </c:pt>
                <c:pt idx="18">
                  <c:v>Jul 15</c:v>
                </c:pt>
                <c:pt idx="19">
                  <c:v>Aug 15</c:v>
                </c:pt>
                <c:pt idx="20">
                  <c:v>Sep 15</c:v>
                </c:pt>
                <c:pt idx="21">
                  <c:v>Oct 15</c:v>
                </c:pt>
                <c:pt idx="22">
                  <c:v>Nov 15</c:v>
                </c:pt>
                <c:pt idx="23">
                  <c:v>Dec 15</c:v>
                </c:pt>
                <c:pt idx="24">
                  <c:v>Jan 16</c:v>
                </c:pt>
                <c:pt idx="25">
                  <c:v>Feb 16</c:v>
                </c:pt>
                <c:pt idx="26">
                  <c:v>Mar 16</c:v>
                </c:pt>
                <c:pt idx="27">
                  <c:v>Apr 16</c:v>
                </c:pt>
                <c:pt idx="28">
                  <c:v>May 16</c:v>
                </c:pt>
                <c:pt idx="29">
                  <c:v>Jun 16</c:v>
                </c:pt>
                <c:pt idx="30">
                  <c:v>Jul 16</c:v>
                </c:pt>
                <c:pt idx="31">
                  <c:v>Aug 16</c:v>
                </c:pt>
                <c:pt idx="32">
                  <c:v>Sep 16</c:v>
                </c:pt>
                <c:pt idx="33">
                  <c:v>Oct 16</c:v>
                </c:pt>
                <c:pt idx="34">
                  <c:v>Nov 16</c:v>
                </c:pt>
                <c:pt idx="35">
                  <c:v>Dec 16</c:v>
                </c:pt>
              </c:strCache>
            </c:strRef>
          </c:cat>
          <c:val>
            <c:numRef>
              <c:f>'Cash x2'!$E$3:$AN$3</c:f>
              <c:numCache>
                <c:formatCode>General</c:formatCode>
                <c:ptCount val="36"/>
                <c:pt idx="0">
                  <c:v>400000</c:v>
                </c:pt>
                <c:pt idx="1">
                  <c:v>350000</c:v>
                </c:pt>
                <c:pt idx="2">
                  <c:v>300000</c:v>
                </c:pt>
                <c:pt idx="3">
                  <c:v>200000</c:v>
                </c:pt>
                <c:pt idx="4">
                  <c:v>25000</c:v>
                </c:pt>
                <c:pt idx="5">
                  <c:v>75000</c:v>
                </c:pt>
                <c:pt idx="6">
                  <c:v>100000</c:v>
                </c:pt>
                <c:pt idx="7">
                  <c:v>150000</c:v>
                </c:pt>
                <c:pt idx="8">
                  <c:v>500000</c:v>
                </c:pt>
                <c:pt idx="9">
                  <c:v>450000</c:v>
                </c:pt>
                <c:pt idx="10">
                  <c:v>425000</c:v>
                </c:pt>
                <c:pt idx="11">
                  <c:v>500000</c:v>
                </c:pt>
                <c:pt idx="12">
                  <c:v>400000</c:v>
                </c:pt>
                <c:pt idx="13">
                  <c:v>300000</c:v>
                </c:pt>
                <c:pt idx="14">
                  <c:v>300000</c:v>
                </c:pt>
                <c:pt idx="15">
                  <c:v>100000</c:v>
                </c:pt>
                <c:pt idx="16">
                  <c:v>25000</c:v>
                </c:pt>
                <c:pt idx="17">
                  <c:v>100000</c:v>
                </c:pt>
                <c:pt idx="18">
                  <c:v>200000</c:v>
                </c:pt>
                <c:pt idx="19">
                  <c:v>400000</c:v>
                </c:pt>
                <c:pt idx="20">
                  <c:v>450000</c:v>
                </c:pt>
                <c:pt idx="21">
                  <c:v>400000</c:v>
                </c:pt>
                <c:pt idx="22">
                  <c:v>200000</c:v>
                </c:pt>
                <c:pt idx="23">
                  <c:v>400000</c:v>
                </c:pt>
                <c:pt idx="24">
                  <c:v>400000</c:v>
                </c:pt>
                <c:pt idx="25">
                  <c:v>350000</c:v>
                </c:pt>
                <c:pt idx="26">
                  <c:v>300000</c:v>
                </c:pt>
                <c:pt idx="27">
                  <c:v>200000</c:v>
                </c:pt>
                <c:pt idx="28">
                  <c:v>25000</c:v>
                </c:pt>
                <c:pt idx="29">
                  <c:v>75000</c:v>
                </c:pt>
                <c:pt idx="30">
                  <c:v>100000</c:v>
                </c:pt>
                <c:pt idx="31">
                  <c:v>150000</c:v>
                </c:pt>
                <c:pt idx="32">
                  <c:v>500000</c:v>
                </c:pt>
                <c:pt idx="33">
                  <c:v>450000</c:v>
                </c:pt>
                <c:pt idx="34">
                  <c:v>425000</c:v>
                </c:pt>
                <c:pt idx="35">
                  <c:v>500000</c:v>
                </c:pt>
              </c:numCache>
            </c:numRef>
          </c:val>
        </c:ser>
        <c:dLbls>
          <c:showLegendKey val="0"/>
          <c:showVal val="0"/>
          <c:showCatName val="0"/>
          <c:showSerName val="0"/>
          <c:showPercent val="0"/>
          <c:showBubbleSize val="0"/>
        </c:dLbls>
        <c:gapWidth val="219"/>
        <c:overlap val="-27"/>
        <c:axId val="112613520"/>
        <c:axId val="112611840"/>
        <c:extLst>
          <c:ext xmlns:c15="http://schemas.microsoft.com/office/drawing/2012/chart" uri="{02D57815-91ED-43cb-92C2-25804820EDAC}">
            <c15:filteredBarSeries>
              <c15:ser>
                <c:idx val="0"/>
                <c:order val="0"/>
                <c:tx>
                  <c:strRef>
                    <c:extLst>
                      <c:ext uri="{02D57815-91ED-43cb-92C2-25804820EDAC}">
                        <c15:formulaRef>
                          <c15:sqref>'Cash x2'!$D$2</c15:sqref>
                        </c15:formulaRef>
                      </c:ext>
                    </c:extLst>
                    <c:strCache>
                      <c:ptCount val="1"/>
                    </c:strCache>
                  </c:strRef>
                </c:tx>
                <c:spPr>
                  <a:solidFill>
                    <a:schemeClr val="accent1"/>
                  </a:solidFill>
                  <a:ln>
                    <a:noFill/>
                  </a:ln>
                  <a:effectLst/>
                </c:spPr>
                <c:invertIfNegative val="0"/>
                <c:cat>
                  <c:strRef>
                    <c:extLst>
                      <c:ext uri="{02D57815-91ED-43cb-92C2-25804820EDAC}">
                        <c15:formulaRef>
                          <c15:sqref>'Cash x2'!$E$1:$AN$1</c15:sqref>
                        </c15:formulaRef>
                      </c:ext>
                    </c:extLst>
                    <c:strCache>
                      <c:ptCount val="36"/>
                      <c:pt idx="0">
                        <c:v>Jan 14</c:v>
                      </c:pt>
                      <c:pt idx="1">
                        <c:v>Feb 14</c:v>
                      </c:pt>
                      <c:pt idx="2">
                        <c:v>Mar 14</c:v>
                      </c:pt>
                      <c:pt idx="3">
                        <c:v>Apr 14</c:v>
                      </c:pt>
                      <c:pt idx="4">
                        <c:v>May 14</c:v>
                      </c:pt>
                      <c:pt idx="5">
                        <c:v>Jun 14</c:v>
                      </c:pt>
                      <c:pt idx="6">
                        <c:v>Jul 14</c:v>
                      </c:pt>
                      <c:pt idx="7">
                        <c:v>Aug 14</c:v>
                      </c:pt>
                      <c:pt idx="8">
                        <c:v>Sep 14</c:v>
                      </c:pt>
                      <c:pt idx="9">
                        <c:v>Oct 14</c:v>
                      </c:pt>
                      <c:pt idx="10">
                        <c:v>Nov 14</c:v>
                      </c:pt>
                      <c:pt idx="11">
                        <c:v>Dec 14</c:v>
                      </c:pt>
                      <c:pt idx="12">
                        <c:v>Jan 15</c:v>
                      </c:pt>
                      <c:pt idx="13">
                        <c:v>Feb 15</c:v>
                      </c:pt>
                      <c:pt idx="14">
                        <c:v>Mar 15</c:v>
                      </c:pt>
                      <c:pt idx="15">
                        <c:v>Apr 15</c:v>
                      </c:pt>
                      <c:pt idx="16">
                        <c:v>May 15</c:v>
                      </c:pt>
                      <c:pt idx="17">
                        <c:v>Jun 15</c:v>
                      </c:pt>
                      <c:pt idx="18">
                        <c:v>Jul 15</c:v>
                      </c:pt>
                      <c:pt idx="19">
                        <c:v>Aug 15</c:v>
                      </c:pt>
                      <c:pt idx="20">
                        <c:v>Sep 15</c:v>
                      </c:pt>
                      <c:pt idx="21">
                        <c:v>Oct 15</c:v>
                      </c:pt>
                      <c:pt idx="22">
                        <c:v>Nov 15</c:v>
                      </c:pt>
                      <c:pt idx="23">
                        <c:v>Dec 15</c:v>
                      </c:pt>
                      <c:pt idx="24">
                        <c:v>Jan 16</c:v>
                      </c:pt>
                      <c:pt idx="25">
                        <c:v>Feb 16</c:v>
                      </c:pt>
                      <c:pt idx="26">
                        <c:v>Mar 16</c:v>
                      </c:pt>
                      <c:pt idx="27">
                        <c:v>Apr 16</c:v>
                      </c:pt>
                      <c:pt idx="28">
                        <c:v>May 16</c:v>
                      </c:pt>
                      <c:pt idx="29">
                        <c:v>Jun 16</c:v>
                      </c:pt>
                      <c:pt idx="30">
                        <c:v>Jul 16</c:v>
                      </c:pt>
                      <c:pt idx="31">
                        <c:v>Aug 16</c:v>
                      </c:pt>
                      <c:pt idx="32">
                        <c:v>Sep 16</c:v>
                      </c:pt>
                      <c:pt idx="33">
                        <c:v>Oct 16</c:v>
                      </c:pt>
                      <c:pt idx="34">
                        <c:v>Nov 16</c:v>
                      </c:pt>
                      <c:pt idx="35">
                        <c:v>Dec 16</c:v>
                      </c:pt>
                    </c:strCache>
                  </c:strRef>
                </c:cat>
                <c:val>
                  <c:numRef>
                    <c:extLst>
                      <c:ext uri="{02D57815-91ED-43cb-92C2-25804820EDAC}">
                        <c15:formulaRef>
                          <c15:sqref>'Cash x2'!$E$2:$AN$2</c15:sqref>
                        </c15:formulaRef>
                      </c:ext>
                    </c:extLst>
                    <c:numCache>
                      <c:formatCode>General</c:formatCode>
                      <c:ptCount val="36"/>
                    </c:numCache>
                  </c:numRef>
                </c:val>
              </c15:ser>
            </c15:filteredBarSeries>
          </c:ext>
        </c:extLst>
      </c:barChart>
      <c:catAx>
        <c:axId val="1126135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12611840"/>
        <c:crosses val="autoZero"/>
        <c:auto val="1"/>
        <c:lblAlgn val="ctr"/>
        <c:lblOffset val="100"/>
        <c:tickLblSkip val="3"/>
        <c:noMultiLvlLbl val="0"/>
      </c:catAx>
      <c:valAx>
        <c:axId val="112611840"/>
        <c:scaling>
          <c:orientation val="minMax"/>
        </c:scaling>
        <c:delete val="0"/>
        <c:axPos val="l"/>
        <c:majorGridlines>
          <c:spPr>
            <a:ln w="9525" cap="flat" cmpd="sng" algn="ctr">
              <a:solidFill>
                <a:schemeClr val="tx1">
                  <a:lumMod val="15000"/>
                  <a:lumOff val="85000"/>
                </a:schemeClr>
              </a:solidFill>
              <a:round/>
            </a:ln>
            <a:effectLst/>
          </c:spPr>
        </c:majorGridlines>
        <c:numFmt formatCode="_(* #,##0_);_(* \(#,##0\);_(* &quot;-&quot;_);_(@_)"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1261352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'Cash x1'!$D$2</c:f>
              <c:strCache>
                <c:ptCount val="1"/>
                <c:pt idx="0">
                  <c:v>Cash</c:v>
                </c:pt>
              </c:strCache>
            </c:strRef>
          </c:tx>
          <c:spPr>
            <a:ln w="28575" cap="rnd">
              <a:solidFill>
                <a:schemeClr val="accent1"/>
              </a:solidFill>
              <a:round/>
            </a:ln>
            <a:effectLst/>
          </c:spPr>
          <c:marker>
            <c:symbol val="none"/>
          </c:marker>
          <c:cat>
            <c:strRef>
              <c:f>'Cash x1'!$E$1:$AZ$1</c:f>
              <c:strCache>
                <c:ptCount val="48"/>
                <c:pt idx="0">
                  <c:v>Jan 13</c:v>
                </c:pt>
                <c:pt idx="1">
                  <c:v>Feb 13</c:v>
                </c:pt>
                <c:pt idx="2">
                  <c:v>Mar 13</c:v>
                </c:pt>
                <c:pt idx="3">
                  <c:v>Apr 13</c:v>
                </c:pt>
                <c:pt idx="4">
                  <c:v>May 13</c:v>
                </c:pt>
                <c:pt idx="5">
                  <c:v>Jun 13</c:v>
                </c:pt>
                <c:pt idx="6">
                  <c:v>Jul 13</c:v>
                </c:pt>
                <c:pt idx="7">
                  <c:v>Aug 13</c:v>
                </c:pt>
                <c:pt idx="8">
                  <c:v>Sep 13</c:v>
                </c:pt>
                <c:pt idx="9">
                  <c:v>Oct 13</c:v>
                </c:pt>
                <c:pt idx="10">
                  <c:v>Nov 13</c:v>
                </c:pt>
                <c:pt idx="11">
                  <c:v>Dec 13</c:v>
                </c:pt>
                <c:pt idx="12">
                  <c:v>Jan 14</c:v>
                </c:pt>
                <c:pt idx="13">
                  <c:v>Feb 14</c:v>
                </c:pt>
                <c:pt idx="14">
                  <c:v>Mar 14</c:v>
                </c:pt>
                <c:pt idx="15">
                  <c:v>Apr 14</c:v>
                </c:pt>
                <c:pt idx="16">
                  <c:v>May 14</c:v>
                </c:pt>
                <c:pt idx="17">
                  <c:v>Jun 14</c:v>
                </c:pt>
                <c:pt idx="18">
                  <c:v>Jul 14</c:v>
                </c:pt>
                <c:pt idx="19">
                  <c:v>Aug 14</c:v>
                </c:pt>
                <c:pt idx="20">
                  <c:v>Sep 14</c:v>
                </c:pt>
                <c:pt idx="21">
                  <c:v>Oct 14</c:v>
                </c:pt>
                <c:pt idx="22">
                  <c:v>Nov 14</c:v>
                </c:pt>
                <c:pt idx="23">
                  <c:v>Dec 14</c:v>
                </c:pt>
                <c:pt idx="24">
                  <c:v>Jan 15</c:v>
                </c:pt>
                <c:pt idx="25">
                  <c:v>Feb 15</c:v>
                </c:pt>
                <c:pt idx="26">
                  <c:v>Mar 15</c:v>
                </c:pt>
                <c:pt idx="27">
                  <c:v>Apr 15</c:v>
                </c:pt>
                <c:pt idx="28">
                  <c:v>May 15</c:v>
                </c:pt>
                <c:pt idx="29">
                  <c:v>Jun 15</c:v>
                </c:pt>
                <c:pt idx="30">
                  <c:v>Jul 15</c:v>
                </c:pt>
                <c:pt idx="31">
                  <c:v>Aug 15</c:v>
                </c:pt>
                <c:pt idx="32">
                  <c:v>Sep 15</c:v>
                </c:pt>
                <c:pt idx="33">
                  <c:v>Oct 15</c:v>
                </c:pt>
                <c:pt idx="34">
                  <c:v>Nov 15</c:v>
                </c:pt>
                <c:pt idx="35">
                  <c:v>Dec 15</c:v>
                </c:pt>
                <c:pt idx="36">
                  <c:v>Jan 16</c:v>
                </c:pt>
                <c:pt idx="37">
                  <c:v>Feb 16</c:v>
                </c:pt>
                <c:pt idx="38">
                  <c:v>Mar 16</c:v>
                </c:pt>
                <c:pt idx="39">
                  <c:v>Apr 16</c:v>
                </c:pt>
                <c:pt idx="40">
                  <c:v>May 16</c:v>
                </c:pt>
                <c:pt idx="41">
                  <c:v>Jun 16</c:v>
                </c:pt>
                <c:pt idx="42">
                  <c:v>Jul 16</c:v>
                </c:pt>
                <c:pt idx="43">
                  <c:v>Aug 16</c:v>
                </c:pt>
                <c:pt idx="44">
                  <c:v>Sep 16</c:v>
                </c:pt>
                <c:pt idx="45">
                  <c:v>Oct 16</c:v>
                </c:pt>
                <c:pt idx="46">
                  <c:v>Nov 16</c:v>
                </c:pt>
                <c:pt idx="47">
                  <c:v>Dec 16</c:v>
                </c:pt>
              </c:strCache>
            </c:strRef>
          </c:cat>
          <c:val>
            <c:numRef>
              <c:f>'Cash x1'!$E$2:$AZ$2</c:f>
              <c:numCache>
                <c:formatCode>General</c:formatCode>
                <c:ptCount val="48"/>
                <c:pt idx="0">
                  <c:v>1379438.59</c:v>
                </c:pt>
                <c:pt idx="1">
                  <c:v>1308412.94</c:v>
                </c:pt>
                <c:pt idx="2">
                  <c:v>1165791.8799999999</c:v>
                </c:pt>
                <c:pt idx="3">
                  <c:v>1225263.92</c:v>
                </c:pt>
                <c:pt idx="4">
                  <c:v>1199406.01</c:v>
                </c:pt>
                <c:pt idx="5">
                  <c:v>1205068.3999999999</c:v>
                </c:pt>
                <c:pt idx="6">
                  <c:v>1290187.04</c:v>
                </c:pt>
                <c:pt idx="7">
                  <c:v>1309540.6299999999</c:v>
                </c:pt>
                <c:pt idx="8">
                  <c:v>1327467.8999999999</c:v>
                </c:pt>
                <c:pt idx="9">
                  <c:v>1344215.04</c:v>
                </c:pt>
                <c:pt idx="10">
                  <c:v>1305829.97</c:v>
                </c:pt>
                <c:pt idx="11">
                  <c:v>1365988.26</c:v>
                </c:pt>
                <c:pt idx="12">
                  <c:v>1259785.49</c:v>
                </c:pt>
                <c:pt idx="13">
                  <c:v>1254732.8500000001</c:v>
                </c:pt>
                <c:pt idx="14">
                  <c:v>1206862.23</c:v>
                </c:pt>
                <c:pt idx="15">
                  <c:v>1136085.3</c:v>
                </c:pt>
                <c:pt idx="16">
                  <c:v>1088359.44</c:v>
                </c:pt>
                <c:pt idx="17">
                  <c:v>1106244.3500000001</c:v>
                </c:pt>
                <c:pt idx="18">
                  <c:v>1008268.52</c:v>
                </c:pt>
                <c:pt idx="19">
                  <c:v>1030233.08</c:v>
                </c:pt>
                <c:pt idx="20">
                  <c:v>1071855.3600000001</c:v>
                </c:pt>
                <c:pt idx="21">
                  <c:v>1131315.42</c:v>
                </c:pt>
                <c:pt idx="22">
                  <c:v>1065726.5900000001</c:v>
                </c:pt>
                <c:pt idx="23">
                  <c:v>1024188.36</c:v>
                </c:pt>
                <c:pt idx="24">
                  <c:v>955973.7</c:v>
                </c:pt>
                <c:pt idx="25">
                  <c:v>882780.61</c:v>
                </c:pt>
                <c:pt idx="26">
                  <c:v>843167.54</c:v>
                </c:pt>
                <c:pt idx="27">
                  <c:v>740952.61</c:v>
                </c:pt>
                <c:pt idx="28">
                  <c:v>672673.26</c:v>
                </c:pt>
                <c:pt idx="29">
                  <c:v>615996.9</c:v>
                </c:pt>
                <c:pt idx="30">
                  <c:v>542518.81000000006</c:v>
                </c:pt>
                <c:pt idx="31">
                  <c:v>563155.59</c:v>
                </c:pt>
                <c:pt idx="32">
                  <c:v>560085.26</c:v>
                </c:pt>
                <c:pt idx="33">
                  <c:v>509230.16</c:v>
                </c:pt>
                <c:pt idx="34">
                  <c:v>475753.46</c:v>
                </c:pt>
                <c:pt idx="35">
                  <c:v>541704.17000000004</c:v>
                </c:pt>
                <c:pt idx="36">
                  <c:v>447235.04</c:v>
                </c:pt>
                <c:pt idx="37">
                  <c:v>448201.3</c:v>
                </c:pt>
                <c:pt idx="38">
                  <c:v>361100.22</c:v>
                </c:pt>
                <c:pt idx="39">
                  <c:v>270569.71000000002</c:v>
                </c:pt>
                <c:pt idx="40">
                  <c:v>251087.86</c:v>
                </c:pt>
                <c:pt idx="41">
                  <c:v>120604.83</c:v>
                </c:pt>
                <c:pt idx="42">
                  <c:v>140107.47</c:v>
                </c:pt>
                <c:pt idx="43">
                  <c:v>218298.12</c:v>
                </c:pt>
                <c:pt idx="44">
                  <c:v>223970.6</c:v>
                </c:pt>
                <c:pt idx="45">
                  <c:v>252192.59</c:v>
                </c:pt>
                <c:pt idx="46">
                  <c:v>218426.66</c:v>
                </c:pt>
                <c:pt idx="47">
                  <c:v>226941.9</c:v>
                </c:pt>
              </c:numCache>
            </c:numRef>
          </c:val>
          <c:smooth val="0"/>
        </c:ser>
        <c:dLbls>
          <c:showLegendKey val="0"/>
          <c:showVal val="0"/>
          <c:showCatName val="0"/>
          <c:showSerName val="0"/>
          <c:showPercent val="0"/>
          <c:showBubbleSize val="0"/>
        </c:dLbls>
        <c:smooth val="0"/>
        <c:axId val="158032400"/>
        <c:axId val="158032960"/>
      </c:lineChart>
      <c:catAx>
        <c:axId val="15803240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58032960"/>
        <c:crosses val="autoZero"/>
        <c:auto val="1"/>
        <c:lblAlgn val="ctr"/>
        <c:lblOffset val="100"/>
        <c:tickLblSkip val="3"/>
        <c:noMultiLvlLbl val="0"/>
      </c:catAx>
      <c:valAx>
        <c:axId val="158032960"/>
        <c:scaling>
          <c:orientation val="minMax"/>
        </c:scaling>
        <c:delete val="0"/>
        <c:axPos val="l"/>
        <c:majorGridlines>
          <c:spPr>
            <a:ln w="9525" cap="flat" cmpd="sng" algn="ctr">
              <a:solidFill>
                <a:schemeClr val="tx1">
                  <a:lumMod val="15000"/>
                  <a:lumOff val="85000"/>
                </a:schemeClr>
              </a:solidFill>
              <a:round/>
            </a:ln>
            <a:effectLst/>
          </c:spPr>
        </c:majorGridlines>
        <c:numFmt formatCode="_(* #,##0_);_(* \(#,##0\);_(* &quot;-&quot;_);_(@_)"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58032400"/>
        <c:crosses val="autoZero"/>
        <c:crossBetween val="between"/>
        <c:dispUnits>
          <c:builtInUnit val="thousands"/>
          <c:dispUnitsLbl>
            <c:layout/>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dispUnitsLbl>
        </c:dispUnits>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3"/>
            <a:ext cx="2982119" cy="46672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98103" y="3"/>
            <a:ext cx="2982119" cy="466725"/>
          </a:xfrm>
          <a:prstGeom prst="rect">
            <a:avLst/>
          </a:prstGeom>
        </p:spPr>
        <p:txBody>
          <a:bodyPr vert="horz" lIns="91440" tIns="45720" rIns="91440" bIns="45720" rtlCol="0"/>
          <a:lstStyle>
            <a:lvl1pPr algn="r">
              <a:defRPr sz="1200"/>
            </a:lvl1pPr>
          </a:lstStyle>
          <a:p>
            <a:fld id="{133B3700-3851-4EE8-9672-C14B5ACF79FF}" type="datetimeFigureOut">
              <a:rPr lang="en-US" smtClean="0"/>
              <a:t>10/27/2017</a:t>
            </a:fld>
            <a:endParaRPr lang="en-US" dirty="0"/>
          </a:p>
        </p:txBody>
      </p:sp>
      <p:sp>
        <p:nvSpPr>
          <p:cNvPr id="4" name="Footer Placeholder 3"/>
          <p:cNvSpPr>
            <a:spLocks noGrp="1"/>
          </p:cNvSpPr>
          <p:nvPr>
            <p:ph type="ftr" sz="quarter" idx="2"/>
          </p:nvPr>
        </p:nvSpPr>
        <p:spPr>
          <a:xfrm>
            <a:off x="1" y="8829678"/>
            <a:ext cx="2982119" cy="466725"/>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98103" y="8829678"/>
            <a:ext cx="2982119" cy="466725"/>
          </a:xfrm>
          <a:prstGeom prst="rect">
            <a:avLst/>
          </a:prstGeom>
        </p:spPr>
        <p:txBody>
          <a:bodyPr vert="horz" lIns="91440" tIns="45720" rIns="91440" bIns="45720" rtlCol="0" anchor="b"/>
          <a:lstStyle>
            <a:lvl1pPr algn="r">
              <a:defRPr sz="1200"/>
            </a:lvl1pPr>
          </a:lstStyle>
          <a:p>
            <a:fld id="{BCE9BF55-1C2A-4D14-9A61-A63D3DBC3D6E}" type="slidenum">
              <a:rPr lang="en-US" smtClean="0"/>
              <a:t>‹#›</a:t>
            </a:fld>
            <a:endParaRPr lang="en-US" dirty="0"/>
          </a:p>
        </p:txBody>
      </p:sp>
    </p:spTree>
    <p:extLst>
      <p:ext uri="{BB962C8B-B14F-4D97-AF65-F5344CB8AC3E}">
        <p14:creationId xmlns:p14="http://schemas.microsoft.com/office/powerpoint/2010/main" val="422665174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2982119" cy="466434"/>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98105" y="0"/>
            <a:ext cx="2982119" cy="466434"/>
          </a:xfrm>
          <a:prstGeom prst="rect">
            <a:avLst/>
          </a:prstGeom>
        </p:spPr>
        <p:txBody>
          <a:bodyPr vert="horz" lIns="91440" tIns="45720" rIns="91440" bIns="45720" rtlCol="0"/>
          <a:lstStyle>
            <a:lvl1pPr algn="r">
              <a:defRPr sz="1200"/>
            </a:lvl1pPr>
          </a:lstStyle>
          <a:p>
            <a:fld id="{90D324A1-A333-4334-ACB4-85AE93C4AC33}" type="datetimeFigureOut">
              <a:rPr lang="en-US" smtClean="0"/>
              <a:t>10/27/2017</a:t>
            </a:fld>
            <a:endParaRPr lang="en-US" dirty="0"/>
          </a:p>
        </p:txBody>
      </p:sp>
      <p:sp>
        <p:nvSpPr>
          <p:cNvPr id="4" name="Slide Image Placeholder 3"/>
          <p:cNvSpPr>
            <a:spLocks noGrp="1" noRot="1" noChangeAspect="1"/>
          </p:cNvSpPr>
          <p:nvPr>
            <p:ph type="sldImg" idx="2"/>
          </p:nvPr>
        </p:nvSpPr>
        <p:spPr>
          <a:xfrm>
            <a:off x="1349375" y="1162050"/>
            <a:ext cx="4183063" cy="31369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8182" y="4473898"/>
            <a:ext cx="5505450" cy="3660458"/>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2" y="8829970"/>
            <a:ext cx="2982119" cy="466433"/>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98105" y="8829970"/>
            <a:ext cx="2982119" cy="466433"/>
          </a:xfrm>
          <a:prstGeom prst="rect">
            <a:avLst/>
          </a:prstGeom>
        </p:spPr>
        <p:txBody>
          <a:bodyPr vert="horz" lIns="91440" tIns="45720" rIns="91440" bIns="45720" rtlCol="0" anchor="b"/>
          <a:lstStyle>
            <a:lvl1pPr algn="r">
              <a:defRPr sz="1200"/>
            </a:lvl1pPr>
          </a:lstStyle>
          <a:p>
            <a:fld id="{D148AA93-1B58-493F-91CC-15FB2FAB66D6}" type="slidenum">
              <a:rPr lang="en-US" smtClean="0"/>
              <a:t>‹#›</a:t>
            </a:fld>
            <a:endParaRPr lang="en-US" dirty="0"/>
          </a:p>
        </p:txBody>
      </p:sp>
    </p:spTree>
    <p:extLst>
      <p:ext uri="{BB962C8B-B14F-4D97-AF65-F5344CB8AC3E}">
        <p14:creationId xmlns:p14="http://schemas.microsoft.com/office/powerpoint/2010/main" val="33600374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148AA93-1B58-493F-91CC-15FB2FAB66D6}" type="slidenum">
              <a:rPr lang="en-US" smtClean="0"/>
              <a:t>1</a:t>
            </a:fld>
            <a:endParaRPr lang="en-US" dirty="0"/>
          </a:p>
        </p:txBody>
      </p:sp>
    </p:spTree>
    <p:extLst>
      <p:ext uri="{BB962C8B-B14F-4D97-AF65-F5344CB8AC3E}">
        <p14:creationId xmlns:p14="http://schemas.microsoft.com/office/powerpoint/2010/main" val="168148303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148AA93-1B58-493F-91CC-15FB2FAB66D6}" type="slidenum">
              <a:rPr lang="en-US" smtClean="0"/>
              <a:t>10</a:t>
            </a:fld>
            <a:endParaRPr lang="en-US" dirty="0"/>
          </a:p>
        </p:txBody>
      </p:sp>
    </p:spTree>
    <p:extLst>
      <p:ext uri="{BB962C8B-B14F-4D97-AF65-F5344CB8AC3E}">
        <p14:creationId xmlns:p14="http://schemas.microsoft.com/office/powerpoint/2010/main" val="48121760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148AA93-1B58-493F-91CC-15FB2FAB66D6}" type="slidenum">
              <a:rPr lang="en-US" smtClean="0"/>
              <a:t>11</a:t>
            </a:fld>
            <a:endParaRPr lang="en-US" dirty="0"/>
          </a:p>
        </p:txBody>
      </p:sp>
    </p:spTree>
    <p:extLst>
      <p:ext uri="{BB962C8B-B14F-4D97-AF65-F5344CB8AC3E}">
        <p14:creationId xmlns:p14="http://schemas.microsoft.com/office/powerpoint/2010/main" val="359274625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Last</a:t>
            </a:r>
            <a:r>
              <a:rPr lang="en-US" baseline="0" dirty="0" smtClean="0"/>
              <a:t> year’s information is in there but not everyone uses them – When appropriate, use YTD budget, not just annual budget</a:t>
            </a:r>
            <a:endParaRPr lang="en-US" dirty="0"/>
          </a:p>
        </p:txBody>
      </p:sp>
      <p:sp>
        <p:nvSpPr>
          <p:cNvPr id="4" name="Slide Number Placeholder 3"/>
          <p:cNvSpPr>
            <a:spLocks noGrp="1"/>
          </p:cNvSpPr>
          <p:nvPr>
            <p:ph type="sldNum" sz="quarter" idx="10"/>
          </p:nvPr>
        </p:nvSpPr>
        <p:spPr/>
        <p:txBody>
          <a:bodyPr/>
          <a:lstStyle/>
          <a:p>
            <a:fld id="{D148AA93-1B58-493F-91CC-15FB2FAB66D6}" type="slidenum">
              <a:rPr lang="en-US" smtClean="0"/>
              <a:t>12</a:t>
            </a:fld>
            <a:endParaRPr lang="en-US" dirty="0"/>
          </a:p>
        </p:txBody>
      </p:sp>
    </p:spTree>
    <p:extLst>
      <p:ext uri="{BB962C8B-B14F-4D97-AF65-F5344CB8AC3E}">
        <p14:creationId xmlns:p14="http://schemas.microsoft.com/office/powerpoint/2010/main" val="302067589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148AA93-1B58-493F-91CC-15FB2FAB66D6}" type="slidenum">
              <a:rPr lang="en-US" smtClean="0"/>
              <a:t>13</a:t>
            </a:fld>
            <a:endParaRPr lang="en-US" dirty="0"/>
          </a:p>
        </p:txBody>
      </p:sp>
    </p:spTree>
    <p:extLst>
      <p:ext uri="{BB962C8B-B14F-4D97-AF65-F5344CB8AC3E}">
        <p14:creationId xmlns:p14="http://schemas.microsoft.com/office/powerpoint/2010/main" val="113510450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Doesn’t need to tell you everything</a:t>
            </a:r>
            <a:r>
              <a:rPr lang="en-US" baseline="0" dirty="0" smtClean="0"/>
              <a:t> – should only be the critical info that </a:t>
            </a:r>
            <a:endParaRPr lang="en-US" dirty="0"/>
          </a:p>
        </p:txBody>
      </p:sp>
      <p:sp>
        <p:nvSpPr>
          <p:cNvPr id="4" name="Slide Number Placeholder 3"/>
          <p:cNvSpPr>
            <a:spLocks noGrp="1"/>
          </p:cNvSpPr>
          <p:nvPr>
            <p:ph type="sldNum" sz="quarter" idx="10"/>
          </p:nvPr>
        </p:nvSpPr>
        <p:spPr/>
        <p:txBody>
          <a:bodyPr/>
          <a:lstStyle/>
          <a:p>
            <a:fld id="{D148AA93-1B58-493F-91CC-15FB2FAB66D6}" type="slidenum">
              <a:rPr lang="en-US" smtClean="0"/>
              <a:t>14</a:t>
            </a:fld>
            <a:endParaRPr lang="en-US" dirty="0"/>
          </a:p>
        </p:txBody>
      </p:sp>
    </p:spTree>
    <p:extLst>
      <p:ext uri="{BB962C8B-B14F-4D97-AF65-F5344CB8AC3E}">
        <p14:creationId xmlns:p14="http://schemas.microsoft.com/office/powerpoint/2010/main" val="280396455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148AA93-1B58-493F-91CC-15FB2FAB66D6}" type="slidenum">
              <a:rPr lang="en-US" smtClean="0"/>
              <a:t>15</a:t>
            </a:fld>
            <a:endParaRPr lang="en-US" dirty="0"/>
          </a:p>
        </p:txBody>
      </p:sp>
    </p:spTree>
    <p:extLst>
      <p:ext uri="{BB962C8B-B14F-4D97-AF65-F5344CB8AC3E}">
        <p14:creationId xmlns:p14="http://schemas.microsoft.com/office/powerpoint/2010/main" val="332970695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dirty="0" smtClean="0"/>
              <a:t>Budget Managers: </a:t>
            </a:r>
          </a:p>
          <a:p>
            <a:pPr lvl="1"/>
            <a:r>
              <a:rPr lang="en-US" dirty="0" smtClean="0"/>
              <a:t>and help inform spending for remainder of the  year</a:t>
            </a:r>
          </a:p>
          <a:p>
            <a:pPr lvl="1"/>
            <a:r>
              <a:rPr lang="en-US" dirty="0" smtClean="0"/>
              <a:t>i.e. monthly budget vs. actual by program plus necessary detail </a:t>
            </a:r>
          </a:p>
          <a:p>
            <a:r>
              <a:rPr lang="en-US" dirty="0" smtClean="0"/>
              <a:t>Executive Management:</a:t>
            </a:r>
          </a:p>
          <a:p>
            <a:pPr lvl="1"/>
            <a:r>
              <a:rPr lang="en-US" dirty="0" smtClean="0"/>
              <a:t>Reports give higher-level insight to spending against the budget and indicate critical trends</a:t>
            </a:r>
          </a:p>
          <a:p>
            <a:pPr lvl="1"/>
            <a:r>
              <a:rPr lang="en-US" dirty="0" smtClean="0"/>
              <a:t>i.e. YTD P&amp;L, Budget versus Actual, Balance Sheet, cash flow projection</a:t>
            </a:r>
          </a:p>
          <a:p>
            <a:r>
              <a:rPr lang="en-US" dirty="0" smtClean="0">
                <a:ea typeface="Tahoma" panose="020B0604030504040204" pitchFamily="34" charset="0"/>
                <a:cs typeface="Tahoma" panose="020B0604030504040204" pitchFamily="34" charset="0"/>
              </a:rPr>
              <a:t>Board of Directors</a:t>
            </a:r>
          </a:p>
          <a:p>
            <a:pPr lvl="1"/>
            <a:r>
              <a:rPr lang="en-US" dirty="0" smtClean="0">
                <a:ea typeface="Tahoma" panose="020B0604030504040204" pitchFamily="34" charset="0"/>
                <a:cs typeface="Tahoma" panose="020B0604030504040204" pitchFamily="34" charset="0"/>
              </a:rPr>
              <a:t>Reports should indicate trends in critical business areas and inform conversations about strategy and planning for the future</a:t>
            </a:r>
          </a:p>
          <a:p>
            <a:pPr lvl="1"/>
            <a:r>
              <a:rPr lang="en-US" dirty="0" smtClean="0">
                <a:ea typeface="Tahoma" panose="020B0604030504040204" pitchFamily="34" charset="0"/>
                <a:cs typeface="Tahoma" panose="020B0604030504040204" pitchFamily="34" charset="0"/>
              </a:rPr>
              <a:t>i.e. dashboard that tracks critical business indicators; high-level YTD budget-to-actual, 12-18 month cash flow projection, year-over-year Balance Sheet</a:t>
            </a:r>
          </a:p>
          <a:p>
            <a:pPr lvl="1"/>
            <a:endParaRPr lang="en-US" dirty="0" smtClean="0">
              <a:ea typeface="Tahoma" panose="020B0604030504040204" pitchFamily="34" charset="0"/>
              <a:cs typeface="Tahoma" panose="020B0604030504040204" pitchFamily="34" charset="0"/>
            </a:endParaRPr>
          </a:p>
          <a:p>
            <a:pPr lvl="1"/>
            <a:r>
              <a:rPr lang="en-US" dirty="0" smtClean="0">
                <a:ea typeface="Tahoma" panose="020B0604030504040204" pitchFamily="34" charset="0"/>
                <a:cs typeface="Tahoma" panose="020B0604030504040204" pitchFamily="34" charset="0"/>
              </a:rPr>
              <a:t>Donors</a:t>
            </a:r>
            <a:br>
              <a:rPr lang="en-US" dirty="0" smtClean="0">
                <a:ea typeface="Tahoma" panose="020B0604030504040204" pitchFamily="34" charset="0"/>
                <a:cs typeface="Tahoma" panose="020B0604030504040204" pitchFamily="34" charset="0"/>
              </a:rPr>
            </a:br>
            <a:r>
              <a:rPr lang="en-US" dirty="0" smtClean="0">
                <a:ea typeface="Tahoma" panose="020B0604030504040204" pitchFamily="34" charset="0"/>
                <a:cs typeface="Tahoma" panose="020B0604030504040204" pitchFamily="34" charset="0"/>
              </a:rPr>
              <a:t>key  highlights that make</a:t>
            </a:r>
            <a:r>
              <a:rPr lang="en-US" baseline="0" dirty="0" smtClean="0">
                <a:ea typeface="Tahoma" panose="020B0604030504040204" pitchFamily="34" charset="0"/>
                <a:cs typeface="Tahoma" panose="020B0604030504040204" pitchFamily="34" charset="0"/>
              </a:rPr>
              <a:t> you look good</a:t>
            </a:r>
          </a:p>
          <a:p>
            <a:pPr lvl="1"/>
            <a:endParaRPr lang="en-US" dirty="0" smtClean="0">
              <a:ea typeface="Tahoma" panose="020B0604030504040204" pitchFamily="34" charset="0"/>
              <a:cs typeface="Tahoma" panose="020B0604030504040204" pitchFamily="34" charset="0"/>
            </a:endParaRPr>
          </a:p>
          <a:p>
            <a:pPr lvl="1"/>
            <a:endParaRPr lang="en-US" dirty="0" smtClean="0"/>
          </a:p>
          <a:p>
            <a:pPr lvl="1"/>
            <a:endParaRPr lang="en-US" dirty="0" smtClean="0"/>
          </a:p>
          <a:p>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FA04BB6B-BEDE-48E4-970F-8DFC0D4B5AE7}" type="slidenum">
              <a:rPr lang="en-US" smtClean="0"/>
              <a:pPr>
                <a:defRPr/>
              </a:pPr>
              <a:t>16</a:t>
            </a:fld>
            <a:endParaRPr lang="en-US" dirty="0"/>
          </a:p>
        </p:txBody>
      </p:sp>
    </p:spTree>
    <p:extLst>
      <p:ext uri="{BB962C8B-B14F-4D97-AF65-F5344CB8AC3E}">
        <p14:creationId xmlns:p14="http://schemas.microsoft.com/office/powerpoint/2010/main" val="374074758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148AA93-1B58-493F-91CC-15FB2FAB66D6}" type="slidenum">
              <a:rPr lang="en-US" smtClean="0"/>
              <a:t>17</a:t>
            </a:fld>
            <a:endParaRPr lang="en-US" dirty="0"/>
          </a:p>
        </p:txBody>
      </p:sp>
    </p:spTree>
    <p:extLst>
      <p:ext uri="{BB962C8B-B14F-4D97-AF65-F5344CB8AC3E}">
        <p14:creationId xmlns:p14="http://schemas.microsoft.com/office/powerpoint/2010/main" val="186817321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148AA93-1B58-493F-91CC-15FB2FAB66D6}" type="slidenum">
              <a:rPr lang="en-US" smtClean="0"/>
              <a:t>18</a:t>
            </a:fld>
            <a:endParaRPr lang="en-US" dirty="0"/>
          </a:p>
        </p:txBody>
      </p:sp>
    </p:spTree>
    <p:extLst>
      <p:ext uri="{BB962C8B-B14F-4D97-AF65-F5344CB8AC3E}">
        <p14:creationId xmlns:p14="http://schemas.microsoft.com/office/powerpoint/2010/main" val="12724387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148AA93-1B58-493F-91CC-15FB2FAB66D6}" type="slidenum">
              <a:rPr lang="en-US" smtClean="0"/>
              <a:t>2</a:t>
            </a:fld>
            <a:endParaRPr lang="en-US" dirty="0"/>
          </a:p>
        </p:txBody>
      </p:sp>
    </p:spTree>
    <p:extLst>
      <p:ext uri="{BB962C8B-B14F-4D97-AF65-F5344CB8AC3E}">
        <p14:creationId xmlns:p14="http://schemas.microsoft.com/office/powerpoint/2010/main" val="18069574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148AA93-1B58-493F-91CC-15FB2FAB66D6}" type="slidenum">
              <a:rPr lang="en-US" smtClean="0"/>
              <a:t>3</a:t>
            </a:fld>
            <a:endParaRPr lang="en-US" dirty="0"/>
          </a:p>
        </p:txBody>
      </p:sp>
    </p:spTree>
    <p:extLst>
      <p:ext uri="{BB962C8B-B14F-4D97-AF65-F5344CB8AC3E}">
        <p14:creationId xmlns:p14="http://schemas.microsoft.com/office/powerpoint/2010/main" val="14456810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In our experience,</a:t>
            </a:r>
            <a:r>
              <a:rPr lang="en-US" baseline="0" dirty="0" smtClean="0"/>
              <a:t> it’s possible to get caught up in the details and confused about what to show to whom. By coming up with the right process that gets all of the necessary information to the right places, we can </a:t>
            </a:r>
            <a:endParaRPr lang="en-US" dirty="0" smtClean="0"/>
          </a:p>
          <a:p>
            <a:endParaRPr lang="en-US" dirty="0"/>
          </a:p>
        </p:txBody>
      </p:sp>
      <p:sp>
        <p:nvSpPr>
          <p:cNvPr id="4" name="Slide Number Placeholder 3"/>
          <p:cNvSpPr>
            <a:spLocks noGrp="1"/>
          </p:cNvSpPr>
          <p:nvPr>
            <p:ph type="sldNum" sz="quarter" idx="10"/>
          </p:nvPr>
        </p:nvSpPr>
        <p:spPr/>
        <p:txBody>
          <a:bodyPr/>
          <a:lstStyle/>
          <a:p>
            <a:fld id="{D148AA93-1B58-493F-91CC-15FB2FAB66D6}" type="slidenum">
              <a:rPr lang="en-US" smtClean="0"/>
              <a:t>4</a:t>
            </a:fld>
            <a:endParaRPr lang="en-US" dirty="0"/>
          </a:p>
        </p:txBody>
      </p:sp>
    </p:spTree>
    <p:extLst>
      <p:ext uri="{BB962C8B-B14F-4D97-AF65-F5344CB8AC3E}">
        <p14:creationId xmlns:p14="http://schemas.microsoft.com/office/powerpoint/2010/main" val="22844521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148AA93-1B58-493F-91CC-15FB2FAB66D6}" type="slidenum">
              <a:rPr lang="en-US" smtClean="0"/>
              <a:t>5</a:t>
            </a:fld>
            <a:endParaRPr lang="en-US" dirty="0"/>
          </a:p>
        </p:txBody>
      </p:sp>
    </p:spTree>
    <p:extLst>
      <p:ext uri="{BB962C8B-B14F-4D97-AF65-F5344CB8AC3E}">
        <p14:creationId xmlns:p14="http://schemas.microsoft.com/office/powerpoint/2010/main" val="39268236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Does anyone want to share any current</a:t>
            </a:r>
            <a:r>
              <a:rPr lang="en-US" baseline="0" dirty="0" smtClean="0"/>
              <a:t> challenges with any of these – reporting, budgeting, etc. </a:t>
            </a:r>
            <a:endParaRPr lang="en-US" dirty="0" smtClean="0"/>
          </a:p>
          <a:p>
            <a:endParaRPr lang="en-US" dirty="0"/>
          </a:p>
        </p:txBody>
      </p:sp>
      <p:sp>
        <p:nvSpPr>
          <p:cNvPr id="4" name="Slide Number Placeholder 3"/>
          <p:cNvSpPr>
            <a:spLocks noGrp="1"/>
          </p:cNvSpPr>
          <p:nvPr>
            <p:ph type="sldNum" sz="quarter" idx="10"/>
          </p:nvPr>
        </p:nvSpPr>
        <p:spPr/>
        <p:txBody>
          <a:bodyPr/>
          <a:lstStyle/>
          <a:p>
            <a:fld id="{D148AA93-1B58-493F-91CC-15FB2FAB66D6}" type="slidenum">
              <a:rPr lang="en-US" smtClean="0"/>
              <a:t>6</a:t>
            </a:fld>
            <a:endParaRPr lang="en-US" dirty="0"/>
          </a:p>
        </p:txBody>
      </p:sp>
    </p:spTree>
    <p:extLst>
      <p:ext uri="{BB962C8B-B14F-4D97-AF65-F5344CB8AC3E}">
        <p14:creationId xmlns:p14="http://schemas.microsoft.com/office/powerpoint/2010/main" val="9329154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148AA93-1B58-493F-91CC-15FB2FAB66D6}" type="slidenum">
              <a:rPr lang="en-US" smtClean="0"/>
              <a:t>7</a:t>
            </a:fld>
            <a:endParaRPr lang="en-US" dirty="0"/>
          </a:p>
        </p:txBody>
      </p:sp>
    </p:spTree>
    <p:extLst>
      <p:ext uri="{BB962C8B-B14F-4D97-AF65-F5344CB8AC3E}">
        <p14:creationId xmlns:p14="http://schemas.microsoft.com/office/powerpoint/2010/main" val="17611734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dirty="0" smtClean="0"/>
              <a:t>Budget Managers: </a:t>
            </a:r>
          </a:p>
          <a:p>
            <a:pPr lvl="1"/>
            <a:r>
              <a:rPr lang="en-US" dirty="0" smtClean="0"/>
              <a:t>and help inform spending for remainder of the  year</a:t>
            </a:r>
          </a:p>
          <a:p>
            <a:pPr lvl="1"/>
            <a:r>
              <a:rPr lang="en-US" dirty="0" smtClean="0"/>
              <a:t>i.e. monthly budget vs. actual by program plus necessary detail </a:t>
            </a:r>
          </a:p>
          <a:p>
            <a:r>
              <a:rPr lang="en-US" dirty="0" smtClean="0"/>
              <a:t>Executive Management:</a:t>
            </a:r>
          </a:p>
          <a:p>
            <a:pPr lvl="1"/>
            <a:r>
              <a:rPr lang="en-US" dirty="0" smtClean="0"/>
              <a:t>Reports give higher-level insight to spending against the budget and indicate critical trends</a:t>
            </a:r>
          </a:p>
          <a:p>
            <a:pPr lvl="1"/>
            <a:r>
              <a:rPr lang="en-US" dirty="0" smtClean="0"/>
              <a:t>i.e. YTD P&amp;L, Budget versus Actual, Balance Sheet, cash flow projection</a:t>
            </a:r>
          </a:p>
          <a:p>
            <a:r>
              <a:rPr lang="en-US" dirty="0" smtClean="0">
                <a:ea typeface="Tahoma" panose="020B0604030504040204" pitchFamily="34" charset="0"/>
                <a:cs typeface="Tahoma" panose="020B0604030504040204" pitchFamily="34" charset="0"/>
              </a:rPr>
              <a:t>Board of Directors</a:t>
            </a:r>
          </a:p>
          <a:p>
            <a:pPr lvl="1"/>
            <a:r>
              <a:rPr lang="en-US" dirty="0" smtClean="0">
                <a:ea typeface="Tahoma" panose="020B0604030504040204" pitchFamily="34" charset="0"/>
                <a:cs typeface="Tahoma" panose="020B0604030504040204" pitchFamily="34" charset="0"/>
              </a:rPr>
              <a:t>Reports should indicate trends in critical business areas and inform conversations about strategy and planning for the future</a:t>
            </a:r>
          </a:p>
          <a:p>
            <a:pPr lvl="1"/>
            <a:r>
              <a:rPr lang="en-US" dirty="0" smtClean="0">
                <a:ea typeface="Tahoma" panose="020B0604030504040204" pitchFamily="34" charset="0"/>
                <a:cs typeface="Tahoma" panose="020B0604030504040204" pitchFamily="34" charset="0"/>
              </a:rPr>
              <a:t>i.e. dashboard that tracks critical business indicators; high-level YTD budget-to-actual, 12-18 month cash flow projection, year-over-year Balance Sheet</a:t>
            </a:r>
          </a:p>
          <a:p>
            <a:pPr lvl="1"/>
            <a:endParaRPr lang="en-US" dirty="0" smtClean="0">
              <a:ea typeface="Tahoma" panose="020B0604030504040204" pitchFamily="34" charset="0"/>
              <a:cs typeface="Tahoma" panose="020B0604030504040204" pitchFamily="34" charset="0"/>
            </a:endParaRPr>
          </a:p>
          <a:p>
            <a:pPr lvl="1"/>
            <a:r>
              <a:rPr lang="en-US" dirty="0" smtClean="0">
                <a:ea typeface="Tahoma" panose="020B0604030504040204" pitchFamily="34" charset="0"/>
                <a:cs typeface="Tahoma" panose="020B0604030504040204" pitchFamily="34" charset="0"/>
              </a:rPr>
              <a:t>Donors</a:t>
            </a:r>
            <a:br>
              <a:rPr lang="en-US" dirty="0" smtClean="0">
                <a:ea typeface="Tahoma" panose="020B0604030504040204" pitchFamily="34" charset="0"/>
                <a:cs typeface="Tahoma" panose="020B0604030504040204" pitchFamily="34" charset="0"/>
              </a:rPr>
            </a:br>
            <a:r>
              <a:rPr lang="en-US" dirty="0" smtClean="0">
                <a:ea typeface="Tahoma" panose="020B0604030504040204" pitchFamily="34" charset="0"/>
                <a:cs typeface="Tahoma" panose="020B0604030504040204" pitchFamily="34" charset="0"/>
              </a:rPr>
              <a:t>key  highlights that make</a:t>
            </a:r>
            <a:r>
              <a:rPr lang="en-US" baseline="0" dirty="0" smtClean="0">
                <a:ea typeface="Tahoma" panose="020B0604030504040204" pitchFamily="34" charset="0"/>
                <a:cs typeface="Tahoma" panose="020B0604030504040204" pitchFamily="34" charset="0"/>
              </a:rPr>
              <a:t> you look good</a:t>
            </a:r>
          </a:p>
          <a:p>
            <a:pPr lvl="1"/>
            <a:endParaRPr lang="en-US" dirty="0" smtClean="0">
              <a:ea typeface="Tahoma" panose="020B0604030504040204" pitchFamily="34" charset="0"/>
              <a:cs typeface="Tahoma" panose="020B0604030504040204" pitchFamily="34" charset="0"/>
            </a:endParaRPr>
          </a:p>
          <a:p>
            <a:pPr lvl="1"/>
            <a:endParaRPr lang="en-US" dirty="0" smtClean="0"/>
          </a:p>
          <a:p>
            <a:pPr lvl="1"/>
            <a:endParaRPr lang="en-US" dirty="0" smtClean="0"/>
          </a:p>
          <a:p>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FA04BB6B-BEDE-48E4-970F-8DFC0D4B5AE7}" type="slidenum">
              <a:rPr lang="en-US" smtClean="0"/>
              <a:pPr>
                <a:defRPr/>
              </a:pPr>
              <a:t>8</a:t>
            </a:fld>
            <a:endParaRPr lang="en-US" dirty="0"/>
          </a:p>
        </p:txBody>
      </p:sp>
    </p:spTree>
    <p:extLst>
      <p:ext uri="{BB962C8B-B14F-4D97-AF65-F5344CB8AC3E}">
        <p14:creationId xmlns:p14="http://schemas.microsoft.com/office/powerpoint/2010/main" val="113953481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dirty="0" smtClean="0"/>
              <a:t>Budget Managers: </a:t>
            </a:r>
          </a:p>
          <a:p>
            <a:pPr lvl="1"/>
            <a:r>
              <a:rPr lang="en-US" dirty="0" smtClean="0"/>
              <a:t>and help inform spending for remainder of the  year</a:t>
            </a:r>
          </a:p>
          <a:p>
            <a:pPr lvl="1"/>
            <a:r>
              <a:rPr lang="en-US" dirty="0" smtClean="0"/>
              <a:t>i.e. monthly budget vs. actual by program plus necessary detail </a:t>
            </a:r>
          </a:p>
          <a:p>
            <a:r>
              <a:rPr lang="en-US" dirty="0" smtClean="0"/>
              <a:t>Executive Management:</a:t>
            </a:r>
          </a:p>
          <a:p>
            <a:pPr lvl="1"/>
            <a:r>
              <a:rPr lang="en-US" dirty="0" smtClean="0"/>
              <a:t>Reports give higher-level insight to spending against the budget and indicate critical trends</a:t>
            </a:r>
          </a:p>
          <a:p>
            <a:pPr lvl="1"/>
            <a:r>
              <a:rPr lang="en-US" dirty="0" smtClean="0"/>
              <a:t>i.e. YTD P&amp;L, Budget versus Actual, Balance Sheet, cash flow projection</a:t>
            </a:r>
          </a:p>
          <a:p>
            <a:r>
              <a:rPr lang="en-US" dirty="0" smtClean="0">
                <a:ea typeface="Tahoma" panose="020B0604030504040204" pitchFamily="34" charset="0"/>
                <a:cs typeface="Tahoma" panose="020B0604030504040204" pitchFamily="34" charset="0"/>
              </a:rPr>
              <a:t>Board of Directors</a:t>
            </a:r>
          </a:p>
          <a:p>
            <a:pPr lvl="1"/>
            <a:r>
              <a:rPr lang="en-US" dirty="0" smtClean="0">
                <a:ea typeface="Tahoma" panose="020B0604030504040204" pitchFamily="34" charset="0"/>
                <a:cs typeface="Tahoma" panose="020B0604030504040204" pitchFamily="34" charset="0"/>
              </a:rPr>
              <a:t>Reports should indicate trends in critical business areas and inform conversations about strategy and planning for the future</a:t>
            </a:r>
          </a:p>
          <a:p>
            <a:pPr lvl="1"/>
            <a:r>
              <a:rPr lang="en-US" dirty="0" smtClean="0">
                <a:ea typeface="Tahoma" panose="020B0604030504040204" pitchFamily="34" charset="0"/>
                <a:cs typeface="Tahoma" panose="020B0604030504040204" pitchFamily="34" charset="0"/>
              </a:rPr>
              <a:t>i.e. dashboard that tracks critical business indicators; high-level YTD budget-to-actual, 12-18 month cash flow projection, year-over-year Balance Sheet</a:t>
            </a:r>
          </a:p>
          <a:p>
            <a:pPr lvl="1"/>
            <a:endParaRPr lang="en-US" dirty="0" smtClean="0">
              <a:ea typeface="Tahoma" panose="020B0604030504040204" pitchFamily="34" charset="0"/>
              <a:cs typeface="Tahoma" panose="020B0604030504040204" pitchFamily="34" charset="0"/>
            </a:endParaRPr>
          </a:p>
          <a:p>
            <a:pPr lvl="1"/>
            <a:r>
              <a:rPr lang="en-US" dirty="0" smtClean="0">
                <a:ea typeface="Tahoma" panose="020B0604030504040204" pitchFamily="34" charset="0"/>
                <a:cs typeface="Tahoma" panose="020B0604030504040204" pitchFamily="34" charset="0"/>
              </a:rPr>
              <a:t>Donors</a:t>
            </a:r>
            <a:br>
              <a:rPr lang="en-US" dirty="0" smtClean="0">
                <a:ea typeface="Tahoma" panose="020B0604030504040204" pitchFamily="34" charset="0"/>
                <a:cs typeface="Tahoma" panose="020B0604030504040204" pitchFamily="34" charset="0"/>
              </a:rPr>
            </a:br>
            <a:r>
              <a:rPr lang="en-US" dirty="0" smtClean="0">
                <a:ea typeface="Tahoma" panose="020B0604030504040204" pitchFamily="34" charset="0"/>
                <a:cs typeface="Tahoma" panose="020B0604030504040204" pitchFamily="34" charset="0"/>
              </a:rPr>
              <a:t>key  highlights that make</a:t>
            </a:r>
            <a:r>
              <a:rPr lang="en-US" baseline="0" dirty="0" smtClean="0">
                <a:ea typeface="Tahoma" panose="020B0604030504040204" pitchFamily="34" charset="0"/>
                <a:cs typeface="Tahoma" panose="020B0604030504040204" pitchFamily="34" charset="0"/>
              </a:rPr>
              <a:t> you look good</a:t>
            </a:r>
          </a:p>
          <a:p>
            <a:pPr lvl="1"/>
            <a:endParaRPr lang="en-US" dirty="0" smtClean="0">
              <a:ea typeface="Tahoma" panose="020B0604030504040204" pitchFamily="34" charset="0"/>
              <a:cs typeface="Tahoma" panose="020B0604030504040204" pitchFamily="34" charset="0"/>
            </a:endParaRPr>
          </a:p>
          <a:p>
            <a:pPr lvl="1"/>
            <a:endParaRPr lang="en-US" dirty="0" smtClean="0"/>
          </a:p>
          <a:p>
            <a:pPr lvl="1"/>
            <a:endParaRPr lang="en-US" dirty="0" smtClean="0"/>
          </a:p>
          <a:p>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FA04BB6B-BEDE-48E4-970F-8DFC0D4B5AE7}" type="slidenum">
              <a:rPr lang="en-US" smtClean="0"/>
              <a:pPr>
                <a:defRPr/>
              </a:pPr>
              <a:t>9</a:t>
            </a:fld>
            <a:endParaRPr lang="en-US" dirty="0"/>
          </a:p>
        </p:txBody>
      </p:sp>
    </p:spTree>
    <p:extLst>
      <p:ext uri="{BB962C8B-B14F-4D97-AF65-F5344CB8AC3E}">
        <p14:creationId xmlns:p14="http://schemas.microsoft.com/office/powerpoint/2010/main" val="37331386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AEF3F18-5561-49E4-8FC6-D2C6928DC98E}" type="datetimeFigureOut">
              <a:rPr lang="en-US" smtClean="0"/>
              <a:t>10/27/2017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3102399-2D8C-4D73-A688-55C2C49877F7}" type="slidenum">
              <a:rPr lang="en-US" smtClean="0"/>
              <a:t>‹#›</a:t>
            </a:fld>
            <a:endParaRPr lang="en-US" dirty="0"/>
          </a:p>
        </p:txBody>
      </p:sp>
    </p:spTree>
    <p:extLst>
      <p:ext uri="{BB962C8B-B14F-4D97-AF65-F5344CB8AC3E}">
        <p14:creationId xmlns:p14="http://schemas.microsoft.com/office/powerpoint/2010/main" val="32527978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AEF3F18-5561-49E4-8FC6-D2C6928DC98E}" type="datetimeFigureOut">
              <a:rPr lang="en-US" smtClean="0"/>
              <a:t>10/27/2017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3102399-2D8C-4D73-A688-55C2C49877F7}" type="slidenum">
              <a:rPr lang="en-US" smtClean="0"/>
              <a:t>‹#›</a:t>
            </a:fld>
            <a:endParaRPr lang="en-US" dirty="0"/>
          </a:p>
        </p:txBody>
      </p:sp>
    </p:spTree>
    <p:extLst>
      <p:ext uri="{BB962C8B-B14F-4D97-AF65-F5344CB8AC3E}">
        <p14:creationId xmlns:p14="http://schemas.microsoft.com/office/powerpoint/2010/main" val="1478638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AEF3F18-5561-49E4-8FC6-D2C6928DC98E}" type="datetimeFigureOut">
              <a:rPr lang="en-US" smtClean="0"/>
              <a:t>10/27/2017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3102399-2D8C-4D73-A688-55C2C49877F7}" type="slidenum">
              <a:rPr lang="en-US" smtClean="0"/>
              <a:t>‹#›</a:t>
            </a:fld>
            <a:endParaRPr lang="en-US" dirty="0"/>
          </a:p>
        </p:txBody>
      </p:sp>
    </p:spTree>
    <p:extLst>
      <p:ext uri="{BB962C8B-B14F-4D97-AF65-F5344CB8AC3E}">
        <p14:creationId xmlns:p14="http://schemas.microsoft.com/office/powerpoint/2010/main" val="14420993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848319309"/>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Content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74319" y="362515"/>
            <a:ext cx="7955280" cy="886396"/>
          </a:xfrm>
        </p:spPr>
        <p:txBody>
          <a:bodyPr/>
          <a:lstStyle>
            <a:lvl1pPr>
              <a:defRPr/>
            </a:lvl1pPr>
          </a:lstStyle>
          <a:p>
            <a:r>
              <a:rPr lang="en-US" dirty="0" smtClean="0"/>
              <a:t>Click to edit content page title</a:t>
            </a:r>
            <a:endParaRPr lang="en-US" dirty="0"/>
          </a:p>
        </p:txBody>
      </p:sp>
    </p:spTree>
    <p:extLst>
      <p:ext uri="{BB962C8B-B14F-4D97-AF65-F5344CB8AC3E}">
        <p14:creationId xmlns:p14="http://schemas.microsoft.com/office/powerpoint/2010/main" val="1233833678"/>
      </p:ext>
    </p:extLst>
  </p:cSld>
  <p:clrMapOvr>
    <a:masterClrMapping/>
  </p:clrMapOvr>
  <p:transition spd="med">
    <p:wipe dir="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AEF3F18-5561-49E4-8FC6-D2C6928DC98E}" type="datetimeFigureOut">
              <a:rPr lang="en-US" smtClean="0"/>
              <a:t>10/27/2017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3102399-2D8C-4D73-A688-55C2C49877F7}" type="slidenum">
              <a:rPr lang="en-US" smtClean="0"/>
              <a:t>‹#›</a:t>
            </a:fld>
            <a:endParaRPr lang="en-US" dirty="0"/>
          </a:p>
        </p:txBody>
      </p:sp>
    </p:spTree>
    <p:extLst>
      <p:ext uri="{BB962C8B-B14F-4D97-AF65-F5344CB8AC3E}">
        <p14:creationId xmlns:p14="http://schemas.microsoft.com/office/powerpoint/2010/main" val="26178617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smtClean="0"/>
              <a:t>Click to edit Master title style</a:t>
            </a:r>
            <a:endParaRPr lang="en-US"/>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AEF3F18-5561-49E4-8FC6-D2C6928DC98E}" type="datetimeFigureOut">
              <a:rPr lang="en-US" smtClean="0"/>
              <a:t>10/27/2017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3102399-2D8C-4D73-A688-55C2C49877F7}" type="slidenum">
              <a:rPr lang="en-US" smtClean="0"/>
              <a:t>‹#›</a:t>
            </a:fld>
            <a:endParaRPr lang="en-US" dirty="0"/>
          </a:p>
        </p:txBody>
      </p:sp>
    </p:spTree>
    <p:extLst>
      <p:ext uri="{BB962C8B-B14F-4D97-AF65-F5344CB8AC3E}">
        <p14:creationId xmlns:p14="http://schemas.microsoft.com/office/powerpoint/2010/main" val="15404134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AEF3F18-5561-49E4-8FC6-D2C6928DC98E}" type="datetimeFigureOut">
              <a:rPr lang="en-US" smtClean="0"/>
              <a:t>10/27/2017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3102399-2D8C-4D73-A688-55C2C49877F7}" type="slidenum">
              <a:rPr lang="en-US" smtClean="0"/>
              <a:t>‹#›</a:t>
            </a:fld>
            <a:endParaRPr lang="en-US" dirty="0"/>
          </a:p>
        </p:txBody>
      </p:sp>
    </p:spTree>
    <p:extLst>
      <p:ext uri="{BB962C8B-B14F-4D97-AF65-F5344CB8AC3E}">
        <p14:creationId xmlns:p14="http://schemas.microsoft.com/office/powerpoint/2010/main" val="21361159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AEF3F18-5561-49E4-8FC6-D2C6928DC98E}" type="datetimeFigureOut">
              <a:rPr lang="en-US" smtClean="0"/>
              <a:t>10/27/2017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3102399-2D8C-4D73-A688-55C2C49877F7}" type="slidenum">
              <a:rPr lang="en-US" smtClean="0"/>
              <a:t>‹#›</a:t>
            </a:fld>
            <a:endParaRPr lang="en-US" dirty="0"/>
          </a:p>
        </p:txBody>
      </p:sp>
    </p:spTree>
    <p:extLst>
      <p:ext uri="{BB962C8B-B14F-4D97-AF65-F5344CB8AC3E}">
        <p14:creationId xmlns:p14="http://schemas.microsoft.com/office/powerpoint/2010/main" val="14543676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AEF3F18-5561-49E4-8FC6-D2C6928DC98E}" type="datetimeFigureOut">
              <a:rPr lang="en-US" smtClean="0"/>
              <a:t>10/27/2017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3102399-2D8C-4D73-A688-55C2C49877F7}" type="slidenum">
              <a:rPr lang="en-US" smtClean="0"/>
              <a:t>‹#›</a:t>
            </a:fld>
            <a:endParaRPr lang="en-US" dirty="0"/>
          </a:p>
        </p:txBody>
      </p:sp>
    </p:spTree>
    <p:extLst>
      <p:ext uri="{BB962C8B-B14F-4D97-AF65-F5344CB8AC3E}">
        <p14:creationId xmlns:p14="http://schemas.microsoft.com/office/powerpoint/2010/main" val="29361956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AEF3F18-5561-49E4-8FC6-D2C6928DC98E}" type="datetimeFigureOut">
              <a:rPr lang="en-US" smtClean="0"/>
              <a:t>10/27/2017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3102399-2D8C-4D73-A688-55C2C49877F7}" type="slidenum">
              <a:rPr lang="en-US" smtClean="0"/>
              <a:t>‹#›</a:t>
            </a:fld>
            <a:endParaRPr lang="en-US" dirty="0"/>
          </a:p>
        </p:txBody>
      </p:sp>
    </p:spTree>
    <p:extLst>
      <p:ext uri="{BB962C8B-B14F-4D97-AF65-F5344CB8AC3E}">
        <p14:creationId xmlns:p14="http://schemas.microsoft.com/office/powerpoint/2010/main" val="33474789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AEF3F18-5561-49E4-8FC6-D2C6928DC98E}" type="datetimeFigureOut">
              <a:rPr lang="en-US" smtClean="0"/>
              <a:t>10/27/2017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3102399-2D8C-4D73-A688-55C2C49877F7}" type="slidenum">
              <a:rPr lang="en-US" smtClean="0"/>
              <a:t>‹#›</a:t>
            </a:fld>
            <a:endParaRPr lang="en-US" dirty="0"/>
          </a:p>
        </p:txBody>
      </p:sp>
    </p:spTree>
    <p:extLst>
      <p:ext uri="{BB962C8B-B14F-4D97-AF65-F5344CB8AC3E}">
        <p14:creationId xmlns:p14="http://schemas.microsoft.com/office/powerpoint/2010/main" val="25431928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AEF3F18-5561-49E4-8FC6-D2C6928DC98E}" type="datetimeFigureOut">
              <a:rPr lang="en-US" smtClean="0"/>
              <a:t>10/27/2017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3102399-2D8C-4D73-A688-55C2C49877F7}" type="slidenum">
              <a:rPr lang="en-US" smtClean="0"/>
              <a:t>‹#›</a:t>
            </a:fld>
            <a:endParaRPr lang="en-US" dirty="0"/>
          </a:p>
        </p:txBody>
      </p:sp>
    </p:spTree>
    <p:extLst>
      <p:ext uri="{BB962C8B-B14F-4D97-AF65-F5344CB8AC3E}">
        <p14:creationId xmlns:p14="http://schemas.microsoft.com/office/powerpoint/2010/main" val="22736463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9AEF3F18-5561-49E4-8FC6-D2C6928DC98E}" type="datetimeFigureOut">
              <a:rPr lang="en-US" smtClean="0"/>
              <a:t>10/27/2017</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3102399-2D8C-4D73-A688-55C2C49877F7}" type="slidenum">
              <a:rPr lang="en-US" smtClean="0"/>
              <a:t>‹#›</a:t>
            </a:fld>
            <a:endParaRPr lang="en-US" dirty="0"/>
          </a:p>
        </p:txBody>
      </p:sp>
    </p:spTree>
    <p:extLst>
      <p:ext uri="{BB962C8B-B14F-4D97-AF65-F5344CB8AC3E}">
        <p14:creationId xmlns:p14="http://schemas.microsoft.com/office/powerpoint/2010/main" val="568863887"/>
      </p:ext>
    </p:extLst>
  </p:cSld>
  <p:clrMap bg1="lt1" tx1="dk1" bg2="lt2" tx2="dk2" accent1="accent1" accent2="accent2" accent3="accent3" accent4="accent4" accent5="accent5" accent6="accent6" hlink="hlink" folHlink="folHlink"/>
  <p:sldLayoutIdLst>
    <p:sldLayoutId id="2147483783" r:id="rId1"/>
    <p:sldLayoutId id="2147483784" r:id="rId2"/>
    <p:sldLayoutId id="2147483785" r:id="rId3"/>
    <p:sldLayoutId id="2147483786" r:id="rId4"/>
    <p:sldLayoutId id="2147483787" r:id="rId5"/>
    <p:sldLayoutId id="2147483788" r:id="rId6"/>
    <p:sldLayoutId id="2147483789" r:id="rId7"/>
    <p:sldLayoutId id="2147483790" r:id="rId8"/>
    <p:sldLayoutId id="2147483791" r:id="rId9"/>
    <p:sldLayoutId id="2147483792" r:id="rId10"/>
    <p:sldLayoutId id="2147483793" r:id="rId11"/>
    <p:sldLayoutId id="2147483794" r:id="rId12"/>
    <p:sldLayoutId id="2147483795" r:id="rId13"/>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notesSlide" Target="../notesSlides/notesSlide11.xml"/><Relationship Id="rId1" Type="http://schemas.openxmlformats.org/officeDocument/2006/relationships/slideLayout" Target="../slideLayouts/slideLayout12.xml"/><Relationship Id="rId6" Type="http://schemas.openxmlformats.org/officeDocument/2006/relationships/image" Target="../media/image6.tmp"/><Relationship Id="rId5" Type="http://schemas.openxmlformats.org/officeDocument/2006/relationships/image" Target="../media/image5.jpeg"/><Relationship Id="rId4" Type="http://schemas.openxmlformats.org/officeDocument/2006/relationships/image" Target="../media/image4.tmp"/></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12.xml"/><Relationship Id="rId4" Type="http://schemas.openxmlformats.org/officeDocument/2006/relationships/image" Target="../media/image8.jpg"/></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12.xml"/><Relationship Id="rId4" Type="http://schemas.openxmlformats.org/officeDocument/2006/relationships/image" Target="../media/image9.jpg"/></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8.xml"/><Relationship Id="rId1" Type="http://schemas.openxmlformats.org/officeDocument/2006/relationships/slideLayout" Target="../slideLayouts/slideLayout12.xml"/><Relationship Id="rId4" Type="http://schemas.openxmlformats.org/officeDocument/2006/relationships/chart" Target="../charts/chart2.xml"/></Relationships>
</file>

<file path=ppt/slides/_rels/slide19.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hyperlink" Target="mailto:kmombourquette@insourceservices.com" TargetMode="External"/><Relationship Id="rId2" Type="http://schemas.openxmlformats.org/officeDocument/2006/relationships/image" Target="../media/image1.jpeg"/><Relationship Id="rId1" Type="http://schemas.openxmlformats.org/officeDocument/2006/relationships/slideLayout" Target="../slideLayouts/slideLayout12.xml"/><Relationship Id="rId4" Type="http://schemas.openxmlformats.org/officeDocument/2006/relationships/hyperlink" Target="mailto:sgallucci@insourceservices.com"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791196" y="6001547"/>
            <a:ext cx="2747772" cy="434753"/>
          </a:xfrm>
          <a:prstGeom prst="rect">
            <a:avLst/>
          </a:prstGeom>
        </p:spPr>
      </p:pic>
      <p:sp>
        <p:nvSpPr>
          <p:cNvPr id="3" name="Rectangle 2"/>
          <p:cNvSpPr/>
          <p:nvPr/>
        </p:nvSpPr>
        <p:spPr>
          <a:xfrm>
            <a:off x="-1" y="391520"/>
            <a:ext cx="9144000" cy="74295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prstClr val="white"/>
              </a:solidFill>
            </a:endParaRPr>
          </a:p>
        </p:txBody>
      </p:sp>
      <p:sp>
        <p:nvSpPr>
          <p:cNvPr id="7" name="TextBox 6"/>
          <p:cNvSpPr txBox="1"/>
          <p:nvPr/>
        </p:nvSpPr>
        <p:spPr>
          <a:xfrm>
            <a:off x="-195779" y="1925778"/>
            <a:ext cx="9535556" cy="954107"/>
          </a:xfrm>
          <a:prstGeom prst="rect">
            <a:avLst/>
          </a:prstGeom>
          <a:noFill/>
        </p:spPr>
        <p:txBody>
          <a:bodyPr wrap="square" rtlCol="0">
            <a:spAutoFit/>
          </a:bodyPr>
          <a:lstStyle/>
          <a:p>
            <a:pPr algn="ctr"/>
            <a:r>
              <a:rPr lang="en-US" sz="2800" b="1" dirty="0" smtClean="0">
                <a:solidFill>
                  <a:srgbClr val="165BA9"/>
                </a:solidFill>
                <a:latin typeface="Arial" panose="020B0604020202020204" pitchFamily="34" charset="0"/>
                <a:cs typeface="Arial" panose="020B0604020202020204" pitchFamily="34" charset="0"/>
              </a:rPr>
              <a:t>Using Financial Data to </a:t>
            </a:r>
            <a:r>
              <a:rPr lang="en-US" sz="2800" b="1" dirty="0" smtClean="0">
                <a:solidFill>
                  <a:srgbClr val="165BA9"/>
                </a:solidFill>
                <a:latin typeface="Arial" panose="020B0604020202020204" pitchFamily="34" charset="0"/>
                <a:cs typeface="Arial" panose="020B0604020202020204" pitchFamily="34" charset="0"/>
              </a:rPr>
              <a:t>Inform </a:t>
            </a:r>
            <a:r>
              <a:rPr lang="en-US" sz="2800" b="1" dirty="0">
                <a:solidFill>
                  <a:srgbClr val="165BA9"/>
                </a:solidFill>
                <a:latin typeface="Arial" panose="020B0604020202020204" pitchFamily="34" charset="0"/>
                <a:cs typeface="Arial" panose="020B0604020202020204" pitchFamily="34" charset="0"/>
              </a:rPr>
              <a:t>Y</a:t>
            </a:r>
            <a:r>
              <a:rPr lang="en-US" sz="2800" b="1" dirty="0" smtClean="0">
                <a:solidFill>
                  <a:srgbClr val="165BA9"/>
                </a:solidFill>
                <a:latin typeface="Arial" panose="020B0604020202020204" pitchFamily="34" charset="0"/>
                <a:cs typeface="Arial" panose="020B0604020202020204" pitchFamily="34" charset="0"/>
              </a:rPr>
              <a:t>our </a:t>
            </a:r>
            <a:r>
              <a:rPr lang="en-US" sz="2800" b="1" dirty="0" smtClean="0">
                <a:solidFill>
                  <a:srgbClr val="165BA9"/>
                </a:solidFill>
                <a:latin typeface="Arial" panose="020B0604020202020204" pitchFamily="34" charset="0"/>
                <a:cs typeface="Arial" panose="020B0604020202020204" pitchFamily="34" charset="0"/>
              </a:rPr>
              <a:t>Decisions:</a:t>
            </a:r>
          </a:p>
          <a:p>
            <a:pPr algn="ctr"/>
            <a:r>
              <a:rPr lang="en-US" sz="2800" b="1" dirty="0" smtClean="0">
                <a:solidFill>
                  <a:srgbClr val="165BA9"/>
                </a:solidFill>
                <a:latin typeface="Arial" panose="020B0604020202020204" pitchFamily="34" charset="0"/>
                <a:cs typeface="Arial" panose="020B0604020202020204" pitchFamily="34" charset="0"/>
              </a:rPr>
              <a:t>Realizing the Value of the Information You Have</a:t>
            </a:r>
            <a:endParaRPr lang="en-US" sz="2800" b="1" dirty="0">
              <a:solidFill>
                <a:srgbClr val="165BA9"/>
              </a:solidFill>
              <a:latin typeface="Arial" panose="020B0604020202020204" pitchFamily="34" charset="0"/>
              <a:cs typeface="Arial" panose="020B0604020202020204" pitchFamily="34" charset="0"/>
            </a:endParaRPr>
          </a:p>
        </p:txBody>
      </p:sp>
      <p:sp>
        <p:nvSpPr>
          <p:cNvPr id="9" name="Shape 90"/>
          <p:cNvSpPr txBox="1"/>
          <p:nvPr/>
        </p:nvSpPr>
        <p:spPr>
          <a:xfrm>
            <a:off x="661948" y="6239020"/>
            <a:ext cx="4343685" cy="276998"/>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200" b="0" i="0" u="none" strike="noStrike" cap="none" baseline="0" dirty="0">
                <a:solidFill>
                  <a:schemeClr val="dk1"/>
                </a:solidFill>
                <a:latin typeface="Times New Roman"/>
                <a:ea typeface="Times New Roman"/>
                <a:cs typeface="Times New Roman"/>
                <a:sym typeface="Times New Roman"/>
              </a:rPr>
              <a:t>Copyright © </a:t>
            </a:r>
            <a:r>
              <a:rPr lang="en-US" sz="1200" b="0" i="0" u="none" strike="noStrike" cap="none" baseline="0" dirty="0" smtClean="0">
                <a:solidFill>
                  <a:schemeClr val="dk1"/>
                </a:solidFill>
                <a:latin typeface="Times New Roman"/>
                <a:ea typeface="Times New Roman"/>
                <a:cs typeface="Times New Roman"/>
                <a:sym typeface="Times New Roman"/>
              </a:rPr>
              <a:t>2017 </a:t>
            </a:r>
            <a:r>
              <a:rPr lang="en-US" sz="1200" b="0" i="0" u="none" strike="noStrike" cap="none" baseline="0" dirty="0">
                <a:solidFill>
                  <a:schemeClr val="dk1"/>
                </a:solidFill>
                <a:latin typeface="Times New Roman"/>
                <a:ea typeface="Times New Roman"/>
                <a:cs typeface="Times New Roman"/>
                <a:sym typeface="Times New Roman"/>
              </a:rPr>
              <a:t>Insource Services, Inc. All Rights Reserved. </a:t>
            </a:r>
          </a:p>
        </p:txBody>
      </p:sp>
      <p:sp>
        <p:nvSpPr>
          <p:cNvPr id="8" name="TextBox 7"/>
          <p:cNvSpPr txBox="1"/>
          <p:nvPr/>
        </p:nvSpPr>
        <p:spPr>
          <a:xfrm>
            <a:off x="1257618" y="3359353"/>
            <a:ext cx="6646516" cy="2769989"/>
          </a:xfrm>
          <a:prstGeom prst="rect">
            <a:avLst/>
          </a:prstGeom>
          <a:noFill/>
        </p:spPr>
        <p:txBody>
          <a:bodyPr wrap="square" rtlCol="0">
            <a:spAutoFit/>
          </a:bodyPr>
          <a:lstStyle/>
          <a:p>
            <a:pPr algn="ctr"/>
            <a:r>
              <a:rPr lang="en-US" sz="2400" b="1" dirty="0">
                <a:latin typeface="Arial" panose="020B0604020202020204" pitchFamily="34" charset="0"/>
                <a:ea typeface="Tahoma" panose="020B0604030504040204" pitchFamily="34" charset="0"/>
                <a:cs typeface="Arial" panose="020B0604020202020204" pitchFamily="34" charset="0"/>
              </a:rPr>
              <a:t>Adam Griffin</a:t>
            </a:r>
          </a:p>
          <a:p>
            <a:pPr algn="ctr"/>
            <a:r>
              <a:rPr lang="en-US" sz="2400" dirty="0">
                <a:latin typeface="Arial" panose="020B0604020202020204" pitchFamily="34" charset="0"/>
                <a:ea typeface="Tahoma" panose="020B0604030504040204" pitchFamily="34" charset="0"/>
                <a:cs typeface="Arial" panose="020B0604020202020204" pitchFamily="34" charset="0"/>
              </a:rPr>
              <a:t>Director of Financial Consulting Services</a:t>
            </a:r>
            <a:endParaRPr lang="en-US" sz="1200" dirty="0">
              <a:latin typeface="Arial" panose="020B0604020202020204" pitchFamily="34" charset="0"/>
              <a:cs typeface="Arial" panose="020B0604020202020204" pitchFamily="34" charset="0"/>
            </a:endParaRPr>
          </a:p>
          <a:p>
            <a:pPr algn="ctr"/>
            <a:endParaRPr lang="en-US" sz="2400" b="1" dirty="0" smtClean="0">
              <a:latin typeface="Arial" panose="020B0604020202020204" pitchFamily="34" charset="0"/>
              <a:ea typeface="Tahoma" panose="020B0604030504040204" pitchFamily="34" charset="0"/>
              <a:cs typeface="Arial" panose="020B0604020202020204" pitchFamily="34" charset="0"/>
            </a:endParaRPr>
          </a:p>
          <a:p>
            <a:pPr algn="ctr"/>
            <a:r>
              <a:rPr lang="en-US" sz="2400" b="1" dirty="0" smtClean="0">
                <a:latin typeface="Arial" panose="020B0604020202020204" pitchFamily="34" charset="0"/>
                <a:ea typeface="Tahoma" panose="020B0604030504040204" pitchFamily="34" charset="0"/>
                <a:cs typeface="Arial" panose="020B0604020202020204" pitchFamily="34" charset="0"/>
              </a:rPr>
              <a:t>Kate Mombourquette</a:t>
            </a:r>
            <a:endParaRPr lang="en-US" sz="2400" dirty="0" smtClean="0">
              <a:latin typeface="Arial" panose="020B0604020202020204" pitchFamily="34" charset="0"/>
              <a:ea typeface="Tahoma" panose="020B0604030504040204" pitchFamily="34" charset="0"/>
              <a:cs typeface="Arial" panose="020B0604020202020204" pitchFamily="34" charset="0"/>
            </a:endParaRPr>
          </a:p>
          <a:p>
            <a:pPr algn="ctr"/>
            <a:r>
              <a:rPr lang="en-US" sz="2400" dirty="0" smtClean="0">
                <a:latin typeface="Arial" panose="020B0604020202020204" pitchFamily="34" charset="0"/>
                <a:ea typeface="Tahoma" panose="020B0604030504040204" pitchFamily="34" charset="0"/>
                <a:cs typeface="Arial" panose="020B0604020202020204" pitchFamily="34" charset="0"/>
              </a:rPr>
              <a:t>Director </a:t>
            </a:r>
            <a:r>
              <a:rPr lang="en-US" sz="2400" dirty="0">
                <a:latin typeface="Arial" panose="020B0604020202020204" pitchFamily="34" charset="0"/>
                <a:ea typeface="Tahoma" panose="020B0604030504040204" pitchFamily="34" charset="0"/>
                <a:cs typeface="Arial" panose="020B0604020202020204" pitchFamily="34" charset="0"/>
              </a:rPr>
              <a:t>of Accounting </a:t>
            </a:r>
            <a:r>
              <a:rPr lang="en-US" sz="2400" dirty="0" smtClean="0">
                <a:latin typeface="Arial" panose="020B0604020202020204" pitchFamily="34" charset="0"/>
                <a:ea typeface="Tahoma" panose="020B0604030504040204" pitchFamily="34" charset="0"/>
                <a:cs typeface="Arial" panose="020B0604020202020204" pitchFamily="34" charset="0"/>
              </a:rPr>
              <a:t>&amp; Bookkeeping Services</a:t>
            </a:r>
          </a:p>
          <a:p>
            <a:pPr algn="ctr"/>
            <a:endParaRPr lang="en-US" dirty="0" smtClean="0">
              <a:latin typeface="Arial" panose="020B0604020202020204" pitchFamily="34" charset="0"/>
              <a:cs typeface="Arial" panose="020B0604020202020204" pitchFamily="34" charset="0"/>
            </a:endParaRPr>
          </a:p>
          <a:p>
            <a:pPr algn="ctr"/>
            <a:r>
              <a:rPr lang="en-US" dirty="0" smtClean="0">
                <a:latin typeface="Arial" panose="020B0604020202020204" pitchFamily="34" charset="0"/>
                <a:cs typeface="Arial" panose="020B0604020202020204" pitchFamily="34" charset="0"/>
              </a:rPr>
              <a:t>November </a:t>
            </a:r>
            <a:r>
              <a:rPr lang="en-US" dirty="0">
                <a:latin typeface="Arial" panose="020B0604020202020204" pitchFamily="34" charset="0"/>
                <a:cs typeface="Arial" panose="020B0604020202020204" pitchFamily="34" charset="0"/>
              </a:rPr>
              <a:t>1, 2017</a:t>
            </a:r>
          </a:p>
          <a:p>
            <a:pPr algn="ctr"/>
            <a:endParaRPr lang="en-US" dirty="0">
              <a:latin typeface="Arial" panose="020B0604020202020204" pitchFamily="34" charset="0"/>
              <a:ea typeface="Tahoma" panose="020B0604030504040204" pitchFamily="34" charset="0"/>
              <a:cs typeface="Arial" panose="020B0604020202020204" pitchFamily="34" charset="0"/>
            </a:endParaRPr>
          </a:p>
        </p:txBody>
      </p:sp>
    </p:spTree>
    <p:extLst>
      <p:ext uri="{BB962C8B-B14F-4D97-AF65-F5344CB8AC3E}">
        <p14:creationId xmlns:p14="http://schemas.microsoft.com/office/powerpoint/2010/main" val="334430767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209310" y="6237087"/>
            <a:ext cx="2747772" cy="434753"/>
          </a:xfrm>
          <a:prstGeom prst="rect">
            <a:avLst/>
          </a:prstGeom>
        </p:spPr>
      </p:pic>
      <p:sp>
        <p:nvSpPr>
          <p:cNvPr id="3" name="Rectangle 2"/>
          <p:cNvSpPr/>
          <p:nvPr/>
        </p:nvSpPr>
        <p:spPr>
          <a:xfrm>
            <a:off x="0" y="387750"/>
            <a:ext cx="9144000" cy="74295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prstClr val="white"/>
              </a:solidFill>
            </a:endParaRPr>
          </a:p>
        </p:txBody>
      </p:sp>
      <p:sp>
        <p:nvSpPr>
          <p:cNvPr id="4" name="Rectangle 3"/>
          <p:cNvSpPr/>
          <p:nvPr/>
        </p:nvSpPr>
        <p:spPr>
          <a:xfrm>
            <a:off x="274320" y="548640"/>
            <a:ext cx="5912196" cy="492443"/>
          </a:xfrm>
          <a:prstGeom prst="rect">
            <a:avLst/>
          </a:prstGeom>
        </p:spPr>
        <p:txBody>
          <a:bodyPr wrap="none">
            <a:spAutoFit/>
          </a:bodyPr>
          <a:lstStyle/>
          <a:p>
            <a:r>
              <a:rPr lang="en-US" sz="2600" b="1" dirty="0">
                <a:solidFill>
                  <a:prstClr val="white"/>
                </a:solidFill>
                <a:latin typeface="Arial" panose="020B0604020202020204" pitchFamily="34" charset="0"/>
                <a:cs typeface="Arial" panose="020B0604020202020204" pitchFamily="34" charset="0"/>
              </a:rPr>
              <a:t>Reports and Metrics that Shed Light</a:t>
            </a:r>
          </a:p>
        </p:txBody>
      </p:sp>
      <p:sp>
        <p:nvSpPr>
          <p:cNvPr id="7" name="Rectangle 6"/>
          <p:cNvSpPr/>
          <p:nvPr/>
        </p:nvSpPr>
        <p:spPr>
          <a:xfrm>
            <a:off x="274321" y="1591056"/>
            <a:ext cx="8682762" cy="4406332"/>
          </a:xfrm>
          <a:prstGeom prst="rect">
            <a:avLst/>
          </a:prstGeom>
        </p:spPr>
        <p:txBody>
          <a:bodyPr wrap="square">
            <a:noAutofit/>
          </a:bodyPr>
          <a:lstStyle/>
          <a:p>
            <a:pPr marL="771525" lvl="1" indent="-428625">
              <a:spcAft>
                <a:spcPts val="1200"/>
              </a:spcAft>
              <a:buClr>
                <a:srgbClr val="92D050"/>
              </a:buClr>
              <a:buSzPct val="125000"/>
              <a:buFont typeface="Arial" panose="020B0604020202020204" pitchFamily="34" charset="0"/>
              <a:buChar char="•"/>
            </a:pPr>
            <a:r>
              <a:rPr lang="en-US" sz="2100" dirty="0">
                <a:latin typeface="Arial"/>
                <a:cs typeface="Arial"/>
              </a:rPr>
              <a:t>Decide what information you’re sharing and stick with it</a:t>
            </a:r>
          </a:p>
          <a:p>
            <a:pPr marL="1228725" lvl="2" indent="-428625">
              <a:spcAft>
                <a:spcPts val="1200"/>
              </a:spcAft>
              <a:buClr>
                <a:srgbClr val="92D050"/>
              </a:buClr>
              <a:buSzPct val="95000"/>
              <a:buFont typeface="Courier New" panose="02070309020205020404" pitchFamily="49" charset="0"/>
              <a:buChar char="o"/>
            </a:pPr>
            <a:r>
              <a:rPr lang="en-US" sz="2100" dirty="0">
                <a:latin typeface="Arial"/>
                <a:cs typeface="Arial"/>
              </a:rPr>
              <a:t>What’s relevant? </a:t>
            </a:r>
          </a:p>
          <a:p>
            <a:pPr marL="1228725" lvl="2" indent="-428625">
              <a:spcAft>
                <a:spcPts val="1200"/>
              </a:spcAft>
              <a:buClr>
                <a:srgbClr val="92D050"/>
              </a:buClr>
              <a:buSzPct val="95000"/>
              <a:buFont typeface="Courier New" panose="02070309020205020404" pitchFamily="49" charset="0"/>
              <a:buChar char="o"/>
            </a:pPr>
            <a:r>
              <a:rPr lang="en-US" sz="2100" dirty="0">
                <a:latin typeface="Arial"/>
                <a:cs typeface="Arial"/>
              </a:rPr>
              <a:t>Who should decide what’s relevant?</a:t>
            </a:r>
          </a:p>
          <a:p>
            <a:pPr marL="1228725" lvl="2" indent="-428625">
              <a:spcAft>
                <a:spcPts val="1200"/>
              </a:spcAft>
              <a:buClr>
                <a:srgbClr val="92D050"/>
              </a:buClr>
              <a:buSzPct val="95000"/>
              <a:buFont typeface="Courier New" panose="02070309020205020404" pitchFamily="49" charset="0"/>
              <a:buChar char="o"/>
            </a:pPr>
            <a:r>
              <a:rPr lang="en-US" sz="2100" dirty="0">
                <a:latin typeface="Arial"/>
                <a:cs typeface="Arial"/>
              </a:rPr>
              <a:t>How do you decide what’s relevant?</a:t>
            </a:r>
          </a:p>
          <a:p>
            <a:pPr marL="771525" lvl="1" indent="-428625">
              <a:spcAft>
                <a:spcPts val="1200"/>
              </a:spcAft>
              <a:buClr>
                <a:srgbClr val="92D050"/>
              </a:buClr>
              <a:buSzPct val="125000"/>
              <a:buFont typeface="Arial" panose="020B0604020202020204" pitchFamily="34" charset="0"/>
              <a:buChar char="•"/>
            </a:pPr>
            <a:r>
              <a:rPr lang="en-US" sz="2100" dirty="0" smtClean="0">
                <a:latin typeface="Arial"/>
                <a:cs typeface="Arial"/>
              </a:rPr>
              <a:t>Know </a:t>
            </a:r>
            <a:r>
              <a:rPr lang="en-US" sz="2100" dirty="0">
                <a:latin typeface="Arial"/>
                <a:cs typeface="Arial"/>
              </a:rPr>
              <a:t>the information you have on hand and its limitations</a:t>
            </a:r>
          </a:p>
          <a:p>
            <a:pPr marL="771525" lvl="1" indent="-428625">
              <a:spcAft>
                <a:spcPts val="1200"/>
              </a:spcAft>
              <a:buClr>
                <a:srgbClr val="92D050"/>
              </a:buClr>
              <a:buSzPct val="125000"/>
              <a:buFont typeface="Arial" panose="020B0604020202020204" pitchFamily="34" charset="0"/>
              <a:buChar char="•"/>
            </a:pPr>
            <a:r>
              <a:rPr lang="en-US" sz="2100" dirty="0" smtClean="0">
                <a:latin typeface="Arial"/>
                <a:cs typeface="Arial"/>
              </a:rPr>
              <a:t>Be </a:t>
            </a:r>
            <a:r>
              <a:rPr lang="en-US" sz="2100" dirty="0">
                <a:latin typeface="Arial"/>
                <a:cs typeface="Arial"/>
              </a:rPr>
              <a:t>realistic when deciding how much information you’re going to make available</a:t>
            </a:r>
          </a:p>
          <a:p>
            <a:pPr marL="771525" lvl="1" indent="-428625">
              <a:spcAft>
                <a:spcPts val="1200"/>
              </a:spcAft>
              <a:buClr>
                <a:srgbClr val="92D050"/>
              </a:buClr>
              <a:buSzPct val="125000"/>
              <a:buFont typeface="Arial" panose="020B0604020202020204" pitchFamily="34" charset="0"/>
              <a:buChar char="•"/>
            </a:pPr>
            <a:r>
              <a:rPr lang="en-US" sz="2100" dirty="0" smtClean="0">
                <a:latin typeface="Arial"/>
                <a:cs typeface="Arial"/>
              </a:rPr>
              <a:t>Have </a:t>
            </a:r>
            <a:r>
              <a:rPr lang="en-US" sz="2100" dirty="0">
                <a:latin typeface="Arial"/>
                <a:cs typeface="Arial"/>
              </a:rPr>
              <a:t>a cut off time for updates – too many manual updates at the last minute increases potential for error</a:t>
            </a:r>
          </a:p>
          <a:p>
            <a:pPr marL="771525" lvl="1" indent="-428625">
              <a:spcAft>
                <a:spcPts val="1200"/>
              </a:spcAft>
              <a:buClr>
                <a:srgbClr val="92D050"/>
              </a:buClr>
              <a:buSzPct val="125000"/>
              <a:buFont typeface="Arial" panose="020B0604020202020204" pitchFamily="34" charset="0"/>
              <a:buChar char="•"/>
            </a:pPr>
            <a:r>
              <a:rPr lang="en-US" sz="2100" dirty="0" smtClean="0">
                <a:latin typeface="Arial"/>
                <a:cs typeface="Arial"/>
              </a:rPr>
              <a:t>Be </a:t>
            </a:r>
            <a:r>
              <a:rPr lang="en-US" sz="2100" dirty="0">
                <a:latin typeface="Arial"/>
                <a:cs typeface="Arial"/>
              </a:rPr>
              <a:t>ready for the “you know what would be really nice to see…” Have a plan. Stay strong. </a:t>
            </a:r>
          </a:p>
        </p:txBody>
      </p:sp>
    </p:spTree>
    <p:extLst>
      <p:ext uri="{BB962C8B-B14F-4D97-AF65-F5344CB8AC3E}">
        <p14:creationId xmlns:p14="http://schemas.microsoft.com/office/powerpoint/2010/main" val="195145516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3" cstate="print">
            <a:extLst>
              <a:ext uri="{28A0092B-C50C-407E-A947-70E740481C1C}">
                <a14:useLocalDpi xmlns:a14="http://schemas.microsoft.com/office/drawing/2010/main" val="0"/>
              </a:ext>
            </a:extLst>
          </a:blip>
          <a:srcRect l="3832" t="-3645" r="4924" b="31648"/>
          <a:stretch/>
        </p:blipFill>
        <p:spPr>
          <a:xfrm>
            <a:off x="140892" y="2828114"/>
            <a:ext cx="3592124" cy="2820960"/>
          </a:xfrm>
          <a:prstGeom prst="rect">
            <a:avLst/>
          </a:prstGeom>
          <a:ln>
            <a:solidFill>
              <a:schemeClr val="tx1"/>
            </a:solidFill>
          </a:ln>
        </p:spPr>
      </p:pic>
      <p:pic>
        <p:nvPicPr>
          <p:cNvPr id="8" name="Picture 7" descr="MNN FY17 QB Financial Statements - August 2017.pdf - Adobe Acrobat"/>
          <p:cNvPicPr>
            <a:picLocks noChangeAspect="1"/>
          </p:cNvPicPr>
          <p:nvPr/>
        </p:nvPicPr>
        <p:blipFill rotWithShape="1">
          <a:blip r:embed="rId4">
            <a:extLst>
              <a:ext uri="{28A0092B-C50C-407E-A947-70E740481C1C}">
                <a14:useLocalDpi xmlns:a14="http://schemas.microsoft.com/office/drawing/2010/main" val="0"/>
              </a:ext>
            </a:extLst>
          </a:blip>
          <a:srcRect l="23529" t="19457" r="21765" b="2179"/>
          <a:stretch/>
        </p:blipFill>
        <p:spPr>
          <a:xfrm>
            <a:off x="348655" y="2105974"/>
            <a:ext cx="3630920" cy="2593070"/>
          </a:xfrm>
          <a:prstGeom prst="rect">
            <a:avLst/>
          </a:prstGeom>
          <a:ln>
            <a:solidFill>
              <a:schemeClr val="tx1"/>
            </a:solidFill>
          </a:ln>
        </p:spPr>
      </p:pic>
      <p:sp>
        <p:nvSpPr>
          <p:cNvPr id="3" name="Rectangle 2"/>
          <p:cNvSpPr/>
          <p:nvPr/>
        </p:nvSpPr>
        <p:spPr>
          <a:xfrm>
            <a:off x="0" y="387750"/>
            <a:ext cx="9144000" cy="74295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prstClr val="white"/>
              </a:solidFill>
            </a:endParaRPr>
          </a:p>
        </p:txBody>
      </p:sp>
      <p:sp>
        <p:nvSpPr>
          <p:cNvPr id="4" name="Rectangle 3"/>
          <p:cNvSpPr/>
          <p:nvPr/>
        </p:nvSpPr>
        <p:spPr>
          <a:xfrm>
            <a:off x="274320" y="548640"/>
            <a:ext cx="6115777" cy="492443"/>
          </a:xfrm>
          <a:prstGeom prst="rect">
            <a:avLst/>
          </a:prstGeom>
        </p:spPr>
        <p:txBody>
          <a:bodyPr wrap="none">
            <a:spAutoFit/>
          </a:bodyPr>
          <a:lstStyle/>
          <a:p>
            <a:r>
              <a:rPr lang="en-US" sz="2600" b="1" dirty="0" smtClean="0">
                <a:solidFill>
                  <a:schemeClr val="bg1"/>
                </a:solidFill>
                <a:latin typeface="Arial" panose="020B0604020202020204" pitchFamily="34" charset="0"/>
                <a:cs typeface="Arial" panose="020B0604020202020204" pitchFamily="34" charset="0"/>
              </a:rPr>
              <a:t>Reports and Metrics that Shed Light</a:t>
            </a:r>
            <a:endParaRPr lang="en-US" sz="2600" b="1" dirty="0">
              <a:solidFill>
                <a:schemeClr val="bg1"/>
              </a:solidFill>
              <a:latin typeface="Arial" panose="020B0604020202020204" pitchFamily="34" charset="0"/>
              <a:cs typeface="Arial" panose="020B0604020202020204" pitchFamily="34" charset="0"/>
            </a:endParaRPr>
          </a:p>
        </p:txBody>
      </p:sp>
      <p:pic>
        <p:nvPicPr>
          <p:cNvPr id="10" name="Picture 9"/>
          <p:cNvPicPr>
            <a:picLocks noChangeAspect="1"/>
          </p:cNvPicPr>
          <p:nvPr/>
        </p:nvPicPr>
        <p:blipFill rotWithShape="1">
          <a:blip r:embed="rId5" cstate="print">
            <a:extLst>
              <a:ext uri="{28A0092B-C50C-407E-A947-70E740481C1C}">
                <a14:useLocalDpi xmlns:a14="http://schemas.microsoft.com/office/drawing/2010/main" val="0"/>
              </a:ext>
            </a:extLst>
          </a:blip>
          <a:srcRect r="9701" b="13845"/>
          <a:stretch/>
        </p:blipFill>
        <p:spPr>
          <a:xfrm>
            <a:off x="5072132" y="2041188"/>
            <a:ext cx="2922025" cy="3607886"/>
          </a:xfrm>
          <a:prstGeom prst="rect">
            <a:avLst/>
          </a:prstGeom>
          <a:ln>
            <a:solidFill>
              <a:schemeClr val="tx1"/>
            </a:solidFill>
          </a:ln>
        </p:spPr>
      </p:pic>
      <p:pic>
        <p:nvPicPr>
          <p:cNvPr id="5" name="Picture 4" descr="MNN FY17 QB Financial Statements - August 2017.pdf - Adobe Acrobat"/>
          <p:cNvPicPr>
            <a:picLocks noChangeAspect="1"/>
          </p:cNvPicPr>
          <p:nvPr/>
        </p:nvPicPr>
        <p:blipFill rotWithShape="1">
          <a:blip r:embed="rId6">
            <a:extLst>
              <a:ext uri="{28A0092B-C50C-407E-A947-70E740481C1C}">
                <a14:useLocalDpi xmlns:a14="http://schemas.microsoft.com/office/drawing/2010/main" val="0"/>
              </a:ext>
            </a:extLst>
          </a:blip>
          <a:srcRect l="23039" t="18369" r="21960" b="4412"/>
          <a:stretch/>
        </p:blipFill>
        <p:spPr>
          <a:xfrm>
            <a:off x="772314" y="1291590"/>
            <a:ext cx="3663378" cy="2835455"/>
          </a:xfrm>
          <a:prstGeom prst="rect">
            <a:avLst/>
          </a:prstGeom>
          <a:ln>
            <a:solidFill>
              <a:schemeClr val="tx1"/>
            </a:solidFill>
          </a:ln>
        </p:spPr>
      </p:pic>
      <p:pic>
        <p:nvPicPr>
          <p:cNvPr id="9" name="Picture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553355" y="1411352"/>
            <a:ext cx="3077242" cy="3982313"/>
          </a:xfrm>
          <a:prstGeom prst="rect">
            <a:avLst/>
          </a:prstGeom>
          <a:ln>
            <a:solidFill>
              <a:schemeClr val="tx1"/>
            </a:solidFill>
          </a:ln>
        </p:spPr>
      </p:pic>
    </p:spTree>
    <p:extLst>
      <p:ext uri="{BB962C8B-B14F-4D97-AF65-F5344CB8AC3E}">
        <p14:creationId xmlns:p14="http://schemas.microsoft.com/office/powerpoint/2010/main" val="111524063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941294966"/>
              </p:ext>
            </p:extLst>
          </p:nvPr>
        </p:nvGraphicFramePr>
        <p:xfrm>
          <a:off x="126610" y="239154"/>
          <a:ext cx="8852817" cy="6392465"/>
        </p:xfrm>
        <a:graphic>
          <a:graphicData uri="http://schemas.openxmlformats.org/drawingml/2006/table">
            <a:tbl>
              <a:tblPr firstRow="1" bandRow="1">
                <a:tableStyleId>{5C22544A-7EE6-4342-B048-85BDC9FD1C3A}</a:tableStyleId>
              </a:tblPr>
              <a:tblGrid>
                <a:gridCol w="1886174"/>
                <a:gridCol w="912093"/>
                <a:gridCol w="96765"/>
                <a:gridCol w="1078954"/>
                <a:gridCol w="1177990"/>
                <a:gridCol w="1182473"/>
                <a:gridCol w="1259184"/>
                <a:gridCol w="1259184"/>
              </a:tblGrid>
              <a:tr h="576777">
                <a:tc>
                  <a:txBody>
                    <a:bodyPr/>
                    <a:lstStyle/>
                    <a:p>
                      <a:endParaRPr lang="en-US" sz="1600" dirty="0"/>
                    </a:p>
                  </a:txBody>
                  <a:tcPr marL="68580" marR="68580" marT="34290" marB="34290"/>
                </a:tc>
                <a:tc>
                  <a:txBody>
                    <a:bodyPr/>
                    <a:lstStyle/>
                    <a:p>
                      <a:r>
                        <a:rPr lang="en-US" sz="1600" dirty="0" smtClean="0"/>
                        <a:t>2017 YTD</a:t>
                      </a:r>
                      <a:endParaRPr lang="en-US" sz="1600" dirty="0"/>
                    </a:p>
                  </a:txBody>
                  <a:tcPr marL="68580" marR="68580" marT="34290" marB="34290"/>
                </a:tc>
                <a:tc gridSpan="2">
                  <a:txBody>
                    <a:bodyPr/>
                    <a:lstStyle/>
                    <a:p>
                      <a:r>
                        <a:rPr lang="en-US" sz="1600" dirty="0" smtClean="0"/>
                        <a:t>2017 Budget</a:t>
                      </a:r>
                      <a:endParaRPr lang="en-US" sz="1600" dirty="0"/>
                    </a:p>
                  </a:txBody>
                  <a:tcPr marL="68580" marR="68580" marT="34290" marB="34290"/>
                </a:tc>
                <a:tc hMerge="1">
                  <a:txBody>
                    <a:bodyPr/>
                    <a:lstStyle/>
                    <a:p>
                      <a:endParaRPr lang="en-US"/>
                    </a:p>
                  </a:txBody>
                  <a:tcPr/>
                </a:tc>
                <a:tc>
                  <a:txBody>
                    <a:bodyPr/>
                    <a:lstStyle/>
                    <a:p>
                      <a:r>
                        <a:rPr lang="en-US" sz="1600" dirty="0" smtClean="0"/>
                        <a:t>Difference </a:t>
                      </a:r>
                      <a:endParaRPr lang="en-US" sz="1600" dirty="0"/>
                    </a:p>
                  </a:txBody>
                  <a:tcPr marL="68580" marR="68580" marT="34290" marB="34290"/>
                </a:tc>
                <a:tc>
                  <a:txBody>
                    <a:bodyPr/>
                    <a:lstStyle/>
                    <a:p>
                      <a:r>
                        <a:rPr lang="en-US" sz="1600" dirty="0" smtClean="0"/>
                        <a:t>2016 YTD Actual</a:t>
                      </a:r>
                      <a:endParaRPr lang="en-US" sz="1600" dirty="0"/>
                    </a:p>
                  </a:txBody>
                  <a:tcPr marL="68580" marR="68580" marT="34290" marB="34290"/>
                </a:tc>
                <a:tc>
                  <a:txBody>
                    <a:bodyPr/>
                    <a:lstStyle/>
                    <a:p>
                      <a:r>
                        <a:rPr lang="en-US" sz="1600" dirty="0" smtClean="0"/>
                        <a:t>2016 &amp; 2017 Difference</a:t>
                      </a:r>
                      <a:endParaRPr lang="en-US" sz="1600" dirty="0"/>
                    </a:p>
                  </a:txBody>
                  <a:tcPr marL="68580" marR="68580" marT="34290" marB="34290"/>
                </a:tc>
                <a:tc>
                  <a:txBody>
                    <a:bodyPr/>
                    <a:lstStyle/>
                    <a:p>
                      <a:r>
                        <a:rPr lang="en-US" sz="1600" dirty="0" smtClean="0"/>
                        <a:t>2017 </a:t>
                      </a:r>
                      <a:r>
                        <a:rPr lang="en-US" sz="1600" baseline="0" dirty="0" smtClean="0"/>
                        <a:t>Projection</a:t>
                      </a:r>
                      <a:endParaRPr lang="en-US" sz="1600" dirty="0"/>
                    </a:p>
                  </a:txBody>
                  <a:tcPr marL="68580" marR="68580" marT="34290" marB="34290"/>
                </a:tc>
              </a:tr>
              <a:tr h="424996">
                <a:tc gridSpan="8">
                  <a:txBody>
                    <a:bodyPr/>
                    <a:lstStyle/>
                    <a:p>
                      <a:r>
                        <a:rPr lang="en-US" sz="1600" u="sng" dirty="0" smtClean="0"/>
                        <a:t>Operating Revenue</a:t>
                      </a:r>
                    </a:p>
                  </a:txBody>
                  <a:tcPr marL="68580" marR="68580" marT="34290" marB="34290"/>
                </a:tc>
                <a:tc hMerge="1">
                  <a:txBody>
                    <a:bodyPr/>
                    <a:lstStyle/>
                    <a:p>
                      <a:endParaRPr lang="en-US"/>
                    </a:p>
                  </a:txBody>
                  <a:tcPr/>
                </a:tc>
                <a:tc hMerge="1">
                  <a:txBody>
                    <a:bodyPr/>
                    <a:lstStyle/>
                    <a:p>
                      <a:endParaRPr lang="en-US" dirty="0"/>
                    </a:p>
                  </a:txBody>
                  <a:tcPr/>
                </a:tc>
                <a:tc hMerge="1">
                  <a:txBody>
                    <a:bodyPr/>
                    <a:lstStyle/>
                    <a:p>
                      <a:endParaRPr lang="en-US"/>
                    </a:p>
                  </a:txBody>
                  <a:tcPr/>
                </a:tc>
                <a:tc hMerge="1">
                  <a:txBody>
                    <a:bodyPr/>
                    <a:lstStyle/>
                    <a:p>
                      <a:endParaRPr lang="en-US" dirty="0"/>
                    </a:p>
                  </a:txBody>
                  <a:tcPr/>
                </a:tc>
                <a:tc hMerge="1">
                  <a:txBody>
                    <a:bodyPr/>
                    <a:lstStyle/>
                    <a:p>
                      <a:endParaRPr lang="en-US"/>
                    </a:p>
                  </a:txBody>
                  <a:tcPr/>
                </a:tc>
                <a:tc hMerge="1">
                  <a:txBody>
                    <a:bodyPr/>
                    <a:lstStyle/>
                    <a:p>
                      <a:endParaRPr lang="en-US" dirty="0"/>
                    </a:p>
                  </a:txBody>
                  <a:tcPr/>
                </a:tc>
                <a:tc hMerge="1">
                  <a:txBody>
                    <a:bodyPr/>
                    <a:lstStyle/>
                    <a:p>
                      <a:endParaRPr lang="en-US" dirty="0"/>
                    </a:p>
                  </a:txBody>
                  <a:tcPr/>
                </a:tc>
              </a:tr>
              <a:tr h="494011">
                <a:tc>
                  <a:txBody>
                    <a:bodyPr/>
                    <a:lstStyle/>
                    <a:p>
                      <a:pPr lvl="1"/>
                      <a:r>
                        <a:rPr lang="en-US" sz="1600" dirty="0" smtClean="0"/>
                        <a:t>Grants</a:t>
                      </a:r>
                      <a:endParaRPr lang="en-US" sz="1600" dirty="0"/>
                    </a:p>
                  </a:txBody>
                  <a:tcPr marL="68580" marR="68580" marT="34290" marB="34290"/>
                </a:tc>
                <a:tc>
                  <a:txBody>
                    <a:bodyPr/>
                    <a:lstStyle/>
                    <a:p>
                      <a:pPr algn="r"/>
                      <a:r>
                        <a:rPr lang="en-US" sz="1600" dirty="0" smtClean="0"/>
                        <a:t>688,338</a:t>
                      </a:r>
                      <a:endParaRPr lang="en-US" sz="1600" dirty="0"/>
                    </a:p>
                  </a:txBody>
                  <a:tcPr marL="68580" marR="68580" marT="34290" marB="34290"/>
                </a:tc>
                <a:tc gridSpan="2">
                  <a:txBody>
                    <a:bodyPr/>
                    <a:lstStyle/>
                    <a:p>
                      <a:pPr algn="r"/>
                      <a:r>
                        <a:rPr lang="en-US" sz="1600" dirty="0" smtClean="0"/>
                        <a:t>1,250,000</a:t>
                      </a:r>
                      <a:endParaRPr lang="en-US" sz="1600" dirty="0"/>
                    </a:p>
                  </a:txBody>
                  <a:tcPr marL="68580" marR="68580" marT="34290" marB="34290"/>
                </a:tc>
                <a:tc hMerge="1">
                  <a:txBody>
                    <a:bodyPr/>
                    <a:lstStyle/>
                    <a:p>
                      <a:endParaRPr lang="en-US"/>
                    </a:p>
                  </a:txBody>
                  <a:tcPr/>
                </a:tc>
                <a:tc>
                  <a:txBody>
                    <a:bodyPr/>
                    <a:lstStyle/>
                    <a:p>
                      <a:pPr algn="r"/>
                      <a:r>
                        <a:rPr lang="en-US" sz="1600" dirty="0" smtClean="0"/>
                        <a:t>(561,662)</a:t>
                      </a:r>
                      <a:endParaRPr lang="en-US" sz="1600" dirty="0"/>
                    </a:p>
                  </a:txBody>
                  <a:tcPr marL="68580" marR="68580" marT="34290" marB="34290"/>
                </a:tc>
                <a:tc>
                  <a:txBody>
                    <a:bodyPr/>
                    <a:lstStyle/>
                    <a:p>
                      <a:pPr algn="r"/>
                      <a:r>
                        <a:rPr lang="en-US" sz="1600" dirty="0" smtClean="0"/>
                        <a:t>547,251</a:t>
                      </a:r>
                      <a:endParaRPr lang="en-US" sz="1600" dirty="0"/>
                    </a:p>
                  </a:txBody>
                  <a:tcPr marL="68580" marR="68580" marT="34290" marB="34290"/>
                </a:tc>
                <a:tc>
                  <a:txBody>
                    <a:bodyPr/>
                    <a:lstStyle/>
                    <a:p>
                      <a:pPr algn="r"/>
                      <a:r>
                        <a:rPr lang="en-US" sz="1600" dirty="0" smtClean="0"/>
                        <a:t>141,088</a:t>
                      </a:r>
                      <a:endParaRPr lang="en-US" sz="1600" dirty="0"/>
                    </a:p>
                  </a:txBody>
                  <a:tcPr marL="68580" marR="68580" marT="34290" marB="34290"/>
                </a:tc>
                <a:tc>
                  <a:txBody>
                    <a:bodyPr/>
                    <a:lstStyle/>
                    <a:p>
                      <a:pPr algn="r"/>
                      <a:r>
                        <a:rPr lang="en-US" sz="1600" dirty="0" smtClean="0"/>
                        <a:t>1,230,000</a:t>
                      </a:r>
                      <a:endParaRPr lang="en-US" sz="1600" dirty="0"/>
                    </a:p>
                  </a:txBody>
                  <a:tcPr marL="68580" marR="68580" marT="34290" marB="34290"/>
                </a:tc>
              </a:tr>
              <a:tr h="474637">
                <a:tc>
                  <a:txBody>
                    <a:bodyPr/>
                    <a:lstStyle/>
                    <a:p>
                      <a:pPr lvl="1"/>
                      <a:r>
                        <a:rPr lang="en-US" sz="1600" dirty="0" smtClean="0"/>
                        <a:t>Service Fees</a:t>
                      </a:r>
                      <a:endParaRPr lang="en-US" sz="1600" dirty="0"/>
                    </a:p>
                  </a:txBody>
                  <a:tcPr marL="68580" marR="68580" marT="34290" marB="34290"/>
                </a:tc>
                <a:tc>
                  <a:txBody>
                    <a:bodyPr/>
                    <a:lstStyle/>
                    <a:p>
                      <a:pPr algn="r"/>
                      <a:r>
                        <a:rPr lang="en-US" sz="1600" u="sng" dirty="0" smtClean="0"/>
                        <a:t>69,354</a:t>
                      </a:r>
                      <a:endParaRPr lang="en-US" sz="1600" u="sng" dirty="0"/>
                    </a:p>
                  </a:txBody>
                  <a:tcPr marL="68580" marR="68580" marT="34290" marB="34290"/>
                </a:tc>
                <a:tc gridSpan="2">
                  <a:txBody>
                    <a:bodyPr/>
                    <a:lstStyle/>
                    <a:p>
                      <a:pPr algn="r"/>
                      <a:r>
                        <a:rPr lang="en-US" sz="1600" u="sng" dirty="0" smtClean="0"/>
                        <a:t>200,00</a:t>
                      </a:r>
                    </a:p>
                  </a:txBody>
                  <a:tcPr marL="68580" marR="68580" marT="34290" marB="34290"/>
                </a:tc>
                <a:tc hMerge="1">
                  <a:txBody>
                    <a:bodyPr/>
                    <a:lstStyle/>
                    <a:p>
                      <a:endParaRPr lang="en-US"/>
                    </a:p>
                  </a:txBody>
                  <a:tcPr/>
                </a:tc>
                <a:tc>
                  <a:txBody>
                    <a:bodyPr/>
                    <a:lstStyle/>
                    <a:p>
                      <a:pPr algn="r"/>
                      <a:r>
                        <a:rPr lang="en-US" sz="1600" u="sng" dirty="0" smtClean="0"/>
                        <a:t>(130,646)</a:t>
                      </a:r>
                      <a:endParaRPr lang="en-US" sz="1600" u="sng" dirty="0"/>
                    </a:p>
                  </a:txBody>
                  <a:tcPr marL="68580" marR="68580" marT="34290" marB="34290"/>
                </a:tc>
                <a:tc>
                  <a:txBody>
                    <a:bodyPr/>
                    <a:lstStyle/>
                    <a:p>
                      <a:pPr algn="r"/>
                      <a:r>
                        <a:rPr lang="en-US" sz="1600" u="sng" dirty="0" smtClean="0"/>
                        <a:t>59,320</a:t>
                      </a:r>
                      <a:endParaRPr lang="en-US" sz="1600" u="sng" dirty="0"/>
                    </a:p>
                  </a:txBody>
                  <a:tcPr marL="68580" marR="68580" marT="34290" marB="34290"/>
                </a:tc>
                <a:tc>
                  <a:txBody>
                    <a:bodyPr/>
                    <a:lstStyle/>
                    <a:p>
                      <a:pPr algn="r"/>
                      <a:r>
                        <a:rPr lang="en-US" sz="1600" u="sng" dirty="0" smtClean="0"/>
                        <a:t>10,034</a:t>
                      </a:r>
                      <a:endParaRPr lang="en-US" sz="1600" u="sng" dirty="0"/>
                    </a:p>
                  </a:txBody>
                  <a:tcPr marL="68580" marR="68580" marT="34290" marB="34290"/>
                </a:tc>
                <a:tc>
                  <a:txBody>
                    <a:bodyPr/>
                    <a:lstStyle/>
                    <a:p>
                      <a:pPr algn="r"/>
                      <a:r>
                        <a:rPr lang="en-US" sz="1600" u="sng" dirty="0" smtClean="0"/>
                        <a:t>200,000</a:t>
                      </a:r>
                      <a:endParaRPr lang="en-US" sz="1600" u="sng" dirty="0"/>
                    </a:p>
                  </a:txBody>
                  <a:tcPr marL="68580" marR="68580" marT="34290" marB="34290"/>
                </a:tc>
              </a:tr>
              <a:tr h="416517">
                <a:tc>
                  <a:txBody>
                    <a:bodyPr/>
                    <a:lstStyle/>
                    <a:p>
                      <a:pPr lvl="0"/>
                      <a:r>
                        <a:rPr lang="en-US" sz="1600" b="1" u="none" dirty="0" smtClean="0"/>
                        <a:t>Total</a:t>
                      </a:r>
                      <a:r>
                        <a:rPr lang="en-US" sz="1600" b="1" u="none" baseline="0" dirty="0" smtClean="0"/>
                        <a:t> Ops Revenue</a:t>
                      </a:r>
                      <a:endParaRPr lang="en-US" sz="1600" b="1" u="none" dirty="0"/>
                    </a:p>
                  </a:txBody>
                  <a:tcPr marL="68580" marR="68580" marT="34290" marB="34290"/>
                </a:tc>
                <a:tc>
                  <a:txBody>
                    <a:bodyPr/>
                    <a:lstStyle/>
                    <a:p>
                      <a:pPr algn="r"/>
                      <a:r>
                        <a:rPr lang="en-US" sz="1600" b="1" u="none" dirty="0" smtClean="0"/>
                        <a:t>757,692</a:t>
                      </a:r>
                      <a:endParaRPr lang="en-US" sz="1600" b="1" u="none" dirty="0"/>
                    </a:p>
                  </a:txBody>
                  <a:tcPr marL="68580" marR="68580" marT="34290" marB="34290"/>
                </a:tc>
                <a:tc gridSpan="2">
                  <a:txBody>
                    <a:bodyPr/>
                    <a:lstStyle/>
                    <a:p>
                      <a:pPr algn="r"/>
                      <a:r>
                        <a:rPr lang="en-US" sz="1600" b="1" u="none" dirty="0" smtClean="0"/>
                        <a:t>1,450,000</a:t>
                      </a:r>
                    </a:p>
                  </a:txBody>
                  <a:tcPr marL="68580" marR="68580" marT="34290" marB="34290"/>
                </a:tc>
                <a:tc hMerge="1">
                  <a:txBody>
                    <a:bodyPr/>
                    <a:lstStyle/>
                    <a:p>
                      <a:endParaRPr lang="en-US"/>
                    </a:p>
                  </a:txBody>
                  <a:tcPr/>
                </a:tc>
                <a:tc>
                  <a:txBody>
                    <a:bodyPr/>
                    <a:lstStyle/>
                    <a:p>
                      <a:pPr algn="r"/>
                      <a:r>
                        <a:rPr lang="en-US" sz="1600" b="1" dirty="0" smtClean="0"/>
                        <a:t>(692,308)</a:t>
                      </a:r>
                      <a:endParaRPr lang="en-US" sz="1600" b="1" dirty="0"/>
                    </a:p>
                  </a:txBody>
                  <a:tcPr marL="68580" marR="68580" marT="34290" marB="34290"/>
                </a:tc>
                <a:tc>
                  <a:txBody>
                    <a:bodyPr/>
                    <a:lstStyle/>
                    <a:p>
                      <a:pPr algn="r"/>
                      <a:r>
                        <a:rPr lang="en-US" sz="1600" b="1" u="none" dirty="0" smtClean="0"/>
                        <a:t>606,571</a:t>
                      </a:r>
                      <a:endParaRPr lang="en-US" sz="1600" b="1" u="none" dirty="0"/>
                    </a:p>
                  </a:txBody>
                  <a:tcPr marL="68580" marR="68580" marT="34290" marB="34290"/>
                </a:tc>
                <a:tc>
                  <a:txBody>
                    <a:bodyPr/>
                    <a:lstStyle/>
                    <a:p>
                      <a:pPr algn="r"/>
                      <a:r>
                        <a:rPr lang="en-US" sz="1600" b="1" u="none" dirty="0" smtClean="0"/>
                        <a:t>151,122</a:t>
                      </a:r>
                      <a:endParaRPr lang="en-US" sz="1600" b="1" u="none" dirty="0"/>
                    </a:p>
                  </a:txBody>
                  <a:tcPr marL="68580" marR="68580" marT="34290" marB="34290"/>
                </a:tc>
                <a:tc>
                  <a:txBody>
                    <a:bodyPr/>
                    <a:lstStyle/>
                    <a:p>
                      <a:pPr algn="r"/>
                      <a:r>
                        <a:rPr lang="en-US" sz="1600" b="1" u="none" dirty="0" smtClean="0"/>
                        <a:t>1,430,000</a:t>
                      </a:r>
                      <a:endParaRPr lang="en-US" sz="1600" b="1" u="none" dirty="0"/>
                    </a:p>
                  </a:txBody>
                  <a:tcPr marL="68580" marR="68580" marT="34290" marB="34290"/>
                </a:tc>
              </a:tr>
              <a:tr h="342196">
                <a:tc gridSpan="8">
                  <a:txBody>
                    <a:bodyPr/>
                    <a:lstStyle/>
                    <a:p>
                      <a:pPr algn="l"/>
                      <a:r>
                        <a:rPr lang="en-US" sz="1600" u="sng" dirty="0" smtClean="0"/>
                        <a:t>Operating</a:t>
                      </a:r>
                      <a:r>
                        <a:rPr lang="en-US" sz="1600" u="sng" baseline="0" dirty="0" smtClean="0"/>
                        <a:t> Expenses</a:t>
                      </a:r>
                      <a:endParaRPr lang="en-US" sz="1600" u="sng" dirty="0"/>
                    </a:p>
                  </a:txBody>
                  <a:tcPr marL="68580" marR="68580" marT="34290" marB="34290"/>
                </a:tc>
                <a:tc hMerge="1">
                  <a:txBody>
                    <a:bodyPr/>
                    <a:lstStyle/>
                    <a:p>
                      <a:endParaRPr lang="en-US"/>
                    </a:p>
                  </a:txBody>
                  <a:tcPr/>
                </a:tc>
                <a:tc hMerge="1">
                  <a:txBody>
                    <a:bodyPr/>
                    <a:lstStyle/>
                    <a:p>
                      <a:endParaRPr lang="en-US" dirty="0"/>
                    </a:p>
                  </a:txBody>
                  <a:tcPr/>
                </a:tc>
                <a:tc hMerge="1">
                  <a:txBody>
                    <a:bodyPr/>
                    <a:lstStyle/>
                    <a:p>
                      <a:endParaRPr lang="en-US"/>
                    </a:p>
                  </a:txBody>
                  <a:tcPr/>
                </a:tc>
                <a:tc hMerge="1">
                  <a:txBody>
                    <a:bodyPr/>
                    <a:lstStyle/>
                    <a:p>
                      <a:endParaRPr lang="en-US" dirty="0"/>
                    </a:p>
                  </a:txBody>
                  <a:tcPr/>
                </a:tc>
                <a:tc hMerge="1">
                  <a:txBody>
                    <a:bodyPr/>
                    <a:lstStyle/>
                    <a:p>
                      <a:endParaRPr lang="en-US"/>
                    </a:p>
                  </a:txBody>
                  <a:tcPr/>
                </a:tc>
                <a:tc hMerge="1">
                  <a:txBody>
                    <a:bodyPr/>
                    <a:lstStyle/>
                    <a:p>
                      <a:endParaRPr lang="en-US" dirty="0"/>
                    </a:p>
                  </a:txBody>
                  <a:tcPr/>
                </a:tc>
                <a:tc hMerge="1">
                  <a:txBody>
                    <a:bodyPr/>
                    <a:lstStyle/>
                    <a:p>
                      <a:endParaRPr lang="en-US" dirty="0"/>
                    </a:p>
                  </a:txBody>
                  <a:tcPr/>
                </a:tc>
              </a:tr>
              <a:tr h="360336">
                <a:tc>
                  <a:txBody>
                    <a:bodyPr/>
                    <a:lstStyle/>
                    <a:p>
                      <a:pPr lvl="1"/>
                      <a:r>
                        <a:rPr lang="en-US" sz="1600" dirty="0" smtClean="0"/>
                        <a:t>Personnel</a:t>
                      </a:r>
                      <a:endParaRPr lang="en-US" sz="1600" dirty="0"/>
                    </a:p>
                  </a:txBody>
                  <a:tcPr marL="68580" marR="68580" marT="34290" marB="34290"/>
                </a:tc>
                <a:tc gridSpan="2">
                  <a:txBody>
                    <a:bodyPr/>
                    <a:lstStyle/>
                    <a:p>
                      <a:pPr algn="r"/>
                      <a:r>
                        <a:rPr lang="en-US" sz="1600" dirty="0" smtClean="0"/>
                        <a:t>686,552</a:t>
                      </a:r>
                      <a:endParaRPr lang="en-US" sz="1600" dirty="0"/>
                    </a:p>
                  </a:txBody>
                  <a:tcPr marL="68580" marR="68580" marT="34290" marB="34290"/>
                </a:tc>
                <a:tc hMerge="1">
                  <a:txBody>
                    <a:bodyPr/>
                    <a:lstStyle/>
                    <a:p>
                      <a:pPr algn="r"/>
                      <a:endParaRPr lang="en-US" sz="1600" dirty="0"/>
                    </a:p>
                  </a:txBody>
                  <a:tcPr marL="68580" marR="68580" marT="34290" marB="34290"/>
                </a:tc>
                <a:tc>
                  <a:txBody>
                    <a:bodyPr/>
                    <a:lstStyle/>
                    <a:p>
                      <a:pPr algn="r"/>
                      <a:r>
                        <a:rPr lang="en-US" sz="1600" dirty="0" smtClean="0"/>
                        <a:t>813,512</a:t>
                      </a:r>
                      <a:endParaRPr lang="en-US" sz="1600" dirty="0"/>
                    </a:p>
                  </a:txBody>
                  <a:tcPr marL="68580" marR="68580" marT="34290" marB="34290"/>
                </a:tc>
                <a:tc>
                  <a:txBody>
                    <a:bodyPr/>
                    <a:lstStyle/>
                    <a:p>
                      <a:pPr algn="r"/>
                      <a:r>
                        <a:rPr lang="en-US" sz="1600" dirty="0" smtClean="0"/>
                        <a:t>(126,960)</a:t>
                      </a:r>
                      <a:endParaRPr lang="en-US" sz="1600" dirty="0"/>
                    </a:p>
                  </a:txBody>
                  <a:tcPr marL="68580" marR="68580" marT="34290" marB="34290"/>
                </a:tc>
                <a:tc>
                  <a:txBody>
                    <a:bodyPr/>
                    <a:lstStyle/>
                    <a:p>
                      <a:pPr algn="r"/>
                      <a:r>
                        <a:rPr lang="en-US" sz="1600" dirty="0" smtClean="0"/>
                        <a:t>620,146</a:t>
                      </a:r>
                      <a:endParaRPr lang="en-US" sz="1600" dirty="0"/>
                    </a:p>
                  </a:txBody>
                  <a:tcPr marL="68580" marR="68580" marT="34290" marB="34290"/>
                </a:tc>
                <a:tc>
                  <a:txBody>
                    <a:bodyPr/>
                    <a:lstStyle/>
                    <a:p>
                      <a:pPr algn="r"/>
                      <a:r>
                        <a:rPr lang="en-US" sz="1600" dirty="0" smtClean="0"/>
                        <a:t>66,407</a:t>
                      </a:r>
                      <a:endParaRPr lang="en-US" sz="1600" dirty="0"/>
                    </a:p>
                  </a:txBody>
                  <a:tcPr marL="68580" marR="68580" marT="34290" marB="34290"/>
                </a:tc>
                <a:tc>
                  <a:txBody>
                    <a:bodyPr/>
                    <a:lstStyle/>
                    <a:p>
                      <a:pPr algn="r"/>
                      <a:r>
                        <a:rPr lang="en-US" sz="1600" dirty="0" smtClean="0"/>
                        <a:t>820,000</a:t>
                      </a:r>
                      <a:endParaRPr lang="en-US" sz="1600" dirty="0"/>
                    </a:p>
                  </a:txBody>
                  <a:tcPr marL="68580" marR="68580" marT="34290" marB="34290"/>
                </a:tc>
              </a:tr>
              <a:tr h="370025">
                <a:tc>
                  <a:txBody>
                    <a:bodyPr/>
                    <a:lstStyle/>
                    <a:p>
                      <a:pPr lvl="1"/>
                      <a:r>
                        <a:rPr lang="en-US" sz="1600" dirty="0" smtClean="0"/>
                        <a:t>Consultants</a:t>
                      </a:r>
                      <a:endParaRPr lang="en-US" sz="1600" dirty="0"/>
                    </a:p>
                  </a:txBody>
                  <a:tcPr marL="68580" marR="68580" marT="34290" marB="34290"/>
                </a:tc>
                <a:tc gridSpan="2">
                  <a:txBody>
                    <a:bodyPr/>
                    <a:lstStyle/>
                    <a:p>
                      <a:pPr algn="r"/>
                      <a:r>
                        <a:rPr lang="en-US" sz="1600" dirty="0" smtClean="0"/>
                        <a:t>99,015</a:t>
                      </a:r>
                      <a:endParaRPr lang="en-US" sz="1600" dirty="0"/>
                    </a:p>
                  </a:txBody>
                  <a:tcPr marL="68580" marR="68580" marT="34290" marB="34290"/>
                </a:tc>
                <a:tc hMerge="1">
                  <a:txBody>
                    <a:bodyPr/>
                    <a:lstStyle/>
                    <a:p>
                      <a:pPr algn="r"/>
                      <a:endParaRPr lang="en-US" sz="1600" dirty="0"/>
                    </a:p>
                  </a:txBody>
                  <a:tcPr marL="68580" marR="68580" marT="34290" marB="34290"/>
                </a:tc>
                <a:tc>
                  <a:txBody>
                    <a:bodyPr/>
                    <a:lstStyle/>
                    <a:p>
                      <a:pPr algn="r"/>
                      <a:r>
                        <a:rPr lang="en-US" sz="1600" dirty="0" smtClean="0"/>
                        <a:t>102,578</a:t>
                      </a:r>
                      <a:endParaRPr lang="en-US" sz="1600" dirty="0"/>
                    </a:p>
                  </a:txBody>
                  <a:tcPr marL="68580" marR="68580" marT="34290" marB="34290"/>
                </a:tc>
                <a:tc>
                  <a:txBody>
                    <a:bodyPr/>
                    <a:lstStyle/>
                    <a:p>
                      <a:pPr algn="r"/>
                      <a:r>
                        <a:rPr lang="en-US" sz="1600" dirty="0" smtClean="0"/>
                        <a:t>(3,563)</a:t>
                      </a:r>
                      <a:endParaRPr lang="en-US" sz="1600" dirty="0"/>
                    </a:p>
                  </a:txBody>
                  <a:tcPr marL="68580" marR="68580" marT="34290" marB="34290"/>
                </a:tc>
                <a:tc>
                  <a:txBody>
                    <a:bodyPr/>
                    <a:lstStyle/>
                    <a:p>
                      <a:pPr algn="r"/>
                      <a:r>
                        <a:rPr lang="en-US" sz="1600" dirty="0" smtClean="0"/>
                        <a:t>188,426</a:t>
                      </a:r>
                      <a:endParaRPr lang="en-US" sz="1600" dirty="0"/>
                    </a:p>
                  </a:txBody>
                  <a:tcPr marL="68580" marR="68580" marT="34290" marB="34290"/>
                </a:tc>
                <a:tc>
                  <a:txBody>
                    <a:bodyPr/>
                    <a:lstStyle/>
                    <a:p>
                      <a:pPr algn="r"/>
                      <a:r>
                        <a:rPr lang="en-US" sz="1600" dirty="0" smtClean="0"/>
                        <a:t>(89,412)</a:t>
                      </a:r>
                      <a:endParaRPr lang="en-US" sz="1600" dirty="0"/>
                    </a:p>
                  </a:txBody>
                  <a:tcPr marL="68580" marR="68580" marT="34290" marB="34290"/>
                </a:tc>
                <a:tc>
                  <a:txBody>
                    <a:bodyPr/>
                    <a:lstStyle/>
                    <a:p>
                      <a:pPr algn="r"/>
                      <a:r>
                        <a:rPr lang="en-US" sz="1600" dirty="0" smtClean="0"/>
                        <a:t>79,540</a:t>
                      </a:r>
                      <a:endParaRPr lang="en-US" sz="1600" dirty="0"/>
                    </a:p>
                  </a:txBody>
                  <a:tcPr marL="68580" marR="68580" marT="34290" marB="34290"/>
                </a:tc>
              </a:tr>
              <a:tr h="381648">
                <a:tc>
                  <a:txBody>
                    <a:bodyPr/>
                    <a:lstStyle/>
                    <a:p>
                      <a:pPr marL="457200" marR="0" lvl="1" indent="0" algn="l" defTabSz="914400" rtl="0" eaLnBrk="1" fontAlgn="auto" latinLnBrk="0" hangingPunct="1">
                        <a:lnSpc>
                          <a:spcPct val="100000"/>
                        </a:lnSpc>
                        <a:spcBef>
                          <a:spcPts val="0"/>
                        </a:spcBef>
                        <a:spcAft>
                          <a:spcPts val="0"/>
                        </a:spcAft>
                        <a:buClrTx/>
                        <a:buSzTx/>
                        <a:buFontTx/>
                        <a:buNone/>
                        <a:tabLst/>
                        <a:defRPr/>
                      </a:pPr>
                      <a:r>
                        <a:rPr lang="en-US" sz="1600" dirty="0" smtClean="0"/>
                        <a:t>Prog. </a:t>
                      </a:r>
                      <a:r>
                        <a:rPr lang="en-US" sz="1600" dirty="0" smtClean="0"/>
                        <a:t>Supplies</a:t>
                      </a:r>
                    </a:p>
                  </a:txBody>
                  <a:tcPr marL="68580" marR="68580" marT="34290" marB="34290"/>
                </a:tc>
                <a:tc gridSpan="2">
                  <a:txBody>
                    <a:bodyPr/>
                    <a:lstStyle/>
                    <a:p>
                      <a:pPr algn="r"/>
                      <a:r>
                        <a:rPr lang="en-US" sz="1600" dirty="0" smtClean="0"/>
                        <a:t>57,256</a:t>
                      </a:r>
                      <a:endParaRPr lang="en-US" sz="1600" dirty="0"/>
                    </a:p>
                  </a:txBody>
                  <a:tcPr marL="68580" marR="68580" marT="34290" marB="34290"/>
                </a:tc>
                <a:tc hMerge="1">
                  <a:txBody>
                    <a:bodyPr/>
                    <a:lstStyle/>
                    <a:p>
                      <a:pPr algn="r"/>
                      <a:endParaRPr lang="en-US" sz="1600" dirty="0"/>
                    </a:p>
                  </a:txBody>
                  <a:tcPr marL="68580" marR="68580" marT="34290" marB="34290"/>
                </a:tc>
                <a:tc>
                  <a:txBody>
                    <a:bodyPr/>
                    <a:lstStyle/>
                    <a:p>
                      <a:pPr algn="r"/>
                      <a:r>
                        <a:rPr lang="en-US" sz="1600" dirty="0" smtClean="0"/>
                        <a:t>82,505</a:t>
                      </a:r>
                      <a:endParaRPr lang="en-US" sz="1600" dirty="0"/>
                    </a:p>
                  </a:txBody>
                  <a:tcPr marL="68580" marR="68580" marT="34290" marB="34290"/>
                </a:tc>
                <a:tc>
                  <a:txBody>
                    <a:bodyPr/>
                    <a:lstStyle/>
                    <a:p>
                      <a:pPr algn="r"/>
                      <a:r>
                        <a:rPr lang="en-US" sz="1600" dirty="0" smtClean="0"/>
                        <a:t>(25,249)</a:t>
                      </a:r>
                      <a:endParaRPr lang="en-US" sz="1600" dirty="0"/>
                    </a:p>
                  </a:txBody>
                  <a:tcPr marL="68580" marR="68580" marT="34290" marB="34290"/>
                </a:tc>
                <a:tc>
                  <a:txBody>
                    <a:bodyPr/>
                    <a:lstStyle/>
                    <a:p>
                      <a:pPr algn="r"/>
                      <a:r>
                        <a:rPr lang="en-US" sz="1600" dirty="0" smtClean="0"/>
                        <a:t>58,420</a:t>
                      </a:r>
                      <a:endParaRPr lang="en-US" sz="1600" dirty="0"/>
                    </a:p>
                  </a:txBody>
                  <a:tcPr marL="68580" marR="68580" marT="34290" marB="34290"/>
                </a:tc>
                <a:tc>
                  <a:txBody>
                    <a:bodyPr/>
                    <a:lstStyle/>
                    <a:p>
                      <a:pPr algn="r"/>
                      <a:r>
                        <a:rPr lang="en-US" sz="1600" dirty="0" smtClean="0"/>
                        <a:t>(1,164)</a:t>
                      </a:r>
                      <a:endParaRPr lang="en-US" sz="1600" dirty="0"/>
                    </a:p>
                  </a:txBody>
                  <a:tcPr marL="68580" marR="68580" marT="34290" marB="34290"/>
                </a:tc>
                <a:tc>
                  <a:txBody>
                    <a:bodyPr/>
                    <a:lstStyle/>
                    <a:p>
                      <a:pPr algn="r"/>
                      <a:r>
                        <a:rPr lang="en-US" sz="1600" dirty="0" smtClean="0"/>
                        <a:t>82,000</a:t>
                      </a:r>
                      <a:endParaRPr lang="en-US" sz="1600" dirty="0"/>
                    </a:p>
                  </a:txBody>
                  <a:tcPr marL="68580" marR="68580" marT="34290" marB="34290"/>
                </a:tc>
              </a:tr>
              <a:tr h="393984">
                <a:tc>
                  <a:txBody>
                    <a:bodyPr/>
                    <a:lstStyle/>
                    <a:p>
                      <a:pPr lvl="1"/>
                      <a:r>
                        <a:rPr lang="en-US" sz="1600" dirty="0" smtClean="0"/>
                        <a:t>Facilities</a:t>
                      </a:r>
                      <a:endParaRPr lang="en-US" sz="1600" dirty="0"/>
                    </a:p>
                  </a:txBody>
                  <a:tcPr marL="68580" marR="68580" marT="34290" marB="34290"/>
                </a:tc>
                <a:tc gridSpan="2">
                  <a:txBody>
                    <a:bodyPr/>
                    <a:lstStyle/>
                    <a:p>
                      <a:pPr algn="r"/>
                      <a:r>
                        <a:rPr lang="en-US" sz="1600" dirty="0" smtClean="0"/>
                        <a:t>112,442</a:t>
                      </a:r>
                      <a:endParaRPr lang="en-US" sz="1600" dirty="0"/>
                    </a:p>
                  </a:txBody>
                  <a:tcPr marL="68580" marR="68580" marT="34290" marB="34290"/>
                </a:tc>
                <a:tc hMerge="1">
                  <a:txBody>
                    <a:bodyPr/>
                    <a:lstStyle/>
                    <a:p>
                      <a:pPr algn="r"/>
                      <a:endParaRPr lang="en-US" sz="1600" dirty="0"/>
                    </a:p>
                  </a:txBody>
                  <a:tcPr marL="68580" marR="68580" marT="34290" marB="34290"/>
                </a:tc>
                <a:tc>
                  <a:txBody>
                    <a:bodyPr/>
                    <a:lstStyle/>
                    <a:p>
                      <a:pPr algn="r"/>
                      <a:r>
                        <a:rPr lang="en-US" sz="1600" dirty="0" smtClean="0"/>
                        <a:t>150,891</a:t>
                      </a:r>
                      <a:endParaRPr lang="en-US" sz="1600" dirty="0"/>
                    </a:p>
                  </a:txBody>
                  <a:tcPr marL="68580" marR="68580" marT="34290" marB="34290"/>
                </a:tc>
                <a:tc>
                  <a:txBody>
                    <a:bodyPr/>
                    <a:lstStyle/>
                    <a:p>
                      <a:pPr algn="r"/>
                      <a:r>
                        <a:rPr lang="en-US" sz="1600" dirty="0" smtClean="0"/>
                        <a:t>(38,449)</a:t>
                      </a:r>
                      <a:endParaRPr lang="en-US" sz="1600" dirty="0"/>
                    </a:p>
                  </a:txBody>
                  <a:tcPr marL="68580" marR="68580" marT="34290" marB="34290"/>
                </a:tc>
                <a:tc>
                  <a:txBody>
                    <a:bodyPr/>
                    <a:lstStyle/>
                    <a:p>
                      <a:pPr algn="r"/>
                      <a:r>
                        <a:rPr lang="en-US" sz="1600" dirty="0" smtClean="0"/>
                        <a:t>116,646</a:t>
                      </a:r>
                      <a:endParaRPr lang="en-US" sz="1600" dirty="0"/>
                    </a:p>
                  </a:txBody>
                  <a:tcPr marL="68580" marR="68580" marT="34290" marB="34290"/>
                </a:tc>
                <a:tc>
                  <a:txBody>
                    <a:bodyPr/>
                    <a:lstStyle/>
                    <a:p>
                      <a:pPr algn="r"/>
                      <a:r>
                        <a:rPr lang="en-US" sz="1600" dirty="0" smtClean="0"/>
                        <a:t>(4,203)</a:t>
                      </a:r>
                      <a:endParaRPr lang="en-US" sz="1600" dirty="0"/>
                    </a:p>
                  </a:txBody>
                  <a:tcPr marL="68580" marR="68580" marT="34290" marB="34290"/>
                </a:tc>
                <a:tc>
                  <a:txBody>
                    <a:bodyPr/>
                    <a:lstStyle/>
                    <a:p>
                      <a:pPr algn="r"/>
                      <a:r>
                        <a:rPr lang="en-US" sz="1600" dirty="0" smtClean="0"/>
                        <a:t>150,891</a:t>
                      </a:r>
                      <a:endParaRPr lang="en-US" sz="1600" dirty="0"/>
                    </a:p>
                  </a:txBody>
                  <a:tcPr marL="68580" marR="68580" marT="34290" marB="34290"/>
                </a:tc>
              </a:tr>
              <a:tr h="404897">
                <a:tc>
                  <a:txBody>
                    <a:bodyPr/>
                    <a:lstStyle/>
                    <a:p>
                      <a:pPr lvl="1"/>
                      <a:r>
                        <a:rPr lang="en-US" sz="1600" dirty="0" smtClean="0"/>
                        <a:t>Office</a:t>
                      </a:r>
                      <a:endParaRPr lang="en-US" sz="1600" dirty="0"/>
                    </a:p>
                  </a:txBody>
                  <a:tcPr marL="68580" marR="68580" marT="34290" marB="34290"/>
                </a:tc>
                <a:tc gridSpan="2">
                  <a:txBody>
                    <a:bodyPr/>
                    <a:lstStyle/>
                    <a:p>
                      <a:pPr algn="r"/>
                      <a:r>
                        <a:rPr lang="en-US" sz="1600" dirty="0" smtClean="0"/>
                        <a:t>49,610</a:t>
                      </a:r>
                      <a:endParaRPr lang="en-US" sz="1600" dirty="0"/>
                    </a:p>
                  </a:txBody>
                  <a:tcPr marL="68580" marR="68580" marT="34290" marB="34290"/>
                </a:tc>
                <a:tc hMerge="1">
                  <a:txBody>
                    <a:bodyPr/>
                    <a:lstStyle/>
                    <a:p>
                      <a:pPr algn="r"/>
                      <a:endParaRPr lang="en-US" sz="1600" dirty="0"/>
                    </a:p>
                  </a:txBody>
                  <a:tcPr marL="68580" marR="68580" marT="34290" marB="34290"/>
                </a:tc>
                <a:tc>
                  <a:txBody>
                    <a:bodyPr/>
                    <a:lstStyle/>
                    <a:p>
                      <a:pPr algn="r"/>
                      <a:r>
                        <a:rPr lang="en-US" sz="1600" dirty="0" smtClean="0"/>
                        <a:t>62,519</a:t>
                      </a:r>
                      <a:endParaRPr lang="en-US" sz="1600" dirty="0"/>
                    </a:p>
                  </a:txBody>
                  <a:tcPr marL="68580" marR="68580" marT="34290" marB="34290"/>
                </a:tc>
                <a:tc>
                  <a:txBody>
                    <a:bodyPr/>
                    <a:lstStyle/>
                    <a:p>
                      <a:pPr algn="r"/>
                      <a:r>
                        <a:rPr lang="en-US" sz="1600" dirty="0" smtClean="0"/>
                        <a:t>(12,909)</a:t>
                      </a:r>
                      <a:endParaRPr lang="en-US" sz="1600" dirty="0"/>
                    </a:p>
                  </a:txBody>
                  <a:tcPr marL="68580" marR="68580" marT="34290" marB="34290"/>
                </a:tc>
                <a:tc>
                  <a:txBody>
                    <a:bodyPr/>
                    <a:lstStyle/>
                    <a:p>
                      <a:pPr algn="r"/>
                      <a:r>
                        <a:rPr lang="en-US" sz="1600" dirty="0" smtClean="0"/>
                        <a:t>87,144</a:t>
                      </a:r>
                      <a:endParaRPr lang="en-US" sz="1600" dirty="0"/>
                    </a:p>
                  </a:txBody>
                  <a:tcPr marL="68580" marR="68580" marT="34290" marB="34290"/>
                </a:tc>
                <a:tc>
                  <a:txBody>
                    <a:bodyPr/>
                    <a:lstStyle/>
                    <a:p>
                      <a:pPr algn="r"/>
                      <a:r>
                        <a:rPr lang="en-US" sz="1600" dirty="0" smtClean="0"/>
                        <a:t>(37,534)</a:t>
                      </a:r>
                      <a:endParaRPr lang="en-US" sz="1600" dirty="0"/>
                    </a:p>
                  </a:txBody>
                  <a:tcPr marL="68580" marR="68580" marT="34290" marB="34290"/>
                </a:tc>
                <a:tc>
                  <a:txBody>
                    <a:bodyPr/>
                    <a:lstStyle/>
                    <a:p>
                      <a:pPr algn="r"/>
                      <a:r>
                        <a:rPr lang="en-US" sz="1600" dirty="0" smtClean="0"/>
                        <a:t>63,000</a:t>
                      </a:r>
                      <a:endParaRPr lang="en-US" sz="1600" dirty="0"/>
                    </a:p>
                  </a:txBody>
                  <a:tcPr marL="68580" marR="68580" marT="34290" marB="34290"/>
                </a:tc>
              </a:tr>
              <a:tr h="397146">
                <a:tc>
                  <a:txBody>
                    <a:bodyPr/>
                    <a:lstStyle/>
                    <a:p>
                      <a:pPr lvl="1"/>
                      <a:r>
                        <a:rPr lang="en-US" sz="1600" dirty="0" smtClean="0"/>
                        <a:t>Travel</a:t>
                      </a:r>
                      <a:endParaRPr lang="en-US" sz="1600" dirty="0"/>
                    </a:p>
                  </a:txBody>
                  <a:tcPr marL="68580" marR="68580" marT="34290" marB="34290"/>
                </a:tc>
                <a:tc gridSpan="2">
                  <a:txBody>
                    <a:bodyPr/>
                    <a:lstStyle/>
                    <a:p>
                      <a:pPr algn="r"/>
                      <a:r>
                        <a:rPr lang="en-US" sz="1600" dirty="0" smtClean="0"/>
                        <a:t>19,023</a:t>
                      </a:r>
                      <a:endParaRPr lang="en-US" sz="1600" dirty="0"/>
                    </a:p>
                  </a:txBody>
                  <a:tcPr marL="68580" marR="68580" marT="34290" marB="34290"/>
                </a:tc>
                <a:tc hMerge="1">
                  <a:txBody>
                    <a:bodyPr/>
                    <a:lstStyle/>
                    <a:p>
                      <a:pPr algn="r"/>
                      <a:endParaRPr lang="en-US" sz="1600" dirty="0"/>
                    </a:p>
                  </a:txBody>
                  <a:tcPr marL="68580" marR="68580" marT="34290" marB="34290"/>
                </a:tc>
                <a:tc>
                  <a:txBody>
                    <a:bodyPr/>
                    <a:lstStyle/>
                    <a:p>
                      <a:pPr algn="r"/>
                      <a:r>
                        <a:rPr lang="en-US" sz="1600" dirty="0" smtClean="0"/>
                        <a:t>35,950</a:t>
                      </a:r>
                      <a:endParaRPr lang="en-US" sz="1600" dirty="0"/>
                    </a:p>
                  </a:txBody>
                  <a:tcPr marL="68580" marR="68580" marT="34290" marB="34290"/>
                </a:tc>
                <a:tc>
                  <a:txBody>
                    <a:bodyPr/>
                    <a:lstStyle/>
                    <a:p>
                      <a:pPr algn="r"/>
                      <a:r>
                        <a:rPr lang="en-US" sz="1600" dirty="0" smtClean="0"/>
                        <a:t>(16,927)</a:t>
                      </a:r>
                      <a:endParaRPr lang="en-US" sz="1600" dirty="0"/>
                    </a:p>
                  </a:txBody>
                  <a:tcPr marL="68580" marR="68580" marT="34290" marB="34290"/>
                </a:tc>
                <a:tc>
                  <a:txBody>
                    <a:bodyPr/>
                    <a:lstStyle/>
                    <a:p>
                      <a:pPr algn="r"/>
                      <a:r>
                        <a:rPr lang="en-US" sz="1600" dirty="0" smtClean="0"/>
                        <a:t>26,969</a:t>
                      </a:r>
                      <a:endParaRPr lang="en-US" sz="1600" dirty="0"/>
                    </a:p>
                  </a:txBody>
                  <a:tcPr marL="68580" marR="68580" marT="34290" marB="34290"/>
                </a:tc>
                <a:tc>
                  <a:txBody>
                    <a:bodyPr/>
                    <a:lstStyle/>
                    <a:p>
                      <a:pPr algn="r"/>
                      <a:r>
                        <a:rPr lang="en-US" sz="1600" dirty="0" smtClean="0"/>
                        <a:t>(7,947)</a:t>
                      </a:r>
                      <a:endParaRPr lang="en-US" sz="1600" dirty="0"/>
                    </a:p>
                  </a:txBody>
                  <a:tcPr marL="68580" marR="68580" marT="34290" marB="34290"/>
                </a:tc>
                <a:tc>
                  <a:txBody>
                    <a:bodyPr/>
                    <a:lstStyle/>
                    <a:p>
                      <a:pPr algn="r"/>
                      <a:r>
                        <a:rPr lang="en-US" sz="1600" dirty="0" smtClean="0"/>
                        <a:t>36,000</a:t>
                      </a:r>
                      <a:endParaRPr lang="en-US" sz="1600" dirty="0"/>
                    </a:p>
                  </a:txBody>
                  <a:tcPr marL="68580" marR="68580" marT="34290" marB="34290"/>
                </a:tc>
              </a:tr>
              <a:tr h="416519">
                <a:tc>
                  <a:txBody>
                    <a:bodyPr/>
                    <a:lstStyle/>
                    <a:p>
                      <a:pPr lvl="1"/>
                      <a:r>
                        <a:rPr lang="en-US" sz="1600" dirty="0" smtClean="0"/>
                        <a:t>Depreciation</a:t>
                      </a:r>
                      <a:endParaRPr lang="en-US" sz="1600" dirty="0"/>
                    </a:p>
                  </a:txBody>
                  <a:tcPr marL="68580" marR="68580" marT="34290" marB="34290"/>
                </a:tc>
                <a:tc gridSpan="2">
                  <a:txBody>
                    <a:bodyPr/>
                    <a:lstStyle/>
                    <a:p>
                      <a:pPr algn="r"/>
                      <a:r>
                        <a:rPr lang="en-US" sz="1600" u="sng" dirty="0" smtClean="0"/>
                        <a:t>15,606</a:t>
                      </a:r>
                      <a:endParaRPr lang="en-US" sz="1600" u="sng" dirty="0"/>
                    </a:p>
                  </a:txBody>
                  <a:tcPr marL="68580" marR="68580" marT="34290" marB="34290"/>
                </a:tc>
                <a:tc hMerge="1">
                  <a:txBody>
                    <a:bodyPr/>
                    <a:lstStyle/>
                    <a:p>
                      <a:pPr algn="r"/>
                      <a:endParaRPr lang="en-US" sz="1600" u="sng" dirty="0"/>
                    </a:p>
                  </a:txBody>
                  <a:tcPr marL="68580" marR="68580" marT="34290" marB="34290"/>
                </a:tc>
                <a:tc>
                  <a:txBody>
                    <a:bodyPr/>
                    <a:lstStyle/>
                    <a:p>
                      <a:pPr algn="r"/>
                      <a:r>
                        <a:rPr lang="en-US" sz="1600" u="sng" dirty="0" smtClean="0"/>
                        <a:t>20,000</a:t>
                      </a:r>
                      <a:endParaRPr lang="en-US" sz="1600" u="sng" dirty="0"/>
                    </a:p>
                  </a:txBody>
                  <a:tcPr marL="68580" marR="68580" marT="34290" marB="34290"/>
                </a:tc>
                <a:tc>
                  <a:txBody>
                    <a:bodyPr/>
                    <a:lstStyle/>
                    <a:p>
                      <a:pPr algn="r"/>
                      <a:r>
                        <a:rPr lang="en-US" sz="1600" u="sng" dirty="0" smtClean="0"/>
                        <a:t>(4,394)</a:t>
                      </a:r>
                      <a:endParaRPr lang="en-US" sz="1600" u="sng" dirty="0"/>
                    </a:p>
                  </a:txBody>
                  <a:tcPr marL="68580" marR="68580" marT="34290" marB="34290"/>
                </a:tc>
                <a:tc>
                  <a:txBody>
                    <a:bodyPr/>
                    <a:lstStyle/>
                    <a:p>
                      <a:pPr algn="r"/>
                      <a:r>
                        <a:rPr lang="en-US" sz="1600" u="sng" dirty="0" smtClean="0"/>
                        <a:t>17,569</a:t>
                      </a:r>
                      <a:endParaRPr lang="en-US" sz="1600" u="sng" dirty="0"/>
                    </a:p>
                  </a:txBody>
                  <a:tcPr marL="68580" marR="68580" marT="34290" marB="34290"/>
                </a:tc>
                <a:tc>
                  <a:txBody>
                    <a:bodyPr/>
                    <a:lstStyle/>
                    <a:p>
                      <a:pPr algn="r"/>
                      <a:r>
                        <a:rPr lang="en-US" sz="1600" u="sng" dirty="0" smtClean="0"/>
                        <a:t>(1,962)</a:t>
                      </a:r>
                      <a:endParaRPr lang="en-US" sz="1600" u="sng" dirty="0"/>
                    </a:p>
                  </a:txBody>
                  <a:tcPr marL="68580" marR="68580" marT="34290" marB="34290"/>
                </a:tc>
                <a:tc>
                  <a:txBody>
                    <a:bodyPr/>
                    <a:lstStyle/>
                    <a:p>
                      <a:pPr algn="r"/>
                      <a:r>
                        <a:rPr lang="en-US" sz="1600" u="sng" dirty="0" smtClean="0"/>
                        <a:t>21,250</a:t>
                      </a:r>
                      <a:endParaRPr lang="en-US" sz="1600" u="sng" dirty="0"/>
                    </a:p>
                  </a:txBody>
                  <a:tcPr marL="68580" marR="68580" marT="34290" marB="34290"/>
                </a:tc>
              </a:tr>
              <a:tr h="364538">
                <a:tc>
                  <a:txBody>
                    <a:bodyPr/>
                    <a:lstStyle/>
                    <a:p>
                      <a:pPr lvl="0"/>
                      <a:r>
                        <a:rPr lang="en-US" sz="1600" b="1" dirty="0" smtClean="0"/>
                        <a:t>Total</a:t>
                      </a:r>
                      <a:r>
                        <a:rPr lang="en-US" sz="1600" b="1" baseline="0" dirty="0" smtClean="0"/>
                        <a:t> Ops Expenses</a:t>
                      </a:r>
                      <a:endParaRPr lang="en-US" sz="1600" b="1" dirty="0"/>
                    </a:p>
                  </a:txBody>
                  <a:tcPr marL="68580" marR="68580" marT="34290" marB="34290"/>
                </a:tc>
                <a:tc gridSpan="2">
                  <a:txBody>
                    <a:bodyPr/>
                    <a:lstStyle/>
                    <a:p>
                      <a:pPr algn="r"/>
                      <a:r>
                        <a:rPr lang="en-US" sz="1600" b="1" u="sng" dirty="0" smtClean="0"/>
                        <a:t>1,039,504</a:t>
                      </a:r>
                      <a:endParaRPr lang="en-US" sz="1600" b="1" u="sng" dirty="0"/>
                    </a:p>
                  </a:txBody>
                  <a:tcPr marL="68580" marR="68580" marT="34290" marB="34290"/>
                </a:tc>
                <a:tc hMerge="1">
                  <a:txBody>
                    <a:bodyPr/>
                    <a:lstStyle/>
                    <a:p>
                      <a:pPr algn="r"/>
                      <a:endParaRPr lang="en-US" sz="1600" b="1" u="none" dirty="0"/>
                    </a:p>
                  </a:txBody>
                  <a:tcPr marL="68580" marR="68580" marT="34290" marB="34290"/>
                </a:tc>
                <a:tc>
                  <a:txBody>
                    <a:bodyPr/>
                    <a:lstStyle/>
                    <a:p>
                      <a:pPr algn="r"/>
                      <a:r>
                        <a:rPr lang="en-US" sz="1600" b="1" u="sng" dirty="0" smtClean="0"/>
                        <a:t>1,267,955</a:t>
                      </a:r>
                      <a:endParaRPr lang="en-US" sz="1600" b="1" u="sng" dirty="0"/>
                    </a:p>
                  </a:txBody>
                  <a:tcPr marL="68580" marR="68580" marT="34290" marB="34290"/>
                </a:tc>
                <a:tc>
                  <a:txBody>
                    <a:bodyPr/>
                    <a:lstStyle/>
                    <a:p>
                      <a:pPr algn="r"/>
                      <a:r>
                        <a:rPr lang="en-US" sz="1600" b="1" u="sng" dirty="0" smtClean="0"/>
                        <a:t>(228,451)</a:t>
                      </a:r>
                      <a:endParaRPr lang="en-US" sz="1600" b="1" u="sng" dirty="0"/>
                    </a:p>
                  </a:txBody>
                  <a:tcPr marL="68580" marR="68580" marT="34290" marB="34290"/>
                </a:tc>
                <a:tc>
                  <a:txBody>
                    <a:bodyPr/>
                    <a:lstStyle/>
                    <a:p>
                      <a:pPr algn="r"/>
                      <a:r>
                        <a:rPr lang="en-US" sz="1600" b="1" u="sng" dirty="0" smtClean="0"/>
                        <a:t>1,115,320</a:t>
                      </a:r>
                      <a:endParaRPr lang="en-US" sz="1600" b="1" u="sng" dirty="0"/>
                    </a:p>
                  </a:txBody>
                  <a:tcPr marL="68580" marR="68580" marT="34290" marB="34290"/>
                </a:tc>
                <a:tc>
                  <a:txBody>
                    <a:bodyPr/>
                    <a:lstStyle/>
                    <a:p>
                      <a:pPr algn="r"/>
                      <a:r>
                        <a:rPr lang="en-US" sz="1600" b="1" u="sng" dirty="0" smtClean="0"/>
                        <a:t>(75,815)</a:t>
                      </a:r>
                      <a:endParaRPr lang="en-US" sz="1600" b="1" u="sng" dirty="0"/>
                    </a:p>
                  </a:txBody>
                  <a:tcPr marL="68580" marR="68580" marT="34290" marB="34290"/>
                </a:tc>
                <a:tc>
                  <a:txBody>
                    <a:bodyPr/>
                    <a:lstStyle/>
                    <a:p>
                      <a:pPr algn="r"/>
                      <a:r>
                        <a:rPr lang="en-US" sz="1600" b="1" u="sng" dirty="0" smtClean="0"/>
                        <a:t>1,231,431</a:t>
                      </a:r>
                      <a:endParaRPr lang="en-US" sz="1600" b="1" u="sng" dirty="0"/>
                    </a:p>
                  </a:txBody>
                  <a:tcPr marL="68580" marR="68580" marT="34290" marB="34290"/>
                </a:tc>
              </a:tr>
              <a:tr h="574238">
                <a:tc>
                  <a:txBody>
                    <a:bodyPr/>
                    <a:lstStyle/>
                    <a:p>
                      <a:pPr lvl="0"/>
                      <a:r>
                        <a:rPr lang="en-US" sz="1600" b="1" dirty="0" smtClean="0"/>
                        <a:t>Change in Net Assets</a:t>
                      </a:r>
                      <a:endParaRPr lang="en-US" sz="1600" b="1" dirty="0"/>
                    </a:p>
                  </a:txBody>
                  <a:tcPr marL="68580" marR="68580" marT="34290" marB="34290"/>
                </a:tc>
                <a:tc gridSpan="2">
                  <a:txBody>
                    <a:bodyPr/>
                    <a:lstStyle/>
                    <a:p>
                      <a:pPr algn="r"/>
                      <a:r>
                        <a:rPr lang="en-US" sz="1600" b="1" dirty="0" smtClean="0"/>
                        <a:t>(281,812)</a:t>
                      </a:r>
                      <a:endParaRPr lang="en-US" sz="1600" b="1" dirty="0"/>
                    </a:p>
                  </a:txBody>
                  <a:tcPr marL="68580" marR="68580" marT="34290" marB="34290"/>
                </a:tc>
                <a:tc hMerge="1">
                  <a:txBody>
                    <a:bodyPr/>
                    <a:lstStyle/>
                    <a:p>
                      <a:pPr algn="r"/>
                      <a:endParaRPr lang="en-US" sz="1600" dirty="0"/>
                    </a:p>
                  </a:txBody>
                  <a:tcPr marL="68580" marR="68580" marT="34290" marB="34290"/>
                </a:tc>
                <a:tc>
                  <a:txBody>
                    <a:bodyPr/>
                    <a:lstStyle/>
                    <a:p>
                      <a:pPr algn="r"/>
                      <a:r>
                        <a:rPr lang="en-US" sz="1600" b="1" dirty="0" smtClean="0"/>
                        <a:t>182,045</a:t>
                      </a:r>
                      <a:endParaRPr lang="en-US" sz="1600" b="1" dirty="0"/>
                    </a:p>
                  </a:txBody>
                  <a:tcPr marL="68580" marR="68580" marT="34290" marB="34290"/>
                </a:tc>
                <a:tc>
                  <a:txBody>
                    <a:bodyPr/>
                    <a:lstStyle/>
                    <a:p>
                      <a:pPr algn="r"/>
                      <a:r>
                        <a:rPr lang="en-US" sz="1600" b="1" dirty="0" smtClean="0"/>
                        <a:t>(463,857)</a:t>
                      </a:r>
                      <a:endParaRPr lang="en-US" sz="1600" b="1" dirty="0"/>
                    </a:p>
                  </a:txBody>
                  <a:tcPr marL="68580" marR="68580" marT="34290" marB="34290"/>
                </a:tc>
                <a:tc>
                  <a:txBody>
                    <a:bodyPr/>
                    <a:lstStyle/>
                    <a:p>
                      <a:pPr algn="r"/>
                      <a:r>
                        <a:rPr lang="en-US" sz="1600" b="1" dirty="0" smtClean="0"/>
                        <a:t>(508,749)</a:t>
                      </a:r>
                      <a:endParaRPr lang="en-US" sz="1600" b="1" dirty="0"/>
                    </a:p>
                  </a:txBody>
                  <a:tcPr marL="68580" marR="68580" marT="34290" marB="34290"/>
                </a:tc>
                <a:tc>
                  <a:txBody>
                    <a:bodyPr/>
                    <a:lstStyle/>
                    <a:p>
                      <a:pPr algn="r"/>
                      <a:r>
                        <a:rPr lang="en-US" sz="1600" b="1" dirty="0" smtClean="0"/>
                        <a:t>226,937</a:t>
                      </a:r>
                      <a:endParaRPr lang="en-US" sz="1600" b="1" dirty="0"/>
                    </a:p>
                  </a:txBody>
                  <a:tcPr marL="68580" marR="68580" marT="34290" marB="34290"/>
                </a:tc>
                <a:tc>
                  <a:txBody>
                    <a:bodyPr/>
                    <a:lstStyle/>
                    <a:p>
                      <a:pPr algn="r"/>
                      <a:r>
                        <a:rPr lang="en-US" sz="1600" b="1" dirty="0" smtClean="0"/>
                        <a:t>198,569</a:t>
                      </a:r>
                      <a:endParaRPr lang="en-US" sz="1600" b="1" dirty="0"/>
                    </a:p>
                  </a:txBody>
                  <a:tcPr marL="68580" marR="68580" marT="34290" marB="34290"/>
                </a:tc>
              </a:tr>
            </a:tbl>
          </a:graphicData>
        </a:graphic>
      </p:graphicFrame>
    </p:spTree>
    <p:extLst>
      <p:ext uri="{BB962C8B-B14F-4D97-AF65-F5344CB8AC3E}">
        <p14:creationId xmlns:p14="http://schemas.microsoft.com/office/powerpoint/2010/main" val="60092094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209310" y="6237087"/>
            <a:ext cx="2747772" cy="434753"/>
          </a:xfrm>
          <a:prstGeom prst="rect">
            <a:avLst/>
          </a:prstGeom>
        </p:spPr>
      </p:pic>
      <p:sp>
        <p:nvSpPr>
          <p:cNvPr id="3" name="Rectangle 2"/>
          <p:cNvSpPr/>
          <p:nvPr/>
        </p:nvSpPr>
        <p:spPr>
          <a:xfrm>
            <a:off x="0" y="387750"/>
            <a:ext cx="9144000" cy="74295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prstClr val="white"/>
              </a:solidFill>
            </a:endParaRPr>
          </a:p>
        </p:txBody>
      </p:sp>
      <p:sp>
        <p:nvSpPr>
          <p:cNvPr id="4" name="Rectangle 3"/>
          <p:cNvSpPr/>
          <p:nvPr/>
        </p:nvSpPr>
        <p:spPr>
          <a:xfrm>
            <a:off x="274320" y="548640"/>
            <a:ext cx="2113079" cy="492443"/>
          </a:xfrm>
          <a:prstGeom prst="rect">
            <a:avLst/>
          </a:prstGeom>
        </p:spPr>
        <p:txBody>
          <a:bodyPr wrap="none">
            <a:spAutoFit/>
          </a:bodyPr>
          <a:lstStyle/>
          <a:p>
            <a:r>
              <a:rPr lang="en-US" sz="2600" b="1" dirty="0" smtClean="0">
                <a:solidFill>
                  <a:schemeClr val="bg1"/>
                </a:solidFill>
                <a:latin typeface="Arial" panose="020B0604020202020204" pitchFamily="34" charset="0"/>
                <a:cs typeface="Arial" panose="020B0604020202020204" pitchFamily="34" charset="0"/>
              </a:rPr>
              <a:t>Dashboards</a:t>
            </a:r>
            <a:endParaRPr lang="en-US" sz="2600" b="1" dirty="0">
              <a:solidFill>
                <a:schemeClr val="bg1"/>
              </a:solidFill>
              <a:latin typeface="Arial" panose="020B0604020202020204" pitchFamily="34" charset="0"/>
              <a:cs typeface="Arial" panose="020B0604020202020204" pitchFamily="34" charset="0"/>
            </a:endParaRPr>
          </a:p>
        </p:txBody>
      </p:sp>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98973" y="1291589"/>
            <a:ext cx="6819611" cy="4439851"/>
          </a:xfrm>
          <a:prstGeom prst="rect">
            <a:avLst/>
          </a:prstGeom>
        </p:spPr>
      </p:pic>
    </p:spTree>
    <p:extLst>
      <p:ext uri="{BB962C8B-B14F-4D97-AF65-F5344CB8AC3E}">
        <p14:creationId xmlns:p14="http://schemas.microsoft.com/office/powerpoint/2010/main" val="351011963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209310" y="6237087"/>
            <a:ext cx="2747772" cy="434753"/>
          </a:xfrm>
          <a:prstGeom prst="rect">
            <a:avLst/>
          </a:prstGeom>
        </p:spPr>
      </p:pic>
      <p:sp>
        <p:nvSpPr>
          <p:cNvPr id="3" name="Rectangle 2"/>
          <p:cNvSpPr/>
          <p:nvPr/>
        </p:nvSpPr>
        <p:spPr>
          <a:xfrm>
            <a:off x="0" y="387750"/>
            <a:ext cx="9144000" cy="74295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prstClr val="white"/>
              </a:solidFill>
            </a:endParaRPr>
          </a:p>
        </p:txBody>
      </p:sp>
      <p:sp>
        <p:nvSpPr>
          <p:cNvPr id="4" name="Rectangle 3"/>
          <p:cNvSpPr/>
          <p:nvPr/>
        </p:nvSpPr>
        <p:spPr>
          <a:xfrm>
            <a:off x="274320" y="548640"/>
            <a:ext cx="2113079" cy="492443"/>
          </a:xfrm>
          <a:prstGeom prst="rect">
            <a:avLst/>
          </a:prstGeom>
        </p:spPr>
        <p:txBody>
          <a:bodyPr wrap="none">
            <a:spAutoFit/>
          </a:bodyPr>
          <a:lstStyle/>
          <a:p>
            <a:r>
              <a:rPr lang="en-US" sz="2600" b="1" dirty="0" smtClean="0">
                <a:solidFill>
                  <a:schemeClr val="bg1"/>
                </a:solidFill>
                <a:latin typeface="Arial" panose="020B0604020202020204" pitchFamily="34" charset="0"/>
                <a:cs typeface="Arial" panose="020B0604020202020204" pitchFamily="34" charset="0"/>
              </a:rPr>
              <a:t>Dashboards</a:t>
            </a:r>
            <a:endParaRPr lang="en-US" sz="2600" b="1" dirty="0">
              <a:solidFill>
                <a:schemeClr val="bg1"/>
              </a:solidFill>
              <a:latin typeface="Arial" panose="020B0604020202020204" pitchFamily="34" charset="0"/>
              <a:cs typeface="Arial" panose="020B0604020202020204" pitchFamily="34" charset="0"/>
            </a:endParaRPr>
          </a:p>
        </p:txBody>
      </p:sp>
      <p:sp>
        <p:nvSpPr>
          <p:cNvPr id="6" name="Rectangle 5"/>
          <p:cNvSpPr/>
          <p:nvPr/>
        </p:nvSpPr>
        <p:spPr>
          <a:xfrm>
            <a:off x="274321" y="1591056"/>
            <a:ext cx="8682762" cy="4406332"/>
          </a:xfrm>
          <a:prstGeom prst="rect">
            <a:avLst/>
          </a:prstGeom>
        </p:spPr>
        <p:txBody>
          <a:bodyPr wrap="square">
            <a:noAutofit/>
          </a:bodyPr>
          <a:lstStyle/>
          <a:p>
            <a:pPr marL="771525" lvl="1" indent="-428625">
              <a:spcAft>
                <a:spcPts val="1200"/>
              </a:spcAft>
              <a:buClr>
                <a:srgbClr val="92D050"/>
              </a:buClr>
              <a:buSzPct val="125000"/>
              <a:buFont typeface="Arial" panose="020B0604020202020204" pitchFamily="34" charset="0"/>
              <a:buChar char="•"/>
            </a:pPr>
            <a:r>
              <a:rPr lang="en-US" sz="2100" dirty="0" smtClean="0">
                <a:latin typeface="Arial"/>
                <a:cs typeface="Arial"/>
              </a:rPr>
              <a:t>Find the mix of data that is worth the time to measure and discuss</a:t>
            </a:r>
          </a:p>
          <a:p>
            <a:pPr marL="771525" lvl="1" indent="-428625">
              <a:spcAft>
                <a:spcPts val="1200"/>
              </a:spcAft>
              <a:buClr>
                <a:srgbClr val="92D050"/>
              </a:buClr>
              <a:buSzPct val="125000"/>
              <a:buFont typeface="Arial" panose="020B0604020202020204" pitchFamily="34" charset="0"/>
              <a:buChar char="•"/>
            </a:pPr>
            <a:r>
              <a:rPr lang="en-US" sz="2100" dirty="0" smtClean="0">
                <a:latin typeface="Arial"/>
                <a:cs typeface="Arial"/>
              </a:rPr>
              <a:t>Keep it simple and consistent on a monthly basis</a:t>
            </a:r>
          </a:p>
          <a:p>
            <a:pPr marL="771525" lvl="1" indent="-428625">
              <a:spcAft>
                <a:spcPts val="1200"/>
              </a:spcAft>
              <a:buClr>
                <a:srgbClr val="92D050"/>
              </a:buClr>
              <a:buSzPct val="125000"/>
              <a:buFont typeface="Arial" panose="020B0604020202020204" pitchFamily="34" charset="0"/>
              <a:buChar char="•"/>
            </a:pPr>
            <a:r>
              <a:rPr lang="en-US" sz="2100" dirty="0" smtClean="0">
                <a:latin typeface="Arial"/>
                <a:cs typeface="Arial"/>
              </a:rPr>
              <a:t>Mix different types of information to inform robust discussion</a:t>
            </a:r>
            <a:endParaRPr lang="en-US" sz="2100" dirty="0">
              <a:latin typeface="Arial"/>
              <a:cs typeface="Arial"/>
            </a:endParaRPr>
          </a:p>
          <a:p>
            <a:pPr marL="1228725" lvl="2" indent="-428625">
              <a:spcAft>
                <a:spcPts val="1200"/>
              </a:spcAft>
              <a:buClr>
                <a:srgbClr val="92D050"/>
              </a:buClr>
              <a:buSzPct val="95000"/>
              <a:buFont typeface="Courier New" panose="02070309020205020404" pitchFamily="49" charset="0"/>
              <a:buChar char="o"/>
            </a:pPr>
            <a:r>
              <a:rPr lang="en-US" sz="2100" dirty="0">
                <a:latin typeface="Arial"/>
                <a:cs typeface="Arial"/>
              </a:rPr>
              <a:t>Quantitative: i.e. bed night utilization, # of unique website views, number of new donors</a:t>
            </a:r>
          </a:p>
          <a:p>
            <a:pPr marL="1228725" lvl="2" indent="-428625">
              <a:spcAft>
                <a:spcPts val="1200"/>
              </a:spcAft>
              <a:buClr>
                <a:srgbClr val="92D050"/>
              </a:buClr>
              <a:buSzPct val="95000"/>
              <a:buFont typeface="Courier New" panose="02070309020205020404" pitchFamily="49" charset="0"/>
              <a:buChar char="o"/>
            </a:pPr>
            <a:r>
              <a:rPr lang="en-US" sz="2100" dirty="0">
                <a:latin typeface="Arial"/>
                <a:cs typeface="Arial"/>
              </a:rPr>
              <a:t>Qualitative: new programs started, programs ended, grant pipeline info, event feedback</a:t>
            </a:r>
          </a:p>
        </p:txBody>
      </p:sp>
    </p:spTree>
    <p:extLst>
      <p:ext uri="{BB962C8B-B14F-4D97-AF65-F5344CB8AC3E}">
        <p14:creationId xmlns:p14="http://schemas.microsoft.com/office/powerpoint/2010/main" val="93023224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209310" y="6237087"/>
            <a:ext cx="2747772" cy="434753"/>
          </a:xfrm>
          <a:prstGeom prst="rect">
            <a:avLst/>
          </a:prstGeom>
        </p:spPr>
      </p:pic>
      <p:sp>
        <p:nvSpPr>
          <p:cNvPr id="3" name="Rectangle 2"/>
          <p:cNvSpPr/>
          <p:nvPr/>
        </p:nvSpPr>
        <p:spPr>
          <a:xfrm>
            <a:off x="0" y="387750"/>
            <a:ext cx="9144000" cy="74295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prstClr val="white"/>
              </a:solidFill>
            </a:endParaRPr>
          </a:p>
        </p:txBody>
      </p:sp>
      <p:sp>
        <p:nvSpPr>
          <p:cNvPr id="4" name="Rectangle 3"/>
          <p:cNvSpPr/>
          <p:nvPr/>
        </p:nvSpPr>
        <p:spPr>
          <a:xfrm>
            <a:off x="274320" y="548640"/>
            <a:ext cx="3320140" cy="492443"/>
          </a:xfrm>
          <a:prstGeom prst="rect">
            <a:avLst/>
          </a:prstGeom>
        </p:spPr>
        <p:txBody>
          <a:bodyPr wrap="none">
            <a:spAutoFit/>
          </a:bodyPr>
          <a:lstStyle/>
          <a:p>
            <a:r>
              <a:rPr lang="en-US" sz="2600" b="1" dirty="0" smtClean="0">
                <a:solidFill>
                  <a:prstClr val="white"/>
                </a:solidFill>
                <a:latin typeface="Arial" panose="020B0604020202020204" pitchFamily="34" charset="0"/>
                <a:cs typeface="Arial" panose="020B0604020202020204" pitchFamily="34" charset="0"/>
              </a:rPr>
              <a:t>Financial Indicators</a:t>
            </a:r>
            <a:endParaRPr lang="en-US" sz="2600" b="1" dirty="0">
              <a:solidFill>
                <a:prstClr val="white"/>
              </a:solidFill>
              <a:latin typeface="Arial" panose="020B0604020202020204" pitchFamily="34" charset="0"/>
              <a:cs typeface="Arial" panose="020B0604020202020204" pitchFamily="34" charset="0"/>
            </a:endParaRPr>
          </a:p>
        </p:txBody>
      </p:sp>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2037" y="1484112"/>
            <a:ext cx="7019925" cy="4752975"/>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8100000" scaled="1"/>
            <a:tileRect/>
          </a:gradFill>
        </p:spPr>
      </p:pic>
    </p:spTree>
    <p:extLst>
      <p:ext uri="{BB962C8B-B14F-4D97-AF65-F5344CB8AC3E}">
        <p14:creationId xmlns:p14="http://schemas.microsoft.com/office/powerpoint/2010/main" val="386409553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697687057"/>
              </p:ext>
            </p:extLst>
          </p:nvPr>
        </p:nvGraphicFramePr>
        <p:xfrm>
          <a:off x="352076" y="1333905"/>
          <a:ext cx="8439848" cy="4699976"/>
        </p:xfrm>
        <a:graphic>
          <a:graphicData uri="http://schemas.openxmlformats.org/drawingml/2006/table">
            <a:tbl>
              <a:tblPr firstRow="1" bandRow="1">
                <a:tableStyleId>{5C22544A-7EE6-4342-B048-85BDC9FD1C3A}</a:tableStyleId>
              </a:tblPr>
              <a:tblGrid>
                <a:gridCol w="1630675"/>
                <a:gridCol w="2707689"/>
                <a:gridCol w="4101484"/>
              </a:tblGrid>
              <a:tr h="613139">
                <a:tc>
                  <a:txBody>
                    <a:bodyPr/>
                    <a:lstStyle/>
                    <a:p>
                      <a:endParaRPr lang="en-US" sz="1700" dirty="0">
                        <a:latin typeface="Arial" panose="020B0604020202020204" pitchFamily="34" charset="0"/>
                        <a:cs typeface="Arial" panose="020B0604020202020204" pitchFamily="34" charset="0"/>
                      </a:endParaRPr>
                    </a:p>
                  </a:txBody>
                  <a:tcPr/>
                </a:tc>
                <a:tc>
                  <a:txBody>
                    <a:bodyPr/>
                    <a:lstStyle/>
                    <a:p>
                      <a:pPr algn="ctr"/>
                      <a:r>
                        <a:rPr lang="en-US" sz="1700" dirty="0" smtClean="0">
                          <a:latin typeface="Arial" panose="020B0604020202020204" pitchFamily="34" charset="0"/>
                          <a:cs typeface="Arial" panose="020B0604020202020204" pitchFamily="34" charset="0"/>
                        </a:rPr>
                        <a:t>Formula</a:t>
                      </a:r>
                      <a:endParaRPr lang="en-US" sz="1700" dirty="0">
                        <a:latin typeface="Arial" panose="020B0604020202020204" pitchFamily="34" charset="0"/>
                        <a:cs typeface="Arial" panose="020B0604020202020204" pitchFamily="34" charset="0"/>
                      </a:endParaRPr>
                    </a:p>
                  </a:txBody>
                  <a:tcPr anchor="ctr"/>
                </a:tc>
                <a:tc>
                  <a:txBody>
                    <a:bodyPr/>
                    <a:lstStyle/>
                    <a:p>
                      <a:pPr algn="ctr"/>
                      <a:r>
                        <a:rPr lang="en-US" sz="1700" dirty="0" smtClean="0">
                          <a:latin typeface="Arial" panose="020B0604020202020204" pitchFamily="34" charset="0"/>
                          <a:cs typeface="Arial" panose="020B0604020202020204" pitchFamily="34" charset="0"/>
                        </a:rPr>
                        <a:t>Measures</a:t>
                      </a:r>
                      <a:endParaRPr lang="en-US" sz="1700" dirty="0">
                        <a:latin typeface="Arial" panose="020B0604020202020204" pitchFamily="34" charset="0"/>
                        <a:cs typeface="Arial" panose="020B0604020202020204" pitchFamily="34" charset="0"/>
                      </a:endParaRPr>
                    </a:p>
                  </a:txBody>
                  <a:tcPr anchor="ctr"/>
                </a:tc>
              </a:tr>
              <a:tr h="770469">
                <a:tc>
                  <a:txBody>
                    <a:bodyPr/>
                    <a:lstStyle/>
                    <a:p>
                      <a:pPr marL="179388" indent="-179388" algn="l"/>
                      <a:r>
                        <a:rPr lang="en-US" sz="1700" b="1" dirty="0" smtClean="0">
                          <a:latin typeface="Arial" panose="020B0604020202020204" pitchFamily="34" charset="0"/>
                          <a:cs typeface="Arial" panose="020B0604020202020204" pitchFamily="34" charset="0"/>
                        </a:rPr>
                        <a:t>Current Ratio</a:t>
                      </a:r>
                      <a:endParaRPr lang="en-US" sz="1700" b="1" dirty="0">
                        <a:solidFill>
                          <a:schemeClr val="bg1"/>
                        </a:solidFill>
                        <a:latin typeface="Arial" panose="020B0604020202020204" pitchFamily="34" charset="0"/>
                        <a:cs typeface="Arial" panose="020B0604020202020204" pitchFamily="34" charset="0"/>
                      </a:endParaRPr>
                    </a:p>
                  </a:txBody>
                  <a:tcPr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700" u="sng" dirty="0" smtClean="0">
                          <a:latin typeface="Arial" panose="020B0604020202020204" pitchFamily="34" charset="0"/>
                          <a:cs typeface="Arial" panose="020B0604020202020204" pitchFamily="34" charset="0"/>
                        </a:rPr>
                        <a:t>Current Assets</a:t>
                      </a:r>
                    </a:p>
                    <a:p>
                      <a:pPr marL="0" marR="0" lvl="0" indent="0" algn="ctr" defTabSz="685800" rtl="0" eaLnBrk="1" fontAlgn="auto" latinLnBrk="0" hangingPunct="1">
                        <a:lnSpc>
                          <a:spcPct val="100000"/>
                        </a:lnSpc>
                        <a:spcBef>
                          <a:spcPts val="0"/>
                        </a:spcBef>
                        <a:spcAft>
                          <a:spcPts val="0"/>
                        </a:spcAft>
                        <a:buClrTx/>
                        <a:buSzTx/>
                        <a:buFontTx/>
                        <a:buNone/>
                        <a:tabLst/>
                        <a:defRPr/>
                      </a:pPr>
                      <a:r>
                        <a:rPr lang="en-US" sz="1700" dirty="0" smtClean="0">
                          <a:latin typeface="Arial" panose="020B0604020202020204" pitchFamily="34" charset="0"/>
                          <a:cs typeface="Arial" panose="020B0604020202020204" pitchFamily="34" charset="0"/>
                        </a:rPr>
                        <a:t>Current Liabilities</a:t>
                      </a:r>
                      <a:endParaRPr lang="en-US" sz="1700" dirty="0" smtClean="0">
                        <a:solidFill>
                          <a:schemeClr val="bg1"/>
                        </a:solidFill>
                        <a:latin typeface="Arial" panose="020B0604020202020204" pitchFamily="34" charset="0"/>
                        <a:cs typeface="Arial" panose="020B0604020202020204" pitchFamily="34" charset="0"/>
                      </a:endParaRPr>
                    </a:p>
                  </a:txBody>
                  <a:tcPr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700" dirty="0" smtClean="0">
                          <a:latin typeface="Arial" panose="020B0604020202020204" pitchFamily="34" charset="0"/>
                          <a:cs typeface="Arial" panose="020B0604020202020204" pitchFamily="34" charset="0"/>
                        </a:rPr>
                        <a:t>The ability to pay current debt</a:t>
                      </a:r>
                      <a:r>
                        <a:rPr lang="en-US" sz="1700" baseline="0" dirty="0" smtClean="0">
                          <a:latin typeface="Arial" panose="020B0604020202020204" pitchFamily="34" charset="0"/>
                          <a:cs typeface="Arial" panose="020B0604020202020204" pitchFamily="34" charset="0"/>
                        </a:rPr>
                        <a:t> with current assets</a:t>
                      </a:r>
                      <a:endParaRPr lang="en-US" sz="1700" dirty="0" smtClean="0">
                        <a:solidFill>
                          <a:schemeClr val="bg1"/>
                        </a:solidFill>
                        <a:latin typeface="Arial" panose="020B0604020202020204" pitchFamily="34" charset="0"/>
                        <a:cs typeface="Arial" panose="020B0604020202020204" pitchFamily="34" charset="0"/>
                      </a:endParaRPr>
                    </a:p>
                  </a:txBody>
                  <a:tcPr anchor="ctr"/>
                </a:tc>
              </a:tr>
              <a:tr h="1105456">
                <a:tc>
                  <a:txBody>
                    <a:bodyPr/>
                    <a:lstStyle/>
                    <a:p>
                      <a:pPr algn="l"/>
                      <a:r>
                        <a:rPr lang="en-US" sz="1700" b="1" dirty="0" smtClean="0">
                          <a:latin typeface="Arial" panose="020B0604020202020204" pitchFamily="34" charset="0"/>
                          <a:cs typeface="Arial" panose="020B0604020202020204" pitchFamily="34" charset="0"/>
                        </a:rPr>
                        <a:t>Debt-to-Equity</a:t>
                      </a:r>
                      <a:endParaRPr lang="en-US" sz="1700" b="1" dirty="0">
                        <a:solidFill>
                          <a:schemeClr val="bg1"/>
                        </a:solidFill>
                        <a:latin typeface="Arial" panose="020B0604020202020204" pitchFamily="34" charset="0"/>
                        <a:cs typeface="Arial" panose="020B0604020202020204" pitchFamily="34" charset="0"/>
                      </a:endParaRPr>
                    </a:p>
                  </a:txBody>
                  <a:tcPr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700" u="sng" dirty="0" smtClean="0">
                          <a:latin typeface="Arial" panose="020B0604020202020204" pitchFamily="34" charset="0"/>
                          <a:cs typeface="Arial" panose="020B0604020202020204" pitchFamily="34" charset="0"/>
                        </a:rPr>
                        <a:t>Total Liabilities</a:t>
                      </a:r>
                    </a:p>
                    <a:p>
                      <a:pPr marL="0" marR="0" lvl="0" indent="0" algn="ctr" defTabSz="685800" rtl="0" eaLnBrk="1" fontAlgn="auto" latinLnBrk="0" hangingPunct="1">
                        <a:lnSpc>
                          <a:spcPct val="100000"/>
                        </a:lnSpc>
                        <a:spcBef>
                          <a:spcPts val="0"/>
                        </a:spcBef>
                        <a:spcAft>
                          <a:spcPts val="0"/>
                        </a:spcAft>
                        <a:buClrTx/>
                        <a:buSzTx/>
                        <a:buFontTx/>
                        <a:buNone/>
                        <a:tabLst/>
                        <a:defRPr/>
                      </a:pPr>
                      <a:r>
                        <a:rPr lang="en-US" sz="1700" dirty="0" smtClean="0">
                          <a:latin typeface="Arial" panose="020B0604020202020204" pitchFamily="34" charset="0"/>
                          <a:cs typeface="Arial" panose="020B0604020202020204" pitchFamily="34" charset="0"/>
                        </a:rPr>
                        <a:t>Total</a:t>
                      </a:r>
                      <a:r>
                        <a:rPr lang="en-US" sz="1700" baseline="0" dirty="0" smtClean="0">
                          <a:latin typeface="Arial" panose="020B0604020202020204" pitchFamily="34" charset="0"/>
                          <a:cs typeface="Arial" panose="020B0604020202020204" pitchFamily="34" charset="0"/>
                        </a:rPr>
                        <a:t> Net Assets</a:t>
                      </a:r>
                      <a:endParaRPr lang="en-US" sz="1700" dirty="0">
                        <a:solidFill>
                          <a:schemeClr val="bg1"/>
                        </a:solidFill>
                        <a:latin typeface="Arial" panose="020B0604020202020204" pitchFamily="34" charset="0"/>
                        <a:cs typeface="Arial" panose="020B0604020202020204" pitchFamily="34" charset="0"/>
                      </a:endParaRPr>
                    </a:p>
                  </a:txBody>
                  <a:tcPr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700" dirty="0" smtClean="0">
                          <a:latin typeface="Arial" panose="020B0604020202020204" pitchFamily="34" charset="0"/>
                          <a:cs typeface="Arial" panose="020B0604020202020204" pitchFamily="34" charset="0"/>
                        </a:rPr>
                        <a:t>The</a:t>
                      </a:r>
                      <a:r>
                        <a:rPr lang="en-US" sz="1700" baseline="0" dirty="0" smtClean="0">
                          <a:latin typeface="Arial" panose="020B0604020202020204" pitchFamily="34" charset="0"/>
                          <a:cs typeface="Arial" panose="020B0604020202020204" pitchFamily="34" charset="0"/>
                        </a:rPr>
                        <a:t> proportion of the assets which are externally financed</a:t>
                      </a:r>
                      <a:endParaRPr lang="en-US" sz="1700" dirty="0" smtClean="0">
                        <a:solidFill>
                          <a:schemeClr val="bg1"/>
                        </a:solidFill>
                        <a:latin typeface="Arial" panose="020B0604020202020204" pitchFamily="34" charset="0"/>
                        <a:cs typeface="Arial" panose="020B0604020202020204" pitchFamily="34" charset="0"/>
                      </a:endParaRPr>
                    </a:p>
                  </a:txBody>
                  <a:tcPr anchor="ctr"/>
                </a:tc>
              </a:tr>
              <a:tr h="1105456">
                <a:tc>
                  <a:txBody>
                    <a:bodyPr/>
                    <a:lstStyle/>
                    <a:p>
                      <a:pPr algn="l"/>
                      <a:r>
                        <a:rPr lang="en-US" sz="1700" b="1" dirty="0" smtClean="0">
                          <a:latin typeface="Arial" panose="020B0604020202020204" pitchFamily="34" charset="0"/>
                          <a:cs typeface="Arial" panose="020B0604020202020204" pitchFamily="34" charset="0"/>
                        </a:rPr>
                        <a:t>Months</a:t>
                      </a:r>
                      <a:r>
                        <a:rPr lang="en-US" sz="1700" b="1" baseline="0" dirty="0" smtClean="0">
                          <a:latin typeface="Arial" panose="020B0604020202020204" pitchFamily="34" charset="0"/>
                          <a:cs typeface="Arial" panose="020B0604020202020204" pitchFamily="34" charset="0"/>
                        </a:rPr>
                        <a:t> of Cash</a:t>
                      </a:r>
                      <a:endParaRPr lang="en-US" sz="1700" b="1" dirty="0">
                        <a:solidFill>
                          <a:schemeClr val="bg1"/>
                        </a:solidFill>
                        <a:latin typeface="Arial" panose="020B0604020202020204" pitchFamily="34" charset="0"/>
                        <a:cs typeface="Arial" panose="020B0604020202020204" pitchFamily="34" charset="0"/>
                      </a:endParaRPr>
                    </a:p>
                  </a:txBody>
                  <a:tcPr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700" u="sng" dirty="0" smtClean="0">
                          <a:latin typeface="Arial" panose="020B0604020202020204" pitchFamily="34" charset="0"/>
                          <a:cs typeface="Arial" panose="020B0604020202020204" pitchFamily="34" charset="0"/>
                        </a:rPr>
                        <a:t>Cash on Hand</a:t>
                      </a:r>
                      <a:endParaRPr lang="en-US" sz="1700" u="none" dirty="0" smtClean="0">
                        <a:latin typeface="Arial" panose="020B0604020202020204" pitchFamily="34" charset="0"/>
                        <a:cs typeface="Arial" panose="020B0604020202020204" pitchFamily="34" charset="0"/>
                      </a:endParaRPr>
                    </a:p>
                    <a:p>
                      <a:pPr marL="0" marR="0" lvl="0" indent="0" algn="ctr" defTabSz="685800" rtl="0" eaLnBrk="1" fontAlgn="auto" latinLnBrk="0" hangingPunct="1">
                        <a:lnSpc>
                          <a:spcPct val="100000"/>
                        </a:lnSpc>
                        <a:spcBef>
                          <a:spcPts val="0"/>
                        </a:spcBef>
                        <a:spcAft>
                          <a:spcPts val="0"/>
                        </a:spcAft>
                        <a:buClrTx/>
                        <a:buSzTx/>
                        <a:buFontTx/>
                        <a:buNone/>
                        <a:tabLst/>
                        <a:defRPr/>
                      </a:pPr>
                      <a:r>
                        <a:rPr lang="en-US" sz="1700" u="none" dirty="0" smtClean="0">
                          <a:latin typeface="Arial" panose="020B0604020202020204" pitchFamily="34" charset="0"/>
                          <a:cs typeface="Arial" panose="020B0604020202020204" pitchFamily="34" charset="0"/>
                        </a:rPr>
                        <a:t>Avg.</a:t>
                      </a:r>
                      <a:r>
                        <a:rPr lang="en-US" sz="1700" u="none" baseline="0" dirty="0" smtClean="0">
                          <a:latin typeface="Arial" panose="020B0604020202020204" pitchFamily="34" charset="0"/>
                          <a:cs typeface="Arial" panose="020B0604020202020204" pitchFamily="34" charset="0"/>
                        </a:rPr>
                        <a:t> Monthly Operating Expenses</a:t>
                      </a:r>
                      <a:endParaRPr lang="en-US" sz="1700" u="sng" dirty="0" smtClean="0">
                        <a:solidFill>
                          <a:schemeClr val="bg1"/>
                        </a:solidFill>
                        <a:latin typeface="Arial" panose="020B0604020202020204" pitchFamily="34" charset="0"/>
                        <a:cs typeface="Arial" panose="020B0604020202020204" pitchFamily="34" charset="0"/>
                      </a:endParaRPr>
                    </a:p>
                  </a:txBody>
                  <a:tcPr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700" dirty="0" smtClean="0">
                          <a:latin typeface="Arial" panose="020B0604020202020204" pitchFamily="34" charset="0"/>
                          <a:cs typeface="Arial" panose="020B0604020202020204" pitchFamily="34" charset="0"/>
                        </a:rPr>
                        <a:t>Ability</a:t>
                      </a:r>
                      <a:r>
                        <a:rPr lang="en-US" sz="1700" baseline="0" dirty="0" smtClean="0">
                          <a:latin typeface="Arial" panose="020B0604020202020204" pitchFamily="34" charset="0"/>
                          <a:cs typeface="Arial" panose="020B0604020202020204" pitchFamily="34" charset="0"/>
                        </a:rPr>
                        <a:t> of cash levels to cover operating expenses</a:t>
                      </a:r>
                      <a:endParaRPr lang="en-US" sz="1700" dirty="0" smtClean="0">
                        <a:solidFill>
                          <a:schemeClr val="bg1"/>
                        </a:solidFill>
                        <a:latin typeface="Arial" panose="020B0604020202020204" pitchFamily="34" charset="0"/>
                        <a:cs typeface="Arial" panose="020B0604020202020204" pitchFamily="34" charset="0"/>
                      </a:endParaRPr>
                    </a:p>
                  </a:txBody>
                  <a:tcPr anchor="ctr"/>
                </a:tc>
              </a:tr>
              <a:tr h="1105456">
                <a:tc>
                  <a:txBody>
                    <a:bodyPr/>
                    <a:lstStyle/>
                    <a:p>
                      <a:pPr algn="l"/>
                      <a:r>
                        <a:rPr lang="en-US" sz="1700" b="1" dirty="0" smtClean="0">
                          <a:latin typeface="Arial" panose="020B0604020202020204" pitchFamily="34" charset="0"/>
                          <a:cs typeface="Arial" panose="020B0604020202020204" pitchFamily="34" charset="0"/>
                        </a:rPr>
                        <a:t>Months</a:t>
                      </a:r>
                      <a:r>
                        <a:rPr lang="en-US" sz="1700" b="1" baseline="0" dirty="0" smtClean="0">
                          <a:latin typeface="Arial" panose="020B0604020202020204" pitchFamily="34" charset="0"/>
                          <a:cs typeface="Arial" panose="020B0604020202020204" pitchFamily="34" charset="0"/>
                        </a:rPr>
                        <a:t> of Net Assets</a:t>
                      </a:r>
                      <a:endParaRPr lang="en-US" sz="1700" b="1" dirty="0">
                        <a:solidFill>
                          <a:schemeClr val="bg1"/>
                        </a:solidFill>
                        <a:latin typeface="Arial" panose="020B0604020202020204" pitchFamily="34" charset="0"/>
                        <a:cs typeface="Arial" panose="020B0604020202020204" pitchFamily="34" charset="0"/>
                      </a:endParaRPr>
                    </a:p>
                  </a:txBody>
                  <a:tcPr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700" u="sng" dirty="0" smtClean="0">
                          <a:latin typeface="Arial" panose="020B0604020202020204" pitchFamily="34" charset="0"/>
                          <a:cs typeface="Arial" panose="020B0604020202020204" pitchFamily="34" charset="0"/>
                        </a:rPr>
                        <a:t>Total</a:t>
                      </a:r>
                      <a:r>
                        <a:rPr lang="en-US" sz="1700" u="sng" baseline="0" dirty="0" smtClean="0">
                          <a:latin typeface="Arial" panose="020B0604020202020204" pitchFamily="34" charset="0"/>
                          <a:cs typeface="Arial" panose="020B0604020202020204" pitchFamily="34" charset="0"/>
                        </a:rPr>
                        <a:t> </a:t>
                      </a:r>
                      <a:r>
                        <a:rPr lang="en-US" sz="1700" u="sng" dirty="0" smtClean="0">
                          <a:latin typeface="Arial" panose="020B0604020202020204" pitchFamily="34" charset="0"/>
                          <a:cs typeface="Arial" panose="020B0604020202020204" pitchFamily="34" charset="0"/>
                        </a:rPr>
                        <a:t>Net Assets</a:t>
                      </a:r>
                    </a:p>
                    <a:p>
                      <a:pPr marL="0" marR="0" lvl="0" indent="0" algn="ctr" defTabSz="685800" rtl="0" eaLnBrk="1" fontAlgn="auto" latinLnBrk="0" hangingPunct="1">
                        <a:lnSpc>
                          <a:spcPct val="100000"/>
                        </a:lnSpc>
                        <a:spcBef>
                          <a:spcPts val="0"/>
                        </a:spcBef>
                        <a:spcAft>
                          <a:spcPts val="0"/>
                        </a:spcAft>
                        <a:buClrTx/>
                        <a:buSzTx/>
                        <a:buFontTx/>
                        <a:buNone/>
                        <a:tabLst/>
                        <a:defRPr/>
                      </a:pPr>
                      <a:r>
                        <a:rPr lang="en-US" sz="1700" u="none" dirty="0" smtClean="0">
                          <a:latin typeface="Arial" panose="020B0604020202020204" pitchFamily="34" charset="0"/>
                          <a:cs typeface="Arial" panose="020B0604020202020204" pitchFamily="34" charset="0"/>
                        </a:rPr>
                        <a:t>Monthly Ops.</a:t>
                      </a:r>
                      <a:r>
                        <a:rPr lang="en-US" sz="1700" u="none" baseline="0" dirty="0" smtClean="0">
                          <a:latin typeface="Arial" panose="020B0604020202020204" pitchFamily="34" charset="0"/>
                          <a:cs typeface="Arial" panose="020B0604020202020204" pitchFamily="34" charset="0"/>
                        </a:rPr>
                        <a:t> </a:t>
                      </a:r>
                      <a:r>
                        <a:rPr lang="en-US" sz="1700" u="none" dirty="0" smtClean="0">
                          <a:latin typeface="Arial" panose="020B0604020202020204" pitchFamily="34" charset="0"/>
                          <a:cs typeface="Arial" panose="020B0604020202020204" pitchFamily="34" charset="0"/>
                        </a:rPr>
                        <a:t>Expenses</a:t>
                      </a:r>
                      <a:endParaRPr lang="en-US" sz="1700" u="none" dirty="0" smtClean="0">
                        <a:solidFill>
                          <a:schemeClr val="bg1"/>
                        </a:solidFill>
                        <a:latin typeface="Arial" panose="020B0604020202020204" pitchFamily="34" charset="0"/>
                        <a:cs typeface="Arial" panose="020B0604020202020204" pitchFamily="34" charset="0"/>
                      </a:endParaRPr>
                    </a:p>
                  </a:txBody>
                  <a:tcPr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700" dirty="0" smtClean="0">
                          <a:latin typeface="Arial" panose="020B0604020202020204" pitchFamily="34" charset="0"/>
                          <a:cs typeface="Arial" panose="020B0604020202020204" pitchFamily="34" charset="0"/>
                        </a:rPr>
                        <a:t>Level of Operating Net Assets</a:t>
                      </a:r>
                      <a:r>
                        <a:rPr lang="en-US" sz="1700" baseline="0" dirty="0" smtClean="0">
                          <a:latin typeface="Arial" panose="020B0604020202020204" pitchFamily="34" charset="0"/>
                          <a:cs typeface="Arial" panose="020B0604020202020204" pitchFamily="34" charset="0"/>
                        </a:rPr>
                        <a:t> (or savings you can use for operations)</a:t>
                      </a:r>
                      <a:endParaRPr lang="en-US" sz="1700" dirty="0" smtClean="0">
                        <a:solidFill>
                          <a:schemeClr val="bg1"/>
                        </a:solidFill>
                        <a:latin typeface="Arial" panose="020B0604020202020204" pitchFamily="34" charset="0"/>
                        <a:cs typeface="Arial" panose="020B0604020202020204" pitchFamily="34" charset="0"/>
                      </a:endParaRPr>
                    </a:p>
                  </a:txBody>
                  <a:tcPr anchor="ctr"/>
                </a:tc>
              </a:tr>
            </a:tbl>
          </a:graphicData>
        </a:graphic>
      </p:graphicFrame>
      <p:sp>
        <p:nvSpPr>
          <p:cNvPr id="39" name="Rectangle 38"/>
          <p:cNvSpPr/>
          <p:nvPr/>
        </p:nvSpPr>
        <p:spPr>
          <a:xfrm>
            <a:off x="0" y="387750"/>
            <a:ext cx="9144000" cy="74295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33363"/>
            <a:r>
              <a:rPr lang="en-US" sz="2600" b="1" dirty="0" smtClean="0">
                <a:solidFill>
                  <a:prstClr val="white"/>
                </a:solidFill>
                <a:latin typeface="Arial" panose="020B0604020202020204" pitchFamily="34" charset="0"/>
                <a:ea typeface="Tahoma" panose="020B0604030504040204" pitchFamily="34" charset="0"/>
                <a:cs typeface="Arial" panose="020B0604020202020204" pitchFamily="34" charset="0"/>
              </a:rPr>
              <a:t>Dashboards: Useful Ratios</a:t>
            </a:r>
            <a:endParaRPr lang="en-US" sz="2600" b="1" dirty="0">
              <a:solidFill>
                <a:prstClr val="white"/>
              </a:solidFill>
              <a:latin typeface="Arial" panose="020B0604020202020204" pitchFamily="34" charset="0"/>
              <a:ea typeface="Tahoma" panose="020B0604030504040204" pitchFamily="34" charset="0"/>
              <a:cs typeface="Arial" panose="020B0604020202020204" pitchFamily="34" charset="0"/>
            </a:endParaRP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209310" y="6237087"/>
            <a:ext cx="2747772" cy="434753"/>
          </a:xfrm>
          <a:prstGeom prst="rect">
            <a:avLst/>
          </a:prstGeom>
        </p:spPr>
      </p:pic>
    </p:spTree>
    <p:extLst>
      <p:ext uri="{BB962C8B-B14F-4D97-AF65-F5344CB8AC3E}">
        <p14:creationId xmlns:p14="http://schemas.microsoft.com/office/powerpoint/2010/main" val="118267882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209310" y="6237087"/>
            <a:ext cx="2747772" cy="434753"/>
          </a:xfrm>
          <a:prstGeom prst="rect">
            <a:avLst/>
          </a:prstGeom>
        </p:spPr>
      </p:pic>
      <p:sp>
        <p:nvSpPr>
          <p:cNvPr id="3" name="Rectangle 2"/>
          <p:cNvSpPr/>
          <p:nvPr/>
        </p:nvSpPr>
        <p:spPr>
          <a:xfrm>
            <a:off x="0" y="387750"/>
            <a:ext cx="9144000" cy="74295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prstClr val="white"/>
              </a:solidFill>
            </a:endParaRPr>
          </a:p>
        </p:txBody>
      </p:sp>
      <p:sp>
        <p:nvSpPr>
          <p:cNvPr id="4" name="Rectangle 3"/>
          <p:cNvSpPr/>
          <p:nvPr/>
        </p:nvSpPr>
        <p:spPr>
          <a:xfrm>
            <a:off x="274320" y="548640"/>
            <a:ext cx="3690434" cy="492443"/>
          </a:xfrm>
          <a:prstGeom prst="rect">
            <a:avLst/>
          </a:prstGeom>
        </p:spPr>
        <p:txBody>
          <a:bodyPr wrap="none">
            <a:spAutoFit/>
          </a:bodyPr>
          <a:lstStyle/>
          <a:p>
            <a:r>
              <a:rPr lang="en-US" sz="2600" b="1" dirty="0" smtClean="0">
                <a:solidFill>
                  <a:prstClr val="white"/>
                </a:solidFill>
                <a:latin typeface="Arial" panose="020B0604020202020204" pitchFamily="34" charset="0"/>
                <a:cs typeface="Arial" panose="020B0604020202020204" pitchFamily="34" charset="0"/>
              </a:rPr>
              <a:t>Dashboards: Example</a:t>
            </a:r>
            <a:endParaRPr lang="en-US" sz="2600" b="1" dirty="0">
              <a:solidFill>
                <a:prstClr val="white"/>
              </a:solidFill>
              <a:latin typeface="Arial" panose="020B0604020202020204" pitchFamily="34" charset="0"/>
              <a:cs typeface="Arial" panose="020B0604020202020204" pitchFamily="34" charset="0"/>
            </a:endParaRPr>
          </a:p>
        </p:txBody>
      </p:sp>
      <p:sp>
        <p:nvSpPr>
          <p:cNvPr id="7" name="Rectangle 6"/>
          <p:cNvSpPr/>
          <p:nvPr/>
        </p:nvSpPr>
        <p:spPr>
          <a:xfrm>
            <a:off x="274321" y="1591056"/>
            <a:ext cx="8682762" cy="4406332"/>
          </a:xfrm>
          <a:prstGeom prst="rect">
            <a:avLst/>
          </a:prstGeom>
        </p:spPr>
        <p:txBody>
          <a:bodyPr wrap="square">
            <a:noAutofit/>
          </a:bodyPr>
          <a:lstStyle/>
          <a:p>
            <a:pPr marL="771525" lvl="1" indent="-428625">
              <a:spcAft>
                <a:spcPts val="1200"/>
              </a:spcAft>
              <a:buClr>
                <a:srgbClr val="92D050"/>
              </a:buClr>
              <a:buSzPct val="125000"/>
              <a:buFont typeface="Arial" panose="020B0604020202020204" pitchFamily="34" charset="0"/>
              <a:buChar char="•"/>
            </a:pPr>
            <a:endParaRPr lang="en-US" sz="2100" dirty="0" smtClean="0">
              <a:latin typeface="Arial"/>
              <a:cs typeface="Arial"/>
            </a:endParaRPr>
          </a:p>
        </p:txBody>
      </p:sp>
      <p:graphicFrame>
        <p:nvGraphicFramePr>
          <p:cNvPr id="11" name="Table 10"/>
          <p:cNvGraphicFramePr>
            <a:graphicFrameLocks noGrp="1"/>
          </p:cNvGraphicFramePr>
          <p:nvPr>
            <p:extLst>
              <p:ext uri="{D42A27DB-BD31-4B8C-83A1-F6EECF244321}">
                <p14:modId xmlns:p14="http://schemas.microsoft.com/office/powerpoint/2010/main" val="1004890482"/>
              </p:ext>
            </p:extLst>
          </p:nvPr>
        </p:nvGraphicFramePr>
        <p:xfrm>
          <a:off x="392304" y="1511687"/>
          <a:ext cx="8236635" cy="4277020"/>
        </p:xfrm>
        <a:graphic>
          <a:graphicData uri="http://schemas.openxmlformats.org/drawingml/2006/table">
            <a:tbl>
              <a:tblPr firstRow="1" bandRow="1">
                <a:tableStyleId>{5C22544A-7EE6-4342-B048-85BDC9FD1C3A}</a:tableStyleId>
              </a:tblPr>
              <a:tblGrid>
                <a:gridCol w="1667022"/>
                <a:gridCol w="2644726"/>
                <a:gridCol w="1097280"/>
                <a:gridCol w="1266092"/>
                <a:gridCol w="1561515"/>
              </a:tblGrid>
              <a:tr h="619420">
                <a:tc gridSpan="5">
                  <a:txBody>
                    <a:bodyPr/>
                    <a:lstStyle/>
                    <a:p>
                      <a:pPr algn="ctr"/>
                      <a:r>
                        <a:rPr lang="en-US" sz="2000" dirty="0" smtClean="0">
                          <a:latin typeface="Arial" panose="020B0604020202020204" pitchFamily="34" charset="0"/>
                          <a:cs typeface="Arial" panose="020B0604020202020204" pitchFamily="34" charset="0"/>
                        </a:rPr>
                        <a:t>ABC Theater, September 2017</a:t>
                      </a:r>
                      <a:endParaRPr lang="en-US" sz="2000" dirty="0">
                        <a:latin typeface="Arial" panose="020B0604020202020204" pitchFamily="34" charset="0"/>
                        <a:cs typeface="Arial" panose="020B0604020202020204" pitchFamily="34" charset="0"/>
                      </a:endParaRPr>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dirty="0"/>
                    </a:p>
                  </a:txBody>
                  <a:tcPr/>
                </a:tc>
              </a:tr>
              <a:tr h="579715">
                <a:tc>
                  <a:txBody>
                    <a:bodyPr/>
                    <a:lstStyle/>
                    <a:p>
                      <a:r>
                        <a:rPr lang="en-US" sz="1700" b="1" dirty="0" smtClean="0">
                          <a:latin typeface="Arial" panose="020B0604020202020204" pitchFamily="34" charset="0"/>
                          <a:cs typeface="Arial" panose="020B0604020202020204" pitchFamily="34" charset="0"/>
                        </a:rPr>
                        <a:t>Category</a:t>
                      </a:r>
                      <a:endParaRPr lang="en-US" sz="1700" b="1" dirty="0">
                        <a:latin typeface="Arial" panose="020B0604020202020204" pitchFamily="34" charset="0"/>
                        <a:cs typeface="Arial" panose="020B0604020202020204" pitchFamily="34" charset="0"/>
                      </a:endParaRPr>
                    </a:p>
                  </a:txBody>
                  <a:tcPr/>
                </a:tc>
                <a:tc>
                  <a:txBody>
                    <a:bodyPr/>
                    <a:lstStyle/>
                    <a:p>
                      <a:r>
                        <a:rPr lang="en-US" sz="1700" b="1" dirty="0" smtClean="0">
                          <a:latin typeface="Arial" panose="020B0604020202020204" pitchFamily="34" charset="0"/>
                          <a:cs typeface="Arial" panose="020B0604020202020204" pitchFamily="34" charset="0"/>
                        </a:rPr>
                        <a:t>Performance</a:t>
                      </a:r>
                      <a:r>
                        <a:rPr lang="en-US" sz="1700" b="1" baseline="0" dirty="0" smtClean="0">
                          <a:latin typeface="Arial" panose="020B0604020202020204" pitchFamily="34" charset="0"/>
                          <a:cs typeface="Arial" panose="020B0604020202020204" pitchFamily="34" charset="0"/>
                        </a:rPr>
                        <a:t> </a:t>
                      </a:r>
                      <a:r>
                        <a:rPr lang="en-US" sz="1700" b="1" dirty="0" smtClean="0">
                          <a:latin typeface="Arial" panose="020B0604020202020204" pitchFamily="34" charset="0"/>
                          <a:cs typeface="Arial" panose="020B0604020202020204" pitchFamily="34" charset="0"/>
                        </a:rPr>
                        <a:t>Indicator</a:t>
                      </a:r>
                      <a:endParaRPr lang="en-US" sz="1700" b="1" dirty="0">
                        <a:latin typeface="Arial" panose="020B0604020202020204" pitchFamily="34" charset="0"/>
                        <a:cs typeface="Arial" panose="020B0604020202020204" pitchFamily="34" charset="0"/>
                      </a:endParaRPr>
                    </a:p>
                  </a:txBody>
                  <a:tcPr/>
                </a:tc>
                <a:tc>
                  <a:txBody>
                    <a:bodyPr/>
                    <a:lstStyle/>
                    <a:p>
                      <a:r>
                        <a:rPr lang="en-US" sz="1700" b="1" dirty="0" smtClean="0">
                          <a:latin typeface="Arial" panose="020B0604020202020204" pitchFamily="34" charset="0"/>
                          <a:cs typeface="Arial" panose="020B0604020202020204" pitchFamily="34" charset="0"/>
                        </a:rPr>
                        <a:t>Last</a:t>
                      </a:r>
                      <a:r>
                        <a:rPr lang="en-US" sz="1700" b="1" baseline="0" dirty="0" smtClean="0">
                          <a:latin typeface="Arial" panose="020B0604020202020204" pitchFamily="34" charset="0"/>
                          <a:cs typeface="Arial" panose="020B0604020202020204" pitchFamily="34" charset="0"/>
                        </a:rPr>
                        <a:t> Period</a:t>
                      </a:r>
                      <a:endParaRPr lang="en-US" sz="1700" b="1" dirty="0">
                        <a:latin typeface="Arial" panose="020B0604020202020204" pitchFamily="34" charset="0"/>
                        <a:cs typeface="Arial" panose="020B0604020202020204" pitchFamily="34" charset="0"/>
                      </a:endParaRPr>
                    </a:p>
                  </a:txBody>
                  <a:tcPr/>
                </a:tc>
                <a:tc>
                  <a:txBody>
                    <a:bodyPr/>
                    <a:lstStyle/>
                    <a:p>
                      <a:r>
                        <a:rPr lang="en-US" sz="1700" b="1" dirty="0" smtClean="0">
                          <a:latin typeface="Arial" panose="020B0604020202020204" pitchFamily="34" charset="0"/>
                          <a:cs typeface="Arial" panose="020B0604020202020204" pitchFamily="34" charset="0"/>
                        </a:rPr>
                        <a:t>Current Actual</a:t>
                      </a:r>
                      <a:endParaRPr lang="en-US" sz="1700" b="1" dirty="0">
                        <a:latin typeface="Arial" panose="020B0604020202020204" pitchFamily="34" charset="0"/>
                        <a:cs typeface="Arial" panose="020B0604020202020204" pitchFamily="34" charset="0"/>
                      </a:endParaRPr>
                    </a:p>
                  </a:txBody>
                  <a:tcPr/>
                </a:tc>
                <a:tc>
                  <a:txBody>
                    <a:bodyPr/>
                    <a:lstStyle/>
                    <a:p>
                      <a:r>
                        <a:rPr lang="en-US" sz="1700" b="1" dirty="0" smtClean="0">
                          <a:latin typeface="Arial" panose="020B0604020202020204" pitchFamily="34" charset="0"/>
                          <a:cs typeface="Arial" panose="020B0604020202020204" pitchFamily="34" charset="0"/>
                        </a:rPr>
                        <a:t>Target</a:t>
                      </a:r>
                      <a:endParaRPr lang="en-US" sz="1700" b="1" dirty="0">
                        <a:latin typeface="Arial" panose="020B0604020202020204" pitchFamily="34" charset="0"/>
                        <a:cs typeface="Arial" panose="020B0604020202020204" pitchFamily="34" charset="0"/>
                      </a:endParaRPr>
                    </a:p>
                  </a:txBody>
                  <a:tcPr/>
                </a:tc>
              </a:tr>
              <a:tr h="579715">
                <a:tc>
                  <a:txBody>
                    <a:bodyPr/>
                    <a:lstStyle/>
                    <a:p>
                      <a:r>
                        <a:rPr lang="en-US" sz="1700" dirty="0" smtClean="0">
                          <a:latin typeface="Arial" panose="020B0604020202020204" pitchFamily="34" charset="0"/>
                          <a:cs typeface="Arial" panose="020B0604020202020204" pitchFamily="34" charset="0"/>
                        </a:rPr>
                        <a:t>Balance Sheet Strength</a:t>
                      </a:r>
                      <a:endParaRPr lang="en-US" sz="1700" dirty="0">
                        <a:latin typeface="Arial" panose="020B0604020202020204" pitchFamily="34" charset="0"/>
                        <a:cs typeface="Arial" panose="020B0604020202020204" pitchFamily="34" charset="0"/>
                      </a:endParaRPr>
                    </a:p>
                  </a:txBody>
                  <a:tcPr/>
                </a:tc>
                <a:tc>
                  <a:txBody>
                    <a:bodyPr/>
                    <a:lstStyle/>
                    <a:p>
                      <a:r>
                        <a:rPr lang="en-US" sz="1700" dirty="0" smtClean="0">
                          <a:latin typeface="Arial" panose="020B0604020202020204" pitchFamily="34" charset="0"/>
                          <a:cs typeface="Arial" panose="020B0604020202020204" pitchFamily="34" charset="0"/>
                        </a:rPr>
                        <a:t>Months Liquid Unrestricted</a:t>
                      </a:r>
                      <a:r>
                        <a:rPr lang="en-US" sz="1700" baseline="0" dirty="0" smtClean="0">
                          <a:latin typeface="Arial" panose="020B0604020202020204" pitchFamily="34" charset="0"/>
                          <a:cs typeface="Arial" panose="020B0604020202020204" pitchFamily="34" charset="0"/>
                        </a:rPr>
                        <a:t> Net Assets</a:t>
                      </a:r>
                      <a:endParaRPr lang="en-US" sz="1700" dirty="0">
                        <a:latin typeface="Arial" panose="020B0604020202020204" pitchFamily="34" charset="0"/>
                        <a:cs typeface="Arial" panose="020B0604020202020204" pitchFamily="34" charset="0"/>
                      </a:endParaRPr>
                    </a:p>
                  </a:txBody>
                  <a:tcPr/>
                </a:tc>
                <a:tc>
                  <a:txBody>
                    <a:bodyPr/>
                    <a:lstStyle/>
                    <a:p>
                      <a:r>
                        <a:rPr lang="en-US" sz="1700" dirty="0" smtClean="0">
                          <a:latin typeface="Arial" panose="020B0604020202020204" pitchFamily="34" charset="0"/>
                          <a:cs typeface="Arial" panose="020B0604020202020204" pitchFamily="34" charset="0"/>
                        </a:rPr>
                        <a:t>2.5</a:t>
                      </a:r>
                      <a:endParaRPr lang="en-US" sz="1700" dirty="0">
                        <a:latin typeface="Arial" panose="020B0604020202020204" pitchFamily="34" charset="0"/>
                        <a:cs typeface="Arial" panose="020B0604020202020204" pitchFamily="34" charset="0"/>
                      </a:endParaRPr>
                    </a:p>
                  </a:txBody>
                  <a:tcPr/>
                </a:tc>
                <a:tc>
                  <a:txBody>
                    <a:bodyPr/>
                    <a:lstStyle/>
                    <a:p>
                      <a:r>
                        <a:rPr lang="en-US" sz="1700" dirty="0" smtClean="0">
                          <a:latin typeface="Arial" panose="020B0604020202020204" pitchFamily="34" charset="0"/>
                          <a:cs typeface="Arial" panose="020B0604020202020204" pitchFamily="34" charset="0"/>
                        </a:rPr>
                        <a:t>2.7</a:t>
                      </a:r>
                      <a:endParaRPr lang="en-US" sz="1700" dirty="0">
                        <a:latin typeface="Arial" panose="020B0604020202020204" pitchFamily="34" charset="0"/>
                        <a:cs typeface="Arial" panose="020B0604020202020204" pitchFamily="34" charset="0"/>
                      </a:endParaRPr>
                    </a:p>
                  </a:txBody>
                  <a:tcPr>
                    <a:solidFill>
                      <a:srgbClr val="FFFF00"/>
                    </a:solidFill>
                  </a:tcPr>
                </a:tc>
                <a:tc>
                  <a:txBody>
                    <a:bodyPr/>
                    <a:lstStyle/>
                    <a:p>
                      <a:r>
                        <a:rPr lang="en-US" sz="1700" dirty="0" smtClean="0">
                          <a:latin typeface="Arial" panose="020B0604020202020204" pitchFamily="34" charset="0"/>
                          <a:cs typeface="Arial" panose="020B0604020202020204" pitchFamily="34" charset="0"/>
                        </a:rPr>
                        <a:t>&gt;3 Months</a:t>
                      </a:r>
                      <a:endParaRPr lang="en-US" sz="1700" dirty="0">
                        <a:latin typeface="Arial" panose="020B0604020202020204" pitchFamily="34" charset="0"/>
                        <a:cs typeface="Arial" panose="020B0604020202020204" pitchFamily="34" charset="0"/>
                      </a:endParaRPr>
                    </a:p>
                  </a:txBody>
                  <a:tcPr/>
                </a:tc>
              </a:tr>
              <a:tr h="579715">
                <a:tc>
                  <a:txBody>
                    <a:bodyPr/>
                    <a:lstStyle/>
                    <a:p>
                      <a:r>
                        <a:rPr lang="en-US" sz="1700" dirty="0" smtClean="0">
                          <a:latin typeface="Arial" panose="020B0604020202020204" pitchFamily="34" charset="0"/>
                          <a:cs typeface="Arial" panose="020B0604020202020204" pitchFamily="34" charset="0"/>
                        </a:rPr>
                        <a:t>Operating Results</a:t>
                      </a:r>
                      <a:endParaRPr lang="en-US" sz="1700" dirty="0">
                        <a:latin typeface="Arial" panose="020B0604020202020204" pitchFamily="34" charset="0"/>
                        <a:cs typeface="Arial" panose="020B0604020202020204" pitchFamily="34" charset="0"/>
                      </a:endParaRPr>
                    </a:p>
                  </a:txBody>
                  <a:tcPr/>
                </a:tc>
                <a:tc>
                  <a:txBody>
                    <a:bodyPr/>
                    <a:lstStyle/>
                    <a:p>
                      <a:r>
                        <a:rPr lang="en-US" sz="1700" dirty="0" smtClean="0">
                          <a:latin typeface="Arial" panose="020B0604020202020204" pitchFamily="34" charset="0"/>
                          <a:cs typeface="Arial" panose="020B0604020202020204" pitchFamily="34" charset="0"/>
                        </a:rPr>
                        <a:t>Fiscal YTD Operating</a:t>
                      </a:r>
                      <a:r>
                        <a:rPr lang="en-US" sz="1700" baseline="0" dirty="0" smtClean="0">
                          <a:latin typeface="Arial" panose="020B0604020202020204" pitchFamily="34" charset="0"/>
                          <a:cs typeface="Arial" panose="020B0604020202020204" pitchFamily="34" charset="0"/>
                        </a:rPr>
                        <a:t> Margin</a:t>
                      </a:r>
                      <a:endParaRPr lang="en-US" sz="1700" dirty="0">
                        <a:latin typeface="Arial" panose="020B0604020202020204" pitchFamily="34" charset="0"/>
                        <a:cs typeface="Arial" panose="020B0604020202020204" pitchFamily="34" charset="0"/>
                      </a:endParaRPr>
                    </a:p>
                  </a:txBody>
                  <a:tcPr/>
                </a:tc>
                <a:tc>
                  <a:txBody>
                    <a:bodyPr/>
                    <a:lstStyle/>
                    <a:p>
                      <a:r>
                        <a:rPr lang="en-US" sz="1700" dirty="0" smtClean="0">
                          <a:latin typeface="Arial" panose="020B0604020202020204" pitchFamily="34" charset="0"/>
                          <a:cs typeface="Arial" panose="020B0604020202020204" pitchFamily="34" charset="0"/>
                        </a:rPr>
                        <a:t>3%</a:t>
                      </a:r>
                      <a:endParaRPr lang="en-US" sz="1700" dirty="0">
                        <a:latin typeface="Arial" panose="020B0604020202020204" pitchFamily="34" charset="0"/>
                        <a:cs typeface="Arial" panose="020B0604020202020204" pitchFamily="34" charset="0"/>
                      </a:endParaRPr>
                    </a:p>
                  </a:txBody>
                  <a:tcPr/>
                </a:tc>
                <a:tc>
                  <a:txBody>
                    <a:bodyPr/>
                    <a:lstStyle/>
                    <a:p>
                      <a:r>
                        <a:rPr lang="en-US" sz="1700" dirty="0" smtClean="0">
                          <a:latin typeface="Arial" panose="020B0604020202020204" pitchFamily="34" charset="0"/>
                          <a:cs typeface="Arial" panose="020B0604020202020204" pitchFamily="34" charset="0"/>
                        </a:rPr>
                        <a:t>8%</a:t>
                      </a:r>
                      <a:endParaRPr lang="en-US" sz="1700" dirty="0">
                        <a:latin typeface="Arial" panose="020B0604020202020204" pitchFamily="34" charset="0"/>
                        <a:cs typeface="Arial" panose="020B0604020202020204" pitchFamily="34" charset="0"/>
                      </a:endParaRPr>
                    </a:p>
                  </a:txBody>
                  <a:tcPr>
                    <a:solidFill>
                      <a:srgbClr val="92D050"/>
                    </a:solidFill>
                  </a:tcPr>
                </a:tc>
                <a:tc>
                  <a:txBody>
                    <a:bodyPr/>
                    <a:lstStyle/>
                    <a:p>
                      <a:r>
                        <a:rPr lang="en-US" sz="1700" dirty="0" smtClean="0">
                          <a:latin typeface="Arial" panose="020B0604020202020204" pitchFamily="34" charset="0"/>
                          <a:cs typeface="Arial" panose="020B0604020202020204" pitchFamily="34" charset="0"/>
                        </a:rPr>
                        <a:t>&gt;5%</a:t>
                      </a:r>
                      <a:endParaRPr lang="en-US" sz="1700" dirty="0">
                        <a:latin typeface="Arial" panose="020B0604020202020204" pitchFamily="34" charset="0"/>
                        <a:cs typeface="Arial" panose="020B0604020202020204" pitchFamily="34" charset="0"/>
                      </a:endParaRPr>
                    </a:p>
                  </a:txBody>
                  <a:tcPr/>
                </a:tc>
              </a:tr>
              <a:tr h="579715">
                <a:tc>
                  <a:txBody>
                    <a:bodyPr/>
                    <a:lstStyle/>
                    <a:p>
                      <a:r>
                        <a:rPr lang="en-US" sz="1700" dirty="0" smtClean="0">
                          <a:latin typeface="Arial" panose="020B0604020202020204" pitchFamily="34" charset="0"/>
                          <a:cs typeface="Arial" panose="020B0604020202020204" pitchFamily="34" charset="0"/>
                        </a:rPr>
                        <a:t>Program Performance</a:t>
                      </a:r>
                    </a:p>
                  </a:txBody>
                  <a:tcPr/>
                </a:tc>
                <a:tc>
                  <a:txBody>
                    <a:bodyPr/>
                    <a:lstStyle/>
                    <a:p>
                      <a:r>
                        <a:rPr lang="en-US" sz="1700" dirty="0" smtClean="0">
                          <a:latin typeface="Arial" panose="020B0604020202020204" pitchFamily="34" charset="0"/>
                          <a:cs typeface="Arial" panose="020B0604020202020204" pitchFamily="34" charset="0"/>
                        </a:rPr>
                        <a:t>Median Revenue per Performance</a:t>
                      </a:r>
                      <a:endParaRPr lang="en-US" sz="1700" dirty="0">
                        <a:latin typeface="Arial" panose="020B0604020202020204" pitchFamily="34" charset="0"/>
                        <a:cs typeface="Arial" panose="020B0604020202020204" pitchFamily="34" charset="0"/>
                      </a:endParaRPr>
                    </a:p>
                  </a:txBody>
                  <a:tcPr/>
                </a:tc>
                <a:tc>
                  <a:txBody>
                    <a:bodyPr/>
                    <a:lstStyle/>
                    <a:p>
                      <a:r>
                        <a:rPr lang="en-US" sz="1700" dirty="0" smtClean="0">
                          <a:latin typeface="Arial" panose="020B0604020202020204" pitchFamily="34" charset="0"/>
                          <a:cs typeface="Arial" panose="020B0604020202020204" pitchFamily="34" charset="0"/>
                        </a:rPr>
                        <a:t>10K</a:t>
                      </a:r>
                      <a:endParaRPr lang="en-US" sz="1700" dirty="0">
                        <a:latin typeface="Arial" panose="020B0604020202020204" pitchFamily="34" charset="0"/>
                        <a:cs typeface="Arial" panose="020B0604020202020204" pitchFamily="34" charset="0"/>
                      </a:endParaRPr>
                    </a:p>
                  </a:txBody>
                  <a:tcPr/>
                </a:tc>
                <a:tc>
                  <a:txBody>
                    <a:bodyPr/>
                    <a:lstStyle/>
                    <a:p>
                      <a:r>
                        <a:rPr lang="en-US" sz="1700" dirty="0" smtClean="0">
                          <a:latin typeface="Arial" panose="020B0604020202020204" pitchFamily="34" charset="0"/>
                          <a:cs typeface="Arial" panose="020B0604020202020204" pitchFamily="34" charset="0"/>
                        </a:rPr>
                        <a:t>13K</a:t>
                      </a:r>
                      <a:endParaRPr lang="en-US" sz="1700" dirty="0">
                        <a:latin typeface="Arial" panose="020B0604020202020204" pitchFamily="34" charset="0"/>
                        <a:cs typeface="Arial" panose="020B0604020202020204" pitchFamily="34" charset="0"/>
                      </a:endParaRPr>
                    </a:p>
                  </a:txBody>
                  <a:tcPr>
                    <a:solidFill>
                      <a:srgbClr val="FFFF00"/>
                    </a:solidFill>
                  </a:tcPr>
                </a:tc>
                <a:tc>
                  <a:txBody>
                    <a:bodyPr/>
                    <a:lstStyle/>
                    <a:p>
                      <a:r>
                        <a:rPr lang="en-US" sz="1700" dirty="0" smtClean="0">
                          <a:latin typeface="Arial" panose="020B0604020202020204" pitchFamily="34" charset="0"/>
                          <a:cs typeface="Arial" panose="020B0604020202020204" pitchFamily="34" charset="0"/>
                        </a:rPr>
                        <a:t>&gt;15K</a:t>
                      </a:r>
                      <a:endParaRPr lang="en-US" sz="1700" dirty="0">
                        <a:latin typeface="Arial" panose="020B0604020202020204" pitchFamily="34" charset="0"/>
                        <a:cs typeface="Arial" panose="020B0604020202020204" pitchFamily="34" charset="0"/>
                      </a:endParaRPr>
                    </a:p>
                  </a:txBody>
                  <a:tcPr/>
                </a:tc>
              </a:tr>
              <a:tr h="579715">
                <a:tc>
                  <a:txBody>
                    <a:bodyPr/>
                    <a:lstStyle/>
                    <a:p>
                      <a:r>
                        <a:rPr lang="en-US" sz="1700" dirty="0" smtClean="0">
                          <a:latin typeface="Arial" panose="020B0604020202020204" pitchFamily="34" charset="0"/>
                          <a:cs typeface="Arial" panose="020B0604020202020204" pitchFamily="34" charset="0"/>
                        </a:rPr>
                        <a:t>Program Performance</a:t>
                      </a:r>
                      <a:endParaRPr lang="en-US" sz="1700" dirty="0">
                        <a:latin typeface="Arial" panose="020B0604020202020204" pitchFamily="34" charset="0"/>
                        <a:cs typeface="Arial" panose="020B0604020202020204" pitchFamily="34" charset="0"/>
                      </a:endParaRPr>
                    </a:p>
                  </a:txBody>
                  <a:tcPr/>
                </a:tc>
                <a:tc>
                  <a:txBody>
                    <a:bodyPr/>
                    <a:lstStyle/>
                    <a:p>
                      <a:r>
                        <a:rPr lang="en-US" sz="1700" dirty="0" smtClean="0">
                          <a:latin typeface="Arial" panose="020B0604020202020204" pitchFamily="34" charset="0"/>
                          <a:cs typeface="Arial" panose="020B0604020202020204" pitchFamily="34" charset="0"/>
                        </a:rPr>
                        <a:t>Summer</a:t>
                      </a:r>
                      <a:r>
                        <a:rPr lang="en-US" sz="1700" baseline="0" dirty="0" smtClean="0">
                          <a:latin typeface="Arial" panose="020B0604020202020204" pitchFamily="34" charset="0"/>
                          <a:cs typeface="Arial" panose="020B0604020202020204" pitchFamily="34" charset="0"/>
                        </a:rPr>
                        <a:t> Workshop Enrollment</a:t>
                      </a:r>
                      <a:endParaRPr lang="en-US" sz="1700" dirty="0">
                        <a:latin typeface="Arial" panose="020B0604020202020204" pitchFamily="34" charset="0"/>
                        <a:cs typeface="Arial" panose="020B0604020202020204" pitchFamily="34" charset="0"/>
                      </a:endParaRPr>
                    </a:p>
                  </a:txBody>
                  <a:tcPr/>
                </a:tc>
                <a:tc>
                  <a:txBody>
                    <a:bodyPr/>
                    <a:lstStyle/>
                    <a:p>
                      <a:r>
                        <a:rPr lang="en-US" sz="1700" dirty="0" smtClean="0">
                          <a:latin typeface="Arial" panose="020B0604020202020204" pitchFamily="34" charset="0"/>
                          <a:cs typeface="Arial" panose="020B0604020202020204" pitchFamily="34" charset="0"/>
                        </a:rPr>
                        <a:t>375</a:t>
                      </a:r>
                      <a:endParaRPr lang="en-US" sz="1700" dirty="0">
                        <a:latin typeface="Arial" panose="020B0604020202020204" pitchFamily="34" charset="0"/>
                        <a:cs typeface="Arial" panose="020B0604020202020204" pitchFamily="34" charset="0"/>
                      </a:endParaRPr>
                    </a:p>
                  </a:txBody>
                  <a:tcPr/>
                </a:tc>
                <a:tc>
                  <a:txBody>
                    <a:bodyPr/>
                    <a:lstStyle/>
                    <a:p>
                      <a:r>
                        <a:rPr lang="en-US" sz="1700" dirty="0" smtClean="0">
                          <a:latin typeface="Arial" panose="020B0604020202020204" pitchFamily="34" charset="0"/>
                          <a:cs typeface="Arial" panose="020B0604020202020204" pitchFamily="34" charset="0"/>
                        </a:rPr>
                        <a:t>310</a:t>
                      </a:r>
                      <a:endParaRPr lang="en-US" sz="1700" dirty="0">
                        <a:latin typeface="Arial" panose="020B0604020202020204" pitchFamily="34" charset="0"/>
                        <a:cs typeface="Arial" panose="020B0604020202020204" pitchFamily="34" charset="0"/>
                      </a:endParaRPr>
                    </a:p>
                  </a:txBody>
                  <a:tcPr>
                    <a:solidFill>
                      <a:srgbClr val="FF0000"/>
                    </a:solidFill>
                  </a:tcPr>
                </a:tc>
                <a:tc>
                  <a:txBody>
                    <a:bodyPr/>
                    <a:lstStyle/>
                    <a:p>
                      <a:r>
                        <a:rPr lang="en-US" sz="1700" dirty="0" smtClean="0">
                          <a:latin typeface="Arial" panose="020B0604020202020204" pitchFamily="34" charset="0"/>
                          <a:cs typeface="Arial" panose="020B0604020202020204" pitchFamily="34" charset="0"/>
                        </a:rPr>
                        <a:t>315</a:t>
                      </a:r>
                      <a:endParaRPr lang="en-US" sz="1700" dirty="0">
                        <a:latin typeface="Arial" panose="020B0604020202020204" pitchFamily="34" charset="0"/>
                        <a:cs typeface="Arial" panose="020B0604020202020204" pitchFamily="34" charset="0"/>
                      </a:endParaRPr>
                    </a:p>
                  </a:txBody>
                  <a:tcPr/>
                </a:tc>
              </a:tr>
              <a:tr h="579715">
                <a:tc>
                  <a:txBody>
                    <a:bodyPr/>
                    <a:lstStyle/>
                    <a:p>
                      <a:r>
                        <a:rPr lang="en-US" sz="1700" dirty="0" smtClean="0">
                          <a:latin typeface="Arial" panose="020B0604020202020204" pitchFamily="34" charset="0"/>
                          <a:cs typeface="Arial" panose="020B0604020202020204" pitchFamily="34" charset="0"/>
                        </a:rPr>
                        <a:t>Program</a:t>
                      </a:r>
                      <a:r>
                        <a:rPr lang="en-US" sz="1700" baseline="0" dirty="0" smtClean="0">
                          <a:latin typeface="Arial" panose="020B0604020202020204" pitchFamily="34" charset="0"/>
                          <a:cs typeface="Arial" panose="020B0604020202020204" pitchFamily="34" charset="0"/>
                        </a:rPr>
                        <a:t> Performance</a:t>
                      </a:r>
                      <a:endParaRPr lang="en-US" sz="1700" dirty="0">
                        <a:latin typeface="Arial" panose="020B0604020202020204" pitchFamily="34" charset="0"/>
                        <a:cs typeface="Arial" panose="020B0604020202020204" pitchFamily="34" charset="0"/>
                      </a:endParaRPr>
                    </a:p>
                  </a:txBody>
                  <a:tcPr/>
                </a:tc>
                <a:tc>
                  <a:txBody>
                    <a:bodyPr/>
                    <a:lstStyle/>
                    <a:p>
                      <a:r>
                        <a:rPr lang="en-US" sz="1700" dirty="0" smtClean="0">
                          <a:latin typeface="Arial" panose="020B0604020202020204" pitchFamily="34" charset="0"/>
                          <a:cs typeface="Arial" panose="020B0604020202020204" pitchFamily="34" charset="0"/>
                        </a:rPr>
                        <a:t>Academy Retention Rate</a:t>
                      </a:r>
                      <a:endParaRPr lang="en-US" sz="1700" dirty="0">
                        <a:latin typeface="Arial" panose="020B0604020202020204" pitchFamily="34" charset="0"/>
                        <a:cs typeface="Arial" panose="020B0604020202020204" pitchFamily="34" charset="0"/>
                      </a:endParaRPr>
                    </a:p>
                  </a:txBody>
                  <a:tcPr/>
                </a:tc>
                <a:tc>
                  <a:txBody>
                    <a:bodyPr/>
                    <a:lstStyle/>
                    <a:p>
                      <a:r>
                        <a:rPr lang="en-US" sz="1700" dirty="0" smtClean="0">
                          <a:latin typeface="Arial" panose="020B0604020202020204" pitchFamily="34" charset="0"/>
                          <a:cs typeface="Arial" panose="020B0604020202020204" pitchFamily="34" charset="0"/>
                        </a:rPr>
                        <a:t>88%</a:t>
                      </a:r>
                      <a:endParaRPr lang="en-US" sz="1700" dirty="0">
                        <a:latin typeface="Arial" panose="020B0604020202020204" pitchFamily="34" charset="0"/>
                        <a:cs typeface="Arial" panose="020B0604020202020204" pitchFamily="34" charset="0"/>
                      </a:endParaRPr>
                    </a:p>
                  </a:txBody>
                  <a:tcPr/>
                </a:tc>
                <a:tc>
                  <a:txBody>
                    <a:bodyPr/>
                    <a:lstStyle/>
                    <a:p>
                      <a:r>
                        <a:rPr lang="en-US" sz="1700" dirty="0" smtClean="0">
                          <a:latin typeface="Arial" panose="020B0604020202020204" pitchFamily="34" charset="0"/>
                          <a:cs typeface="Arial" panose="020B0604020202020204" pitchFamily="34" charset="0"/>
                        </a:rPr>
                        <a:t>96%</a:t>
                      </a:r>
                      <a:endParaRPr lang="en-US" sz="1700" dirty="0">
                        <a:latin typeface="Arial" panose="020B0604020202020204" pitchFamily="34" charset="0"/>
                        <a:cs typeface="Arial" panose="020B0604020202020204" pitchFamily="34" charset="0"/>
                      </a:endParaRPr>
                    </a:p>
                  </a:txBody>
                  <a:tcPr>
                    <a:solidFill>
                      <a:schemeClr val="accent6">
                        <a:lumMod val="60000"/>
                        <a:lumOff val="40000"/>
                      </a:schemeClr>
                    </a:solidFill>
                  </a:tcPr>
                </a:tc>
                <a:tc>
                  <a:txBody>
                    <a:bodyPr/>
                    <a:lstStyle/>
                    <a:p>
                      <a:r>
                        <a:rPr lang="en-US" sz="1700" dirty="0" smtClean="0">
                          <a:latin typeface="Arial" panose="020B0604020202020204" pitchFamily="34" charset="0"/>
                          <a:cs typeface="Arial" panose="020B0604020202020204" pitchFamily="34" charset="0"/>
                        </a:rPr>
                        <a:t>&gt;95%</a:t>
                      </a:r>
                      <a:endParaRPr lang="en-US" sz="1700" dirty="0">
                        <a:latin typeface="Arial" panose="020B0604020202020204" pitchFamily="34" charset="0"/>
                        <a:cs typeface="Arial" panose="020B0604020202020204" pitchFamily="34" charset="0"/>
                      </a:endParaRPr>
                    </a:p>
                  </a:txBody>
                  <a:tcPr/>
                </a:tc>
              </a:tr>
            </a:tbl>
          </a:graphicData>
        </a:graphic>
      </p:graphicFrame>
    </p:spTree>
    <p:extLst>
      <p:ext uri="{BB962C8B-B14F-4D97-AF65-F5344CB8AC3E}">
        <p14:creationId xmlns:p14="http://schemas.microsoft.com/office/powerpoint/2010/main" val="7597845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387750"/>
            <a:ext cx="9144000" cy="74295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prstClr val="white"/>
              </a:solidFill>
            </a:endParaRPr>
          </a:p>
        </p:txBody>
      </p:sp>
      <p:sp>
        <p:nvSpPr>
          <p:cNvPr id="4" name="Rectangle 3"/>
          <p:cNvSpPr/>
          <p:nvPr/>
        </p:nvSpPr>
        <p:spPr>
          <a:xfrm>
            <a:off x="274320" y="548640"/>
            <a:ext cx="6507744" cy="492443"/>
          </a:xfrm>
          <a:prstGeom prst="rect">
            <a:avLst/>
          </a:prstGeom>
        </p:spPr>
        <p:txBody>
          <a:bodyPr wrap="none">
            <a:spAutoFit/>
          </a:bodyPr>
          <a:lstStyle/>
          <a:p>
            <a:r>
              <a:rPr lang="en-US" sz="2600" b="1" dirty="0" smtClean="0">
                <a:solidFill>
                  <a:prstClr val="white"/>
                </a:solidFill>
                <a:latin typeface="Arial" panose="020B0604020202020204" pitchFamily="34" charset="0"/>
                <a:cs typeface="Arial" panose="020B0604020202020204" pitchFamily="34" charset="0"/>
              </a:rPr>
              <a:t>Dashboards: Charts Help Clarify Trends</a:t>
            </a:r>
            <a:endParaRPr lang="en-US" sz="2600" b="1" dirty="0">
              <a:solidFill>
                <a:prstClr val="white"/>
              </a:solidFill>
              <a:latin typeface="Arial" panose="020B0604020202020204" pitchFamily="34" charset="0"/>
              <a:cs typeface="Arial" panose="020B0604020202020204" pitchFamily="34" charset="0"/>
            </a:endParaRPr>
          </a:p>
        </p:txBody>
      </p:sp>
      <p:graphicFrame>
        <p:nvGraphicFramePr>
          <p:cNvPr id="6" name="Chart 5"/>
          <p:cNvGraphicFramePr>
            <a:graphicFrameLocks noChangeAspect="1"/>
          </p:cNvGraphicFramePr>
          <p:nvPr>
            <p:extLst>
              <p:ext uri="{D42A27DB-BD31-4B8C-83A1-F6EECF244321}">
                <p14:modId xmlns:p14="http://schemas.microsoft.com/office/powerpoint/2010/main" val="2543431590"/>
              </p:ext>
            </p:extLst>
          </p:nvPr>
        </p:nvGraphicFramePr>
        <p:xfrm>
          <a:off x="1371600" y="1291590"/>
          <a:ext cx="6400800" cy="276062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Chart 6"/>
          <p:cNvGraphicFramePr>
            <a:graphicFrameLocks noChangeAspect="1"/>
          </p:cNvGraphicFramePr>
          <p:nvPr>
            <p:extLst>
              <p:ext uri="{D42A27DB-BD31-4B8C-83A1-F6EECF244321}">
                <p14:modId xmlns:p14="http://schemas.microsoft.com/office/powerpoint/2010/main" val="896517807"/>
              </p:ext>
            </p:extLst>
          </p:nvPr>
        </p:nvGraphicFramePr>
        <p:xfrm>
          <a:off x="1371600" y="4129650"/>
          <a:ext cx="6400800" cy="2710586"/>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8079177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209311" y="6268260"/>
            <a:ext cx="2747772" cy="434753"/>
          </a:xfrm>
          <a:prstGeom prst="rect">
            <a:avLst/>
          </a:prstGeom>
        </p:spPr>
      </p:pic>
      <p:sp>
        <p:nvSpPr>
          <p:cNvPr id="8" name="Rectangle 7"/>
          <p:cNvSpPr/>
          <p:nvPr/>
        </p:nvSpPr>
        <p:spPr>
          <a:xfrm>
            <a:off x="130332" y="538853"/>
            <a:ext cx="3573285" cy="492443"/>
          </a:xfrm>
          <a:prstGeom prst="rect">
            <a:avLst/>
          </a:prstGeom>
        </p:spPr>
        <p:txBody>
          <a:bodyPr wrap="square">
            <a:spAutoFit/>
          </a:bodyPr>
          <a:lstStyle/>
          <a:p>
            <a:pPr lvl="0"/>
            <a:r>
              <a:rPr lang="en-US" sz="2600" b="1" dirty="0" smtClean="0">
                <a:solidFill>
                  <a:prstClr val="white"/>
                </a:solidFill>
                <a:latin typeface="Arial" panose="020B0604020202020204" pitchFamily="34" charset="0"/>
                <a:cs typeface="Arial" panose="020B0604020202020204" pitchFamily="34" charset="0"/>
              </a:rPr>
              <a:t>Contact Information </a:t>
            </a:r>
            <a:endParaRPr lang="en-US" sz="2600" b="1" dirty="0">
              <a:solidFill>
                <a:prstClr val="white"/>
              </a:solidFill>
              <a:latin typeface="Arial" panose="020B0604020202020204" pitchFamily="34" charset="0"/>
              <a:cs typeface="Arial" panose="020B0604020202020204" pitchFamily="34" charset="0"/>
            </a:endParaRPr>
          </a:p>
        </p:txBody>
      </p:sp>
      <p:sp>
        <p:nvSpPr>
          <p:cNvPr id="6" name="Rectangle 5"/>
          <p:cNvSpPr/>
          <p:nvPr/>
        </p:nvSpPr>
        <p:spPr>
          <a:xfrm>
            <a:off x="0" y="384048"/>
            <a:ext cx="9144000" cy="74295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9" name="Rectangle 8"/>
          <p:cNvSpPr/>
          <p:nvPr/>
        </p:nvSpPr>
        <p:spPr>
          <a:xfrm>
            <a:off x="274320" y="548640"/>
            <a:ext cx="9144000" cy="507831"/>
          </a:xfrm>
          <a:prstGeom prst="rect">
            <a:avLst/>
          </a:prstGeom>
        </p:spPr>
        <p:txBody>
          <a:bodyPr wrap="square">
            <a:spAutoFit/>
          </a:bodyPr>
          <a:lstStyle/>
          <a:p>
            <a:r>
              <a:rPr lang="en-US" sz="2600" b="1" dirty="0" smtClean="0">
                <a:solidFill>
                  <a:schemeClr val="bg1"/>
                </a:solidFill>
                <a:latin typeface="Arial" panose="020B0604020202020204" pitchFamily="34" charset="0"/>
                <a:cs typeface="Arial" panose="020B0604020202020204" pitchFamily="34" charset="0"/>
              </a:rPr>
              <a:t>Question </a:t>
            </a:r>
            <a:r>
              <a:rPr lang="en-US" sz="2600" b="1" dirty="0" smtClean="0">
                <a:solidFill>
                  <a:schemeClr val="bg1"/>
                </a:solidFill>
                <a:latin typeface="Arial" panose="020B0604020202020204" pitchFamily="34" charset="0"/>
                <a:cs typeface="Arial" panose="020B0604020202020204" pitchFamily="34" charset="0"/>
              </a:rPr>
              <a:t>&amp; </a:t>
            </a:r>
            <a:r>
              <a:rPr lang="en-US" sz="2600" b="1" dirty="0" smtClean="0">
                <a:solidFill>
                  <a:schemeClr val="bg1"/>
                </a:solidFill>
                <a:latin typeface="Arial" panose="020B0604020202020204" pitchFamily="34" charset="0"/>
                <a:cs typeface="Arial" panose="020B0604020202020204" pitchFamily="34" charset="0"/>
              </a:rPr>
              <a:t>Answer</a:t>
            </a:r>
            <a:endParaRPr lang="en-US" sz="2700" b="1" dirty="0">
              <a:solidFill>
                <a:schemeClr val="bg1"/>
              </a:solidFill>
              <a:latin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13416" y="2145976"/>
            <a:ext cx="4317784" cy="2876826"/>
          </a:xfrm>
          <a:prstGeom prst="rect">
            <a:avLst/>
          </a:prstGeom>
          <a:ln w="79375">
            <a:solidFill>
              <a:srgbClr val="92D050"/>
            </a:solidFill>
          </a:ln>
        </p:spPr>
      </p:pic>
    </p:spTree>
    <p:extLst>
      <p:ext uri="{BB962C8B-B14F-4D97-AF65-F5344CB8AC3E}">
        <p14:creationId xmlns:p14="http://schemas.microsoft.com/office/powerpoint/2010/main" val="96634733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209310" y="6237087"/>
            <a:ext cx="2747772" cy="434753"/>
          </a:xfrm>
          <a:prstGeom prst="rect">
            <a:avLst/>
          </a:prstGeom>
        </p:spPr>
      </p:pic>
      <p:sp>
        <p:nvSpPr>
          <p:cNvPr id="6" name="Rectangle 5"/>
          <p:cNvSpPr/>
          <p:nvPr/>
        </p:nvSpPr>
        <p:spPr>
          <a:xfrm>
            <a:off x="0" y="384048"/>
            <a:ext cx="9144000" cy="74295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7" name="Rectangle 6"/>
          <p:cNvSpPr/>
          <p:nvPr/>
        </p:nvSpPr>
        <p:spPr>
          <a:xfrm>
            <a:off x="274320" y="548640"/>
            <a:ext cx="9144000" cy="507831"/>
          </a:xfrm>
          <a:prstGeom prst="rect">
            <a:avLst/>
          </a:prstGeom>
        </p:spPr>
        <p:txBody>
          <a:bodyPr wrap="square">
            <a:spAutoFit/>
          </a:bodyPr>
          <a:lstStyle/>
          <a:p>
            <a:r>
              <a:rPr lang="en-US" sz="2600" b="1" dirty="0" smtClean="0">
                <a:solidFill>
                  <a:schemeClr val="bg1"/>
                </a:solidFill>
                <a:latin typeface="Arial" panose="020B0604020202020204" pitchFamily="34" charset="0"/>
                <a:cs typeface="Arial" panose="020B0604020202020204" pitchFamily="34" charset="0"/>
              </a:rPr>
              <a:t>About Us: Insource Services, Inc</a:t>
            </a:r>
            <a:r>
              <a:rPr lang="en-US" sz="2700" b="1" dirty="0" smtClean="0">
                <a:solidFill>
                  <a:schemeClr val="bg1"/>
                </a:solidFill>
                <a:latin typeface="Times New Roman" panose="02020603050405020304" pitchFamily="18" charset="0"/>
                <a:cs typeface="Times New Roman" panose="02020603050405020304" pitchFamily="18" charset="0"/>
              </a:rPr>
              <a:t>.</a:t>
            </a:r>
            <a:endParaRPr lang="en-US" sz="2700" b="1" dirty="0">
              <a:solidFill>
                <a:schemeClr val="bg1"/>
              </a:solidFill>
              <a:latin typeface="Times New Roman" panose="02020603050405020304" pitchFamily="18" charset="0"/>
              <a:cs typeface="Times New Roman" panose="02020603050405020304" pitchFamily="18" charset="0"/>
            </a:endParaRPr>
          </a:p>
        </p:txBody>
      </p:sp>
      <p:sp>
        <p:nvSpPr>
          <p:cNvPr id="8" name="Rectangle 7"/>
          <p:cNvSpPr/>
          <p:nvPr/>
        </p:nvSpPr>
        <p:spPr>
          <a:xfrm>
            <a:off x="609490" y="4192215"/>
            <a:ext cx="7850383" cy="2000548"/>
          </a:xfrm>
          <a:prstGeom prst="rect">
            <a:avLst/>
          </a:prstGeom>
        </p:spPr>
        <p:txBody>
          <a:bodyPr wrap="square">
            <a:spAutoFit/>
          </a:bodyPr>
          <a:lstStyle/>
          <a:p>
            <a:endParaRPr lang="en-US" sz="2100" dirty="0">
              <a:latin typeface="Arial" panose="020B0604020202020204" pitchFamily="34" charset="0"/>
              <a:cs typeface="Arial" panose="020B0604020202020204" pitchFamily="34" charset="0"/>
            </a:endParaRPr>
          </a:p>
          <a:p>
            <a:pPr lvl="1"/>
            <a:endParaRPr lang="en-US" sz="2200" dirty="0" smtClean="0">
              <a:latin typeface="Arial" panose="020B0604020202020204" pitchFamily="34" charset="0"/>
              <a:cs typeface="Arial" panose="020B0604020202020204" pitchFamily="34" charset="0"/>
            </a:endParaRPr>
          </a:p>
          <a:p>
            <a:pPr algn="ctr"/>
            <a:r>
              <a:rPr lang="en-US" sz="2100" i="1" dirty="0" smtClean="0">
                <a:latin typeface="Arial" panose="020B0604020202020204" pitchFamily="34" charset="0"/>
                <a:cs typeface="Arial" panose="020B0604020202020204" pitchFamily="34" charset="0"/>
              </a:rPr>
              <a:t>At </a:t>
            </a:r>
            <a:r>
              <a:rPr lang="en-US" sz="2100" i="1" dirty="0">
                <a:latin typeface="Arial" panose="020B0604020202020204" pitchFamily="34" charset="0"/>
                <a:cs typeface="Arial" panose="020B0604020202020204" pitchFamily="34" charset="0"/>
              </a:rPr>
              <a:t>Insource, we believe that HR, Finance &amp;</a:t>
            </a:r>
            <a:r>
              <a:rPr lang="en-US" sz="2100" i="1" dirty="0" smtClean="0">
                <a:latin typeface="Arial" panose="020B0604020202020204" pitchFamily="34" charset="0"/>
                <a:cs typeface="Arial" panose="020B0604020202020204" pitchFamily="34" charset="0"/>
              </a:rPr>
              <a:t> </a:t>
            </a:r>
            <a:r>
              <a:rPr lang="en-US" sz="2100" i="1" dirty="0">
                <a:latin typeface="Arial" panose="020B0604020202020204" pitchFamily="34" charset="0"/>
                <a:cs typeface="Arial" panose="020B0604020202020204" pitchFamily="34" charset="0"/>
              </a:rPr>
              <a:t>IT </a:t>
            </a:r>
            <a:endParaRPr lang="en-US" sz="2100" i="1" dirty="0" smtClean="0">
              <a:latin typeface="Arial" panose="020B0604020202020204" pitchFamily="34" charset="0"/>
              <a:cs typeface="Arial" panose="020B0604020202020204" pitchFamily="34" charset="0"/>
            </a:endParaRPr>
          </a:p>
          <a:p>
            <a:pPr algn="ctr"/>
            <a:r>
              <a:rPr lang="en-US" sz="2100" i="1" dirty="0" smtClean="0">
                <a:latin typeface="Arial" panose="020B0604020202020204" pitchFamily="34" charset="0"/>
                <a:cs typeface="Arial" panose="020B0604020202020204" pitchFamily="34" charset="0"/>
              </a:rPr>
              <a:t>start </a:t>
            </a:r>
            <a:r>
              <a:rPr lang="en-US" sz="2100" i="1" dirty="0">
                <a:latin typeface="Arial" panose="020B0604020202020204" pitchFamily="34" charset="0"/>
                <a:cs typeface="Arial" panose="020B0604020202020204" pitchFamily="34" charset="0"/>
              </a:rPr>
              <a:t>with </a:t>
            </a:r>
            <a:r>
              <a:rPr lang="en-US" sz="2100" i="1" dirty="0" smtClean="0">
                <a:latin typeface="Arial" panose="020B0604020202020204" pitchFamily="34" charset="0"/>
                <a:cs typeface="Arial" panose="020B0604020202020204" pitchFamily="34" charset="0"/>
              </a:rPr>
              <a:t>people</a:t>
            </a:r>
            <a:endParaRPr lang="en-US" dirty="0" smtClean="0"/>
          </a:p>
          <a:p>
            <a:pPr lvl="1" algn="ctr"/>
            <a:endParaRPr lang="en-US" dirty="0"/>
          </a:p>
          <a:p>
            <a:endParaRPr lang="en-US" sz="2100" dirty="0"/>
          </a:p>
        </p:txBody>
      </p:sp>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933731" y="1545144"/>
            <a:ext cx="5363587" cy="3107182"/>
          </a:xfrm>
          <a:prstGeom prst="rect">
            <a:avLst/>
          </a:prstGeom>
        </p:spPr>
      </p:pic>
    </p:spTree>
    <p:extLst>
      <p:ext uri="{BB962C8B-B14F-4D97-AF65-F5344CB8AC3E}">
        <p14:creationId xmlns:p14="http://schemas.microsoft.com/office/powerpoint/2010/main" val="188592385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209311" y="6268260"/>
            <a:ext cx="2747772" cy="434753"/>
          </a:xfrm>
          <a:prstGeom prst="rect">
            <a:avLst/>
          </a:prstGeom>
        </p:spPr>
      </p:pic>
      <p:sp>
        <p:nvSpPr>
          <p:cNvPr id="8" name="Rectangle 7"/>
          <p:cNvSpPr/>
          <p:nvPr/>
        </p:nvSpPr>
        <p:spPr>
          <a:xfrm>
            <a:off x="130332" y="538853"/>
            <a:ext cx="3573285" cy="492443"/>
          </a:xfrm>
          <a:prstGeom prst="rect">
            <a:avLst/>
          </a:prstGeom>
        </p:spPr>
        <p:txBody>
          <a:bodyPr wrap="square">
            <a:spAutoFit/>
          </a:bodyPr>
          <a:lstStyle/>
          <a:p>
            <a:pPr lvl="0"/>
            <a:r>
              <a:rPr lang="en-US" sz="2600" b="1" dirty="0" smtClean="0">
                <a:solidFill>
                  <a:prstClr val="white"/>
                </a:solidFill>
                <a:latin typeface="Arial" panose="020B0604020202020204" pitchFamily="34" charset="0"/>
                <a:cs typeface="Arial" panose="020B0604020202020204" pitchFamily="34" charset="0"/>
              </a:rPr>
              <a:t>Contact Information </a:t>
            </a:r>
            <a:endParaRPr lang="en-US" sz="2600" b="1" dirty="0">
              <a:solidFill>
                <a:prstClr val="white"/>
              </a:solidFill>
              <a:latin typeface="Arial" panose="020B0604020202020204" pitchFamily="34" charset="0"/>
              <a:cs typeface="Arial" panose="020B0604020202020204" pitchFamily="34" charset="0"/>
            </a:endParaRPr>
          </a:p>
        </p:txBody>
      </p:sp>
      <p:sp>
        <p:nvSpPr>
          <p:cNvPr id="3" name="Rectangle 2"/>
          <p:cNvSpPr/>
          <p:nvPr/>
        </p:nvSpPr>
        <p:spPr>
          <a:xfrm>
            <a:off x="1204466" y="1870921"/>
            <a:ext cx="6735068" cy="3600986"/>
          </a:xfrm>
          <a:prstGeom prst="rect">
            <a:avLst/>
          </a:prstGeom>
        </p:spPr>
        <p:txBody>
          <a:bodyPr wrap="square">
            <a:spAutoFit/>
          </a:bodyPr>
          <a:lstStyle/>
          <a:p>
            <a:r>
              <a:rPr lang="en-US" sz="2600" b="1" dirty="0">
                <a:latin typeface="Arial" panose="020B0604020202020204" pitchFamily="34" charset="0"/>
                <a:ea typeface="Tahoma" panose="020B0604030504040204" pitchFamily="34" charset="0"/>
                <a:cs typeface="Arial" panose="020B0604020202020204" pitchFamily="34" charset="0"/>
              </a:rPr>
              <a:t>Kate Mombourquette</a:t>
            </a:r>
          </a:p>
          <a:p>
            <a:r>
              <a:rPr lang="en-US" sz="2600" dirty="0">
                <a:latin typeface="Arial" panose="020B0604020202020204" pitchFamily="34" charset="0"/>
                <a:ea typeface="Tahoma" panose="020B0604030504040204" pitchFamily="34" charset="0"/>
                <a:cs typeface="Arial" panose="020B0604020202020204" pitchFamily="34" charset="0"/>
                <a:hlinkClick r:id="rId3"/>
              </a:rPr>
              <a:t>kmombourquette@insourceservices.com</a:t>
            </a:r>
            <a:endParaRPr lang="en-US" sz="2600" dirty="0">
              <a:latin typeface="Arial" panose="020B0604020202020204" pitchFamily="34" charset="0"/>
              <a:ea typeface="Tahoma" panose="020B0604030504040204" pitchFamily="34" charset="0"/>
              <a:cs typeface="Arial" panose="020B0604020202020204" pitchFamily="34" charset="0"/>
            </a:endParaRPr>
          </a:p>
          <a:p>
            <a:r>
              <a:rPr lang="en-US" sz="2600" dirty="0" smtClean="0">
                <a:latin typeface="Arial" panose="020B0604020202020204" pitchFamily="34" charset="0"/>
                <a:ea typeface="Tahoma" panose="020B0604030504040204" pitchFamily="34" charset="0"/>
                <a:cs typeface="Arial" panose="020B0604020202020204" pitchFamily="34" charset="0"/>
              </a:rPr>
              <a:t>781-374-5125</a:t>
            </a:r>
          </a:p>
          <a:p>
            <a:endParaRPr lang="en-US" sz="2600" dirty="0">
              <a:latin typeface="Arial" panose="020B0604020202020204" pitchFamily="34" charset="0"/>
              <a:ea typeface="Tahoma" panose="020B0604030504040204" pitchFamily="34" charset="0"/>
              <a:cs typeface="Arial" panose="020B0604020202020204" pitchFamily="34" charset="0"/>
            </a:endParaRPr>
          </a:p>
          <a:p>
            <a:r>
              <a:rPr lang="en-US" sz="2600" b="1" dirty="0">
                <a:latin typeface="Arial" panose="020B0604020202020204" pitchFamily="34" charset="0"/>
                <a:ea typeface="Tahoma" panose="020B0604030504040204" pitchFamily="34" charset="0"/>
                <a:cs typeface="Arial" panose="020B0604020202020204" pitchFamily="34" charset="0"/>
              </a:rPr>
              <a:t>Adam Griffin</a:t>
            </a:r>
          </a:p>
          <a:p>
            <a:r>
              <a:rPr lang="en-US" sz="2600" dirty="0">
                <a:latin typeface="Arial" panose="020B0604020202020204" pitchFamily="34" charset="0"/>
                <a:ea typeface="Tahoma" panose="020B0604030504040204" pitchFamily="34" charset="0"/>
                <a:cs typeface="Arial" panose="020B0604020202020204" pitchFamily="34" charset="0"/>
                <a:hlinkClick r:id="rId4"/>
              </a:rPr>
              <a:t>agriffin@insourceservices.com</a:t>
            </a:r>
            <a:endParaRPr lang="en-US" sz="2600" dirty="0">
              <a:latin typeface="Arial" panose="020B0604020202020204" pitchFamily="34" charset="0"/>
              <a:ea typeface="Tahoma" panose="020B0604030504040204" pitchFamily="34" charset="0"/>
              <a:cs typeface="Arial" panose="020B0604020202020204" pitchFamily="34" charset="0"/>
            </a:endParaRPr>
          </a:p>
          <a:p>
            <a:r>
              <a:rPr lang="en-US" sz="2600" dirty="0">
                <a:latin typeface="Arial" panose="020B0604020202020204" pitchFamily="34" charset="0"/>
                <a:ea typeface="Tahoma" panose="020B0604030504040204" pitchFamily="34" charset="0"/>
                <a:cs typeface="Arial" panose="020B0604020202020204" pitchFamily="34" charset="0"/>
              </a:rPr>
              <a:t>781-374-5219</a:t>
            </a:r>
          </a:p>
          <a:p>
            <a:pPr algn="ctr"/>
            <a:endParaRPr lang="en-US" dirty="0" smtClean="0">
              <a:solidFill>
                <a:srgbClr val="165BA9"/>
              </a:solidFill>
              <a:latin typeface="Arial" panose="020B0604020202020204" pitchFamily="34" charset="0"/>
              <a:cs typeface="Arial" panose="020B0604020202020204" pitchFamily="34" charset="0"/>
            </a:endParaRPr>
          </a:p>
          <a:p>
            <a:pPr algn="ctr"/>
            <a:r>
              <a:rPr lang="en-US" sz="2600" dirty="0" smtClean="0">
                <a:solidFill>
                  <a:srgbClr val="165BA9"/>
                </a:solidFill>
                <a:latin typeface="Arial" panose="020B0604020202020204" pitchFamily="34" charset="0"/>
                <a:cs typeface="Arial" panose="020B0604020202020204" pitchFamily="34" charset="0"/>
              </a:rPr>
              <a:t>www.insourceservices.com</a:t>
            </a:r>
            <a:r>
              <a:rPr lang="en-US" sz="2800" dirty="0" smtClean="0">
                <a:solidFill>
                  <a:srgbClr val="000000"/>
                </a:solidFill>
                <a:latin typeface="Arial" panose="020B0604020202020204" pitchFamily="34" charset="0"/>
                <a:cs typeface="Arial" panose="020B0604020202020204" pitchFamily="34" charset="0"/>
              </a:rPr>
              <a:t> </a:t>
            </a:r>
            <a:endParaRPr lang="en-US" sz="2800" dirty="0">
              <a:solidFill>
                <a:srgbClr val="000000"/>
              </a:solidFill>
              <a:latin typeface="Arial" panose="020B0604020202020204" pitchFamily="34" charset="0"/>
              <a:cs typeface="Arial" panose="020B0604020202020204" pitchFamily="34" charset="0"/>
            </a:endParaRPr>
          </a:p>
        </p:txBody>
      </p:sp>
      <p:sp>
        <p:nvSpPr>
          <p:cNvPr id="6" name="Rectangle 5"/>
          <p:cNvSpPr/>
          <p:nvPr/>
        </p:nvSpPr>
        <p:spPr>
          <a:xfrm>
            <a:off x="0" y="384048"/>
            <a:ext cx="9144000" cy="74295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9" name="Rectangle 8"/>
          <p:cNvSpPr/>
          <p:nvPr/>
        </p:nvSpPr>
        <p:spPr>
          <a:xfrm>
            <a:off x="274320" y="548640"/>
            <a:ext cx="9144000" cy="507831"/>
          </a:xfrm>
          <a:prstGeom prst="rect">
            <a:avLst/>
          </a:prstGeom>
        </p:spPr>
        <p:txBody>
          <a:bodyPr wrap="square">
            <a:spAutoFit/>
          </a:bodyPr>
          <a:lstStyle/>
          <a:p>
            <a:r>
              <a:rPr lang="en-US" sz="2600" b="1" dirty="0" smtClean="0">
                <a:solidFill>
                  <a:schemeClr val="bg1"/>
                </a:solidFill>
                <a:latin typeface="Arial" panose="020B0604020202020204" pitchFamily="34" charset="0"/>
                <a:cs typeface="Arial" panose="020B0604020202020204" pitchFamily="34" charset="0"/>
              </a:rPr>
              <a:t>Contact Information</a:t>
            </a:r>
            <a:endParaRPr lang="en-US" sz="2700" b="1"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7050489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73827" y="1241078"/>
            <a:ext cx="8272040" cy="1000274"/>
          </a:xfrm>
          <a:prstGeom prst="rect">
            <a:avLst/>
          </a:prstGeom>
        </p:spPr>
        <p:txBody>
          <a:bodyPr wrap="square">
            <a:spAutoFit/>
          </a:bodyPr>
          <a:lstStyle/>
          <a:p>
            <a:pPr lvl="1" algn="ctr"/>
            <a:endParaRPr lang="en-US" sz="2000" dirty="0" smtClean="0"/>
          </a:p>
          <a:p>
            <a:pPr lvl="1" algn="ctr"/>
            <a:endParaRPr lang="en-US" dirty="0"/>
          </a:p>
          <a:p>
            <a:endParaRPr lang="en-US" sz="2100" dirty="0"/>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209310" y="6237087"/>
            <a:ext cx="2747772" cy="434753"/>
          </a:xfrm>
          <a:prstGeom prst="rect">
            <a:avLst/>
          </a:prstGeom>
        </p:spPr>
      </p:pic>
      <p:sp>
        <p:nvSpPr>
          <p:cNvPr id="9" name="Rectangle 8"/>
          <p:cNvSpPr/>
          <p:nvPr/>
        </p:nvSpPr>
        <p:spPr>
          <a:xfrm>
            <a:off x="260269" y="1616439"/>
            <a:ext cx="8272040" cy="4693593"/>
          </a:xfrm>
          <a:prstGeom prst="rect">
            <a:avLst/>
          </a:prstGeom>
        </p:spPr>
        <p:txBody>
          <a:bodyPr wrap="square">
            <a:spAutoFit/>
          </a:bodyPr>
          <a:lstStyle/>
          <a:p>
            <a:pPr>
              <a:spcAft>
                <a:spcPts val="600"/>
              </a:spcAft>
            </a:pPr>
            <a:r>
              <a:rPr lang="en-US" sz="2100" b="1" dirty="0">
                <a:solidFill>
                  <a:prstClr val="black"/>
                </a:solidFill>
                <a:latin typeface="Arial" panose="020B0604020202020204" pitchFamily="34" charset="0"/>
                <a:cs typeface="Arial" panose="020B0604020202020204" pitchFamily="34" charset="0"/>
              </a:rPr>
              <a:t>What </a:t>
            </a:r>
            <a:r>
              <a:rPr lang="en-US" sz="2100" b="1" dirty="0" smtClean="0">
                <a:solidFill>
                  <a:prstClr val="black"/>
                </a:solidFill>
                <a:latin typeface="Arial" panose="020B0604020202020204" pitchFamily="34" charset="0"/>
                <a:cs typeface="Arial" panose="020B0604020202020204" pitchFamily="34" charset="0"/>
              </a:rPr>
              <a:t>We </a:t>
            </a:r>
            <a:r>
              <a:rPr lang="en-US" sz="2100" b="1" dirty="0">
                <a:solidFill>
                  <a:prstClr val="black"/>
                </a:solidFill>
                <a:latin typeface="Arial" panose="020B0604020202020204" pitchFamily="34" charset="0"/>
                <a:cs typeface="Arial" panose="020B0604020202020204" pitchFamily="34" charset="0"/>
              </a:rPr>
              <a:t>D</a:t>
            </a:r>
            <a:r>
              <a:rPr lang="en-US" sz="2100" b="1" dirty="0" smtClean="0">
                <a:solidFill>
                  <a:prstClr val="black"/>
                </a:solidFill>
                <a:latin typeface="Arial" panose="020B0604020202020204" pitchFamily="34" charset="0"/>
                <a:cs typeface="Arial" panose="020B0604020202020204" pitchFamily="34" charset="0"/>
              </a:rPr>
              <a:t>o</a:t>
            </a:r>
            <a:r>
              <a:rPr lang="en-US" sz="2100" b="1" dirty="0">
                <a:solidFill>
                  <a:prstClr val="black"/>
                </a:solidFill>
                <a:latin typeface="Arial" panose="020B0604020202020204" pitchFamily="34" charset="0"/>
                <a:cs typeface="Arial" panose="020B0604020202020204" pitchFamily="34" charset="0"/>
              </a:rPr>
              <a:t>:</a:t>
            </a:r>
          </a:p>
          <a:p>
            <a:pPr marL="685800" lvl="1" indent="-342900">
              <a:buClr>
                <a:srgbClr val="92D050"/>
              </a:buClr>
              <a:buSzPct val="125000"/>
              <a:buFont typeface="Arial" panose="020B0604020202020204" pitchFamily="34" charset="0"/>
              <a:buChar char="•"/>
            </a:pPr>
            <a:r>
              <a:rPr lang="en-US" sz="1900" dirty="0">
                <a:solidFill>
                  <a:prstClr val="black"/>
                </a:solidFill>
                <a:latin typeface="Arial" panose="020B0604020202020204" pitchFamily="34" charset="0"/>
                <a:cs typeface="Arial" panose="020B0604020202020204" pitchFamily="34" charset="0"/>
              </a:rPr>
              <a:t>Full department </a:t>
            </a:r>
            <a:r>
              <a:rPr lang="en-US" sz="1900" dirty="0" smtClean="0">
                <a:solidFill>
                  <a:prstClr val="black"/>
                </a:solidFill>
                <a:latin typeface="Arial" panose="020B0604020202020204" pitchFamily="34" charset="0"/>
                <a:cs typeface="Arial" panose="020B0604020202020204" pitchFamily="34" charset="0"/>
              </a:rPr>
              <a:t>outsourcing: part-time </a:t>
            </a:r>
            <a:r>
              <a:rPr lang="en-US" sz="1900" dirty="0">
                <a:solidFill>
                  <a:prstClr val="black"/>
                </a:solidFill>
                <a:latin typeface="Arial" panose="020B0604020202020204" pitchFamily="34" charset="0"/>
                <a:cs typeface="Arial" panose="020B0604020202020204" pitchFamily="34" charset="0"/>
              </a:rPr>
              <a:t>and </a:t>
            </a:r>
            <a:r>
              <a:rPr lang="en-US" sz="1900" dirty="0" smtClean="0">
                <a:solidFill>
                  <a:prstClr val="black"/>
                </a:solidFill>
                <a:latin typeface="Arial" panose="020B0604020202020204" pitchFamily="34" charset="0"/>
                <a:cs typeface="Arial" panose="020B0604020202020204" pitchFamily="34" charset="0"/>
              </a:rPr>
              <a:t>ongoing</a:t>
            </a:r>
            <a:endParaRPr lang="en-US" sz="1900" dirty="0">
              <a:solidFill>
                <a:prstClr val="black"/>
              </a:solidFill>
              <a:latin typeface="Arial" panose="020B0604020202020204" pitchFamily="34" charset="0"/>
              <a:cs typeface="Arial" panose="020B0604020202020204" pitchFamily="34" charset="0"/>
            </a:endParaRPr>
          </a:p>
          <a:p>
            <a:pPr marL="685800" lvl="1" indent="-342900">
              <a:buClr>
                <a:srgbClr val="92D050"/>
              </a:buClr>
              <a:buSzPct val="125000"/>
              <a:buFont typeface="Arial" panose="020B0604020202020204" pitchFamily="34" charset="0"/>
              <a:buChar char="•"/>
            </a:pPr>
            <a:r>
              <a:rPr lang="en-US" sz="1900" dirty="0" smtClean="0">
                <a:solidFill>
                  <a:prstClr val="black"/>
                </a:solidFill>
                <a:latin typeface="Arial" panose="020B0604020202020204" pitchFamily="34" charset="0"/>
                <a:cs typeface="Arial" panose="020B0604020202020204" pitchFamily="34" charset="0"/>
              </a:rPr>
              <a:t>Scalable services</a:t>
            </a:r>
            <a:endParaRPr lang="en-US" sz="1900" dirty="0">
              <a:solidFill>
                <a:prstClr val="black"/>
              </a:solidFill>
              <a:latin typeface="Arial" panose="020B0604020202020204" pitchFamily="34" charset="0"/>
              <a:cs typeface="Arial" panose="020B0604020202020204" pitchFamily="34" charset="0"/>
            </a:endParaRPr>
          </a:p>
          <a:p>
            <a:pPr marL="685800" lvl="1" indent="-342900">
              <a:buClr>
                <a:srgbClr val="92D050"/>
              </a:buClr>
              <a:buSzPct val="125000"/>
              <a:buFont typeface="Arial" panose="020B0604020202020204" pitchFamily="34" charset="0"/>
              <a:buChar char="•"/>
            </a:pPr>
            <a:r>
              <a:rPr lang="en-US" sz="1900" dirty="0">
                <a:solidFill>
                  <a:prstClr val="black"/>
                </a:solidFill>
                <a:latin typeface="Arial" panose="020B0604020202020204" pitchFamily="34" charset="0"/>
                <a:cs typeface="Arial" panose="020B0604020202020204" pitchFamily="34" charset="0"/>
              </a:rPr>
              <a:t>Assessments</a:t>
            </a:r>
          </a:p>
          <a:p>
            <a:pPr marL="685800" lvl="1" indent="-342900">
              <a:buClr>
                <a:srgbClr val="92D050"/>
              </a:buClr>
              <a:buSzPct val="125000"/>
              <a:buFont typeface="Arial" panose="020B0604020202020204" pitchFamily="34" charset="0"/>
              <a:buChar char="•"/>
            </a:pPr>
            <a:r>
              <a:rPr lang="en-US" sz="1900" dirty="0">
                <a:solidFill>
                  <a:prstClr val="black"/>
                </a:solidFill>
                <a:latin typeface="Arial" panose="020B0604020202020204" pitchFamily="34" charset="0"/>
                <a:cs typeface="Arial" panose="020B0604020202020204" pitchFamily="34" charset="0"/>
              </a:rPr>
              <a:t>Trainings</a:t>
            </a:r>
          </a:p>
          <a:p>
            <a:pPr marL="685800" lvl="1" indent="-342900">
              <a:buClr>
                <a:srgbClr val="92D050"/>
              </a:buClr>
              <a:buSzPct val="125000"/>
              <a:buFont typeface="Arial" panose="020B0604020202020204" pitchFamily="34" charset="0"/>
              <a:buChar char="•"/>
            </a:pPr>
            <a:r>
              <a:rPr lang="en-US" sz="1900" dirty="0" smtClean="0">
                <a:solidFill>
                  <a:prstClr val="black"/>
                </a:solidFill>
                <a:latin typeface="Arial" panose="020B0604020202020204" pitchFamily="34" charset="0"/>
                <a:cs typeface="Arial" panose="020B0604020202020204" pitchFamily="34" charset="0"/>
              </a:rPr>
              <a:t>Project/interim assignments</a:t>
            </a:r>
            <a:endParaRPr lang="en-US" sz="1900" dirty="0">
              <a:solidFill>
                <a:prstClr val="black"/>
              </a:solidFill>
              <a:latin typeface="Arial" panose="020B0604020202020204" pitchFamily="34" charset="0"/>
              <a:cs typeface="Arial" panose="020B0604020202020204" pitchFamily="34" charset="0"/>
            </a:endParaRPr>
          </a:p>
          <a:p>
            <a:pPr lvl="1"/>
            <a:endParaRPr lang="en-US" sz="2000" dirty="0">
              <a:solidFill>
                <a:prstClr val="black"/>
              </a:solidFill>
              <a:latin typeface="Arial" panose="020B0604020202020204" pitchFamily="34" charset="0"/>
              <a:cs typeface="Arial" panose="020B0604020202020204" pitchFamily="34" charset="0"/>
            </a:endParaRPr>
          </a:p>
          <a:p>
            <a:pPr>
              <a:spcAft>
                <a:spcPts val="600"/>
              </a:spcAft>
            </a:pPr>
            <a:r>
              <a:rPr lang="en-US" sz="2100" b="1" dirty="0">
                <a:solidFill>
                  <a:prstClr val="black"/>
                </a:solidFill>
                <a:latin typeface="Arial" panose="020B0604020202020204" pitchFamily="34" charset="0"/>
                <a:cs typeface="Arial" panose="020B0604020202020204" pitchFamily="34" charset="0"/>
              </a:rPr>
              <a:t>How </a:t>
            </a:r>
            <a:r>
              <a:rPr lang="en-US" sz="2100" b="1" dirty="0" smtClean="0">
                <a:solidFill>
                  <a:prstClr val="black"/>
                </a:solidFill>
                <a:latin typeface="Arial" panose="020B0604020202020204" pitchFamily="34" charset="0"/>
                <a:cs typeface="Arial" panose="020B0604020202020204" pitchFamily="34" charset="0"/>
              </a:rPr>
              <a:t>We </a:t>
            </a:r>
            <a:r>
              <a:rPr lang="en-US" sz="2100" b="1" dirty="0">
                <a:solidFill>
                  <a:prstClr val="black"/>
                </a:solidFill>
                <a:latin typeface="Arial" panose="020B0604020202020204" pitchFamily="34" charset="0"/>
                <a:cs typeface="Arial" panose="020B0604020202020204" pitchFamily="34" charset="0"/>
              </a:rPr>
              <a:t>D</a:t>
            </a:r>
            <a:r>
              <a:rPr lang="en-US" sz="2100" b="1" dirty="0" smtClean="0">
                <a:solidFill>
                  <a:prstClr val="black"/>
                </a:solidFill>
                <a:latin typeface="Arial" panose="020B0604020202020204" pitchFamily="34" charset="0"/>
                <a:cs typeface="Arial" panose="020B0604020202020204" pitchFamily="34" charset="0"/>
              </a:rPr>
              <a:t>o </a:t>
            </a:r>
            <a:r>
              <a:rPr lang="en-US" sz="2100" b="1" dirty="0">
                <a:solidFill>
                  <a:prstClr val="black"/>
                </a:solidFill>
                <a:latin typeface="Arial" panose="020B0604020202020204" pitchFamily="34" charset="0"/>
                <a:cs typeface="Arial" panose="020B0604020202020204" pitchFamily="34" charset="0"/>
              </a:rPr>
              <a:t>I</a:t>
            </a:r>
            <a:r>
              <a:rPr lang="en-US" sz="2100" b="1" dirty="0" smtClean="0">
                <a:solidFill>
                  <a:prstClr val="black"/>
                </a:solidFill>
                <a:latin typeface="Arial" panose="020B0604020202020204" pitchFamily="34" charset="0"/>
                <a:cs typeface="Arial" panose="020B0604020202020204" pitchFamily="34" charset="0"/>
              </a:rPr>
              <a:t>t</a:t>
            </a:r>
            <a:r>
              <a:rPr lang="en-US" sz="2100" b="1" dirty="0">
                <a:solidFill>
                  <a:prstClr val="black"/>
                </a:solidFill>
                <a:latin typeface="Arial" panose="020B0604020202020204" pitchFamily="34" charset="0"/>
                <a:cs typeface="Arial" panose="020B0604020202020204" pitchFamily="34" charset="0"/>
              </a:rPr>
              <a:t>:</a:t>
            </a:r>
          </a:p>
          <a:p>
            <a:pPr marL="600075" lvl="1" indent="-257175">
              <a:buClr>
                <a:srgbClr val="92D050"/>
              </a:buClr>
              <a:buSzPct val="125000"/>
              <a:buFont typeface="Arial" panose="020B0604020202020204" pitchFamily="34" charset="0"/>
              <a:buChar char="•"/>
            </a:pPr>
            <a:r>
              <a:rPr lang="en-US" sz="1900" dirty="0">
                <a:solidFill>
                  <a:prstClr val="black"/>
                </a:solidFill>
                <a:latin typeface="Arial" panose="020B0604020202020204" pitchFamily="34" charset="0"/>
                <a:cs typeface="Arial" panose="020B0604020202020204" pitchFamily="34" charset="0"/>
              </a:rPr>
              <a:t>Seek to understand client businesses and </a:t>
            </a:r>
            <a:r>
              <a:rPr lang="en-US" sz="1900" dirty="0" smtClean="0">
                <a:solidFill>
                  <a:prstClr val="black"/>
                </a:solidFill>
                <a:latin typeface="Arial" panose="020B0604020202020204" pitchFamily="34" charset="0"/>
                <a:cs typeface="Arial" panose="020B0604020202020204" pitchFamily="34" charset="0"/>
              </a:rPr>
              <a:t>mission</a:t>
            </a:r>
            <a:endParaRPr lang="en-US" sz="1900" dirty="0">
              <a:solidFill>
                <a:prstClr val="black"/>
              </a:solidFill>
              <a:latin typeface="Arial" panose="020B0604020202020204" pitchFamily="34" charset="0"/>
              <a:cs typeface="Arial" panose="020B0604020202020204" pitchFamily="34" charset="0"/>
            </a:endParaRPr>
          </a:p>
          <a:p>
            <a:pPr marL="600075" lvl="1" indent="-257175">
              <a:buClr>
                <a:srgbClr val="92D050"/>
              </a:buClr>
              <a:buSzPct val="125000"/>
              <a:buFont typeface="Arial" panose="020B0604020202020204" pitchFamily="34" charset="0"/>
              <a:buChar char="•"/>
            </a:pPr>
            <a:r>
              <a:rPr lang="en-US" sz="1900" dirty="0">
                <a:solidFill>
                  <a:prstClr val="black"/>
                </a:solidFill>
                <a:latin typeface="Arial" panose="020B0604020202020204" pitchFamily="34" charset="0"/>
                <a:cs typeface="Arial" panose="020B0604020202020204" pitchFamily="34" charset="0"/>
              </a:rPr>
              <a:t>Experienced, expert </a:t>
            </a:r>
            <a:r>
              <a:rPr lang="en-US" sz="1900" dirty="0" smtClean="0">
                <a:solidFill>
                  <a:prstClr val="black"/>
                </a:solidFill>
                <a:latin typeface="Arial" panose="020B0604020202020204" pitchFamily="34" charset="0"/>
                <a:cs typeface="Arial" panose="020B0604020202020204" pitchFamily="34" charset="0"/>
              </a:rPr>
              <a:t>team members</a:t>
            </a:r>
            <a:endParaRPr lang="en-US" sz="1900" dirty="0">
              <a:solidFill>
                <a:prstClr val="black"/>
              </a:solidFill>
              <a:latin typeface="Arial" panose="020B0604020202020204" pitchFamily="34" charset="0"/>
              <a:cs typeface="Arial" panose="020B0604020202020204" pitchFamily="34" charset="0"/>
            </a:endParaRPr>
          </a:p>
          <a:p>
            <a:pPr marL="600075" lvl="1" indent="-257175">
              <a:buClr>
                <a:srgbClr val="92D050"/>
              </a:buClr>
              <a:buSzPct val="125000"/>
              <a:buFont typeface="Arial" panose="020B0604020202020204" pitchFamily="34" charset="0"/>
              <a:buChar char="•"/>
            </a:pPr>
            <a:r>
              <a:rPr lang="en-US" sz="1900" dirty="0" smtClean="0">
                <a:solidFill>
                  <a:prstClr val="black"/>
                </a:solidFill>
                <a:latin typeface="Arial" panose="020B0604020202020204" pitchFamily="34" charset="0"/>
                <a:cs typeface="Arial" panose="020B0604020202020204" pitchFamily="34" charset="0"/>
              </a:rPr>
              <a:t>Delivery team </a:t>
            </a:r>
            <a:r>
              <a:rPr lang="en-US" sz="1900" dirty="0">
                <a:solidFill>
                  <a:prstClr val="black"/>
                </a:solidFill>
                <a:latin typeface="Arial" panose="020B0604020202020204" pitchFamily="34" charset="0"/>
                <a:cs typeface="Arial" panose="020B0604020202020204" pitchFamily="34" charset="0"/>
              </a:rPr>
              <a:t>with multiple skill levels; work is performed at the most cost-effective level</a:t>
            </a:r>
          </a:p>
          <a:p>
            <a:pPr marL="600075" lvl="1" indent="-257175">
              <a:buClr>
                <a:srgbClr val="92D050"/>
              </a:buClr>
              <a:buSzPct val="125000"/>
              <a:buFont typeface="Arial" panose="020B0604020202020204" pitchFamily="34" charset="0"/>
              <a:buChar char="•"/>
            </a:pPr>
            <a:r>
              <a:rPr lang="en-US" sz="1900" dirty="0" smtClean="0">
                <a:solidFill>
                  <a:prstClr val="black"/>
                </a:solidFill>
                <a:latin typeface="Arial" panose="020B0604020202020204" pitchFamily="34" charset="0"/>
                <a:cs typeface="Arial" panose="020B0604020202020204" pitchFamily="34" charset="0"/>
              </a:rPr>
              <a:t>Around 65 employees and growing!</a:t>
            </a:r>
            <a:endParaRPr lang="en-US" sz="1900" dirty="0">
              <a:solidFill>
                <a:prstClr val="black"/>
              </a:solidFill>
              <a:latin typeface="Arial" panose="020B0604020202020204" pitchFamily="34" charset="0"/>
              <a:cs typeface="Arial" panose="020B0604020202020204" pitchFamily="34" charset="0"/>
            </a:endParaRPr>
          </a:p>
          <a:p>
            <a:pPr marL="600075" lvl="1" indent="-257175">
              <a:buFont typeface="Arial" panose="020B0604020202020204" pitchFamily="34" charset="0"/>
              <a:buChar char="•"/>
            </a:pPr>
            <a:endParaRPr lang="en-US" dirty="0">
              <a:solidFill>
                <a:prstClr val="black"/>
              </a:solidFill>
            </a:endParaRPr>
          </a:p>
          <a:p>
            <a:endParaRPr lang="en-US" sz="2100" dirty="0">
              <a:solidFill>
                <a:prstClr val="black"/>
              </a:solidFill>
            </a:endParaRPr>
          </a:p>
        </p:txBody>
      </p:sp>
      <p:sp>
        <p:nvSpPr>
          <p:cNvPr id="11" name="Rectangle 10"/>
          <p:cNvSpPr/>
          <p:nvPr/>
        </p:nvSpPr>
        <p:spPr>
          <a:xfrm>
            <a:off x="0" y="384048"/>
            <a:ext cx="9144000" cy="74295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12" name="Rectangle 11"/>
          <p:cNvSpPr/>
          <p:nvPr/>
        </p:nvSpPr>
        <p:spPr>
          <a:xfrm>
            <a:off x="274320" y="548640"/>
            <a:ext cx="9144000" cy="507831"/>
          </a:xfrm>
          <a:prstGeom prst="rect">
            <a:avLst/>
          </a:prstGeom>
        </p:spPr>
        <p:txBody>
          <a:bodyPr wrap="square">
            <a:spAutoFit/>
          </a:bodyPr>
          <a:lstStyle/>
          <a:p>
            <a:r>
              <a:rPr lang="en-US" sz="2600" b="1" dirty="0" smtClean="0">
                <a:solidFill>
                  <a:schemeClr val="bg1"/>
                </a:solidFill>
                <a:latin typeface="Arial" panose="020B0604020202020204" pitchFamily="34" charset="0"/>
                <a:cs typeface="Arial" panose="020B0604020202020204" pitchFamily="34" charset="0"/>
              </a:rPr>
              <a:t>About Us: Insource Services, Inc</a:t>
            </a:r>
            <a:r>
              <a:rPr lang="en-US" sz="2700" b="1" dirty="0" smtClean="0">
                <a:solidFill>
                  <a:schemeClr val="bg1"/>
                </a:solidFill>
                <a:latin typeface="Times New Roman" panose="02020603050405020304" pitchFamily="18" charset="0"/>
                <a:cs typeface="Times New Roman" panose="02020603050405020304" pitchFamily="18" charset="0"/>
              </a:rPr>
              <a:t>.</a:t>
            </a:r>
            <a:endParaRPr lang="en-US" sz="2700" b="1"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8334548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209310" y="6237087"/>
            <a:ext cx="2747772" cy="434753"/>
          </a:xfrm>
          <a:prstGeom prst="rect">
            <a:avLst/>
          </a:prstGeom>
        </p:spPr>
      </p:pic>
      <p:sp>
        <p:nvSpPr>
          <p:cNvPr id="3" name="Rectangle 2"/>
          <p:cNvSpPr/>
          <p:nvPr/>
        </p:nvSpPr>
        <p:spPr>
          <a:xfrm>
            <a:off x="0" y="387750"/>
            <a:ext cx="9144000" cy="74295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prstClr val="white"/>
              </a:solidFill>
            </a:endParaRPr>
          </a:p>
        </p:txBody>
      </p:sp>
      <p:sp>
        <p:nvSpPr>
          <p:cNvPr id="4" name="Rectangle 3"/>
          <p:cNvSpPr/>
          <p:nvPr/>
        </p:nvSpPr>
        <p:spPr>
          <a:xfrm>
            <a:off x="274320" y="548640"/>
            <a:ext cx="3157083" cy="492443"/>
          </a:xfrm>
          <a:prstGeom prst="rect">
            <a:avLst/>
          </a:prstGeom>
        </p:spPr>
        <p:txBody>
          <a:bodyPr wrap="none">
            <a:spAutoFit/>
          </a:bodyPr>
          <a:lstStyle/>
          <a:p>
            <a:r>
              <a:rPr lang="en-US" sz="2600" b="1" dirty="0">
                <a:solidFill>
                  <a:prstClr val="white"/>
                </a:solidFill>
                <a:latin typeface="Arial" panose="020B0604020202020204" pitchFamily="34" charset="0"/>
                <a:cs typeface="Arial" panose="020B0604020202020204" pitchFamily="34" charset="0"/>
              </a:rPr>
              <a:t>What to Take Away</a:t>
            </a:r>
          </a:p>
        </p:txBody>
      </p:sp>
      <p:sp>
        <p:nvSpPr>
          <p:cNvPr id="7" name="Rectangle 6"/>
          <p:cNvSpPr/>
          <p:nvPr/>
        </p:nvSpPr>
        <p:spPr>
          <a:xfrm>
            <a:off x="470647" y="1591056"/>
            <a:ext cx="8202705" cy="4406332"/>
          </a:xfrm>
          <a:prstGeom prst="rect">
            <a:avLst/>
          </a:prstGeom>
        </p:spPr>
        <p:txBody>
          <a:bodyPr wrap="square">
            <a:noAutofit/>
          </a:bodyPr>
          <a:lstStyle/>
          <a:p>
            <a:pPr marL="771525" lvl="1" indent="-428625">
              <a:spcAft>
                <a:spcPts val="2400"/>
              </a:spcAft>
              <a:buClr>
                <a:srgbClr val="92D050"/>
              </a:buClr>
              <a:buSzPct val="125000"/>
              <a:buFont typeface="Arial" panose="020B0604020202020204" pitchFamily="34" charset="0"/>
              <a:buChar char="•"/>
            </a:pPr>
            <a:r>
              <a:rPr lang="en-US" sz="2400" dirty="0">
                <a:latin typeface="Arial"/>
                <a:cs typeface="Arial"/>
              </a:rPr>
              <a:t>Practical ideas on how to make financial planning and analysis as painless as possible without sacrificing accuracy</a:t>
            </a:r>
          </a:p>
          <a:p>
            <a:pPr marL="771525" lvl="1" indent="-428625">
              <a:spcAft>
                <a:spcPts val="2400"/>
              </a:spcAft>
              <a:buClr>
                <a:srgbClr val="92D050"/>
              </a:buClr>
              <a:buSzPct val="125000"/>
              <a:buFont typeface="Arial" panose="020B0604020202020204" pitchFamily="34" charset="0"/>
              <a:buChar char="•"/>
            </a:pPr>
            <a:r>
              <a:rPr lang="en-US" sz="2400" dirty="0" smtClean="0">
                <a:latin typeface="Arial"/>
                <a:cs typeface="Arial"/>
              </a:rPr>
              <a:t>Ideas </a:t>
            </a:r>
            <a:r>
              <a:rPr lang="en-US" sz="2400" dirty="0">
                <a:latin typeface="Arial"/>
                <a:cs typeface="Arial"/>
              </a:rPr>
              <a:t>on what information is appropriate for the audiences who need it</a:t>
            </a:r>
          </a:p>
          <a:p>
            <a:pPr marL="771525" lvl="1" indent="-428625">
              <a:spcAft>
                <a:spcPts val="2400"/>
              </a:spcAft>
              <a:buClr>
                <a:srgbClr val="92D050"/>
              </a:buClr>
              <a:buSzPct val="125000"/>
              <a:buFont typeface="Arial" panose="020B0604020202020204" pitchFamily="34" charset="0"/>
              <a:buChar char="•"/>
            </a:pPr>
            <a:r>
              <a:rPr lang="en-US" sz="2400" dirty="0" smtClean="0">
                <a:latin typeface="Arial"/>
                <a:cs typeface="Arial"/>
              </a:rPr>
              <a:t>Ways </a:t>
            </a:r>
            <a:r>
              <a:rPr lang="en-US" sz="2400" dirty="0">
                <a:latin typeface="Arial"/>
                <a:cs typeface="Arial"/>
              </a:rPr>
              <a:t>to avoid </a:t>
            </a:r>
            <a:r>
              <a:rPr lang="en-US" sz="2400" dirty="0" smtClean="0">
                <a:latin typeface="Arial"/>
                <a:cs typeface="Arial"/>
              </a:rPr>
              <a:t>TMI</a:t>
            </a:r>
            <a:endParaRPr lang="en-US" sz="2400" dirty="0"/>
          </a:p>
        </p:txBody>
      </p:sp>
    </p:spTree>
    <p:extLst>
      <p:ext uri="{BB962C8B-B14F-4D97-AF65-F5344CB8AC3E}">
        <p14:creationId xmlns:p14="http://schemas.microsoft.com/office/powerpoint/2010/main" val="27900622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209310" y="6237087"/>
            <a:ext cx="2747772" cy="434753"/>
          </a:xfrm>
          <a:prstGeom prst="rect">
            <a:avLst/>
          </a:prstGeom>
        </p:spPr>
      </p:pic>
      <p:sp>
        <p:nvSpPr>
          <p:cNvPr id="3" name="Rectangle 2"/>
          <p:cNvSpPr/>
          <p:nvPr/>
        </p:nvSpPr>
        <p:spPr>
          <a:xfrm>
            <a:off x="0" y="387750"/>
            <a:ext cx="9144000" cy="74295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prstClr val="white"/>
              </a:solidFill>
            </a:endParaRPr>
          </a:p>
        </p:txBody>
      </p:sp>
      <p:sp>
        <p:nvSpPr>
          <p:cNvPr id="4" name="Rectangle 3"/>
          <p:cNvSpPr/>
          <p:nvPr/>
        </p:nvSpPr>
        <p:spPr>
          <a:xfrm>
            <a:off x="274320" y="548640"/>
            <a:ext cx="1407758" cy="492443"/>
          </a:xfrm>
          <a:prstGeom prst="rect">
            <a:avLst/>
          </a:prstGeom>
        </p:spPr>
        <p:txBody>
          <a:bodyPr wrap="none">
            <a:spAutoFit/>
          </a:bodyPr>
          <a:lstStyle/>
          <a:p>
            <a:r>
              <a:rPr lang="en-US" sz="2600" b="1" dirty="0" smtClean="0">
                <a:solidFill>
                  <a:prstClr val="white"/>
                </a:solidFill>
                <a:latin typeface="Arial" panose="020B0604020202020204" pitchFamily="34" charset="0"/>
                <a:cs typeface="Arial" panose="020B0604020202020204" pitchFamily="34" charset="0"/>
              </a:rPr>
              <a:t>Agenda</a:t>
            </a:r>
            <a:endParaRPr lang="en-US" sz="2600" b="1" dirty="0">
              <a:solidFill>
                <a:prstClr val="white"/>
              </a:solidFill>
              <a:latin typeface="Arial" panose="020B0604020202020204" pitchFamily="34" charset="0"/>
              <a:cs typeface="Arial" panose="020B0604020202020204" pitchFamily="34" charset="0"/>
            </a:endParaRPr>
          </a:p>
        </p:txBody>
      </p:sp>
      <p:sp>
        <p:nvSpPr>
          <p:cNvPr id="7" name="Rectangle 6"/>
          <p:cNvSpPr/>
          <p:nvPr/>
        </p:nvSpPr>
        <p:spPr>
          <a:xfrm>
            <a:off x="274321" y="1591056"/>
            <a:ext cx="8682762" cy="4406332"/>
          </a:xfrm>
          <a:prstGeom prst="rect">
            <a:avLst/>
          </a:prstGeom>
        </p:spPr>
        <p:txBody>
          <a:bodyPr wrap="square">
            <a:noAutofit/>
          </a:bodyPr>
          <a:lstStyle/>
          <a:p>
            <a:pPr marL="771525" lvl="1" indent="-428625">
              <a:spcAft>
                <a:spcPts val="1800"/>
              </a:spcAft>
              <a:buClr>
                <a:srgbClr val="92D050"/>
              </a:buClr>
              <a:buSzPct val="125000"/>
              <a:buFont typeface="Arial" panose="020B0604020202020204" pitchFamily="34" charset="0"/>
              <a:buChar char="•"/>
            </a:pPr>
            <a:r>
              <a:rPr lang="en-US" sz="2400" dirty="0" smtClean="0">
                <a:latin typeface="Arial"/>
                <a:cs typeface="Arial"/>
              </a:rPr>
              <a:t>Outline </a:t>
            </a:r>
            <a:r>
              <a:rPr lang="en-US" sz="2400" dirty="0">
                <a:latin typeface="Arial"/>
                <a:cs typeface="Arial"/>
              </a:rPr>
              <a:t>questions that help assess financial health </a:t>
            </a:r>
          </a:p>
          <a:p>
            <a:pPr marL="771525" lvl="1" indent="-428625">
              <a:spcAft>
                <a:spcPts val="1800"/>
              </a:spcAft>
              <a:buClr>
                <a:srgbClr val="92D050"/>
              </a:buClr>
              <a:buSzPct val="125000"/>
              <a:buFont typeface="Arial" panose="020B0604020202020204" pitchFamily="34" charset="0"/>
              <a:buChar char="•"/>
            </a:pPr>
            <a:r>
              <a:rPr lang="en-US" sz="2400" dirty="0">
                <a:latin typeface="Arial"/>
                <a:cs typeface="Arial"/>
              </a:rPr>
              <a:t>Highlight key audience considerations</a:t>
            </a:r>
          </a:p>
          <a:p>
            <a:pPr marL="771525" lvl="1" indent="-428625">
              <a:spcAft>
                <a:spcPts val="1800"/>
              </a:spcAft>
              <a:buClr>
                <a:srgbClr val="92D050"/>
              </a:buClr>
              <a:buSzPct val="125000"/>
              <a:buFont typeface="Arial" panose="020B0604020202020204" pitchFamily="34" charset="0"/>
              <a:buChar char="•"/>
            </a:pPr>
            <a:r>
              <a:rPr lang="en-US" sz="2400" dirty="0" smtClean="0">
                <a:latin typeface="Arial"/>
                <a:cs typeface="Arial"/>
              </a:rPr>
              <a:t>Show </a:t>
            </a:r>
            <a:r>
              <a:rPr lang="en-US" sz="2400" dirty="0">
                <a:latin typeface="Arial"/>
                <a:cs typeface="Arial"/>
              </a:rPr>
              <a:t>some reports and metrics that can shed light on the answers </a:t>
            </a:r>
          </a:p>
          <a:p>
            <a:pPr marL="771525" lvl="1" indent="-428625">
              <a:spcAft>
                <a:spcPts val="1800"/>
              </a:spcAft>
              <a:buClr>
                <a:srgbClr val="92D050"/>
              </a:buClr>
              <a:buSzPct val="125000"/>
              <a:buFont typeface="Arial" panose="020B0604020202020204" pitchFamily="34" charset="0"/>
              <a:buChar char="•"/>
            </a:pPr>
            <a:r>
              <a:rPr lang="en-US" sz="2400" dirty="0" smtClean="0">
                <a:latin typeface="Arial"/>
                <a:cs typeface="Arial"/>
              </a:rPr>
              <a:t>Discuss </a:t>
            </a:r>
            <a:r>
              <a:rPr lang="en-US" sz="2400" dirty="0">
                <a:latin typeface="Arial"/>
                <a:cs typeface="Arial"/>
              </a:rPr>
              <a:t>dashboards including useful metrics to examine</a:t>
            </a:r>
          </a:p>
          <a:p>
            <a:pPr marL="771525" lvl="1" indent="-428625">
              <a:spcAft>
                <a:spcPts val="1800"/>
              </a:spcAft>
              <a:buClr>
                <a:srgbClr val="92D050"/>
              </a:buClr>
              <a:buSzPct val="125000"/>
              <a:buFont typeface="Arial" panose="020B0604020202020204" pitchFamily="34" charset="0"/>
              <a:buChar char="•"/>
            </a:pPr>
            <a:r>
              <a:rPr lang="en-US" sz="2400" dirty="0" smtClean="0">
                <a:latin typeface="Arial"/>
                <a:cs typeface="Arial"/>
              </a:rPr>
              <a:t>Q&amp;A</a:t>
            </a:r>
            <a:endParaRPr lang="en-US" sz="2400" dirty="0">
              <a:latin typeface="Arial"/>
              <a:cs typeface="Arial"/>
            </a:endParaRPr>
          </a:p>
        </p:txBody>
      </p:sp>
    </p:spTree>
    <p:extLst>
      <p:ext uri="{BB962C8B-B14F-4D97-AF65-F5344CB8AC3E}">
        <p14:creationId xmlns:p14="http://schemas.microsoft.com/office/powerpoint/2010/main" val="309724771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209310" y="6237087"/>
            <a:ext cx="2747772" cy="434753"/>
          </a:xfrm>
          <a:prstGeom prst="rect">
            <a:avLst/>
          </a:prstGeom>
        </p:spPr>
      </p:pic>
      <p:sp>
        <p:nvSpPr>
          <p:cNvPr id="3" name="Rectangle 2"/>
          <p:cNvSpPr/>
          <p:nvPr/>
        </p:nvSpPr>
        <p:spPr>
          <a:xfrm>
            <a:off x="0" y="387750"/>
            <a:ext cx="9144000" cy="74295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prstClr val="white"/>
              </a:solidFill>
            </a:endParaRPr>
          </a:p>
        </p:txBody>
      </p:sp>
      <p:sp>
        <p:nvSpPr>
          <p:cNvPr id="4" name="Rectangle 3"/>
          <p:cNvSpPr/>
          <p:nvPr/>
        </p:nvSpPr>
        <p:spPr>
          <a:xfrm>
            <a:off x="274320" y="548640"/>
            <a:ext cx="8217314" cy="492443"/>
          </a:xfrm>
          <a:prstGeom prst="rect">
            <a:avLst/>
          </a:prstGeom>
        </p:spPr>
        <p:txBody>
          <a:bodyPr wrap="none">
            <a:spAutoFit/>
          </a:bodyPr>
          <a:lstStyle/>
          <a:p>
            <a:r>
              <a:rPr lang="en-US" sz="2600" b="1" dirty="0" smtClean="0">
                <a:solidFill>
                  <a:prstClr val="white"/>
                </a:solidFill>
                <a:latin typeface="Arial" panose="020B0604020202020204" pitchFamily="34" charset="0"/>
                <a:cs typeface="Arial" panose="020B0604020202020204" pitchFamily="34" charset="0"/>
              </a:rPr>
              <a:t>Our Experience – Reflections on Client Challenges</a:t>
            </a:r>
            <a:endParaRPr lang="en-US" sz="2600" b="1" dirty="0">
              <a:solidFill>
                <a:prstClr val="white"/>
              </a:solidFill>
              <a:latin typeface="Arial" panose="020B0604020202020204" pitchFamily="34" charset="0"/>
              <a:cs typeface="Arial" panose="020B0604020202020204" pitchFamily="34" charset="0"/>
            </a:endParaRPr>
          </a:p>
        </p:txBody>
      </p:sp>
      <p:sp>
        <p:nvSpPr>
          <p:cNvPr id="7" name="Rectangle 6"/>
          <p:cNvSpPr/>
          <p:nvPr/>
        </p:nvSpPr>
        <p:spPr>
          <a:xfrm>
            <a:off x="470647" y="1591056"/>
            <a:ext cx="8202705" cy="4406332"/>
          </a:xfrm>
          <a:prstGeom prst="rect">
            <a:avLst/>
          </a:prstGeom>
        </p:spPr>
        <p:txBody>
          <a:bodyPr wrap="square">
            <a:noAutofit/>
          </a:bodyPr>
          <a:lstStyle/>
          <a:p>
            <a:pPr marL="685800" lvl="1" indent="-342900">
              <a:spcAft>
                <a:spcPts val="2400"/>
              </a:spcAft>
              <a:buClr>
                <a:srgbClr val="92D050"/>
              </a:buClr>
              <a:buSzPct val="125000"/>
              <a:buFont typeface="Arial" panose="020B0604020202020204" pitchFamily="34" charset="0"/>
              <a:buChar char="•"/>
            </a:pPr>
            <a:r>
              <a:rPr lang="en-US" sz="2400" dirty="0" smtClean="0">
                <a:latin typeface="Arial"/>
                <a:cs typeface="Arial"/>
              </a:rPr>
              <a:t>Reporting – from insufficient reports to unnecessary complexity</a:t>
            </a:r>
            <a:endParaRPr lang="en-US" sz="2400" dirty="0">
              <a:latin typeface="Arial"/>
              <a:cs typeface="Arial"/>
            </a:endParaRPr>
          </a:p>
          <a:p>
            <a:pPr marL="771525" lvl="1" indent="-428625">
              <a:spcAft>
                <a:spcPts val="2400"/>
              </a:spcAft>
              <a:buClr>
                <a:srgbClr val="92D050"/>
              </a:buClr>
              <a:buSzPct val="125000"/>
              <a:buFont typeface="Arial" panose="020B0604020202020204" pitchFamily="34" charset="0"/>
              <a:buChar char="•"/>
            </a:pPr>
            <a:r>
              <a:rPr lang="en-US" sz="2400" dirty="0" smtClean="0">
                <a:latin typeface="Arial"/>
                <a:cs typeface="Arial"/>
              </a:rPr>
              <a:t>Processes – from excluding important stakeholders to including too many cooks</a:t>
            </a:r>
            <a:endParaRPr lang="en-US" sz="2400" dirty="0">
              <a:latin typeface="Arial"/>
              <a:cs typeface="Arial"/>
            </a:endParaRPr>
          </a:p>
        </p:txBody>
      </p:sp>
    </p:spTree>
    <p:extLst>
      <p:ext uri="{BB962C8B-B14F-4D97-AF65-F5344CB8AC3E}">
        <p14:creationId xmlns:p14="http://schemas.microsoft.com/office/powerpoint/2010/main" val="54547929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387750"/>
            <a:ext cx="9144000" cy="74295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prstClr val="white"/>
              </a:solidFill>
            </a:endParaRPr>
          </a:p>
        </p:txBody>
      </p:sp>
      <p:sp>
        <p:nvSpPr>
          <p:cNvPr id="4" name="Rectangle 3"/>
          <p:cNvSpPr/>
          <p:nvPr/>
        </p:nvSpPr>
        <p:spPr>
          <a:xfrm>
            <a:off x="274320" y="548640"/>
            <a:ext cx="6127447" cy="492443"/>
          </a:xfrm>
          <a:prstGeom prst="rect">
            <a:avLst/>
          </a:prstGeom>
        </p:spPr>
        <p:txBody>
          <a:bodyPr wrap="none">
            <a:spAutoFit/>
          </a:bodyPr>
          <a:lstStyle/>
          <a:p>
            <a:r>
              <a:rPr lang="en-US" sz="2600" b="1" dirty="0">
                <a:solidFill>
                  <a:prstClr val="white"/>
                </a:solidFill>
                <a:latin typeface="Arial" panose="020B0604020202020204" pitchFamily="34" charset="0"/>
                <a:cs typeface="Arial" panose="020B0604020202020204" pitchFamily="34" charset="0"/>
              </a:rPr>
              <a:t>Questions to Assess Financial Health</a:t>
            </a:r>
          </a:p>
        </p:txBody>
      </p:sp>
      <p:grpSp>
        <p:nvGrpSpPr>
          <p:cNvPr id="8" name="Group 7"/>
          <p:cNvGrpSpPr/>
          <p:nvPr/>
        </p:nvGrpSpPr>
        <p:grpSpPr>
          <a:xfrm>
            <a:off x="217087" y="1204754"/>
            <a:ext cx="8496606" cy="5386980"/>
            <a:chOff x="217087" y="1204754"/>
            <a:chExt cx="8496606" cy="5386980"/>
          </a:xfrm>
        </p:grpSpPr>
        <p:sp>
          <p:nvSpPr>
            <p:cNvPr id="9" name="Freeform 8"/>
            <p:cNvSpPr/>
            <p:nvPr/>
          </p:nvSpPr>
          <p:spPr>
            <a:xfrm>
              <a:off x="3275865" y="1204754"/>
              <a:ext cx="5437828" cy="1280160"/>
            </a:xfrm>
            <a:custGeom>
              <a:avLst/>
              <a:gdLst>
                <a:gd name="connsiteX0" fmla="*/ 219615 w 1317664"/>
                <a:gd name="connsiteY0" fmla="*/ 0 h 5437828"/>
                <a:gd name="connsiteX1" fmla="*/ 1098049 w 1317664"/>
                <a:gd name="connsiteY1" fmla="*/ 0 h 5437828"/>
                <a:gd name="connsiteX2" fmla="*/ 1317664 w 1317664"/>
                <a:gd name="connsiteY2" fmla="*/ 219615 h 5437828"/>
                <a:gd name="connsiteX3" fmla="*/ 1317664 w 1317664"/>
                <a:gd name="connsiteY3" fmla="*/ 5437828 h 5437828"/>
                <a:gd name="connsiteX4" fmla="*/ 1317664 w 1317664"/>
                <a:gd name="connsiteY4" fmla="*/ 5437828 h 5437828"/>
                <a:gd name="connsiteX5" fmla="*/ 0 w 1317664"/>
                <a:gd name="connsiteY5" fmla="*/ 5437828 h 5437828"/>
                <a:gd name="connsiteX6" fmla="*/ 0 w 1317664"/>
                <a:gd name="connsiteY6" fmla="*/ 5437828 h 5437828"/>
                <a:gd name="connsiteX7" fmla="*/ 0 w 1317664"/>
                <a:gd name="connsiteY7" fmla="*/ 219615 h 5437828"/>
                <a:gd name="connsiteX8" fmla="*/ 219615 w 1317664"/>
                <a:gd name="connsiteY8" fmla="*/ 0 h 54378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17664" h="5437828">
                  <a:moveTo>
                    <a:pt x="1317664" y="906323"/>
                  </a:moveTo>
                  <a:lnTo>
                    <a:pt x="1317664" y="4531505"/>
                  </a:lnTo>
                  <a:cubicBezTo>
                    <a:pt x="1317664" y="5032054"/>
                    <a:pt x="1293838" y="5437828"/>
                    <a:pt x="1264448" y="5437828"/>
                  </a:cubicBezTo>
                  <a:lnTo>
                    <a:pt x="0" y="5437828"/>
                  </a:lnTo>
                  <a:lnTo>
                    <a:pt x="0" y="5437828"/>
                  </a:lnTo>
                  <a:lnTo>
                    <a:pt x="0" y="0"/>
                  </a:lnTo>
                  <a:lnTo>
                    <a:pt x="0" y="0"/>
                  </a:lnTo>
                  <a:lnTo>
                    <a:pt x="1264448" y="0"/>
                  </a:lnTo>
                  <a:cubicBezTo>
                    <a:pt x="1293838" y="0"/>
                    <a:pt x="1317664" y="405774"/>
                    <a:pt x="1317664" y="906323"/>
                  </a:cubicBezTo>
                  <a:close/>
                </a:path>
              </a:pathLst>
            </a:cu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247651" tIns="188147" rIns="311972" bIns="188149" numCol="1" spcCol="1270" anchor="ctr" anchorCtr="0">
              <a:noAutofit/>
            </a:bodyPr>
            <a:lstStyle/>
            <a:p>
              <a:pPr marL="171450" lvl="1" indent="-171450" algn="l" defTabSz="711200">
                <a:lnSpc>
                  <a:spcPct val="90000"/>
                </a:lnSpc>
                <a:spcBef>
                  <a:spcPct val="0"/>
                </a:spcBef>
                <a:spcAft>
                  <a:spcPct val="15000"/>
                </a:spcAft>
                <a:buChar char="••"/>
              </a:pPr>
              <a:r>
                <a:rPr lang="en-US" sz="1700" kern="1200" dirty="0" smtClean="0">
                  <a:latin typeface="Arial" panose="020B0604020202020204" pitchFamily="34" charset="0"/>
                  <a:cs typeface="Arial" panose="020B0604020202020204" pitchFamily="34" charset="0"/>
                </a:rPr>
                <a:t>Are we earning enough to save?</a:t>
              </a:r>
              <a:endParaRPr lang="en-US" sz="1700" kern="1200" dirty="0">
                <a:latin typeface="Arial" panose="020B0604020202020204" pitchFamily="34" charset="0"/>
                <a:cs typeface="Arial" panose="020B0604020202020204" pitchFamily="34" charset="0"/>
              </a:endParaRPr>
            </a:p>
            <a:p>
              <a:pPr marL="171450" lvl="1" indent="-171450" algn="l" defTabSz="711200">
                <a:lnSpc>
                  <a:spcPct val="90000"/>
                </a:lnSpc>
                <a:spcBef>
                  <a:spcPct val="0"/>
                </a:spcBef>
                <a:spcAft>
                  <a:spcPct val="15000"/>
                </a:spcAft>
                <a:buChar char="••"/>
              </a:pPr>
              <a:r>
                <a:rPr lang="en-US" sz="1700" kern="1200" dirty="0" smtClean="0">
                  <a:latin typeface="Arial" panose="020B0604020202020204" pitchFamily="34" charset="0"/>
                  <a:cs typeface="Arial" panose="020B0604020202020204" pitchFamily="34" charset="0"/>
                </a:rPr>
                <a:t>What is our subsidy versus earned revenue?</a:t>
              </a:r>
            </a:p>
            <a:p>
              <a:pPr marL="171450" lvl="1" indent="-171450" algn="l" defTabSz="711200">
                <a:lnSpc>
                  <a:spcPct val="90000"/>
                </a:lnSpc>
                <a:spcBef>
                  <a:spcPct val="0"/>
                </a:spcBef>
                <a:spcAft>
                  <a:spcPct val="15000"/>
                </a:spcAft>
                <a:buChar char="••"/>
              </a:pPr>
              <a:r>
                <a:rPr lang="en-US" sz="1700" kern="1200" dirty="0" smtClean="0">
                  <a:latin typeface="Arial" panose="020B0604020202020204" pitchFamily="34" charset="0"/>
                  <a:cs typeface="Arial" panose="020B0604020202020204" pitchFamily="34" charset="0"/>
                </a:rPr>
                <a:t>Do funders think our surplus is too big?</a:t>
              </a:r>
            </a:p>
          </p:txBody>
        </p:sp>
        <p:sp>
          <p:nvSpPr>
            <p:cNvPr id="10" name="Freeform 9"/>
            <p:cNvSpPr/>
            <p:nvPr/>
          </p:nvSpPr>
          <p:spPr>
            <a:xfrm>
              <a:off x="217087" y="1281911"/>
              <a:ext cx="2971800" cy="1097280"/>
            </a:xfrm>
            <a:custGeom>
              <a:avLst/>
              <a:gdLst>
                <a:gd name="connsiteX0" fmla="*/ 0 w 3058778"/>
                <a:gd name="connsiteY0" fmla="*/ 205848 h 1235063"/>
                <a:gd name="connsiteX1" fmla="*/ 205848 w 3058778"/>
                <a:gd name="connsiteY1" fmla="*/ 0 h 1235063"/>
                <a:gd name="connsiteX2" fmla="*/ 2852930 w 3058778"/>
                <a:gd name="connsiteY2" fmla="*/ 0 h 1235063"/>
                <a:gd name="connsiteX3" fmla="*/ 3058778 w 3058778"/>
                <a:gd name="connsiteY3" fmla="*/ 205848 h 1235063"/>
                <a:gd name="connsiteX4" fmla="*/ 3058778 w 3058778"/>
                <a:gd name="connsiteY4" fmla="*/ 1029215 h 1235063"/>
                <a:gd name="connsiteX5" fmla="*/ 2852930 w 3058778"/>
                <a:gd name="connsiteY5" fmla="*/ 1235063 h 1235063"/>
                <a:gd name="connsiteX6" fmla="*/ 205848 w 3058778"/>
                <a:gd name="connsiteY6" fmla="*/ 1235063 h 1235063"/>
                <a:gd name="connsiteX7" fmla="*/ 0 w 3058778"/>
                <a:gd name="connsiteY7" fmla="*/ 1029215 h 1235063"/>
                <a:gd name="connsiteX8" fmla="*/ 0 w 3058778"/>
                <a:gd name="connsiteY8" fmla="*/ 205848 h 12350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58778" h="1235063">
                  <a:moveTo>
                    <a:pt x="0" y="205848"/>
                  </a:moveTo>
                  <a:cubicBezTo>
                    <a:pt x="0" y="92161"/>
                    <a:pt x="92161" y="0"/>
                    <a:pt x="205848" y="0"/>
                  </a:cubicBezTo>
                  <a:lnTo>
                    <a:pt x="2852930" y="0"/>
                  </a:lnTo>
                  <a:cubicBezTo>
                    <a:pt x="2966617" y="0"/>
                    <a:pt x="3058778" y="92161"/>
                    <a:pt x="3058778" y="205848"/>
                  </a:cubicBezTo>
                  <a:lnTo>
                    <a:pt x="3058778" y="1029215"/>
                  </a:lnTo>
                  <a:cubicBezTo>
                    <a:pt x="3058778" y="1142902"/>
                    <a:pt x="2966617" y="1235063"/>
                    <a:pt x="2852930" y="1235063"/>
                  </a:cubicBezTo>
                  <a:lnTo>
                    <a:pt x="205848" y="1235063"/>
                  </a:lnTo>
                  <a:cubicBezTo>
                    <a:pt x="92161" y="1235063"/>
                    <a:pt x="0" y="1142902"/>
                    <a:pt x="0" y="1029215"/>
                  </a:cubicBezTo>
                  <a:lnTo>
                    <a:pt x="0" y="205848"/>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44111" tIns="102201" rIns="144111" bIns="102201" numCol="1" spcCol="1270" anchor="ctr" anchorCtr="0">
              <a:noAutofit/>
            </a:bodyPr>
            <a:lstStyle/>
            <a:p>
              <a:pPr lvl="0" algn="ctr" defTabSz="977900">
                <a:lnSpc>
                  <a:spcPct val="90000"/>
                </a:lnSpc>
                <a:spcBef>
                  <a:spcPct val="0"/>
                </a:spcBef>
                <a:spcAft>
                  <a:spcPct val="35000"/>
                </a:spcAft>
              </a:pPr>
              <a:r>
                <a:rPr lang="en-US" sz="2000" b="1" kern="1200" dirty="0" smtClean="0">
                  <a:latin typeface="Arial" panose="020B0604020202020204" pitchFamily="34" charset="0"/>
                  <a:cs typeface="Arial" panose="020B0604020202020204" pitchFamily="34" charset="0"/>
                </a:rPr>
                <a:t>Profitability</a:t>
              </a:r>
              <a:endParaRPr lang="en-US" sz="2000" b="1" kern="1200" dirty="0">
                <a:latin typeface="Arial" panose="020B0604020202020204" pitchFamily="34" charset="0"/>
                <a:cs typeface="Arial" panose="020B0604020202020204" pitchFamily="34" charset="0"/>
              </a:endParaRPr>
            </a:p>
          </p:txBody>
        </p:sp>
        <p:sp>
          <p:nvSpPr>
            <p:cNvPr id="11" name="Freeform 10"/>
            <p:cNvSpPr/>
            <p:nvPr/>
          </p:nvSpPr>
          <p:spPr>
            <a:xfrm>
              <a:off x="3275865" y="2604772"/>
              <a:ext cx="5437828" cy="1280160"/>
            </a:xfrm>
            <a:custGeom>
              <a:avLst/>
              <a:gdLst>
                <a:gd name="connsiteX0" fmla="*/ 219615 w 1317664"/>
                <a:gd name="connsiteY0" fmla="*/ 0 h 5437828"/>
                <a:gd name="connsiteX1" fmla="*/ 1098049 w 1317664"/>
                <a:gd name="connsiteY1" fmla="*/ 0 h 5437828"/>
                <a:gd name="connsiteX2" fmla="*/ 1317664 w 1317664"/>
                <a:gd name="connsiteY2" fmla="*/ 219615 h 5437828"/>
                <a:gd name="connsiteX3" fmla="*/ 1317664 w 1317664"/>
                <a:gd name="connsiteY3" fmla="*/ 5437828 h 5437828"/>
                <a:gd name="connsiteX4" fmla="*/ 1317664 w 1317664"/>
                <a:gd name="connsiteY4" fmla="*/ 5437828 h 5437828"/>
                <a:gd name="connsiteX5" fmla="*/ 0 w 1317664"/>
                <a:gd name="connsiteY5" fmla="*/ 5437828 h 5437828"/>
                <a:gd name="connsiteX6" fmla="*/ 0 w 1317664"/>
                <a:gd name="connsiteY6" fmla="*/ 5437828 h 5437828"/>
                <a:gd name="connsiteX7" fmla="*/ 0 w 1317664"/>
                <a:gd name="connsiteY7" fmla="*/ 219615 h 5437828"/>
                <a:gd name="connsiteX8" fmla="*/ 219615 w 1317664"/>
                <a:gd name="connsiteY8" fmla="*/ 0 h 54378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17664" h="5437828">
                  <a:moveTo>
                    <a:pt x="1317664" y="906323"/>
                  </a:moveTo>
                  <a:lnTo>
                    <a:pt x="1317664" y="4531505"/>
                  </a:lnTo>
                  <a:cubicBezTo>
                    <a:pt x="1317664" y="5032054"/>
                    <a:pt x="1293838" y="5437828"/>
                    <a:pt x="1264448" y="5437828"/>
                  </a:cubicBezTo>
                  <a:lnTo>
                    <a:pt x="0" y="5437828"/>
                  </a:lnTo>
                  <a:lnTo>
                    <a:pt x="0" y="5437828"/>
                  </a:lnTo>
                  <a:lnTo>
                    <a:pt x="0" y="0"/>
                  </a:lnTo>
                  <a:lnTo>
                    <a:pt x="0" y="0"/>
                  </a:lnTo>
                  <a:lnTo>
                    <a:pt x="1264448" y="0"/>
                  </a:lnTo>
                  <a:cubicBezTo>
                    <a:pt x="1293838" y="0"/>
                    <a:pt x="1317664" y="405774"/>
                    <a:pt x="1317664" y="906323"/>
                  </a:cubicBezTo>
                  <a:close/>
                </a:path>
              </a:pathLst>
            </a:cu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247651" tIns="188147" rIns="311972" bIns="188149" numCol="1" spcCol="1270" anchor="ctr" anchorCtr="0">
              <a:noAutofit/>
            </a:bodyPr>
            <a:lstStyle/>
            <a:p>
              <a:pPr marL="171450" lvl="1" indent="-171450" algn="l" defTabSz="711200">
                <a:lnSpc>
                  <a:spcPct val="90000"/>
                </a:lnSpc>
                <a:spcBef>
                  <a:spcPct val="0"/>
                </a:spcBef>
                <a:spcAft>
                  <a:spcPct val="15000"/>
                </a:spcAft>
                <a:buChar char="••"/>
              </a:pPr>
              <a:r>
                <a:rPr lang="en-US" sz="1700" kern="1200" dirty="0" smtClean="0">
                  <a:latin typeface="Arial" panose="020B0604020202020204" pitchFamily="34" charset="0"/>
                  <a:cs typeface="Arial" panose="020B0604020202020204" pitchFamily="34" charset="0"/>
                </a:rPr>
                <a:t>Cash deficit? Surplus?</a:t>
              </a:r>
              <a:endParaRPr lang="en-US" sz="1700" kern="1200" dirty="0">
                <a:latin typeface="Arial" panose="020B0604020202020204" pitchFamily="34" charset="0"/>
                <a:cs typeface="Arial" panose="020B0604020202020204" pitchFamily="34" charset="0"/>
              </a:endParaRPr>
            </a:p>
            <a:p>
              <a:pPr marL="171450" lvl="1" indent="-171450" algn="l" defTabSz="711200">
                <a:lnSpc>
                  <a:spcPct val="90000"/>
                </a:lnSpc>
                <a:spcBef>
                  <a:spcPct val="0"/>
                </a:spcBef>
                <a:spcAft>
                  <a:spcPct val="15000"/>
                </a:spcAft>
                <a:buChar char="••"/>
              </a:pPr>
              <a:r>
                <a:rPr lang="en-US" sz="1700" kern="1200" dirty="0" smtClean="0">
                  <a:latin typeface="Arial" panose="020B0604020202020204" pitchFamily="34" charset="0"/>
                  <a:cs typeface="Arial" panose="020B0604020202020204" pitchFamily="34" charset="0"/>
                </a:rPr>
                <a:t>Are we using our LOC appropriately? </a:t>
              </a:r>
            </a:p>
            <a:p>
              <a:pPr marL="171450" lvl="1" indent="-171450" algn="l" defTabSz="711200">
                <a:lnSpc>
                  <a:spcPct val="90000"/>
                </a:lnSpc>
                <a:spcBef>
                  <a:spcPct val="0"/>
                </a:spcBef>
                <a:spcAft>
                  <a:spcPct val="15000"/>
                </a:spcAft>
                <a:buChar char="••"/>
              </a:pPr>
              <a:r>
                <a:rPr lang="en-US" sz="1700" kern="1200" dirty="0" smtClean="0">
                  <a:latin typeface="Arial" panose="020B0604020202020204" pitchFamily="34" charset="0"/>
                  <a:cs typeface="Arial" panose="020B0604020202020204" pitchFamily="34" charset="0"/>
                </a:rPr>
                <a:t>Do we have cyclical cash problems or structural cash problems or no cash problems?</a:t>
              </a:r>
              <a:endParaRPr lang="en-US" sz="1700" kern="1200" dirty="0">
                <a:latin typeface="Arial" panose="020B0604020202020204" pitchFamily="34" charset="0"/>
                <a:cs typeface="Arial" panose="020B0604020202020204" pitchFamily="34" charset="0"/>
              </a:endParaRPr>
            </a:p>
          </p:txBody>
        </p:sp>
        <p:sp>
          <p:nvSpPr>
            <p:cNvPr id="12" name="Freeform 11"/>
            <p:cNvSpPr/>
            <p:nvPr/>
          </p:nvSpPr>
          <p:spPr>
            <a:xfrm>
              <a:off x="217087" y="2664001"/>
              <a:ext cx="2971800" cy="1097280"/>
            </a:xfrm>
            <a:custGeom>
              <a:avLst/>
              <a:gdLst>
                <a:gd name="connsiteX0" fmla="*/ 0 w 3058778"/>
                <a:gd name="connsiteY0" fmla="*/ 205848 h 1235063"/>
                <a:gd name="connsiteX1" fmla="*/ 205848 w 3058778"/>
                <a:gd name="connsiteY1" fmla="*/ 0 h 1235063"/>
                <a:gd name="connsiteX2" fmla="*/ 2852930 w 3058778"/>
                <a:gd name="connsiteY2" fmla="*/ 0 h 1235063"/>
                <a:gd name="connsiteX3" fmla="*/ 3058778 w 3058778"/>
                <a:gd name="connsiteY3" fmla="*/ 205848 h 1235063"/>
                <a:gd name="connsiteX4" fmla="*/ 3058778 w 3058778"/>
                <a:gd name="connsiteY4" fmla="*/ 1029215 h 1235063"/>
                <a:gd name="connsiteX5" fmla="*/ 2852930 w 3058778"/>
                <a:gd name="connsiteY5" fmla="*/ 1235063 h 1235063"/>
                <a:gd name="connsiteX6" fmla="*/ 205848 w 3058778"/>
                <a:gd name="connsiteY6" fmla="*/ 1235063 h 1235063"/>
                <a:gd name="connsiteX7" fmla="*/ 0 w 3058778"/>
                <a:gd name="connsiteY7" fmla="*/ 1029215 h 1235063"/>
                <a:gd name="connsiteX8" fmla="*/ 0 w 3058778"/>
                <a:gd name="connsiteY8" fmla="*/ 205848 h 12350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58778" h="1235063">
                  <a:moveTo>
                    <a:pt x="0" y="205848"/>
                  </a:moveTo>
                  <a:cubicBezTo>
                    <a:pt x="0" y="92161"/>
                    <a:pt x="92161" y="0"/>
                    <a:pt x="205848" y="0"/>
                  </a:cubicBezTo>
                  <a:lnTo>
                    <a:pt x="2852930" y="0"/>
                  </a:lnTo>
                  <a:cubicBezTo>
                    <a:pt x="2966617" y="0"/>
                    <a:pt x="3058778" y="92161"/>
                    <a:pt x="3058778" y="205848"/>
                  </a:cubicBezTo>
                  <a:lnTo>
                    <a:pt x="3058778" y="1029215"/>
                  </a:lnTo>
                  <a:cubicBezTo>
                    <a:pt x="3058778" y="1142902"/>
                    <a:pt x="2966617" y="1235063"/>
                    <a:pt x="2852930" y="1235063"/>
                  </a:cubicBezTo>
                  <a:lnTo>
                    <a:pt x="205848" y="1235063"/>
                  </a:lnTo>
                  <a:cubicBezTo>
                    <a:pt x="92161" y="1235063"/>
                    <a:pt x="0" y="1142902"/>
                    <a:pt x="0" y="1029215"/>
                  </a:cubicBezTo>
                  <a:lnTo>
                    <a:pt x="0" y="205848"/>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44111" tIns="102201" rIns="144111" bIns="102201" numCol="1" spcCol="1270" anchor="ctr" anchorCtr="0">
              <a:noAutofit/>
            </a:bodyPr>
            <a:lstStyle/>
            <a:p>
              <a:pPr lvl="0" algn="ctr" defTabSz="977900">
                <a:lnSpc>
                  <a:spcPct val="90000"/>
                </a:lnSpc>
                <a:spcBef>
                  <a:spcPct val="0"/>
                </a:spcBef>
                <a:spcAft>
                  <a:spcPct val="35000"/>
                </a:spcAft>
              </a:pPr>
              <a:r>
                <a:rPr lang="en-US" sz="2000" b="1" kern="1200" dirty="0" smtClean="0">
                  <a:latin typeface="Arial" panose="020B0604020202020204" pitchFamily="34" charset="0"/>
                  <a:cs typeface="Arial" panose="020B0604020202020204" pitchFamily="34" charset="0"/>
                </a:rPr>
                <a:t>Cash Flow/ Liquidity</a:t>
              </a:r>
              <a:endParaRPr lang="en-US" sz="2000" b="1" kern="1200" dirty="0">
                <a:latin typeface="Arial" panose="020B0604020202020204" pitchFamily="34" charset="0"/>
                <a:cs typeface="Arial" panose="020B0604020202020204" pitchFamily="34" charset="0"/>
              </a:endParaRPr>
            </a:p>
          </p:txBody>
        </p:sp>
        <p:sp>
          <p:nvSpPr>
            <p:cNvPr id="13" name="Freeform 12"/>
            <p:cNvSpPr/>
            <p:nvPr/>
          </p:nvSpPr>
          <p:spPr>
            <a:xfrm>
              <a:off x="3275865" y="4004790"/>
              <a:ext cx="5437828" cy="1280160"/>
            </a:xfrm>
            <a:custGeom>
              <a:avLst/>
              <a:gdLst>
                <a:gd name="connsiteX0" fmla="*/ 219615 w 1317664"/>
                <a:gd name="connsiteY0" fmla="*/ 0 h 5437828"/>
                <a:gd name="connsiteX1" fmla="*/ 1098049 w 1317664"/>
                <a:gd name="connsiteY1" fmla="*/ 0 h 5437828"/>
                <a:gd name="connsiteX2" fmla="*/ 1317664 w 1317664"/>
                <a:gd name="connsiteY2" fmla="*/ 219615 h 5437828"/>
                <a:gd name="connsiteX3" fmla="*/ 1317664 w 1317664"/>
                <a:gd name="connsiteY3" fmla="*/ 5437828 h 5437828"/>
                <a:gd name="connsiteX4" fmla="*/ 1317664 w 1317664"/>
                <a:gd name="connsiteY4" fmla="*/ 5437828 h 5437828"/>
                <a:gd name="connsiteX5" fmla="*/ 0 w 1317664"/>
                <a:gd name="connsiteY5" fmla="*/ 5437828 h 5437828"/>
                <a:gd name="connsiteX6" fmla="*/ 0 w 1317664"/>
                <a:gd name="connsiteY6" fmla="*/ 5437828 h 5437828"/>
                <a:gd name="connsiteX7" fmla="*/ 0 w 1317664"/>
                <a:gd name="connsiteY7" fmla="*/ 219615 h 5437828"/>
                <a:gd name="connsiteX8" fmla="*/ 219615 w 1317664"/>
                <a:gd name="connsiteY8" fmla="*/ 0 h 54378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17664" h="5437828">
                  <a:moveTo>
                    <a:pt x="1317664" y="906323"/>
                  </a:moveTo>
                  <a:lnTo>
                    <a:pt x="1317664" y="4531505"/>
                  </a:lnTo>
                  <a:cubicBezTo>
                    <a:pt x="1317664" y="5032054"/>
                    <a:pt x="1293838" y="5437828"/>
                    <a:pt x="1264448" y="5437828"/>
                  </a:cubicBezTo>
                  <a:lnTo>
                    <a:pt x="0" y="5437828"/>
                  </a:lnTo>
                  <a:lnTo>
                    <a:pt x="0" y="5437828"/>
                  </a:lnTo>
                  <a:lnTo>
                    <a:pt x="0" y="0"/>
                  </a:lnTo>
                  <a:lnTo>
                    <a:pt x="0" y="0"/>
                  </a:lnTo>
                  <a:lnTo>
                    <a:pt x="1264448" y="0"/>
                  </a:lnTo>
                  <a:cubicBezTo>
                    <a:pt x="1293838" y="0"/>
                    <a:pt x="1317664" y="405774"/>
                    <a:pt x="1317664" y="906323"/>
                  </a:cubicBezTo>
                  <a:close/>
                </a:path>
              </a:pathLst>
            </a:cu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247651" tIns="188148" rIns="311972" bIns="188148" numCol="1" spcCol="1270" anchor="ctr" anchorCtr="0">
              <a:noAutofit/>
            </a:bodyPr>
            <a:lstStyle/>
            <a:p>
              <a:pPr marL="171450" lvl="1" indent="-171450" algn="l" defTabSz="711200">
                <a:lnSpc>
                  <a:spcPct val="90000"/>
                </a:lnSpc>
                <a:spcBef>
                  <a:spcPct val="0"/>
                </a:spcBef>
                <a:spcAft>
                  <a:spcPct val="15000"/>
                </a:spcAft>
                <a:buChar char="••"/>
              </a:pPr>
              <a:r>
                <a:rPr lang="en-US" sz="1700" kern="1200" dirty="0" smtClean="0">
                  <a:latin typeface="Arial" panose="020B0604020202020204" pitchFamily="34" charset="0"/>
                  <a:cs typeface="Arial" panose="020B0604020202020204" pitchFamily="34" charset="0"/>
                </a:rPr>
                <a:t>What is the mix of savings versus financing?</a:t>
              </a:r>
              <a:endParaRPr lang="en-US" sz="1700" kern="1200" dirty="0">
                <a:latin typeface="Arial" panose="020B0604020202020204" pitchFamily="34" charset="0"/>
                <a:cs typeface="Arial" panose="020B0604020202020204" pitchFamily="34" charset="0"/>
              </a:endParaRPr>
            </a:p>
            <a:p>
              <a:pPr marL="171450" lvl="1" indent="-171450" algn="l" defTabSz="711200">
                <a:lnSpc>
                  <a:spcPct val="90000"/>
                </a:lnSpc>
                <a:spcBef>
                  <a:spcPct val="0"/>
                </a:spcBef>
                <a:spcAft>
                  <a:spcPct val="15000"/>
                </a:spcAft>
                <a:buChar char="••"/>
              </a:pPr>
              <a:r>
                <a:rPr lang="en-US" sz="1700" kern="1200" dirty="0" smtClean="0">
                  <a:latin typeface="Arial" panose="020B0604020202020204" pitchFamily="34" charset="0"/>
                  <a:cs typeface="Arial" panose="020B0604020202020204" pitchFamily="34" charset="0"/>
                </a:rPr>
                <a:t>How has it changed over time?</a:t>
              </a:r>
            </a:p>
            <a:p>
              <a:pPr marL="171450" lvl="1" indent="-171450" algn="l" defTabSz="711200">
                <a:lnSpc>
                  <a:spcPct val="90000"/>
                </a:lnSpc>
                <a:spcBef>
                  <a:spcPct val="0"/>
                </a:spcBef>
                <a:spcAft>
                  <a:spcPct val="15000"/>
                </a:spcAft>
                <a:buChar char="••"/>
              </a:pPr>
              <a:r>
                <a:rPr lang="en-US" sz="1700" kern="1200" dirty="0" smtClean="0">
                  <a:latin typeface="Arial" panose="020B0604020202020204" pitchFamily="34" charset="0"/>
                  <a:cs typeface="Arial" panose="020B0604020202020204" pitchFamily="34" charset="0"/>
                </a:rPr>
                <a:t>Are we on top of our deferred maintenance?</a:t>
              </a:r>
            </a:p>
            <a:p>
              <a:pPr marL="171450" lvl="1" indent="-171450" algn="l" defTabSz="711200">
                <a:lnSpc>
                  <a:spcPct val="90000"/>
                </a:lnSpc>
                <a:spcBef>
                  <a:spcPct val="0"/>
                </a:spcBef>
                <a:spcAft>
                  <a:spcPct val="15000"/>
                </a:spcAft>
                <a:buChar char="••"/>
              </a:pPr>
              <a:r>
                <a:rPr lang="en-US" sz="1700" kern="1200" dirty="0" smtClean="0">
                  <a:latin typeface="Arial" panose="020B0604020202020204" pitchFamily="34" charset="0"/>
                  <a:cs typeface="Arial" panose="020B0604020202020204" pitchFamily="34" charset="0"/>
                </a:rPr>
                <a:t>Are we using enough debt?</a:t>
              </a:r>
              <a:endParaRPr lang="en-US" sz="1700" kern="1200" dirty="0">
                <a:latin typeface="Arial" panose="020B0604020202020204" pitchFamily="34" charset="0"/>
                <a:cs typeface="Arial" panose="020B0604020202020204" pitchFamily="34" charset="0"/>
              </a:endParaRPr>
            </a:p>
          </p:txBody>
        </p:sp>
        <p:sp>
          <p:nvSpPr>
            <p:cNvPr id="14" name="Freeform 13"/>
            <p:cNvSpPr/>
            <p:nvPr/>
          </p:nvSpPr>
          <p:spPr>
            <a:xfrm>
              <a:off x="217087" y="4064020"/>
              <a:ext cx="2971800" cy="1097280"/>
            </a:xfrm>
            <a:custGeom>
              <a:avLst/>
              <a:gdLst>
                <a:gd name="connsiteX0" fmla="*/ 0 w 3058778"/>
                <a:gd name="connsiteY0" fmla="*/ 205848 h 1235063"/>
                <a:gd name="connsiteX1" fmla="*/ 205848 w 3058778"/>
                <a:gd name="connsiteY1" fmla="*/ 0 h 1235063"/>
                <a:gd name="connsiteX2" fmla="*/ 2852930 w 3058778"/>
                <a:gd name="connsiteY2" fmla="*/ 0 h 1235063"/>
                <a:gd name="connsiteX3" fmla="*/ 3058778 w 3058778"/>
                <a:gd name="connsiteY3" fmla="*/ 205848 h 1235063"/>
                <a:gd name="connsiteX4" fmla="*/ 3058778 w 3058778"/>
                <a:gd name="connsiteY4" fmla="*/ 1029215 h 1235063"/>
                <a:gd name="connsiteX5" fmla="*/ 2852930 w 3058778"/>
                <a:gd name="connsiteY5" fmla="*/ 1235063 h 1235063"/>
                <a:gd name="connsiteX6" fmla="*/ 205848 w 3058778"/>
                <a:gd name="connsiteY6" fmla="*/ 1235063 h 1235063"/>
                <a:gd name="connsiteX7" fmla="*/ 0 w 3058778"/>
                <a:gd name="connsiteY7" fmla="*/ 1029215 h 1235063"/>
                <a:gd name="connsiteX8" fmla="*/ 0 w 3058778"/>
                <a:gd name="connsiteY8" fmla="*/ 205848 h 12350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58778" h="1235063">
                  <a:moveTo>
                    <a:pt x="0" y="205848"/>
                  </a:moveTo>
                  <a:cubicBezTo>
                    <a:pt x="0" y="92161"/>
                    <a:pt x="92161" y="0"/>
                    <a:pt x="205848" y="0"/>
                  </a:cubicBezTo>
                  <a:lnTo>
                    <a:pt x="2852930" y="0"/>
                  </a:lnTo>
                  <a:cubicBezTo>
                    <a:pt x="2966617" y="0"/>
                    <a:pt x="3058778" y="92161"/>
                    <a:pt x="3058778" y="205848"/>
                  </a:cubicBezTo>
                  <a:lnTo>
                    <a:pt x="3058778" y="1029215"/>
                  </a:lnTo>
                  <a:cubicBezTo>
                    <a:pt x="3058778" y="1142902"/>
                    <a:pt x="2966617" y="1235063"/>
                    <a:pt x="2852930" y="1235063"/>
                  </a:cubicBezTo>
                  <a:lnTo>
                    <a:pt x="205848" y="1235063"/>
                  </a:lnTo>
                  <a:cubicBezTo>
                    <a:pt x="92161" y="1235063"/>
                    <a:pt x="0" y="1142902"/>
                    <a:pt x="0" y="1029215"/>
                  </a:cubicBezTo>
                  <a:lnTo>
                    <a:pt x="0" y="205848"/>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44111" tIns="102201" rIns="144111" bIns="102201" numCol="1" spcCol="1270" anchor="ctr" anchorCtr="0">
              <a:noAutofit/>
            </a:bodyPr>
            <a:lstStyle/>
            <a:p>
              <a:pPr lvl="0" algn="ctr" defTabSz="977900">
                <a:lnSpc>
                  <a:spcPct val="90000"/>
                </a:lnSpc>
                <a:spcBef>
                  <a:spcPct val="0"/>
                </a:spcBef>
                <a:spcAft>
                  <a:spcPct val="35000"/>
                </a:spcAft>
              </a:pPr>
              <a:r>
                <a:rPr lang="en-US" sz="2000" b="1" kern="1200" dirty="0" smtClean="0">
                  <a:latin typeface="Arial" panose="020B0604020202020204" pitchFamily="34" charset="0"/>
                  <a:cs typeface="Arial" panose="020B0604020202020204" pitchFamily="34" charset="0"/>
                </a:rPr>
                <a:t>Capital Structure</a:t>
              </a:r>
              <a:endParaRPr lang="en-US" sz="2000" b="1" kern="1200" dirty="0">
                <a:latin typeface="Arial" panose="020B0604020202020204" pitchFamily="34" charset="0"/>
                <a:cs typeface="Arial" panose="020B0604020202020204" pitchFamily="34" charset="0"/>
              </a:endParaRPr>
            </a:p>
          </p:txBody>
        </p:sp>
        <p:sp>
          <p:nvSpPr>
            <p:cNvPr id="15" name="Freeform 14"/>
            <p:cNvSpPr/>
            <p:nvPr/>
          </p:nvSpPr>
          <p:spPr>
            <a:xfrm>
              <a:off x="217087" y="5494454"/>
              <a:ext cx="2971800" cy="1097280"/>
            </a:xfrm>
            <a:custGeom>
              <a:avLst/>
              <a:gdLst>
                <a:gd name="connsiteX0" fmla="*/ 0 w 3058778"/>
                <a:gd name="connsiteY0" fmla="*/ 205848 h 1235063"/>
                <a:gd name="connsiteX1" fmla="*/ 205848 w 3058778"/>
                <a:gd name="connsiteY1" fmla="*/ 0 h 1235063"/>
                <a:gd name="connsiteX2" fmla="*/ 2852930 w 3058778"/>
                <a:gd name="connsiteY2" fmla="*/ 0 h 1235063"/>
                <a:gd name="connsiteX3" fmla="*/ 3058778 w 3058778"/>
                <a:gd name="connsiteY3" fmla="*/ 205848 h 1235063"/>
                <a:gd name="connsiteX4" fmla="*/ 3058778 w 3058778"/>
                <a:gd name="connsiteY4" fmla="*/ 1029215 h 1235063"/>
                <a:gd name="connsiteX5" fmla="*/ 2852930 w 3058778"/>
                <a:gd name="connsiteY5" fmla="*/ 1235063 h 1235063"/>
                <a:gd name="connsiteX6" fmla="*/ 205848 w 3058778"/>
                <a:gd name="connsiteY6" fmla="*/ 1235063 h 1235063"/>
                <a:gd name="connsiteX7" fmla="*/ 0 w 3058778"/>
                <a:gd name="connsiteY7" fmla="*/ 1029215 h 1235063"/>
                <a:gd name="connsiteX8" fmla="*/ 0 w 3058778"/>
                <a:gd name="connsiteY8" fmla="*/ 205848 h 12350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58778" h="1235063">
                  <a:moveTo>
                    <a:pt x="0" y="205848"/>
                  </a:moveTo>
                  <a:cubicBezTo>
                    <a:pt x="0" y="92161"/>
                    <a:pt x="92161" y="0"/>
                    <a:pt x="205848" y="0"/>
                  </a:cubicBezTo>
                  <a:lnTo>
                    <a:pt x="2852930" y="0"/>
                  </a:lnTo>
                  <a:cubicBezTo>
                    <a:pt x="2966617" y="0"/>
                    <a:pt x="3058778" y="92161"/>
                    <a:pt x="3058778" y="205848"/>
                  </a:cubicBezTo>
                  <a:lnTo>
                    <a:pt x="3058778" y="1029215"/>
                  </a:lnTo>
                  <a:cubicBezTo>
                    <a:pt x="3058778" y="1142902"/>
                    <a:pt x="2966617" y="1235063"/>
                    <a:pt x="2852930" y="1235063"/>
                  </a:cubicBezTo>
                  <a:lnTo>
                    <a:pt x="205848" y="1235063"/>
                  </a:lnTo>
                  <a:cubicBezTo>
                    <a:pt x="92161" y="1235063"/>
                    <a:pt x="0" y="1142902"/>
                    <a:pt x="0" y="1029215"/>
                  </a:cubicBezTo>
                  <a:lnTo>
                    <a:pt x="0" y="205848"/>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44111" tIns="102201" rIns="144111" bIns="102201" numCol="1" spcCol="1270" anchor="ctr" anchorCtr="0">
              <a:noAutofit/>
            </a:bodyPr>
            <a:lstStyle/>
            <a:p>
              <a:pPr lvl="0" algn="ctr" defTabSz="977900">
                <a:lnSpc>
                  <a:spcPct val="90000"/>
                </a:lnSpc>
                <a:spcBef>
                  <a:spcPct val="0"/>
                </a:spcBef>
                <a:spcAft>
                  <a:spcPct val="35000"/>
                </a:spcAft>
              </a:pPr>
              <a:r>
                <a:rPr lang="en-US" sz="2000" b="1" kern="1200" dirty="0" smtClean="0">
                  <a:latin typeface="Arial" panose="020B0604020202020204" pitchFamily="34" charset="0"/>
                  <a:cs typeface="Arial" panose="020B0604020202020204" pitchFamily="34" charset="0"/>
                </a:rPr>
                <a:t>Restrictions</a:t>
              </a:r>
              <a:endParaRPr lang="en-US" sz="2000" b="1" kern="1200" dirty="0">
                <a:latin typeface="Arial" panose="020B0604020202020204" pitchFamily="34" charset="0"/>
                <a:cs typeface="Arial" panose="020B0604020202020204" pitchFamily="34" charset="0"/>
              </a:endParaRPr>
            </a:p>
          </p:txBody>
        </p:sp>
      </p:grpSp>
      <p:sp>
        <p:nvSpPr>
          <p:cNvPr id="25" name="Round Same Side Corner Rectangle 24"/>
          <p:cNvSpPr/>
          <p:nvPr/>
        </p:nvSpPr>
        <p:spPr>
          <a:xfrm rot="5400000">
            <a:off x="5324554" y="3348597"/>
            <a:ext cx="1280160" cy="5440680"/>
          </a:xfrm>
          <a:prstGeom prst="round2SameRect">
            <a:avLst/>
          </a:pr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sp>
      <p:sp>
        <p:nvSpPr>
          <p:cNvPr id="26" name="Round Same Side Corner Rectangle 4"/>
          <p:cNvSpPr/>
          <p:nvPr/>
        </p:nvSpPr>
        <p:spPr>
          <a:xfrm>
            <a:off x="3247147" y="5480005"/>
            <a:ext cx="5384578" cy="945461"/>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30480" tIns="15240" rIns="30480" bIns="15240" numCol="1" spcCol="1270" anchor="ctr" anchorCtr="0">
            <a:noAutofit/>
          </a:bodyPr>
          <a:lstStyle/>
          <a:p>
            <a:pPr marL="393700" lvl="1" indent="-160338" defTabSz="355600">
              <a:lnSpc>
                <a:spcPct val="90000"/>
              </a:lnSpc>
              <a:spcBef>
                <a:spcPct val="0"/>
              </a:spcBef>
              <a:spcAft>
                <a:spcPct val="15000"/>
              </a:spcAft>
              <a:buChar char="••"/>
            </a:pPr>
            <a:r>
              <a:rPr lang="en-US" sz="1700" dirty="0">
                <a:latin typeface="Arial" panose="020B0604020202020204" pitchFamily="34" charset="0"/>
                <a:cs typeface="Arial" panose="020B0604020202020204" pitchFamily="34" charset="0"/>
              </a:rPr>
              <a:t>Are we borrowing from our restrictions? </a:t>
            </a:r>
          </a:p>
          <a:p>
            <a:pPr marL="393700" lvl="1" indent="-160338" defTabSz="355600">
              <a:lnSpc>
                <a:spcPct val="90000"/>
              </a:lnSpc>
              <a:spcBef>
                <a:spcPct val="0"/>
              </a:spcBef>
              <a:spcAft>
                <a:spcPct val="15000"/>
              </a:spcAft>
              <a:buChar char="••"/>
            </a:pPr>
            <a:r>
              <a:rPr lang="en-US" sz="1700" dirty="0" smtClean="0">
                <a:latin typeface="Arial" panose="020B0604020202020204" pitchFamily="34" charset="0"/>
                <a:cs typeface="Arial" panose="020B0604020202020204" pitchFamily="34" charset="0"/>
              </a:rPr>
              <a:t>Are </a:t>
            </a:r>
            <a:r>
              <a:rPr lang="en-US" sz="1700" dirty="0">
                <a:latin typeface="Arial" panose="020B0604020202020204" pitchFamily="34" charset="0"/>
                <a:cs typeface="Arial" panose="020B0604020202020204" pitchFamily="34" charset="0"/>
              </a:rPr>
              <a:t>we replenishing our restrictions annually?</a:t>
            </a:r>
          </a:p>
          <a:p>
            <a:pPr marL="57150" lvl="1" indent="-57150" algn="l" defTabSz="355600">
              <a:lnSpc>
                <a:spcPct val="90000"/>
              </a:lnSpc>
              <a:spcBef>
                <a:spcPct val="0"/>
              </a:spcBef>
              <a:spcAft>
                <a:spcPct val="15000"/>
              </a:spcAft>
              <a:buChar char="••"/>
            </a:pPr>
            <a:endParaRPr lang="en-US" sz="800" kern="1200" dirty="0"/>
          </a:p>
        </p:txBody>
      </p:sp>
    </p:spTree>
    <p:extLst>
      <p:ext uri="{BB962C8B-B14F-4D97-AF65-F5344CB8AC3E}">
        <p14:creationId xmlns:p14="http://schemas.microsoft.com/office/powerpoint/2010/main" val="78938780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898788848"/>
              </p:ext>
            </p:extLst>
          </p:nvPr>
        </p:nvGraphicFramePr>
        <p:xfrm>
          <a:off x="440859" y="1724926"/>
          <a:ext cx="8452417" cy="4550767"/>
        </p:xfrm>
        <a:graphic>
          <a:graphicData uri="http://schemas.openxmlformats.org/drawingml/2006/table">
            <a:tbl>
              <a:tblPr firstRow="1" bandRow="1">
                <a:tableStyleId>{5C22544A-7EE6-4342-B048-85BDC9FD1C3A}</a:tableStyleId>
              </a:tblPr>
              <a:tblGrid>
                <a:gridCol w="1845141"/>
                <a:gridCol w="3461822"/>
                <a:gridCol w="3145454"/>
              </a:tblGrid>
              <a:tr h="557887">
                <a:tc>
                  <a:txBody>
                    <a:bodyPr/>
                    <a:lstStyle/>
                    <a:p>
                      <a:endParaRPr lang="en-US" sz="1700" dirty="0">
                        <a:latin typeface="Arial" panose="020B0604020202020204" pitchFamily="34" charset="0"/>
                        <a:cs typeface="Arial" panose="020B0604020202020204" pitchFamily="34" charset="0"/>
                      </a:endParaRPr>
                    </a:p>
                  </a:txBody>
                  <a:tcPr/>
                </a:tc>
                <a:tc>
                  <a:txBody>
                    <a:bodyPr/>
                    <a:lstStyle/>
                    <a:p>
                      <a:pPr algn="ctr"/>
                      <a:r>
                        <a:rPr lang="en-US" sz="1700" dirty="0" smtClean="0">
                          <a:latin typeface="Arial" panose="020B0604020202020204" pitchFamily="34" charset="0"/>
                          <a:cs typeface="Arial" panose="020B0604020202020204" pitchFamily="34" charset="0"/>
                        </a:rPr>
                        <a:t>Reports</a:t>
                      </a:r>
                      <a:r>
                        <a:rPr lang="en-US" sz="1700" baseline="0" dirty="0" smtClean="0">
                          <a:latin typeface="Arial" panose="020B0604020202020204" pitchFamily="34" charset="0"/>
                          <a:cs typeface="Arial" panose="020B0604020202020204" pitchFamily="34" charset="0"/>
                        </a:rPr>
                        <a:t> should reflect:</a:t>
                      </a:r>
                      <a:endParaRPr lang="en-US" sz="1700" dirty="0">
                        <a:latin typeface="Arial" panose="020B0604020202020204" pitchFamily="34" charset="0"/>
                        <a:cs typeface="Arial" panose="020B0604020202020204" pitchFamily="34" charset="0"/>
                      </a:endParaRPr>
                    </a:p>
                  </a:txBody>
                  <a:tcPr anchor="ctr"/>
                </a:tc>
                <a:tc>
                  <a:txBody>
                    <a:bodyPr/>
                    <a:lstStyle/>
                    <a:p>
                      <a:pPr algn="ctr"/>
                      <a:r>
                        <a:rPr lang="en-US" sz="1700" dirty="0" smtClean="0">
                          <a:latin typeface="Arial" panose="020B0604020202020204" pitchFamily="34" charset="0"/>
                          <a:cs typeface="Arial" panose="020B0604020202020204" pitchFamily="34" charset="0"/>
                        </a:rPr>
                        <a:t>Allows</a:t>
                      </a:r>
                      <a:r>
                        <a:rPr lang="en-US" sz="1700" baseline="0" dirty="0" smtClean="0">
                          <a:latin typeface="Arial" panose="020B0604020202020204" pitchFamily="34" charset="0"/>
                          <a:cs typeface="Arial" panose="020B0604020202020204" pitchFamily="34" charset="0"/>
                        </a:rPr>
                        <a:t> audience to:</a:t>
                      </a:r>
                      <a:endParaRPr lang="en-US" sz="1700" dirty="0">
                        <a:latin typeface="Arial" panose="020B0604020202020204" pitchFamily="34" charset="0"/>
                        <a:cs typeface="Arial" panose="020B0604020202020204" pitchFamily="34" charset="0"/>
                      </a:endParaRPr>
                    </a:p>
                  </a:txBody>
                  <a:tcPr anchor="ctr"/>
                </a:tc>
              </a:tr>
              <a:tr h="370840">
                <a:tc>
                  <a:txBody>
                    <a:bodyPr/>
                    <a:lstStyle/>
                    <a:p>
                      <a:pPr marL="179388" indent="-179388" algn="l"/>
                      <a:r>
                        <a:rPr lang="en-US" sz="1700" b="1" dirty="0" smtClean="0">
                          <a:solidFill>
                            <a:schemeClr val="tx1">
                              <a:lumMod val="75000"/>
                              <a:lumOff val="25000"/>
                            </a:schemeClr>
                          </a:solidFill>
                          <a:latin typeface="Arial" panose="020B0604020202020204" pitchFamily="34" charset="0"/>
                          <a:cs typeface="Arial" panose="020B0604020202020204" pitchFamily="34" charset="0"/>
                        </a:rPr>
                        <a:t>Budget</a:t>
                      </a:r>
                    </a:p>
                    <a:p>
                      <a:pPr marL="179388" indent="-179388" algn="l"/>
                      <a:r>
                        <a:rPr lang="en-US" sz="1700" b="1" dirty="0" smtClean="0">
                          <a:solidFill>
                            <a:schemeClr val="tx1">
                              <a:lumMod val="75000"/>
                              <a:lumOff val="25000"/>
                            </a:schemeClr>
                          </a:solidFill>
                          <a:latin typeface="Arial" panose="020B0604020202020204" pitchFamily="34" charset="0"/>
                          <a:cs typeface="Arial" panose="020B0604020202020204" pitchFamily="34" charset="0"/>
                        </a:rPr>
                        <a:t>Managers</a:t>
                      </a:r>
                      <a:endParaRPr lang="en-US" sz="1700" b="1" dirty="0">
                        <a:solidFill>
                          <a:schemeClr val="tx1">
                            <a:lumMod val="75000"/>
                            <a:lumOff val="25000"/>
                          </a:schemeClr>
                        </a:solidFill>
                        <a:latin typeface="Arial" panose="020B0604020202020204" pitchFamily="34" charset="0"/>
                        <a:cs typeface="Arial" panose="020B0604020202020204" pitchFamily="34" charset="0"/>
                      </a:endParaRP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700" dirty="0" smtClean="0">
                          <a:solidFill>
                            <a:schemeClr val="tx1">
                              <a:lumMod val="75000"/>
                              <a:lumOff val="25000"/>
                            </a:schemeClr>
                          </a:solidFill>
                          <a:latin typeface="Arial" panose="020B0604020202020204" pitchFamily="34" charset="0"/>
                          <a:cs typeface="Arial" panose="020B0604020202020204" pitchFamily="34" charset="0"/>
                        </a:rPr>
                        <a:t>YTD revenue and spending against the budget for specific programs/departments</a:t>
                      </a: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700" dirty="0" smtClean="0">
                          <a:solidFill>
                            <a:schemeClr val="tx1">
                              <a:lumMod val="75000"/>
                              <a:lumOff val="25000"/>
                            </a:schemeClr>
                          </a:solidFill>
                          <a:latin typeface="Arial" panose="020B0604020202020204" pitchFamily="34" charset="0"/>
                          <a:cs typeface="Arial" panose="020B0604020202020204" pitchFamily="34" charset="0"/>
                        </a:rPr>
                        <a:t>Respond quickly to unexpected trends such as overspending or revenue under budget</a:t>
                      </a:r>
                    </a:p>
                  </a:txBody>
                  <a:tcPr/>
                </a:tc>
              </a:tr>
              <a:tr h="370840">
                <a:tc>
                  <a:txBody>
                    <a:bodyPr/>
                    <a:lstStyle/>
                    <a:p>
                      <a:pPr algn="l"/>
                      <a:r>
                        <a:rPr lang="en-US" sz="1700" b="1" dirty="0" smtClean="0">
                          <a:solidFill>
                            <a:schemeClr val="tx1">
                              <a:lumMod val="75000"/>
                              <a:lumOff val="25000"/>
                            </a:schemeClr>
                          </a:solidFill>
                          <a:latin typeface="Arial" panose="020B0604020202020204" pitchFamily="34" charset="0"/>
                          <a:cs typeface="Arial" panose="020B0604020202020204" pitchFamily="34" charset="0"/>
                        </a:rPr>
                        <a:t>Executive Management</a:t>
                      </a:r>
                      <a:endParaRPr lang="en-US" sz="1700" b="1" dirty="0">
                        <a:solidFill>
                          <a:schemeClr val="tx1">
                            <a:lumMod val="75000"/>
                            <a:lumOff val="25000"/>
                          </a:schemeClr>
                        </a:solidFill>
                        <a:latin typeface="Arial" panose="020B0604020202020204" pitchFamily="34" charset="0"/>
                        <a:cs typeface="Arial" panose="020B0604020202020204" pitchFamily="34" charset="0"/>
                      </a:endParaRP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700" dirty="0" smtClean="0">
                          <a:solidFill>
                            <a:schemeClr val="tx1">
                              <a:lumMod val="75000"/>
                              <a:lumOff val="25000"/>
                            </a:schemeClr>
                          </a:solidFill>
                          <a:latin typeface="Arial" panose="020B0604020202020204" pitchFamily="34" charset="0"/>
                          <a:cs typeface="Arial" panose="020B0604020202020204" pitchFamily="34" charset="0"/>
                        </a:rPr>
                        <a:t>Organization-wide revenue and spending against budget, cash flow projections</a:t>
                      </a: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700" dirty="0" smtClean="0">
                          <a:solidFill>
                            <a:schemeClr val="tx1">
                              <a:lumMod val="75000"/>
                              <a:lumOff val="25000"/>
                            </a:schemeClr>
                          </a:solidFill>
                          <a:latin typeface="Arial" panose="020B0604020202020204" pitchFamily="34" charset="0"/>
                          <a:cs typeface="Arial" panose="020B0604020202020204" pitchFamily="34" charset="0"/>
                        </a:rPr>
                        <a:t>Compare year-to-date information against budget, plan for the next 12 months</a:t>
                      </a:r>
                    </a:p>
                    <a:p>
                      <a:endParaRPr lang="en-US" sz="1700" dirty="0">
                        <a:solidFill>
                          <a:schemeClr val="tx1">
                            <a:lumMod val="75000"/>
                            <a:lumOff val="25000"/>
                          </a:schemeClr>
                        </a:solidFill>
                        <a:latin typeface="Arial" panose="020B0604020202020204" pitchFamily="34" charset="0"/>
                        <a:cs typeface="Arial" panose="020B0604020202020204" pitchFamily="34" charset="0"/>
                      </a:endParaRPr>
                    </a:p>
                  </a:txBody>
                  <a:tcPr/>
                </a:tc>
              </a:tr>
              <a:tr h="370840">
                <a:tc>
                  <a:txBody>
                    <a:bodyPr/>
                    <a:lstStyle/>
                    <a:p>
                      <a:pPr algn="l"/>
                      <a:r>
                        <a:rPr lang="en-US" sz="1700" b="1" dirty="0" smtClean="0">
                          <a:solidFill>
                            <a:schemeClr val="tx1">
                              <a:lumMod val="75000"/>
                              <a:lumOff val="25000"/>
                            </a:schemeClr>
                          </a:solidFill>
                          <a:latin typeface="Arial" panose="020B0604020202020204" pitchFamily="34" charset="0"/>
                          <a:cs typeface="Arial" panose="020B0604020202020204" pitchFamily="34" charset="0"/>
                        </a:rPr>
                        <a:t>Board/Finance Committee</a:t>
                      </a:r>
                      <a:endParaRPr lang="en-US" sz="1700" b="1" dirty="0">
                        <a:solidFill>
                          <a:schemeClr val="tx1">
                            <a:lumMod val="75000"/>
                            <a:lumOff val="25000"/>
                          </a:schemeClr>
                        </a:solidFill>
                        <a:latin typeface="Arial" panose="020B0604020202020204" pitchFamily="34" charset="0"/>
                        <a:cs typeface="Arial" panose="020B0604020202020204" pitchFamily="34" charset="0"/>
                      </a:endParaRP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700" dirty="0" smtClean="0">
                          <a:solidFill>
                            <a:schemeClr val="tx1">
                              <a:lumMod val="75000"/>
                              <a:lumOff val="25000"/>
                            </a:schemeClr>
                          </a:solidFill>
                          <a:latin typeface="Arial" panose="020B0604020202020204" pitchFamily="34" charset="0"/>
                          <a:cs typeface="Arial" panose="020B0604020202020204" pitchFamily="34" charset="0"/>
                        </a:rPr>
                        <a:t>Summary info, few key data points</a:t>
                      </a: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700" dirty="0" smtClean="0">
                          <a:solidFill>
                            <a:schemeClr val="tx1">
                              <a:lumMod val="75000"/>
                              <a:lumOff val="25000"/>
                            </a:schemeClr>
                          </a:solidFill>
                          <a:latin typeface="Arial" panose="020B0604020202020204" pitchFamily="34" charset="0"/>
                          <a:cs typeface="Arial" panose="020B0604020202020204" pitchFamily="34" charset="0"/>
                        </a:rPr>
                        <a:t>Have productive strategic conversations, planning for long-term success</a:t>
                      </a:r>
                    </a:p>
                  </a:txBody>
                  <a:tcPr/>
                </a:tc>
              </a:tr>
              <a:tr h="370840">
                <a:tc>
                  <a:txBody>
                    <a:bodyPr/>
                    <a:lstStyle/>
                    <a:p>
                      <a:pPr algn="l"/>
                      <a:r>
                        <a:rPr lang="en-US" sz="1700" b="1" dirty="0" smtClean="0">
                          <a:solidFill>
                            <a:schemeClr val="tx1">
                              <a:lumMod val="75000"/>
                              <a:lumOff val="25000"/>
                            </a:schemeClr>
                          </a:solidFill>
                          <a:latin typeface="Arial" panose="020B0604020202020204" pitchFamily="34" charset="0"/>
                          <a:cs typeface="Arial" panose="020B0604020202020204" pitchFamily="34" charset="0"/>
                        </a:rPr>
                        <a:t>Funders</a:t>
                      </a:r>
                      <a:endParaRPr lang="en-US" sz="1700" b="1" dirty="0">
                        <a:solidFill>
                          <a:schemeClr val="tx1">
                            <a:lumMod val="75000"/>
                            <a:lumOff val="25000"/>
                          </a:schemeClr>
                        </a:solidFill>
                        <a:latin typeface="Arial" panose="020B0604020202020204" pitchFamily="34" charset="0"/>
                        <a:cs typeface="Arial" panose="020B0604020202020204" pitchFamily="34" charset="0"/>
                      </a:endParaRP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700" dirty="0" smtClean="0">
                          <a:solidFill>
                            <a:schemeClr val="tx1">
                              <a:lumMod val="75000"/>
                              <a:lumOff val="25000"/>
                            </a:schemeClr>
                          </a:solidFill>
                          <a:latin typeface="Arial" panose="020B0604020202020204" pitchFamily="34" charset="0"/>
                          <a:cs typeface="Arial" panose="020B0604020202020204" pitchFamily="34" charset="0"/>
                        </a:rPr>
                        <a:t>Expense and revenue isolated to funded project or program</a:t>
                      </a: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700" dirty="0" smtClean="0">
                          <a:solidFill>
                            <a:schemeClr val="tx1">
                              <a:lumMod val="75000"/>
                              <a:lumOff val="25000"/>
                            </a:schemeClr>
                          </a:solidFill>
                          <a:latin typeface="Arial" panose="020B0604020202020204" pitchFamily="34" charset="0"/>
                          <a:cs typeface="Arial" panose="020B0604020202020204" pitchFamily="34" charset="0"/>
                        </a:rPr>
                        <a:t>Confirm that an organization has met the terms of the agreement</a:t>
                      </a:r>
                    </a:p>
                  </a:txBody>
                  <a:tcPr/>
                </a:tc>
              </a:tr>
            </a:tbl>
          </a:graphicData>
        </a:graphic>
      </p:graphicFrame>
      <p:sp>
        <p:nvSpPr>
          <p:cNvPr id="39" name="Rectangle 38"/>
          <p:cNvSpPr/>
          <p:nvPr/>
        </p:nvSpPr>
        <p:spPr>
          <a:xfrm>
            <a:off x="0" y="387750"/>
            <a:ext cx="9144000" cy="74295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33363"/>
            <a:r>
              <a:rPr lang="en-US" sz="2600" b="1" dirty="0">
                <a:solidFill>
                  <a:prstClr val="white"/>
                </a:solidFill>
                <a:latin typeface="Arial" panose="020B0604020202020204" pitchFamily="34" charset="0"/>
                <a:ea typeface="Tahoma" panose="020B0604030504040204" pitchFamily="34" charset="0"/>
                <a:cs typeface="Arial" panose="020B0604020202020204" pitchFamily="34" charset="0"/>
              </a:rPr>
              <a:t>Audience Considerations – Appropriate Levels of Info</a:t>
            </a:r>
          </a:p>
        </p:txBody>
      </p:sp>
    </p:spTree>
    <p:extLst>
      <p:ext uri="{BB962C8B-B14F-4D97-AF65-F5344CB8AC3E}">
        <p14:creationId xmlns:p14="http://schemas.microsoft.com/office/powerpoint/2010/main" val="274417741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220327435"/>
              </p:ext>
            </p:extLst>
          </p:nvPr>
        </p:nvGraphicFramePr>
        <p:xfrm>
          <a:off x="440859" y="1724926"/>
          <a:ext cx="8362481" cy="3761475"/>
        </p:xfrm>
        <a:graphic>
          <a:graphicData uri="http://schemas.openxmlformats.org/drawingml/2006/table">
            <a:tbl>
              <a:tblPr firstRow="1" bandRow="1">
                <a:tableStyleId>{5C22544A-7EE6-4342-B048-85BDC9FD1C3A}</a:tableStyleId>
              </a:tblPr>
              <a:tblGrid>
                <a:gridCol w="1845141"/>
                <a:gridCol w="6517340"/>
              </a:tblGrid>
              <a:tr h="703940">
                <a:tc>
                  <a:txBody>
                    <a:bodyPr/>
                    <a:lstStyle/>
                    <a:p>
                      <a:endParaRPr lang="en-US" sz="1700" dirty="0">
                        <a:latin typeface="Arial" panose="020B0604020202020204" pitchFamily="34" charset="0"/>
                        <a:cs typeface="Arial" panose="020B0604020202020204" pitchFamily="34" charset="0"/>
                      </a:endParaRPr>
                    </a:p>
                  </a:txBody>
                  <a:tcPr/>
                </a:tc>
                <a:tc>
                  <a:txBody>
                    <a:bodyPr/>
                    <a:lstStyle/>
                    <a:p>
                      <a:pPr algn="l"/>
                      <a:r>
                        <a:rPr lang="en-US" sz="1700" dirty="0" smtClean="0">
                          <a:latin typeface="Arial" panose="020B0604020202020204" pitchFamily="34" charset="0"/>
                          <a:cs typeface="Arial" panose="020B0604020202020204" pitchFamily="34" charset="0"/>
                        </a:rPr>
                        <a:t>Typical r</a:t>
                      </a:r>
                      <a:r>
                        <a:rPr lang="en-US" sz="1700" baseline="0" dirty="0" smtClean="0">
                          <a:latin typeface="Arial" panose="020B0604020202020204" pitchFamily="34" charset="0"/>
                          <a:cs typeface="Arial" panose="020B0604020202020204" pitchFamily="34" charset="0"/>
                        </a:rPr>
                        <a:t>eports </a:t>
                      </a:r>
                      <a:r>
                        <a:rPr lang="en-US" sz="1700" baseline="0" dirty="0" smtClean="0">
                          <a:latin typeface="Arial" panose="020B0604020202020204" pitchFamily="34" charset="0"/>
                          <a:cs typeface="Arial" panose="020B0604020202020204" pitchFamily="34" charset="0"/>
                        </a:rPr>
                        <a:t>to </a:t>
                      </a:r>
                      <a:r>
                        <a:rPr lang="en-US" sz="1700" baseline="0" dirty="0" smtClean="0">
                          <a:latin typeface="Arial" panose="020B0604020202020204" pitchFamily="34" charset="0"/>
                          <a:cs typeface="Arial" panose="020B0604020202020204" pitchFamily="34" charset="0"/>
                        </a:rPr>
                        <a:t>give</a:t>
                      </a:r>
                      <a:r>
                        <a:rPr lang="en-US" sz="1700" baseline="0" dirty="0" smtClean="0">
                          <a:latin typeface="Arial" panose="020B0604020202020204" pitchFamily="34" charset="0"/>
                          <a:cs typeface="Arial" panose="020B0604020202020204" pitchFamily="34" charset="0"/>
                        </a:rPr>
                        <a:t>:</a:t>
                      </a:r>
                      <a:endParaRPr lang="en-US" sz="1700" dirty="0">
                        <a:latin typeface="Arial" panose="020B0604020202020204" pitchFamily="34" charset="0"/>
                        <a:cs typeface="Arial" panose="020B0604020202020204" pitchFamily="34" charset="0"/>
                      </a:endParaRPr>
                    </a:p>
                  </a:txBody>
                  <a:tcPr anchor="ctr"/>
                </a:tc>
              </a:tr>
              <a:tr h="692272">
                <a:tc>
                  <a:txBody>
                    <a:bodyPr/>
                    <a:lstStyle/>
                    <a:p>
                      <a:pPr marL="179388" indent="-179388" algn="l"/>
                      <a:r>
                        <a:rPr lang="en-US" sz="1700" b="1" dirty="0" smtClean="0">
                          <a:solidFill>
                            <a:schemeClr val="tx1">
                              <a:lumMod val="75000"/>
                              <a:lumOff val="25000"/>
                            </a:schemeClr>
                          </a:solidFill>
                          <a:latin typeface="Arial" panose="020B0604020202020204" pitchFamily="34" charset="0"/>
                          <a:cs typeface="Arial" panose="020B0604020202020204" pitchFamily="34" charset="0"/>
                        </a:rPr>
                        <a:t>Budget</a:t>
                      </a:r>
                    </a:p>
                    <a:p>
                      <a:pPr marL="179388" indent="-179388" algn="l"/>
                      <a:r>
                        <a:rPr lang="en-US" sz="1700" b="1" dirty="0" smtClean="0">
                          <a:solidFill>
                            <a:schemeClr val="tx1">
                              <a:lumMod val="75000"/>
                              <a:lumOff val="25000"/>
                            </a:schemeClr>
                          </a:solidFill>
                          <a:latin typeface="Arial" panose="020B0604020202020204" pitchFamily="34" charset="0"/>
                          <a:cs typeface="Arial" panose="020B0604020202020204" pitchFamily="34" charset="0"/>
                        </a:rPr>
                        <a:t>Managers</a:t>
                      </a:r>
                      <a:endParaRPr lang="en-US" sz="1700" b="1" dirty="0">
                        <a:solidFill>
                          <a:schemeClr val="tx1">
                            <a:lumMod val="75000"/>
                            <a:lumOff val="25000"/>
                          </a:schemeClr>
                        </a:solidFill>
                        <a:latin typeface="Arial" panose="020B0604020202020204" pitchFamily="34" charset="0"/>
                        <a:cs typeface="Arial" panose="020B0604020202020204" pitchFamily="34" charset="0"/>
                      </a:endParaRPr>
                    </a:p>
                  </a:txBody>
                  <a:tcPr/>
                </a:tc>
                <a:tc>
                  <a:txBody>
                    <a:bodyPr/>
                    <a:lstStyle/>
                    <a:p>
                      <a:r>
                        <a:rPr lang="en-US" sz="1700" kern="1200" dirty="0" smtClean="0">
                          <a:solidFill>
                            <a:schemeClr val="tx1">
                              <a:lumMod val="75000"/>
                              <a:lumOff val="25000"/>
                            </a:schemeClr>
                          </a:solidFill>
                          <a:latin typeface="Arial" panose="020B0604020202020204" pitchFamily="34" charset="0"/>
                          <a:ea typeface="+mn-ea"/>
                          <a:cs typeface="Arial" panose="020B0604020202020204" pitchFamily="34" charset="0"/>
                        </a:rPr>
                        <a:t>Budget versus actual spending and revenue (detail) also line-by-line GL detail (for quality control)</a:t>
                      </a:r>
                      <a:endParaRPr lang="en-US" sz="1700" kern="1200" dirty="0">
                        <a:solidFill>
                          <a:schemeClr val="tx1">
                            <a:lumMod val="75000"/>
                            <a:lumOff val="25000"/>
                          </a:schemeClr>
                        </a:solidFill>
                        <a:latin typeface="Arial" panose="020B0604020202020204" pitchFamily="34" charset="0"/>
                        <a:ea typeface="+mn-ea"/>
                        <a:cs typeface="Arial" panose="020B0604020202020204" pitchFamily="34" charset="0"/>
                      </a:endParaRPr>
                    </a:p>
                  </a:txBody>
                  <a:tcPr/>
                </a:tc>
              </a:tr>
              <a:tr h="980719">
                <a:tc>
                  <a:txBody>
                    <a:bodyPr/>
                    <a:lstStyle/>
                    <a:p>
                      <a:pPr algn="l"/>
                      <a:r>
                        <a:rPr lang="en-US" sz="1700" b="1" dirty="0" smtClean="0">
                          <a:solidFill>
                            <a:schemeClr val="tx1">
                              <a:lumMod val="75000"/>
                              <a:lumOff val="25000"/>
                            </a:schemeClr>
                          </a:solidFill>
                          <a:latin typeface="Arial" panose="020B0604020202020204" pitchFamily="34" charset="0"/>
                          <a:cs typeface="Arial" panose="020B0604020202020204" pitchFamily="34" charset="0"/>
                        </a:rPr>
                        <a:t>Executive Management</a:t>
                      </a:r>
                      <a:endParaRPr lang="en-US" sz="1700" b="1" dirty="0">
                        <a:solidFill>
                          <a:schemeClr val="tx1">
                            <a:lumMod val="75000"/>
                            <a:lumOff val="25000"/>
                          </a:schemeClr>
                        </a:solidFill>
                        <a:latin typeface="Arial" panose="020B0604020202020204" pitchFamily="34" charset="0"/>
                        <a:cs typeface="Arial" panose="020B0604020202020204" pitchFamily="34" charset="0"/>
                      </a:endParaRP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700" dirty="0" smtClean="0">
                          <a:solidFill>
                            <a:schemeClr val="tx1">
                              <a:lumMod val="75000"/>
                              <a:lumOff val="25000"/>
                            </a:schemeClr>
                          </a:solidFill>
                          <a:latin typeface="Arial" panose="020B0604020202020204" pitchFamily="34" charset="0"/>
                          <a:cs typeface="Arial" panose="020B0604020202020204" pitchFamily="34" charset="0"/>
                        </a:rPr>
                        <a:t>Budget versus actual (detail and summary)</a:t>
                      </a:r>
                    </a:p>
                    <a:p>
                      <a:pPr marL="0" marR="0" lvl="0" indent="0" algn="l" defTabSz="685800" rtl="0" eaLnBrk="1" fontAlgn="auto" latinLnBrk="0" hangingPunct="1">
                        <a:lnSpc>
                          <a:spcPct val="100000"/>
                        </a:lnSpc>
                        <a:spcBef>
                          <a:spcPts val="0"/>
                        </a:spcBef>
                        <a:spcAft>
                          <a:spcPts val="0"/>
                        </a:spcAft>
                        <a:buClrTx/>
                        <a:buSzTx/>
                        <a:buFontTx/>
                        <a:buNone/>
                        <a:tabLst/>
                        <a:defRPr/>
                      </a:pPr>
                      <a:r>
                        <a:rPr lang="en-US" sz="1700" dirty="0" smtClean="0">
                          <a:solidFill>
                            <a:schemeClr val="tx1">
                              <a:lumMod val="75000"/>
                              <a:lumOff val="25000"/>
                            </a:schemeClr>
                          </a:solidFill>
                          <a:latin typeface="Arial" panose="020B0604020202020204" pitchFamily="34" charset="0"/>
                          <a:cs typeface="Arial" panose="020B0604020202020204" pitchFamily="34" charset="0"/>
                        </a:rPr>
                        <a:t>Cash flow projection (detail and summary)</a:t>
                      </a:r>
                    </a:p>
                    <a:p>
                      <a:pPr marL="0" marR="0" lvl="0" indent="0" algn="l" defTabSz="685800" rtl="0" eaLnBrk="1" fontAlgn="auto" latinLnBrk="0" hangingPunct="1">
                        <a:lnSpc>
                          <a:spcPct val="100000"/>
                        </a:lnSpc>
                        <a:spcBef>
                          <a:spcPts val="0"/>
                        </a:spcBef>
                        <a:spcAft>
                          <a:spcPts val="0"/>
                        </a:spcAft>
                        <a:buClrTx/>
                        <a:buSzTx/>
                        <a:buFontTx/>
                        <a:buNone/>
                        <a:tabLst/>
                        <a:defRPr/>
                      </a:pPr>
                      <a:r>
                        <a:rPr lang="en-US" sz="1700" dirty="0" smtClean="0">
                          <a:solidFill>
                            <a:schemeClr val="tx1">
                              <a:lumMod val="75000"/>
                              <a:lumOff val="25000"/>
                            </a:schemeClr>
                          </a:solidFill>
                          <a:latin typeface="Arial" panose="020B0604020202020204" pitchFamily="34" charset="0"/>
                          <a:cs typeface="Arial" panose="020B0604020202020204" pitchFamily="34" charset="0"/>
                        </a:rPr>
                        <a:t>Balance Sheet (detail and summary)</a:t>
                      </a:r>
                    </a:p>
                  </a:txBody>
                  <a:tcPr/>
                </a:tc>
              </a:tr>
              <a:tr h="692272">
                <a:tc>
                  <a:txBody>
                    <a:bodyPr/>
                    <a:lstStyle/>
                    <a:p>
                      <a:pPr algn="l"/>
                      <a:r>
                        <a:rPr lang="en-US" sz="1700" b="1" dirty="0" smtClean="0">
                          <a:solidFill>
                            <a:schemeClr val="tx1">
                              <a:lumMod val="75000"/>
                              <a:lumOff val="25000"/>
                            </a:schemeClr>
                          </a:solidFill>
                          <a:latin typeface="Arial" panose="020B0604020202020204" pitchFamily="34" charset="0"/>
                          <a:cs typeface="Arial" panose="020B0604020202020204" pitchFamily="34" charset="0"/>
                        </a:rPr>
                        <a:t>Board/Finance Committee</a:t>
                      </a:r>
                      <a:endParaRPr lang="en-US" sz="1700" b="1" dirty="0">
                        <a:solidFill>
                          <a:schemeClr val="tx1">
                            <a:lumMod val="75000"/>
                            <a:lumOff val="25000"/>
                          </a:schemeClr>
                        </a:solidFill>
                        <a:latin typeface="Arial" panose="020B0604020202020204" pitchFamily="34" charset="0"/>
                        <a:cs typeface="Arial" panose="020B0604020202020204" pitchFamily="34" charset="0"/>
                      </a:endParaRP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700" dirty="0" smtClean="0">
                          <a:solidFill>
                            <a:schemeClr val="tx1">
                              <a:lumMod val="75000"/>
                              <a:lumOff val="25000"/>
                            </a:schemeClr>
                          </a:solidFill>
                          <a:latin typeface="Arial" panose="020B0604020202020204" pitchFamily="34" charset="0"/>
                          <a:cs typeface="Arial" panose="020B0604020202020204" pitchFamily="34" charset="0"/>
                        </a:rPr>
                        <a:t>Dashboard tracking key indicators, YTD budget-to-actual, 12-18 month cash flow projection, year-over-year Balance Sheet</a:t>
                      </a:r>
                    </a:p>
                  </a:txBody>
                  <a:tcPr/>
                </a:tc>
              </a:tr>
              <a:tr h="692272">
                <a:tc>
                  <a:txBody>
                    <a:bodyPr/>
                    <a:lstStyle/>
                    <a:p>
                      <a:pPr algn="l"/>
                      <a:r>
                        <a:rPr lang="en-US" sz="1700" b="1" dirty="0" smtClean="0">
                          <a:solidFill>
                            <a:schemeClr val="tx1">
                              <a:lumMod val="75000"/>
                              <a:lumOff val="25000"/>
                            </a:schemeClr>
                          </a:solidFill>
                          <a:latin typeface="Arial" panose="020B0604020202020204" pitchFamily="34" charset="0"/>
                          <a:cs typeface="Arial" panose="020B0604020202020204" pitchFamily="34" charset="0"/>
                        </a:rPr>
                        <a:t>Funders</a:t>
                      </a:r>
                      <a:endParaRPr lang="en-US" sz="1700" b="1" dirty="0">
                        <a:solidFill>
                          <a:schemeClr val="tx1">
                            <a:lumMod val="75000"/>
                            <a:lumOff val="25000"/>
                          </a:schemeClr>
                        </a:solidFill>
                        <a:latin typeface="Arial" panose="020B0604020202020204" pitchFamily="34" charset="0"/>
                        <a:cs typeface="Arial" panose="020B0604020202020204" pitchFamily="34" charset="0"/>
                      </a:endParaRP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700" dirty="0" smtClean="0">
                          <a:solidFill>
                            <a:schemeClr val="tx1">
                              <a:lumMod val="75000"/>
                              <a:lumOff val="25000"/>
                            </a:schemeClr>
                          </a:solidFill>
                          <a:latin typeface="Arial" panose="020B0604020202020204" pitchFamily="34" charset="0"/>
                          <a:cs typeface="Arial" panose="020B0604020202020204" pitchFamily="34" charset="0"/>
                        </a:rPr>
                        <a:t>P&amp;L selected by program or funder – as requested (summarized when possible)</a:t>
                      </a:r>
                    </a:p>
                  </a:txBody>
                  <a:tcPr/>
                </a:tc>
              </a:tr>
            </a:tbl>
          </a:graphicData>
        </a:graphic>
      </p:graphicFrame>
      <p:sp>
        <p:nvSpPr>
          <p:cNvPr id="39" name="Rectangle 38"/>
          <p:cNvSpPr/>
          <p:nvPr/>
        </p:nvSpPr>
        <p:spPr>
          <a:xfrm>
            <a:off x="0" y="387750"/>
            <a:ext cx="9144000" cy="74295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33363"/>
            <a:r>
              <a:rPr lang="en-US" sz="2600" b="1" dirty="0">
                <a:solidFill>
                  <a:prstClr val="white"/>
                </a:solidFill>
                <a:latin typeface="Arial" panose="020B0604020202020204" pitchFamily="34" charset="0"/>
                <a:ea typeface="Tahoma" panose="020B0604030504040204" pitchFamily="34" charset="0"/>
                <a:cs typeface="Arial" panose="020B0604020202020204" pitchFamily="34" charset="0"/>
              </a:rPr>
              <a:t>Audience Considerations – Appropriate Levels of Info</a:t>
            </a:r>
          </a:p>
        </p:txBody>
      </p:sp>
    </p:spTree>
    <p:extLst>
      <p:ext uri="{BB962C8B-B14F-4D97-AF65-F5344CB8AC3E}">
        <p14:creationId xmlns:p14="http://schemas.microsoft.com/office/powerpoint/2010/main" val="317654603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5796</TotalTime>
  <Words>1445</Words>
  <Application>Microsoft Office PowerPoint</Application>
  <PresentationFormat>On-screen Show (4:3)</PresentationFormat>
  <Paragraphs>332</Paragraphs>
  <Slides>20</Slides>
  <Notes>18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20</vt:i4>
      </vt:variant>
    </vt:vector>
  </HeadingPairs>
  <TitlesOfParts>
    <vt:vector size="27" baseType="lpstr">
      <vt:lpstr>Arial</vt:lpstr>
      <vt:lpstr>Calibri</vt:lpstr>
      <vt:lpstr>Calibri Light</vt:lpstr>
      <vt:lpstr>Courier New</vt:lpstr>
      <vt:lpstr>Tahoma</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Insource Services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Ethos History Timeline</dc:title>
  <dc:creator>Jessica Farina</dc:creator>
  <cp:lastModifiedBy>Kelly Lopez</cp:lastModifiedBy>
  <cp:revision>468</cp:revision>
  <cp:lastPrinted>2017-10-27T15:20:40Z</cp:lastPrinted>
  <dcterms:created xsi:type="dcterms:W3CDTF">2014-05-14T18:30:45Z</dcterms:created>
  <dcterms:modified xsi:type="dcterms:W3CDTF">2017-10-27T17:13:50Z</dcterms:modified>
</cp:coreProperties>
</file>