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8" r:id="rId2"/>
    <p:sldId id="260" r:id="rId3"/>
    <p:sldId id="261" r:id="rId4"/>
    <p:sldId id="262" r:id="rId5"/>
    <p:sldId id="263" r:id="rId6"/>
    <p:sldId id="264" r:id="rId7"/>
    <p:sldId id="266" r:id="rId8"/>
    <p:sldId id="268" r:id="rId9"/>
    <p:sldId id="269" r:id="rId10"/>
    <p:sldId id="270" r:id="rId11"/>
    <p:sldId id="272" r:id="rId12"/>
    <p:sldId id="267" r:id="rId13"/>
    <p:sldId id="273" r:id="rId14"/>
    <p:sldId id="274" r:id="rId15"/>
    <p:sldId id="275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C3E1"/>
    <a:srgbClr val="3CC3FA"/>
    <a:srgbClr val="3CC3D7"/>
    <a:srgbClr val="FF199B"/>
    <a:srgbClr val="F51E9B"/>
    <a:srgbClr val="FF1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46"/>
    <p:restoredTop sz="94771"/>
  </p:normalViewPr>
  <p:slideViewPr>
    <p:cSldViewPr snapToGrid="0" snapToObjects="1">
      <p:cViewPr varScale="1">
        <p:scale>
          <a:sx n="36" d="100"/>
          <a:sy n="36" d="100"/>
        </p:scale>
        <p:origin x="-83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4383416-9407-4A93-81F2-DC09829C3056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F1DF9EA-264D-4E08-92F7-C94E9FC8D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07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1BF4B9-97C1-A34D-9974-FF865A2F04D0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F438444-BFE3-EC4B-A19D-C892E4E6E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14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" y="1130140"/>
            <a:ext cx="7772400" cy="2387600"/>
          </a:xfrm>
        </p:spPr>
        <p:txBody>
          <a:bodyPr lIns="0" tIns="0" rIns="0" bIns="0" anchor="b">
            <a:normAutofit/>
          </a:bodyPr>
          <a:lstStyle>
            <a:lvl1pPr algn="l">
              <a:defRPr sz="5000" b="1" spc="-1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" y="3619762"/>
            <a:ext cx="6858000" cy="165576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20040" y="4631291"/>
            <a:ext cx="4283075" cy="59055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275444" y="6461238"/>
            <a:ext cx="14910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6CADD-ABCB-5840-9A99-F7929CB0CE55}" type="slidenum">
              <a:rPr lang="en-US" sz="1400" b="1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04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-1"/>
            <a:ext cx="9144000" cy="13927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-67730"/>
            <a:ext cx="7886700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20040" y="6461238"/>
            <a:ext cx="207108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TSNE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MissionWorks</a:t>
            </a: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   |  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tsne.org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7275444" y="6461238"/>
            <a:ext cx="14910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6CADD-ABCB-5840-9A99-F7929CB0CE55}" type="slidenum">
              <a:rPr lang="en-US" sz="1400" b="1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20040" y="1491829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9014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-1"/>
            <a:ext cx="9144000" cy="13927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-67730"/>
            <a:ext cx="7886700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20040" y="6461238"/>
            <a:ext cx="207108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TSNE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MissionWorks</a:t>
            </a: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   |  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tsne.org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7275444" y="6461238"/>
            <a:ext cx="14910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6CADD-ABCB-5840-9A99-F7929CB0CE55}" type="slidenum">
              <a:rPr lang="en-US" sz="1400" b="1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20040" y="1491829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2436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-1"/>
            <a:ext cx="9144000" cy="13927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-67730"/>
            <a:ext cx="7886700" cy="1325563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20040" y="6461238"/>
            <a:ext cx="207108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TSNE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MissionWorks</a:t>
            </a: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   |  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tsne.org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7275444" y="6461238"/>
            <a:ext cx="14910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6CADD-ABCB-5840-9A99-F7929CB0CE55}" type="slidenum">
              <a:rPr lang="en-US" sz="1400" b="1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20040" y="1491829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63322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040" y="1626615"/>
            <a:ext cx="7886700" cy="2852737"/>
          </a:xfrm>
        </p:spPr>
        <p:txBody>
          <a:bodyPr anchor="b">
            <a:normAutofit/>
          </a:bodyPr>
          <a:lstStyle>
            <a:lvl1pPr>
              <a:defRPr sz="4800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Quote slide 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0040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1800" b="1" i="0" spc="50" baseline="0"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20040" y="6461238"/>
            <a:ext cx="207108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TSNE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MissionWorks</a:t>
            </a: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   |  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tsne.org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7275444" y="6461238"/>
            <a:ext cx="14910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6CADD-ABCB-5840-9A99-F7929CB0CE55}" type="slidenum">
              <a:rPr lang="en-US" sz="1400" b="1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0708" y="56187"/>
            <a:ext cx="1542473" cy="29238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9000" b="1" i="1" dirty="0" smtClean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rPr>
              <a:t>“</a:t>
            </a:r>
            <a:endParaRPr lang="en-US" sz="19000" b="1" i="1" dirty="0">
              <a:solidFill>
                <a:schemeClr val="accent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167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040" y="1626615"/>
            <a:ext cx="7886700" cy="2852737"/>
          </a:xfrm>
        </p:spPr>
        <p:txBody>
          <a:bodyPr anchor="b">
            <a:normAutofit/>
          </a:bodyPr>
          <a:lstStyle>
            <a:lvl1pPr>
              <a:defRPr sz="4800" i="1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 smtClean="0"/>
              <a:t>Quote slide 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0040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1800" b="1" i="0" spc="50" baseline="0"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20040" y="6461238"/>
            <a:ext cx="207108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TSNE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MissionWorks</a:t>
            </a: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   |  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tsne.org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7275444" y="6461238"/>
            <a:ext cx="14910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6CADD-ABCB-5840-9A99-F7929CB0CE55}" type="slidenum">
              <a:rPr lang="en-US" sz="1400" b="1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0708" y="56187"/>
            <a:ext cx="1542473" cy="29238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9000" b="1" i="1" dirty="0" smtClean="0">
                <a:solidFill>
                  <a:schemeClr val="bg2"/>
                </a:solidFill>
                <a:latin typeface="Times New Roman" charset="0"/>
                <a:ea typeface="Times New Roman" charset="0"/>
                <a:cs typeface="Times New Roman" charset="0"/>
              </a:rPr>
              <a:t>“</a:t>
            </a:r>
            <a:endParaRPr lang="en-US" sz="19000" b="1" i="1" dirty="0">
              <a:solidFill>
                <a:schemeClr val="bg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929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040" y="1626615"/>
            <a:ext cx="7886700" cy="2852737"/>
          </a:xfrm>
        </p:spPr>
        <p:txBody>
          <a:bodyPr anchor="b">
            <a:normAutofit/>
          </a:bodyPr>
          <a:lstStyle>
            <a:lvl1pPr>
              <a:defRPr sz="4800" i="1" baseline="0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 smtClean="0"/>
              <a:t>Quote slide 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0040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1800" b="1" i="0" spc="50" baseline="0"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20040" y="6461238"/>
            <a:ext cx="207108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TSNE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MissionWorks</a:t>
            </a: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   |  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tsne.org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7275444" y="6461238"/>
            <a:ext cx="14910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6CADD-ABCB-5840-9A99-F7929CB0CE55}" type="slidenum">
              <a:rPr lang="en-US" sz="1400" b="1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0708" y="56187"/>
            <a:ext cx="1542473" cy="29238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9000" b="1" i="1" dirty="0" smtClean="0">
                <a:solidFill>
                  <a:schemeClr val="accent5"/>
                </a:solidFill>
                <a:latin typeface="Times New Roman" charset="0"/>
                <a:ea typeface="Times New Roman" charset="0"/>
                <a:cs typeface="Times New Roman" charset="0"/>
              </a:rPr>
              <a:t>“</a:t>
            </a:r>
            <a:endParaRPr lang="en-US" sz="19000" b="1" i="1" dirty="0">
              <a:solidFill>
                <a:schemeClr val="accent5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017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040" y="1626615"/>
            <a:ext cx="7886700" cy="2852737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Divider slide 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40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3600" i="1">
                <a:solidFill>
                  <a:schemeClr val="tx1">
                    <a:alpha val="6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20040" y="6461238"/>
            <a:ext cx="207108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TSNE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MissionWorks</a:t>
            </a: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   |  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tsne.org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7275444" y="6461238"/>
            <a:ext cx="14910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6CADD-ABCB-5840-9A99-F7929CB0CE55}" type="slidenum">
              <a:rPr lang="en-US" sz="1400" b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048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040" y="1626615"/>
            <a:ext cx="7886700" cy="2852737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Divider slide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40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3600" i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20040" y="6461238"/>
            <a:ext cx="207108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TSNE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MissionWorks</a:t>
            </a: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   |  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tsne.org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7275444" y="6461238"/>
            <a:ext cx="14910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6CADD-ABCB-5840-9A99-F7929CB0CE55}" type="slidenum">
              <a:rPr lang="en-US" sz="1400" b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781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040" y="1626615"/>
            <a:ext cx="7886700" cy="2852737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Divider slide 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40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3600" i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20040" y="6461238"/>
            <a:ext cx="207108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TSNE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MissionWorks</a:t>
            </a: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   |  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tsne.org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7275444" y="6461238"/>
            <a:ext cx="14910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6CADD-ABCB-5840-9A99-F7929CB0CE55}" type="slidenum">
              <a:rPr lang="en-US" sz="1400" b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512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040" y="1626615"/>
            <a:ext cx="7886700" cy="2852737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Divider slide 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40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3600" i="1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20040" y="6461238"/>
            <a:ext cx="207108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TSNE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MissionWorks</a:t>
            </a: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   |  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tsne.org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7275444" y="6461238"/>
            <a:ext cx="14910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6CADD-ABCB-5840-9A99-F7929CB0CE55}" type="slidenum">
              <a:rPr lang="en-US" sz="1400" b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815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74"/>
          <a:stretch/>
        </p:blipFill>
        <p:spPr>
          <a:xfrm>
            <a:off x="0" y="2837468"/>
            <a:ext cx="9144000" cy="40205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95"/>
          <a:stretch/>
        </p:blipFill>
        <p:spPr>
          <a:xfrm>
            <a:off x="0" y="0"/>
            <a:ext cx="9144000" cy="16873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" y="1130140"/>
            <a:ext cx="7772400" cy="2387600"/>
          </a:xfrm>
        </p:spPr>
        <p:txBody>
          <a:bodyPr lIns="0" tIns="0" rIns="0" bIns="0" anchor="b">
            <a:normAutofit/>
          </a:bodyPr>
          <a:lstStyle>
            <a:lvl1pPr algn="l">
              <a:defRPr sz="5000" b="1" spc="-1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" y="3619762"/>
            <a:ext cx="6858000" cy="165576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20040" y="4631291"/>
            <a:ext cx="4283075" cy="59055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275444" y="6461238"/>
            <a:ext cx="14910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6CADD-ABCB-5840-9A99-F7929CB0CE55}" type="slidenum">
              <a:rPr lang="en-US" sz="1400" b="1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93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040" y="1458418"/>
            <a:ext cx="38862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458418"/>
            <a:ext cx="38862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20040" y="6461238"/>
            <a:ext cx="207108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TSNE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MissionWorks</a:t>
            </a: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   |  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tsne.org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275444" y="6461238"/>
            <a:ext cx="14910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6CADD-ABCB-5840-9A99-F7929CB0CE55}" type="slidenum">
              <a:rPr lang="en-US" sz="1400" b="1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81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4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040" y="1458418"/>
            <a:ext cx="38862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458418"/>
            <a:ext cx="38862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20040" y="6461238"/>
            <a:ext cx="207108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TSNE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MissionWorks</a:t>
            </a: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   |  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tsne.org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275444" y="6461238"/>
            <a:ext cx="14910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6CADD-ABCB-5840-9A99-F7929CB0CE55}" type="slidenum">
              <a:rPr lang="en-US" sz="1400" b="1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812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44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040" y="1458418"/>
            <a:ext cx="38862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458418"/>
            <a:ext cx="38862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20040" y="6461238"/>
            <a:ext cx="207108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TSNE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MissionWorks</a:t>
            </a: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   |  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tsne.org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275444" y="6461238"/>
            <a:ext cx="14910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6CADD-ABCB-5840-9A99-F7929CB0CE55}" type="slidenum">
              <a:rPr lang="en-US" sz="1400" b="1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81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1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040" y="1458418"/>
            <a:ext cx="38862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458418"/>
            <a:ext cx="38862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20040" y="6461238"/>
            <a:ext cx="207108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TSNE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MissionWorks</a:t>
            </a: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   |  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tsne.org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275444" y="6461238"/>
            <a:ext cx="14910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6CADD-ABCB-5840-9A99-F7929CB0CE55}" type="slidenum">
              <a:rPr lang="en-US" sz="1400" b="1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812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32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040" y="1458418"/>
            <a:ext cx="38862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458418"/>
            <a:ext cx="38862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20040" y="6461238"/>
            <a:ext cx="207108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TSNE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MissionWorks</a:t>
            </a: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   |  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tsne.org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275444" y="6461238"/>
            <a:ext cx="14910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6CADD-ABCB-5840-9A99-F7929CB0CE55}" type="slidenum">
              <a:rPr lang="en-US" sz="1400" b="1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812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58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-67730"/>
            <a:ext cx="78867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40" y="125783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" y="2081745"/>
            <a:ext cx="3868340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43400" y="125783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0" y="2081745"/>
            <a:ext cx="3887391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20040" y="6461238"/>
            <a:ext cx="207108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TSNE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MissionWorks</a:t>
            </a: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   |  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tsne.org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275444" y="6461238"/>
            <a:ext cx="14910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6CADD-ABCB-5840-9A99-F7929CB0CE55}" type="slidenum">
              <a:rPr lang="en-US" sz="1400" b="1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81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70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-67730"/>
            <a:ext cx="78867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40" y="125783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" y="2081745"/>
            <a:ext cx="3868340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43400" y="125783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0" y="2081745"/>
            <a:ext cx="3887391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20040" y="6461238"/>
            <a:ext cx="207108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TSNE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MissionWorks</a:t>
            </a: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   |  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tsne.org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275444" y="6461238"/>
            <a:ext cx="14910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6CADD-ABCB-5840-9A99-F7929CB0CE55}" type="slidenum">
              <a:rPr lang="en-US" sz="1400" b="1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812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8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-67730"/>
            <a:ext cx="78867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40" y="125783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" y="2081745"/>
            <a:ext cx="3868340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43400" y="125783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0" y="2081745"/>
            <a:ext cx="3887391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20040" y="6461238"/>
            <a:ext cx="207108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TSNE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MissionWorks</a:t>
            </a: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   |  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tsne.org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275444" y="6461238"/>
            <a:ext cx="14910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6CADD-ABCB-5840-9A99-F7929CB0CE55}" type="slidenum">
              <a:rPr lang="en-US" sz="1400" b="1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81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56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-67730"/>
            <a:ext cx="78867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40" y="125783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" y="2081745"/>
            <a:ext cx="3868340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43400" y="125783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0" y="2081745"/>
            <a:ext cx="3887391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20040" y="6461238"/>
            <a:ext cx="207108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TSNE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MissionWorks</a:t>
            </a: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   |  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tsne.org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275444" y="6461238"/>
            <a:ext cx="14910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6CADD-ABCB-5840-9A99-F7929CB0CE55}" type="slidenum">
              <a:rPr lang="en-US" sz="1400" b="1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812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36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-67730"/>
            <a:ext cx="78867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40" y="125783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" y="2081745"/>
            <a:ext cx="3868340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43400" y="125783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0" y="2081745"/>
            <a:ext cx="3887391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20040" y="6461238"/>
            <a:ext cx="207108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TSNE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MissionWorks</a:t>
            </a: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   |  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tsne.org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275444" y="6461238"/>
            <a:ext cx="14910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6CADD-ABCB-5840-9A99-F7929CB0CE55}" type="slidenum">
              <a:rPr lang="en-US" sz="1400" b="1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812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93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-67730"/>
            <a:ext cx="7886700" cy="1325563"/>
          </a:xfrm>
        </p:spPr>
        <p:txBody>
          <a:bodyPr lIns="0" tIns="0" rIns="0" bIns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20040" y="6461238"/>
            <a:ext cx="207108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TSNE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MissionWorks</a:t>
            </a: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   |  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tsne.org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20040" y="1392769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81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275444" y="6461238"/>
            <a:ext cx="14910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6CADD-ABCB-5840-9A99-F7929CB0CE55}" type="slidenum">
              <a:rPr lang="en-US" sz="1400" b="1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761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20040" y="6461238"/>
            <a:ext cx="207108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TSNE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MissionWorks</a:t>
            </a: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   |  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tsne.org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275444" y="6461238"/>
            <a:ext cx="14910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6CADD-ABCB-5840-9A99-F7929CB0CE55}" type="slidenum">
              <a:rPr lang="en-US" sz="1400" b="1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81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1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20040" y="6461238"/>
            <a:ext cx="207108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TSNE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MissionWorks</a:t>
            </a: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   |  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tsne.org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275444" y="6461238"/>
            <a:ext cx="14910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6CADD-ABCB-5840-9A99-F7929CB0CE55}" type="slidenum">
              <a:rPr lang="en-US" sz="1400" b="1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812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14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20040" y="6461238"/>
            <a:ext cx="207108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TSNE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MissionWorks</a:t>
            </a: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   |  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tsne.org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275444" y="6461238"/>
            <a:ext cx="14910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6CADD-ABCB-5840-9A99-F7929CB0CE55}" type="slidenum">
              <a:rPr lang="en-US" sz="1400" b="1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81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78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20040" y="6461238"/>
            <a:ext cx="207108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TSNE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MissionWorks</a:t>
            </a: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   |  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tsne.org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275444" y="6461238"/>
            <a:ext cx="14910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6CADD-ABCB-5840-9A99-F7929CB0CE55}" type="slidenum">
              <a:rPr lang="en-US" sz="1400" b="1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812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7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20040" y="6461238"/>
            <a:ext cx="207108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TSNE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MissionWorks</a:t>
            </a: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   |  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tsne.org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275444" y="6461238"/>
            <a:ext cx="14910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6CADD-ABCB-5840-9A99-F7929CB0CE55}" type="slidenum">
              <a:rPr lang="en-US" sz="1400" b="1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812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95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"/>
            <a:ext cx="9144000" cy="139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392769"/>
            <a:ext cx="9143999" cy="546523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icon to place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20040" y="6461238"/>
            <a:ext cx="207108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TSNE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MissionWorks</a:t>
            </a: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   |  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tsne.org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275444" y="6461238"/>
            <a:ext cx="14910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6CADD-ABCB-5840-9A99-F7929CB0CE55}" type="slidenum">
              <a:rPr lang="en-US" sz="1400" b="1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392768"/>
            <a:ext cx="9144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231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"/>
            <a:ext cx="9144000" cy="13927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392769"/>
            <a:ext cx="9143999" cy="546523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icon to place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20040" y="6461238"/>
            <a:ext cx="207108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TSNE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MissionWorks</a:t>
            </a: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   |  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tsne.org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275444" y="6461238"/>
            <a:ext cx="14910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6CADD-ABCB-5840-9A99-F7929CB0CE55}" type="slidenum">
              <a:rPr lang="en-US" sz="1400" b="1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392768"/>
            <a:ext cx="9144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69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"/>
            <a:ext cx="9144000" cy="13927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392769"/>
            <a:ext cx="9143999" cy="546523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icon to place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20040" y="6461238"/>
            <a:ext cx="207108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TSNE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MissionWorks</a:t>
            </a: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   |  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tsne.org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275444" y="6461238"/>
            <a:ext cx="14910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6CADD-ABCB-5840-9A99-F7929CB0CE55}" type="slidenum">
              <a:rPr lang="en-US" sz="1400" b="1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1392768"/>
            <a:ext cx="9144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28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"/>
            <a:ext cx="9144000" cy="13927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392769"/>
            <a:ext cx="9143999" cy="546523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icon to place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20040" y="6461238"/>
            <a:ext cx="207108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TSNE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MissionWorks</a:t>
            </a: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   |  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tsne.org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275444" y="6461238"/>
            <a:ext cx="14910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6CADD-ABCB-5840-9A99-F7929CB0CE55}" type="slidenum">
              <a:rPr lang="en-US" sz="1400" b="1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392768"/>
            <a:ext cx="9144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961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"/>
            <a:ext cx="9144000" cy="13927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392769"/>
            <a:ext cx="9143999" cy="546523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icon to place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20040" y="6461238"/>
            <a:ext cx="207108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TSNE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MissionWorks</a:t>
            </a: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   |  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tsne.org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275444" y="6461238"/>
            <a:ext cx="14910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6CADD-ABCB-5840-9A99-F7929CB0CE55}" type="slidenum">
              <a:rPr lang="en-US" sz="1400" b="1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392768"/>
            <a:ext cx="9144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49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-67730"/>
            <a:ext cx="7886700" cy="1325563"/>
          </a:xfrm>
        </p:spPr>
        <p:txBody>
          <a:bodyPr lIns="0" tIns="0" rIns="0" bIns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20040" y="6461238"/>
            <a:ext cx="207108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TSNE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MissionWorks</a:t>
            </a: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   |  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tsne.org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7275444" y="6461238"/>
            <a:ext cx="14910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6CADD-ABCB-5840-9A99-F7929CB0CE55}" type="slidenum">
              <a:rPr lang="en-US" sz="1400" b="1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20040" y="1392769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812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62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"/>
            <a:ext cx="9144000" cy="139276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392769"/>
            <a:ext cx="9143999" cy="546523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icon to place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20040" y="6461238"/>
            <a:ext cx="207108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TSNE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MissionWorks</a:t>
            </a: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   |  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tsne.org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275444" y="6461238"/>
            <a:ext cx="14910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6CADD-ABCB-5840-9A99-F7929CB0CE55}" type="slidenum">
              <a:rPr lang="en-US" sz="1400" b="1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392768"/>
            <a:ext cx="9144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48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81279"/>
            <a:ext cx="9143999" cy="677672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icon to place image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20040" y="6461238"/>
            <a:ext cx="207108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TSNE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MissionWorks</a:t>
            </a: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   |  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tsne.org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275444" y="6461238"/>
            <a:ext cx="14910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6CADD-ABCB-5840-9A99-F7929CB0CE55}" type="slidenum">
              <a:rPr lang="en-US" sz="1400" b="1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81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29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81279"/>
            <a:ext cx="9143999" cy="677672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icon to place image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20040" y="6461238"/>
            <a:ext cx="207108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TSNE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MissionWorks</a:t>
            </a: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   |  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tsne.org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275444" y="6461238"/>
            <a:ext cx="14910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6CADD-ABCB-5840-9A99-F7929CB0CE55}" type="slidenum">
              <a:rPr lang="en-US" sz="1400" b="1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812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87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81279"/>
            <a:ext cx="9143999" cy="677672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icon to place image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20040" y="6461238"/>
            <a:ext cx="207108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TSNE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MissionWorks</a:t>
            </a: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   |  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tsne.org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275444" y="6461238"/>
            <a:ext cx="14910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6CADD-ABCB-5840-9A99-F7929CB0CE55}" type="slidenum">
              <a:rPr lang="en-US" sz="1400" b="1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81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79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81279"/>
            <a:ext cx="9143999" cy="677672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icon to place image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20040" y="6461238"/>
            <a:ext cx="207108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TSNE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MissionWorks</a:t>
            </a: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   |  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tsne.org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275444" y="6461238"/>
            <a:ext cx="14910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6CADD-ABCB-5840-9A99-F7929CB0CE55}" type="slidenum">
              <a:rPr lang="en-US" sz="1400" b="1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812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5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81279"/>
            <a:ext cx="9143999" cy="677672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icon to place image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20040" y="6461238"/>
            <a:ext cx="207108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TSNE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MissionWorks</a:t>
            </a: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   |  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tsne.org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275444" y="6461238"/>
            <a:ext cx="14910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6CADD-ABCB-5840-9A99-F7929CB0CE55}" type="slidenum">
              <a:rPr lang="en-US" sz="1400" b="1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812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6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0040" y="6461238"/>
            <a:ext cx="207108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TSNE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MissionWorks</a:t>
            </a: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   |  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tsne.org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275444" y="6461238"/>
            <a:ext cx="14910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6CADD-ABCB-5840-9A99-F7929CB0CE55}" type="slidenum">
              <a:rPr lang="en-US" sz="1400" b="1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81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29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0040" y="6461238"/>
            <a:ext cx="207108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TSNE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MissionWorks</a:t>
            </a: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   |  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tsne.org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275444" y="6461238"/>
            <a:ext cx="14910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6CADD-ABCB-5840-9A99-F7929CB0CE55}" type="slidenum">
              <a:rPr lang="en-US" sz="1400" b="1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812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81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0040" y="6461238"/>
            <a:ext cx="207108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TSNE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MissionWorks</a:t>
            </a: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   |  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tsne.org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275444" y="6461238"/>
            <a:ext cx="14910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6CADD-ABCB-5840-9A99-F7929CB0CE55}" type="slidenum">
              <a:rPr lang="en-US" sz="1400" b="1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81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1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0040" y="6461238"/>
            <a:ext cx="207108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TSNE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MissionWorks</a:t>
            </a: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   |  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tsne.org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275444" y="6461238"/>
            <a:ext cx="14910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6CADD-ABCB-5840-9A99-F7929CB0CE55}" type="slidenum">
              <a:rPr lang="en-US" sz="1400" b="1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812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00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-67730"/>
            <a:ext cx="7886700" cy="1325563"/>
          </a:xfrm>
        </p:spPr>
        <p:txBody>
          <a:bodyPr lIns="0" tIns="0" rIns="0" bIns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20040" y="6461238"/>
            <a:ext cx="207108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TSNE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MissionWorks</a:t>
            </a: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   |  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tsne.org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7275444" y="6461238"/>
            <a:ext cx="14910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6CADD-ABCB-5840-9A99-F7929CB0CE55}" type="slidenum">
              <a:rPr lang="en-US" sz="1400" b="1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20040" y="1392769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81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48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0040" y="6461238"/>
            <a:ext cx="207108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TSNE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MissionWorks</a:t>
            </a: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   |  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tsne.org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275444" y="6461238"/>
            <a:ext cx="14910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6CADD-ABCB-5840-9A99-F7929CB0CE55}" type="slidenum">
              <a:rPr lang="en-US" sz="1400" b="1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812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46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-67730"/>
            <a:ext cx="7886700" cy="1325563"/>
          </a:xfrm>
        </p:spPr>
        <p:txBody>
          <a:bodyPr lIns="0" tIns="0" rIns="0" bIns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20040" y="6461238"/>
            <a:ext cx="207108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TSNE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MissionWorks</a:t>
            </a: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   |  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tsne.org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7275444" y="6461238"/>
            <a:ext cx="14910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6CADD-ABCB-5840-9A99-F7929CB0CE55}" type="slidenum">
              <a:rPr lang="en-US" sz="1400" b="1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20040" y="1392769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812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19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-67730"/>
            <a:ext cx="7886700" cy="1325563"/>
          </a:xfrm>
        </p:spPr>
        <p:txBody>
          <a:bodyPr lIns="0" tIns="0" rIns="0" bIns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20040" y="6461238"/>
            <a:ext cx="207108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TSNE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MissionWorks</a:t>
            </a: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   |  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tsne.org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7275444" y="6461238"/>
            <a:ext cx="14910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6CADD-ABCB-5840-9A99-F7929CB0CE55}" type="slidenum">
              <a:rPr lang="en-US" sz="1400" b="1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20040" y="1392769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812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15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-1"/>
            <a:ext cx="9144000" cy="139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-67730"/>
            <a:ext cx="7886700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20040" y="6461238"/>
            <a:ext cx="207108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TSNE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MissionWorks</a:t>
            </a: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   |  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tsne.org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7275444" y="6461238"/>
            <a:ext cx="14910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6CADD-ABCB-5840-9A99-F7929CB0CE55}" type="slidenum">
              <a:rPr lang="en-US" sz="1400" b="1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20040" y="1491829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90798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-1"/>
            <a:ext cx="9144000" cy="13927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-67730"/>
            <a:ext cx="7886700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20040" y="6461238"/>
            <a:ext cx="207108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TSNE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MissionWorks</a:t>
            </a: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   |  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tsne.org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7275444" y="6461238"/>
            <a:ext cx="14910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6CADD-ABCB-5840-9A99-F7929CB0CE55}" type="slidenum">
              <a:rPr lang="en-US" sz="1400" b="1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20040" y="1491829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639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040" y="-67730"/>
            <a:ext cx="7886700" cy="132556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40" y="1392769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088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62" r:id="rId3"/>
    <p:sldLayoutId id="2147483689" r:id="rId4"/>
    <p:sldLayoutId id="2147483690" r:id="rId5"/>
    <p:sldLayoutId id="2147483691" r:id="rId6"/>
    <p:sldLayoutId id="2147483692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70" r:id="rId13"/>
    <p:sldLayoutId id="2147483677" r:id="rId14"/>
    <p:sldLayoutId id="2147483678" r:id="rId15"/>
    <p:sldLayoutId id="2147483668" r:id="rId16"/>
    <p:sldLayoutId id="2147483669" r:id="rId17"/>
    <p:sldLayoutId id="2147483663" r:id="rId18"/>
    <p:sldLayoutId id="2147483673" r:id="rId19"/>
    <p:sldLayoutId id="2147483664" r:id="rId20"/>
    <p:sldLayoutId id="2147483695" r:id="rId21"/>
    <p:sldLayoutId id="2147483712" r:id="rId22"/>
    <p:sldLayoutId id="2147483713" r:id="rId23"/>
    <p:sldLayoutId id="2147483714" r:id="rId24"/>
    <p:sldLayoutId id="2147483711" r:id="rId25"/>
    <p:sldLayoutId id="2147483665" r:id="rId26"/>
    <p:sldLayoutId id="2147483696" r:id="rId27"/>
    <p:sldLayoutId id="2147483697" r:id="rId28"/>
    <p:sldLayoutId id="2147483698" r:id="rId29"/>
    <p:sldLayoutId id="2147483666" r:id="rId30"/>
    <p:sldLayoutId id="2147483699" r:id="rId31"/>
    <p:sldLayoutId id="2147483700" r:id="rId32"/>
    <p:sldLayoutId id="2147483701" r:id="rId33"/>
    <p:sldLayoutId id="2147483702" r:id="rId34"/>
    <p:sldLayoutId id="2147483685" r:id="rId35"/>
    <p:sldLayoutId id="2147483694" r:id="rId36"/>
    <p:sldLayoutId id="2147483686" r:id="rId37"/>
    <p:sldLayoutId id="2147483687" r:id="rId38"/>
    <p:sldLayoutId id="2147483693" r:id="rId39"/>
    <p:sldLayoutId id="2147483688" r:id="rId40"/>
    <p:sldLayoutId id="2147483672" r:id="rId41"/>
    <p:sldLayoutId id="2147483707" r:id="rId42"/>
    <p:sldLayoutId id="2147483708" r:id="rId43"/>
    <p:sldLayoutId id="2147483709" r:id="rId44"/>
    <p:sldLayoutId id="2147483710" r:id="rId45"/>
    <p:sldLayoutId id="2147483667" r:id="rId46"/>
    <p:sldLayoutId id="2147483703" r:id="rId47"/>
    <p:sldLayoutId id="2147483704" r:id="rId48"/>
    <p:sldLayoutId id="2147483705" r:id="rId49"/>
    <p:sldLayoutId id="2147483706" r:id="rId5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spc="-1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900"/>
        </a:spcBef>
        <a:buClr>
          <a:schemeClr val="accent2"/>
        </a:buClr>
        <a:buSzPct val="80000"/>
        <a:buFontTx/>
        <a:buBlip>
          <a:blip r:embed="rId52"/>
        </a:buBlip>
        <a:defRPr sz="2500" kern="1200">
          <a:solidFill>
            <a:schemeClr val="tx1"/>
          </a:solidFill>
          <a:latin typeface="+mj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SzPct val="100000"/>
        <a:buFontTx/>
        <a:buBlip>
          <a:blip r:embed="rId53"/>
        </a:buBlip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685800" indent="-173038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SzPct val="80000"/>
        <a:buFontTx/>
        <a:buBlip>
          <a:blip r:embed="rId53"/>
        </a:buBlip>
        <a:tabLst/>
        <a:defRPr sz="1900" i="1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3pPr>
      <a:lvl4pPr marL="685800" indent="-137160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•"/>
        <a:defRPr sz="1300" kern="1200" cap="all" spc="50" baseline="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lfreundlich@tsne.or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Creating a Culture of Supervision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" y="3619761"/>
            <a:ext cx="6858000" cy="2194905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Lyn Freundlich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</a:t>
            </a:r>
            <a:r>
              <a:rPr lang="en-US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32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for supervision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ClrTx/>
              <a:buSzPct val="100000"/>
              <a:buFont typeface="+mj-lt"/>
              <a:buAutoNum type="arabicPeriod"/>
            </a:pPr>
            <a:r>
              <a:rPr lang="en-US" dirty="0"/>
              <a:t>Share </a:t>
            </a:r>
            <a:r>
              <a:rPr lang="en-US" dirty="0" smtClean="0"/>
              <a:t>information</a:t>
            </a:r>
          </a:p>
          <a:p>
            <a:pPr marL="457200" indent="-457200">
              <a:buClrTx/>
              <a:buSzPct val="100000"/>
              <a:buFont typeface="+mj-lt"/>
              <a:buAutoNum type="arabicPeriod"/>
            </a:pPr>
            <a:endParaRPr lang="en-US" dirty="0"/>
          </a:p>
          <a:p>
            <a:pPr marL="457200" indent="-457200">
              <a:buClrTx/>
              <a:buSzPct val="100000"/>
              <a:buFont typeface="+mj-lt"/>
              <a:buAutoNum type="arabicPeriod"/>
            </a:pPr>
            <a:r>
              <a:rPr lang="en-US" dirty="0"/>
              <a:t>Check in on </a:t>
            </a:r>
            <a:r>
              <a:rPr lang="en-US" dirty="0" smtClean="0"/>
              <a:t>projects</a:t>
            </a:r>
          </a:p>
          <a:p>
            <a:pPr marL="457200" indent="-457200">
              <a:buClrTx/>
              <a:buSzPct val="100000"/>
              <a:buFont typeface="+mj-lt"/>
              <a:buAutoNum type="arabicPeriod"/>
            </a:pPr>
            <a:endParaRPr lang="en-US" dirty="0"/>
          </a:p>
          <a:p>
            <a:pPr marL="457200" indent="-457200">
              <a:buClrTx/>
              <a:buSzPct val="100000"/>
              <a:buFont typeface="+mj-lt"/>
              <a:buAutoNum type="arabicPeriod"/>
            </a:pPr>
            <a:r>
              <a:rPr lang="en-US" dirty="0"/>
              <a:t>Talk about work </a:t>
            </a:r>
            <a:r>
              <a:rPr lang="en-US" dirty="0" smtClean="0"/>
              <a:t>relationships</a:t>
            </a:r>
          </a:p>
          <a:p>
            <a:pPr marL="457200" indent="-457200">
              <a:buClrTx/>
              <a:buSzPct val="100000"/>
              <a:buFont typeface="+mj-lt"/>
              <a:buAutoNum type="arabicPeriod"/>
            </a:pPr>
            <a:endParaRPr lang="en-US" dirty="0"/>
          </a:p>
          <a:p>
            <a:pPr marL="457200" indent="-457200">
              <a:buClrTx/>
              <a:buSzPct val="100000"/>
              <a:buFont typeface="+mj-lt"/>
              <a:buAutoNum type="arabicPeriod"/>
            </a:pPr>
            <a:r>
              <a:rPr lang="en-US" dirty="0"/>
              <a:t>Explore upcoming </a:t>
            </a:r>
            <a:r>
              <a:rPr lang="en-US" dirty="0" smtClean="0"/>
              <a:t>work</a:t>
            </a:r>
          </a:p>
          <a:p>
            <a:pPr marL="457200" indent="-457200">
              <a:buClrTx/>
              <a:buSzPct val="100000"/>
              <a:buFont typeface="+mj-lt"/>
              <a:buAutoNum type="arabicPeriod"/>
            </a:pPr>
            <a:endParaRPr lang="en-US" dirty="0"/>
          </a:p>
          <a:p>
            <a:pPr marL="457200" indent="-457200">
              <a:buClrTx/>
              <a:buSzPct val="100000"/>
              <a:buFont typeface="+mj-lt"/>
              <a:buAutoNum type="arabicPeriod"/>
            </a:pPr>
            <a:r>
              <a:rPr lang="en-US" dirty="0"/>
              <a:t>Consider training and </a:t>
            </a:r>
            <a:r>
              <a:rPr lang="en-US" dirty="0" smtClean="0"/>
              <a:t>professional development needs</a:t>
            </a:r>
          </a:p>
          <a:p>
            <a:pPr marL="457200" indent="-457200">
              <a:buClrTx/>
              <a:buSzPct val="100000"/>
              <a:buFont typeface="+mj-lt"/>
              <a:buAutoNum type="arabicPeriod"/>
            </a:pPr>
            <a:endParaRPr lang="en-US" dirty="0"/>
          </a:p>
          <a:p>
            <a:pPr marL="457200" indent="-457200">
              <a:buClrTx/>
              <a:buSzPct val="100000"/>
              <a:buFont typeface="+mj-lt"/>
              <a:buAutoNum type="arabicPeriod"/>
            </a:pPr>
            <a:r>
              <a:rPr lang="en-US" dirty="0"/>
              <a:t>Discuss supervisor relationship</a:t>
            </a:r>
          </a:p>
        </p:txBody>
      </p:sp>
    </p:spTree>
    <p:extLst>
      <p:ext uri="{BB962C8B-B14F-4D97-AF65-F5344CB8AC3E}">
        <p14:creationId xmlns:p14="http://schemas.microsoft.com/office/powerpoint/2010/main" val="2638557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gets in the way?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1392768"/>
            <a:ext cx="7886700" cy="48739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Find a different partner</a:t>
            </a:r>
          </a:p>
          <a:p>
            <a:pPr marL="0" indent="0">
              <a:buNone/>
            </a:pPr>
            <a:r>
              <a:rPr lang="en-US" dirty="0" smtClean="0"/>
              <a:t>Introduce yourselves</a:t>
            </a:r>
          </a:p>
          <a:p>
            <a:pPr marL="0" indent="0">
              <a:buNone/>
            </a:pPr>
            <a:r>
              <a:rPr lang="en-US" dirty="0" smtClean="0"/>
              <a:t>Answer the following questions:</a:t>
            </a:r>
          </a:p>
          <a:p>
            <a:pPr marL="457200" indent="-457200">
              <a:buAutoNum type="arabicPeriod"/>
            </a:pPr>
            <a:r>
              <a:rPr lang="en-US" dirty="0" smtClean="0"/>
              <a:t>In  your workplace, is there an organizational expectation that supervisors and staff meet regularly?</a:t>
            </a:r>
          </a:p>
          <a:p>
            <a:pPr marL="457200" indent="-457200">
              <a:buAutoNum type="arabicPeriod"/>
            </a:pPr>
            <a:r>
              <a:rPr lang="en-US" dirty="0" smtClean="0"/>
              <a:t>If so 	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how is that conveyed?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>
                <a:sym typeface="Wingdings" panose="05000000000000000000" pitchFamily="2" charset="2"/>
              </a:rPr>
              <a:t> how consistently do those meetings 			happen?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If not	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 why not?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		 what steps could you take to create this 			expectation and support the 				practice?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902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time?</a:t>
            </a:r>
            <a:endParaRPr lang="en-US" dirty="0"/>
          </a:p>
        </p:txBody>
      </p:sp>
      <p:pic>
        <p:nvPicPr>
          <p:cNvPr id="2051" name="Picture 3" descr="C:\Users\lfreundlich\AppData\Local\Microsoft\Windows\Temporary Internet Files\Content.IE5\KSSUA3YE\time-managemen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930" y="1284993"/>
            <a:ext cx="1803483" cy="215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lfreundlich\AppData\Local\Microsoft\Windows\Temporary Internet Files\Content.IE5\NFRTOX61\timemanagemen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181" y="1060459"/>
            <a:ext cx="2423681" cy="203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lfreundlich\AppData\Local\Microsoft\Windows\Temporary Internet Files\Content.IE5\KSSUA3YE\8725703809_672e785fc3_z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861" y="4233115"/>
            <a:ext cx="2352659" cy="235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lfreundlich\AppData\Local\Microsoft\Windows\Temporary Internet Files\Content.IE5\YANKE2HG\work-management-907669_19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21" y="4021573"/>
            <a:ext cx="2355272" cy="153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lfreundlich\AppData\Local\Microsoft\Windows\Temporary Internet Files\Content.IE5\NFRTOX61\gestion_del-tiempo[1].jp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1284993"/>
            <a:ext cx="3916807" cy="349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326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 #3: Performance reviews for supervisors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Tied to job description for supervisors</a:t>
            </a:r>
          </a:p>
          <a:p>
            <a:r>
              <a:rPr lang="en-US" dirty="0" smtClean="0"/>
              <a:t>Includes reflective and staff feedback pieces</a:t>
            </a:r>
          </a:p>
          <a:p>
            <a:r>
              <a:rPr lang="en-US" dirty="0" smtClean="0"/>
              <a:t>Use a rating system if that is part of your culture; but</a:t>
            </a:r>
          </a:p>
          <a:p>
            <a:r>
              <a:rPr lang="en-US" dirty="0" smtClean="0"/>
              <a:t>Be sure to include space for examples and comments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357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practices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your organization create or support a culture that places a high value on supervision?</a:t>
            </a:r>
          </a:p>
          <a:p>
            <a:r>
              <a:rPr lang="en-US" dirty="0" smtClean="0"/>
              <a:t>What are the barriers to creating a culture of supervision?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03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 err="1" smtClean="0"/>
              <a:t>LynFreundlich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lfreundlich@tsne.org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79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Understand how </a:t>
            </a:r>
            <a:r>
              <a:rPr lang="en-US" dirty="0"/>
              <a:t>a culture of supervision contributes to organizational success</a:t>
            </a:r>
          </a:p>
          <a:p>
            <a:pPr lvl="0"/>
            <a:r>
              <a:rPr lang="en-US" dirty="0" smtClean="0"/>
              <a:t>Identify </a:t>
            </a:r>
            <a:r>
              <a:rPr lang="en-US" dirty="0"/>
              <a:t>and address barriers to creating a strong culture of supervision</a:t>
            </a:r>
          </a:p>
          <a:p>
            <a:pPr lvl="0"/>
            <a:r>
              <a:rPr lang="en-US" dirty="0" smtClean="0"/>
              <a:t>Recognize characteristics </a:t>
            </a:r>
            <a:r>
              <a:rPr lang="en-US" dirty="0"/>
              <a:t>of an organizational culture that values supervision</a:t>
            </a:r>
          </a:p>
          <a:p>
            <a:pPr lvl="0"/>
            <a:r>
              <a:rPr lang="en-US" dirty="0" smtClean="0"/>
              <a:t>Be able to use </a:t>
            </a:r>
            <a:r>
              <a:rPr lang="en-US" dirty="0"/>
              <a:t>three concrete tools </a:t>
            </a:r>
            <a:endParaRPr lang="en-US" dirty="0" smtClean="0"/>
          </a:p>
          <a:p>
            <a:pPr lvl="1"/>
            <a:r>
              <a:rPr lang="en-US" dirty="0" smtClean="0"/>
              <a:t>job </a:t>
            </a:r>
            <a:r>
              <a:rPr lang="en-US" dirty="0"/>
              <a:t>description, </a:t>
            </a:r>
            <a:endParaRPr lang="en-US" dirty="0" smtClean="0"/>
          </a:p>
          <a:p>
            <a:pPr lvl="1"/>
            <a:r>
              <a:rPr lang="en-US" dirty="0" smtClean="0"/>
              <a:t>1:1 </a:t>
            </a:r>
            <a:r>
              <a:rPr lang="en-US" dirty="0"/>
              <a:t>meetings, </a:t>
            </a:r>
            <a:endParaRPr lang="en-US" dirty="0" smtClean="0"/>
          </a:p>
          <a:p>
            <a:pPr lvl="1"/>
            <a:r>
              <a:rPr lang="en-US" dirty="0" smtClean="0"/>
              <a:t>performance reviews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69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supervisor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a partner and introduce yourself</a:t>
            </a:r>
          </a:p>
          <a:p>
            <a:r>
              <a:rPr lang="en-US" dirty="0" smtClean="0"/>
              <a:t>Take turns describing your best supervisor</a:t>
            </a:r>
          </a:p>
          <a:p>
            <a:pPr lvl="1"/>
            <a:r>
              <a:rPr lang="en-US" dirty="0" smtClean="0"/>
              <a:t>Focus on the supervisor’s characteristics</a:t>
            </a:r>
          </a:p>
          <a:p>
            <a:pPr lvl="1"/>
            <a:r>
              <a:rPr lang="en-US" dirty="0" smtClean="0"/>
              <a:t>Also talk about the ways in which their supervision supported your success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62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supervision?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have significant, magnified impact</a:t>
            </a:r>
          </a:p>
          <a:p>
            <a:r>
              <a:rPr lang="en-US" dirty="0" smtClean="0"/>
              <a:t>Builds trusting relationships</a:t>
            </a:r>
          </a:p>
          <a:p>
            <a:r>
              <a:rPr lang="en-US" dirty="0" smtClean="0"/>
              <a:t>Supports excellent communication</a:t>
            </a:r>
          </a:p>
          <a:p>
            <a:r>
              <a:rPr lang="en-US" dirty="0" smtClean="0"/>
              <a:t>Prevents problems</a:t>
            </a:r>
          </a:p>
          <a:p>
            <a:r>
              <a:rPr lang="en-US" dirty="0" smtClean="0"/>
              <a:t>Creates opportunities for professional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05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Words matter</a:t>
            </a:r>
            <a:endParaRPr lang="en-US" dirty="0"/>
          </a:p>
        </p:txBody>
      </p:sp>
      <p:pic>
        <p:nvPicPr>
          <p:cNvPr id="1028" name="Picture 4" descr="C:\Users\lfreundlich\AppData\Local\Microsoft\Windows\Temporary Internet Files\Content.IE5\KSSUA3YE\shutterstock_1117213-words[1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768" y="1609725"/>
            <a:ext cx="57531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2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 # 1: Job description for supervisors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en-US" sz="2800" dirty="0"/>
              <a:t>	</a:t>
            </a:r>
          </a:p>
          <a:p>
            <a:pPr>
              <a:buFont typeface="Arial" charset="0"/>
              <a:buNone/>
              <a:defRPr/>
            </a:pPr>
            <a:r>
              <a:rPr lang="en-US" sz="2800" dirty="0"/>
              <a:t>Title:			Supervisor</a:t>
            </a:r>
          </a:p>
          <a:p>
            <a:pPr>
              <a:buFont typeface="Arial" charset="0"/>
              <a:buNone/>
              <a:defRPr/>
            </a:pPr>
            <a:r>
              <a:rPr lang="en-US" sz="2800" dirty="0"/>
              <a:t>Hours: 		Many</a:t>
            </a:r>
          </a:p>
          <a:p>
            <a:pPr>
              <a:buFont typeface="Arial" charset="0"/>
              <a:buNone/>
              <a:defRPr/>
            </a:pPr>
            <a:r>
              <a:rPr lang="en-US" sz="2800" dirty="0"/>
              <a:t>	</a:t>
            </a:r>
          </a:p>
          <a:p>
            <a:pPr>
              <a:buFont typeface="Arial" charset="0"/>
              <a:buNone/>
              <a:defRPr/>
            </a:pPr>
            <a:r>
              <a:rPr lang="en-US" sz="2800" b="1" u="sng" dirty="0"/>
              <a:t>Position Summary: </a:t>
            </a:r>
            <a:r>
              <a:rPr lang="en-US" sz="2800" dirty="0"/>
              <a:t>Provide thoughtful and well-planned support and direction enabling staff members to successfully meet individual and programmatic goals and to contribute to the overall mission-effectiveness of your organization.</a:t>
            </a:r>
          </a:p>
          <a:p>
            <a:pPr>
              <a:buFont typeface="Arial" charset="0"/>
              <a:buNone/>
              <a:defRPr/>
            </a:pPr>
            <a:r>
              <a:rPr lang="en-US" sz="2800" dirty="0"/>
              <a:t>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294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Duties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1392768"/>
            <a:ext cx="7886700" cy="4837343"/>
          </a:xfrm>
        </p:spPr>
        <p:txBody>
          <a:bodyPr/>
          <a:lstStyle/>
          <a:p>
            <a:r>
              <a:rPr lang="en-US" sz="2800" dirty="0" smtClean="0"/>
              <a:t>Diversity and inclusion</a:t>
            </a:r>
          </a:p>
          <a:p>
            <a:r>
              <a:rPr lang="en-US" sz="2800" dirty="0" smtClean="0"/>
              <a:t>Hiring</a:t>
            </a:r>
          </a:p>
          <a:p>
            <a:r>
              <a:rPr lang="en-US" sz="2800" dirty="0" smtClean="0"/>
              <a:t>Orientation</a:t>
            </a:r>
          </a:p>
          <a:p>
            <a:r>
              <a:rPr lang="en-US" sz="2800" dirty="0" smtClean="0"/>
              <a:t>Training and professional development</a:t>
            </a:r>
          </a:p>
          <a:p>
            <a:r>
              <a:rPr lang="en-US" sz="2800" dirty="0" smtClean="0"/>
              <a:t>Meet regularly</a:t>
            </a:r>
          </a:p>
          <a:p>
            <a:r>
              <a:rPr lang="en-US" sz="2800" dirty="0" smtClean="0"/>
              <a:t>Communication</a:t>
            </a:r>
          </a:p>
          <a:p>
            <a:r>
              <a:rPr lang="en-US" sz="2800" dirty="0" smtClean="0"/>
              <a:t>Performance management, goal setting and evaluation</a:t>
            </a:r>
          </a:p>
          <a:p>
            <a:r>
              <a:rPr lang="en-US" sz="2800" dirty="0" smtClean="0"/>
              <a:t>Reward and recognition</a:t>
            </a:r>
          </a:p>
          <a:p>
            <a:r>
              <a:rPr lang="en-US" sz="2800" dirty="0" smtClean="0"/>
              <a:t>Implementation of personnel policies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79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Supervisor job description as a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Share widely</a:t>
            </a:r>
          </a:p>
          <a:p>
            <a:pPr marL="0" indent="0">
              <a:buNone/>
            </a:pPr>
            <a:r>
              <a:rPr lang="en-US" dirty="0" smtClean="0"/>
              <a:t>Springboard for supervisor training</a:t>
            </a:r>
          </a:p>
          <a:p>
            <a:pPr marL="0" indent="0">
              <a:buNone/>
            </a:pPr>
            <a:r>
              <a:rPr lang="en-US" dirty="0" smtClean="0"/>
              <a:t>Ongoing supervisor development and support</a:t>
            </a:r>
          </a:p>
          <a:p>
            <a:pPr marL="0" indent="0">
              <a:buNone/>
            </a:pPr>
            <a:r>
              <a:rPr lang="en-US" dirty="0" smtClean="0"/>
              <a:t>Other ideas?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6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 # 2: One : one meetings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2800" dirty="0"/>
              <a:t>Regularly </a:t>
            </a:r>
            <a:r>
              <a:rPr lang="en-US" sz="2800" dirty="0" smtClean="0"/>
              <a:t>scheduled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endParaRPr lang="en-US" sz="2800" dirty="0"/>
          </a:p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2800" dirty="0" smtClean="0"/>
              <a:t>Individual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endParaRPr lang="en-US" sz="2800" dirty="0"/>
          </a:p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2800" dirty="0" smtClean="0"/>
              <a:t>Uninterrupted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endParaRPr lang="en-US" sz="2800" dirty="0"/>
          </a:p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2800" dirty="0"/>
              <a:t>Well planned for</a:t>
            </a:r>
          </a:p>
        </p:txBody>
      </p:sp>
    </p:spTree>
    <p:extLst>
      <p:ext uri="{BB962C8B-B14F-4D97-AF65-F5344CB8AC3E}">
        <p14:creationId xmlns:p14="http://schemas.microsoft.com/office/powerpoint/2010/main" val="348428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646464"/>
      </a:dk1>
      <a:lt1>
        <a:srgbClr val="FFFFFF"/>
      </a:lt1>
      <a:dk2>
        <a:srgbClr val="646464"/>
      </a:dk2>
      <a:lt2>
        <a:srgbClr val="E7E6E6"/>
      </a:lt2>
      <a:accent1>
        <a:srgbClr val="C41F8C"/>
      </a:accent1>
      <a:accent2>
        <a:srgbClr val="43C1CE"/>
      </a:accent2>
      <a:accent3>
        <a:srgbClr val="4A3370"/>
      </a:accent3>
      <a:accent4>
        <a:srgbClr val="005383"/>
      </a:accent4>
      <a:accent5>
        <a:srgbClr val="D7DF39"/>
      </a:accent5>
      <a:accent6>
        <a:srgbClr val="3DB44E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1643</TotalTime>
  <Words>321</Words>
  <Application>Microsoft Office PowerPoint</Application>
  <PresentationFormat>On-screen Show (4:3)</PresentationFormat>
  <Paragraphs>90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Creating a Culture of Supervision</vt:lpstr>
      <vt:lpstr>Learning objectives</vt:lpstr>
      <vt:lpstr>Best supervisor</vt:lpstr>
      <vt:lpstr>Why supervision?</vt:lpstr>
      <vt:lpstr>Words matter</vt:lpstr>
      <vt:lpstr>Tool # 1: Job description for supervisors</vt:lpstr>
      <vt:lpstr>Essential Duties</vt:lpstr>
      <vt:lpstr>Supervisor job description as a tool</vt:lpstr>
      <vt:lpstr>Tool # 2: One : one meetings</vt:lpstr>
      <vt:lpstr>Content for supervision</vt:lpstr>
      <vt:lpstr>What gets in the way?</vt:lpstr>
      <vt:lpstr>What about time?</vt:lpstr>
      <vt:lpstr>Tool #3: Performance reviews for supervisors</vt:lpstr>
      <vt:lpstr>Other practices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Sametz Blackstone</dc:creator>
  <cp:lastModifiedBy>Lyn Freundlich</cp:lastModifiedBy>
  <cp:revision>186</cp:revision>
  <cp:lastPrinted>2017-10-17T16:10:53Z</cp:lastPrinted>
  <dcterms:created xsi:type="dcterms:W3CDTF">2017-01-30T14:58:31Z</dcterms:created>
  <dcterms:modified xsi:type="dcterms:W3CDTF">2017-10-26T12:26:20Z</dcterms:modified>
</cp:coreProperties>
</file>