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DB88B9-EEDA-4AF6-8E13-628F95DF3E10}" type="datetimeFigureOut">
              <a:rPr lang="en-US" smtClean="0"/>
              <a:t>10/26/2017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F55B86-83F1-4936-9D5F-26404F23F337}" type="slidenum">
              <a:rPr lang="en-US" smtClean="0"/>
              <a:t>‹#›</a:t>
            </a:fld>
            <a:endParaRPr lang="en-US"/>
          </a:p>
        </p:txBody>
      </p:sp>
    </p:spTree>
    <p:extLst>
      <p:ext uri="{BB962C8B-B14F-4D97-AF65-F5344CB8AC3E}">
        <p14:creationId xmlns:p14="http://schemas.microsoft.com/office/powerpoint/2010/main" val="7923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945150-ABF2-4213-96D5-54153B917CD3}"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4E6FEE2-76E7-46BF-90EF-1D009C3B1E6F}" type="datetimeFigureOut">
              <a:rPr lang="en-US" smtClean="0"/>
              <a:t>10/26/2017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15E3B9B-2485-4D65-B7D5-497E28C35E0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E6FEE2-76E7-46BF-90EF-1D009C3B1E6F}"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E3B9B-2485-4D65-B7D5-497E28C35E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E6FEE2-76E7-46BF-90EF-1D009C3B1E6F}"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E3B9B-2485-4D65-B7D5-497E28C35E0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4E6FEE2-76E7-46BF-90EF-1D009C3B1E6F}" type="datetimeFigureOut">
              <a:rPr lang="en-US" smtClean="0"/>
              <a:t>10/26/2017</a:t>
            </a:fld>
            <a:endParaRPr lang="en-US"/>
          </a:p>
        </p:txBody>
      </p:sp>
      <p:sp>
        <p:nvSpPr>
          <p:cNvPr id="9" name="Slide Number Placeholder 8"/>
          <p:cNvSpPr>
            <a:spLocks noGrp="1"/>
          </p:cNvSpPr>
          <p:nvPr>
            <p:ph type="sldNum" sz="quarter" idx="15"/>
          </p:nvPr>
        </p:nvSpPr>
        <p:spPr/>
        <p:txBody>
          <a:bodyPr rtlCol="0"/>
          <a:lstStyle/>
          <a:p>
            <a:fld id="{315E3B9B-2485-4D65-B7D5-497E28C35E0A}"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4E6FEE2-76E7-46BF-90EF-1D009C3B1E6F}" type="datetimeFigureOut">
              <a:rPr lang="en-US" smtClean="0"/>
              <a:t>10/26/2017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15E3B9B-2485-4D65-B7D5-497E28C35E0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4E6FEE2-76E7-46BF-90EF-1D009C3B1E6F}"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E3B9B-2485-4D65-B7D5-497E28C35E0A}"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4E6FEE2-76E7-46BF-90EF-1D009C3B1E6F}"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E3B9B-2485-4D65-B7D5-497E28C35E0A}"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4E6FEE2-76E7-46BF-90EF-1D009C3B1E6F}" type="datetimeFigureOut">
              <a:rPr lang="en-US" smtClean="0"/>
              <a:t>10/26/2017</a:t>
            </a:fld>
            <a:endParaRPr lang="en-US"/>
          </a:p>
        </p:txBody>
      </p:sp>
      <p:sp>
        <p:nvSpPr>
          <p:cNvPr id="7" name="Slide Number Placeholder 6"/>
          <p:cNvSpPr>
            <a:spLocks noGrp="1"/>
          </p:cNvSpPr>
          <p:nvPr>
            <p:ph type="sldNum" sz="quarter" idx="11"/>
          </p:nvPr>
        </p:nvSpPr>
        <p:spPr/>
        <p:txBody>
          <a:bodyPr rtlCol="0"/>
          <a:lstStyle/>
          <a:p>
            <a:fld id="{315E3B9B-2485-4D65-B7D5-497E28C35E0A}"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6FEE2-76E7-46BF-90EF-1D009C3B1E6F}"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E3B9B-2485-4D65-B7D5-497E28C35E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4E6FEE2-76E7-46BF-90EF-1D009C3B1E6F}" type="datetimeFigureOut">
              <a:rPr lang="en-US" smtClean="0"/>
              <a:t>10/26/2017</a:t>
            </a:fld>
            <a:endParaRPr lang="en-US"/>
          </a:p>
        </p:txBody>
      </p:sp>
      <p:sp>
        <p:nvSpPr>
          <p:cNvPr id="22" name="Slide Number Placeholder 21"/>
          <p:cNvSpPr>
            <a:spLocks noGrp="1"/>
          </p:cNvSpPr>
          <p:nvPr>
            <p:ph type="sldNum" sz="quarter" idx="15"/>
          </p:nvPr>
        </p:nvSpPr>
        <p:spPr/>
        <p:txBody>
          <a:bodyPr rtlCol="0"/>
          <a:lstStyle/>
          <a:p>
            <a:fld id="{315E3B9B-2485-4D65-B7D5-497E28C35E0A}"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4E6FEE2-76E7-46BF-90EF-1D009C3B1E6F}" type="datetimeFigureOut">
              <a:rPr lang="en-US" smtClean="0"/>
              <a:t>10/26/2017</a:t>
            </a:fld>
            <a:endParaRPr lang="en-US"/>
          </a:p>
        </p:txBody>
      </p:sp>
      <p:sp>
        <p:nvSpPr>
          <p:cNvPr id="18" name="Slide Number Placeholder 17"/>
          <p:cNvSpPr>
            <a:spLocks noGrp="1"/>
          </p:cNvSpPr>
          <p:nvPr>
            <p:ph type="sldNum" sz="quarter" idx="11"/>
          </p:nvPr>
        </p:nvSpPr>
        <p:spPr/>
        <p:txBody>
          <a:bodyPr rtlCol="0"/>
          <a:lstStyle/>
          <a:p>
            <a:fld id="{315E3B9B-2485-4D65-B7D5-497E28C35E0A}"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4E6FEE2-76E7-46BF-90EF-1D009C3B1E6F}" type="datetimeFigureOut">
              <a:rPr lang="en-US" smtClean="0"/>
              <a:t>10/26/2017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15E3B9B-2485-4D65-B7D5-497E28C35E0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ctrTitle"/>
          </p:nvPr>
        </p:nvSpPr>
        <p:spPr>
          <a:xfrm>
            <a:off x="1905000" y="838200"/>
            <a:ext cx="7086600" cy="1600200"/>
          </a:xfrm>
        </p:spPr>
        <p:txBody>
          <a:bodyPr>
            <a:normAutofit fontScale="90000"/>
          </a:bodyPr>
          <a:lstStyle/>
          <a:p>
            <a:pPr eaLnBrk="1" hangingPunct="1"/>
            <a:r>
              <a:rPr lang="en-US" sz="3600" dirty="0" smtClean="0"/>
              <a:t>2017 MNN Annual Conference:</a:t>
            </a:r>
            <a:r>
              <a:rPr lang="en-US" sz="3600" dirty="0" smtClean="0"/>
              <a:t/>
            </a:r>
            <a:br>
              <a:rPr lang="en-US" sz="3600" dirty="0" smtClean="0"/>
            </a:br>
            <a:r>
              <a:rPr lang="en-US" sz="3600" dirty="0" smtClean="0"/>
              <a:t>Stewarding Corporate Sponsors</a:t>
            </a:r>
            <a:br>
              <a:rPr lang="en-US" sz="3600" dirty="0" smtClean="0"/>
            </a:br>
            <a:endParaRPr lang="en-US" sz="3600" dirty="0" smtClean="0"/>
          </a:p>
        </p:txBody>
      </p:sp>
      <p:sp>
        <p:nvSpPr>
          <p:cNvPr id="15363" name="Rectangle 8"/>
          <p:cNvSpPr>
            <a:spLocks noGrp="1" noChangeArrowheads="1"/>
          </p:cNvSpPr>
          <p:nvPr>
            <p:ph type="subTitle" idx="1"/>
          </p:nvPr>
        </p:nvSpPr>
        <p:spPr>
          <a:xfrm>
            <a:off x="2819400" y="3429000"/>
            <a:ext cx="5029200" cy="2590800"/>
          </a:xfrm>
        </p:spPr>
        <p:txBody>
          <a:bodyPr>
            <a:normAutofit/>
          </a:bodyPr>
          <a:lstStyle/>
          <a:p>
            <a:pPr eaLnBrk="1" hangingPunct="1"/>
            <a:endParaRPr lang="en-GB" sz="1800" dirty="0" smtClean="0"/>
          </a:p>
          <a:p>
            <a:pPr eaLnBrk="1" hangingPunct="1"/>
            <a:r>
              <a:rPr lang="en-GB" sz="2000" dirty="0" smtClean="0"/>
              <a:t>Presented by</a:t>
            </a:r>
            <a:r>
              <a:rPr lang="en-GB" sz="2000" dirty="0" smtClean="0"/>
              <a:t>:</a:t>
            </a:r>
            <a:endParaRPr lang="en-GB" dirty="0" smtClean="0"/>
          </a:p>
          <a:p>
            <a:pPr eaLnBrk="1" hangingPunct="1"/>
            <a:r>
              <a:rPr lang="en-GB" altLang="en-US" sz="2000" dirty="0" smtClean="0">
                <a:solidFill>
                  <a:srgbClr val="0070C0"/>
                </a:solidFill>
                <a:ea typeface="ＭＳ Ｐゴシック" panose="020B0600070205080204" pitchFamily="34" charset="-128"/>
              </a:rPr>
              <a:t>Wes </a:t>
            </a:r>
            <a:r>
              <a:rPr lang="en-GB" altLang="en-US" sz="2000" dirty="0" smtClean="0">
                <a:solidFill>
                  <a:srgbClr val="0070C0"/>
                </a:solidFill>
                <a:ea typeface="ＭＳ Ｐゴシック" panose="020B0600070205080204" pitchFamily="34" charset="-128"/>
              </a:rPr>
              <a:t>Enicks</a:t>
            </a:r>
          </a:p>
          <a:p>
            <a:pPr eaLnBrk="1" hangingPunct="1"/>
            <a:r>
              <a:rPr lang="en-GB" altLang="en-US" sz="2000" dirty="0" smtClean="0">
                <a:solidFill>
                  <a:srgbClr val="0070C0"/>
                </a:solidFill>
                <a:ea typeface="ＭＳ Ｐゴシック" panose="020B0600070205080204" pitchFamily="34" charset="-128"/>
              </a:rPr>
              <a:t>Executive Director</a:t>
            </a:r>
            <a:endParaRPr lang="en-GB" altLang="en-US" sz="2000" dirty="0" smtClean="0">
              <a:solidFill>
                <a:srgbClr val="0070C0"/>
              </a:solidFill>
              <a:ea typeface="ＭＳ Ｐゴシック" panose="020B0600070205080204" pitchFamily="34" charset="-128"/>
            </a:endParaRPr>
          </a:p>
          <a:p>
            <a:pPr eaLnBrk="1" hangingPunct="1"/>
            <a:r>
              <a:rPr lang="en-GB" altLang="en-US" sz="2000" dirty="0" smtClean="0">
                <a:solidFill>
                  <a:srgbClr val="0070C0"/>
                </a:solidFill>
                <a:ea typeface="ＭＳ Ｐゴシック" panose="020B0600070205080204" pitchFamily="34" charset="-128"/>
              </a:rPr>
              <a:t>Generations Incorporated</a:t>
            </a:r>
            <a:endParaRPr lang="en-GB" altLang="en-US" sz="2000" dirty="0" smtClean="0">
              <a:solidFill>
                <a:srgbClr val="0070C0"/>
              </a:solidFill>
              <a:ea typeface="ＭＳ Ｐゴシック" panose="020B0600070205080204" pitchFamily="34" charset="-128"/>
            </a:endParaRPr>
          </a:p>
          <a:p>
            <a:pPr eaLnBrk="1" hangingPunct="1"/>
            <a:endParaRPr lang="en-GB" dirty="0" smtClean="0"/>
          </a:p>
        </p:txBody>
      </p:sp>
    </p:spTree>
    <p:extLst>
      <p:ext uri="{BB962C8B-B14F-4D97-AF65-F5344CB8AC3E}">
        <p14:creationId xmlns:p14="http://schemas.microsoft.com/office/powerpoint/2010/main" val="3609678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5943600" cy="762000"/>
          </a:xfrm>
        </p:spPr>
        <p:txBody>
          <a:bodyPr/>
          <a:lstStyle/>
          <a:p>
            <a:r>
              <a:rPr lang="en-US" sz="3200" b="1" cap="all" dirty="0"/>
              <a:t>Finalizing the deal</a:t>
            </a:r>
            <a:endParaRPr lang="en-US" sz="3200" b="1" dirty="0"/>
          </a:p>
        </p:txBody>
      </p:sp>
      <p:sp>
        <p:nvSpPr>
          <p:cNvPr id="3" name="Content Placeholder 2"/>
          <p:cNvSpPr>
            <a:spLocks noGrp="1"/>
          </p:cNvSpPr>
          <p:nvPr>
            <p:ph sz="quarter" idx="1"/>
          </p:nvPr>
        </p:nvSpPr>
        <p:spPr>
          <a:xfrm>
            <a:off x="304800" y="1371600"/>
            <a:ext cx="3352800" cy="2667000"/>
          </a:xfrm>
        </p:spPr>
        <p:txBody>
          <a:bodyPr>
            <a:normAutofit/>
          </a:bodyPr>
          <a:lstStyle/>
          <a:p>
            <a:pPr marL="0" indent="0" algn="ctr">
              <a:buNone/>
            </a:pPr>
            <a:endParaRPr lang="en-US" dirty="0" smtClean="0"/>
          </a:p>
          <a:p>
            <a:pPr marL="0" indent="0" algn="ctr">
              <a:buNone/>
            </a:pPr>
            <a:r>
              <a:rPr lang="en-US" dirty="0" smtClean="0"/>
              <a:t>Media Partnerships </a:t>
            </a:r>
          </a:p>
          <a:p>
            <a:pPr marL="0" indent="0" algn="ctr">
              <a:buNone/>
            </a:pPr>
            <a:endParaRPr lang="en-US" dirty="0"/>
          </a:p>
          <a:p>
            <a:pPr marL="0" indent="0" algn="ctr">
              <a:buNone/>
            </a:pPr>
            <a:r>
              <a:rPr lang="en-US" dirty="0" smtClean="0"/>
              <a:t>Advertisement Sample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1143000"/>
            <a:ext cx="4550479" cy="53999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9051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5867400" cy="838200"/>
          </a:xfrm>
        </p:spPr>
        <p:txBody>
          <a:bodyPr/>
          <a:lstStyle/>
          <a:p>
            <a:r>
              <a:rPr lang="en-US" sz="3200" b="1" cap="all" dirty="0" smtClean="0"/>
              <a:t>Finalizing the deal</a:t>
            </a:r>
            <a:endParaRPr lang="en-US" sz="3200" b="1" cap="all" dirty="0"/>
          </a:p>
        </p:txBody>
      </p:sp>
      <p:sp>
        <p:nvSpPr>
          <p:cNvPr id="4" name="Content Placeholder 3"/>
          <p:cNvSpPr>
            <a:spLocks noGrp="1"/>
          </p:cNvSpPr>
          <p:nvPr>
            <p:ph sz="quarter" idx="1"/>
          </p:nvPr>
        </p:nvSpPr>
        <p:spPr>
          <a:xfrm>
            <a:off x="457200" y="1371600"/>
            <a:ext cx="8229600" cy="5029200"/>
          </a:xfrm>
        </p:spPr>
        <p:txBody>
          <a:bodyPr>
            <a:normAutofit/>
          </a:bodyPr>
          <a:lstStyle/>
          <a:p>
            <a:pPr>
              <a:buFontTx/>
              <a:buChar char="-"/>
            </a:pPr>
            <a:r>
              <a:rPr lang="en-US" sz="2400" dirty="0" smtClean="0">
                <a:cs typeface="ＭＳ Ｐゴシック" charset="-128"/>
              </a:rPr>
              <a:t>Paid media</a:t>
            </a:r>
            <a:endParaRPr lang="en-US" sz="2400" dirty="0">
              <a:solidFill>
                <a:srgbClr val="008000"/>
              </a:solidFill>
              <a:cs typeface="ＭＳ Ｐゴシック" charset="-128"/>
            </a:endParaRPr>
          </a:p>
          <a:p>
            <a:pPr>
              <a:buFont typeface="Arial" panose="020B0604020202020204" pitchFamily="34" charset="0"/>
              <a:buChar char="•"/>
            </a:pPr>
            <a:r>
              <a:rPr lang="en-US" sz="2000" b="1" dirty="0" smtClean="0">
                <a:solidFill>
                  <a:srgbClr val="0070C0"/>
                </a:solidFill>
                <a:cs typeface="ＭＳ Ｐゴシック" charset="-128"/>
              </a:rPr>
              <a:t>How do you ensure you are getting a return on your investment</a:t>
            </a:r>
            <a:endParaRPr lang="en-US" sz="2400" dirty="0" smtClean="0">
              <a:solidFill>
                <a:srgbClr val="0070C0"/>
              </a:solidFill>
              <a:cs typeface="ＭＳ Ｐゴシック" charset="-128"/>
            </a:endParaRPr>
          </a:p>
          <a:p>
            <a:pPr>
              <a:buFontTx/>
              <a:buChar char="-"/>
            </a:pPr>
            <a:r>
              <a:rPr lang="en-US" sz="2400" dirty="0" smtClean="0">
                <a:cs typeface="ＭＳ Ｐゴシック" charset="-128"/>
              </a:rPr>
              <a:t>VIP/Hospitality</a:t>
            </a:r>
          </a:p>
          <a:p>
            <a:pPr>
              <a:buFont typeface="Arial" panose="020B0604020202020204" pitchFamily="34" charset="0"/>
              <a:buChar char="•"/>
            </a:pPr>
            <a:r>
              <a:rPr lang="en-US" sz="2000" dirty="0" smtClean="0">
                <a:solidFill>
                  <a:srgbClr val="0070C0"/>
                </a:solidFill>
                <a:cs typeface="ＭＳ Ｐゴシック" charset="-128"/>
              </a:rPr>
              <a:t>When does VIP or exclusive guest experiences make sense</a:t>
            </a:r>
          </a:p>
          <a:p>
            <a:pPr>
              <a:buFont typeface="Arial" panose="020B0604020202020204" pitchFamily="34" charset="0"/>
              <a:buChar char="•"/>
            </a:pPr>
            <a:r>
              <a:rPr lang="en-US" sz="2000" dirty="0">
                <a:solidFill>
                  <a:srgbClr val="0070C0"/>
                </a:solidFill>
                <a:cs typeface="ＭＳ Ｐゴシック" charset="-128"/>
              </a:rPr>
              <a:t>Include specific number of tickets, parking vouchers, type of tickets (reserved or general admission?) that sponsorship includes as part of Agreement  Make sure you work with your box office or events team before offering terms to ensure you can deliver the number of tickets or other </a:t>
            </a:r>
            <a:r>
              <a:rPr lang="en-US" sz="2000" dirty="0" smtClean="0">
                <a:solidFill>
                  <a:srgbClr val="0070C0"/>
                </a:solidFill>
                <a:cs typeface="ＭＳ Ｐゴシック" charset="-128"/>
              </a:rPr>
              <a:t>benefits</a:t>
            </a:r>
            <a:endParaRPr lang="en-US" sz="2000" b="0" dirty="0" smtClean="0">
              <a:solidFill>
                <a:srgbClr val="0070C0"/>
              </a:solidFill>
              <a:cs typeface="ＭＳ Ｐゴシック" charset="-128"/>
            </a:endParaRPr>
          </a:p>
          <a:p>
            <a:pPr>
              <a:buFontTx/>
              <a:buChar char="-"/>
            </a:pPr>
            <a:r>
              <a:rPr lang="en-US" sz="2400" dirty="0">
                <a:cs typeface="ＭＳ Ｐゴシック" charset="-128"/>
              </a:rPr>
              <a:t>Mailing production </a:t>
            </a:r>
            <a:r>
              <a:rPr lang="en-US" sz="2400" dirty="0" smtClean="0">
                <a:cs typeface="ＭＳ Ｐゴシック" charset="-128"/>
              </a:rPr>
              <a:t>schedule</a:t>
            </a:r>
          </a:p>
          <a:p>
            <a:pPr>
              <a:buFont typeface="Arial" panose="020B0604020202020204" pitchFamily="34" charset="0"/>
              <a:buChar char="•"/>
            </a:pPr>
            <a:r>
              <a:rPr lang="en-US" sz="2000" b="1" dirty="0" smtClean="0">
                <a:solidFill>
                  <a:srgbClr val="0070C0"/>
                </a:solidFill>
                <a:cs typeface="ＭＳ Ｐゴシック" charset="-128"/>
              </a:rPr>
              <a:t>Invitations</a:t>
            </a:r>
            <a:r>
              <a:rPr lang="en-US" sz="2000" b="1" dirty="0">
                <a:solidFill>
                  <a:srgbClr val="0070C0"/>
                </a:solidFill>
                <a:cs typeface="ＭＳ Ｐゴシック" charset="-128"/>
              </a:rPr>
              <a:t>, event materials, post event </a:t>
            </a:r>
            <a:r>
              <a:rPr lang="en-US" sz="2000" b="1" dirty="0" smtClean="0">
                <a:solidFill>
                  <a:srgbClr val="0070C0"/>
                </a:solidFill>
                <a:cs typeface="ＭＳ Ｐゴシック" charset="-128"/>
              </a:rPr>
              <a:t>recap</a:t>
            </a:r>
          </a:p>
          <a:p>
            <a:pPr>
              <a:buFont typeface="Arial" panose="020B0604020202020204" pitchFamily="34" charset="0"/>
              <a:buChar char="•"/>
            </a:pPr>
            <a:r>
              <a:rPr lang="en-US" sz="2000" dirty="0" smtClean="0">
                <a:solidFill>
                  <a:srgbClr val="0070C0"/>
                </a:solidFill>
                <a:cs typeface="ＭＳ Ｐゴシック" charset="-128"/>
              </a:rPr>
              <a:t>Your event work plan</a:t>
            </a:r>
          </a:p>
          <a:p>
            <a:pPr>
              <a:buFont typeface="Arial" panose="020B0604020202020204" pitchFamily="34" charset="0"/>
              <a:buChar char="•"/>
            </a:pPr>
            <a:r>
              <a:rPr lang="en-US" sz="2000" dirty="0" smtClean="0">
                <a:solidFill>
                  <a:srgbClr val="0070C0"/>
                </a:solidFill>
                <a:cs typeface="ＭＳ Ｐゴシック" charset="-128"/>
              </a:rPr>
              <a:t>Have regular check-in with marketing </a:t>
            </a:r>
            <a:endParaRPr lang="en-US" sz="2400" dirty="0" smtClean="0">
              <a:solidFill>
                <a:srgbClr val="0070C0"/>
              </a:solidFill>
              <a:cs typeface="ＭＳ Ｐゴシック" charset="-128"/>
            </a:endParaRPr>
          </a:p>
          <a:p>
            <a:pPr>
              <a:buFontTx/>
              <a:buChar char="-"/>
            </a:pPr>
            <a:r>
              <a:rPr lang="en-US" sz="2400" dirty="0" smtClean="0">
                <a:cs typeface="ＭＳ Ｐゴシック" charset="-128"/>
              </a:rPr>
              <a:t>Social </a:t>
            </a:r>
            <a:r>
              <a:rPr lang="en-US" sz="2400" dirty="0">
                <a:cs typeface="ＭＳ Ｐゴシック" charset="-128"/>
              </a:rPr>
              <a:t>Media </a:t>
            </a:r>
            <a:r>
              <a:rPr lang="en-US" sz="2400" dirty="0" smtClean="0">
                <a:cs typeface="ＭＳ Ｐゴシック" charset="-128"/>
              </a:rPr>
              <a:t>schedule – Always check sites!</a:t>
            </a:r>
          </a:p>
          <a:p>
            <a:pPr>
              <a:buFontTx/>
              <a:buChar char="-"/>
            </a:pPr>
            <a:endParaRPr lang="en-US" sz="2400" dirty="0">
              <a:cs typeface="ＭＳ Ｐゴシック" charset="-128"/>
            </a:endParaRP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975375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5867400" cy="1143000"/>
          </a:xfrm>
        </p:spPr>
        <p:txBody>
          <a:bodyPr/>
          <a:lstStyle/>
          <a:p>
            <a:r>
              <a:rPr lang="en-US" sz="3200" b="1" cap="all" dirty="0" smtClean="0"/>
              <a:t>Volunteer Opportunities</a:t>
            </a:r>
            <a:endParaRPr lang="en-US" sz="3200" b="1" cap="all" dirty="0"/>
          </a:p>
        </p:txBody>
      </p:sp>
      <p:sp>
        <p:nvSpPr>
          <p:cNvPr id="4" name="Content Placeholder 3"/>
          <p:cNvSpPr>
            <a:spLocks noGrp="1"/>
          </p:cNvSpPr>
          <p:nvPr>
            <p:ph sz="quarter" idx="1"/>
          </p:nvPr>
        </p:nvSpPr>
        <p:spPr/>
        <p:txBody>
          <a:bodyPr/>
          <a:lstStyle/>
          <a:p>
            <a:pPr>
              <a:buFontTx/>
              <a:buChar char="-"/>
            </a:pPr>
            <a:r>
              <a:rPr lang="en-US" sz="2400" dirty="0" smtClean="0">
                <a:solidFill>
                  <a:schemeClr val="tx2">
                    <a:lumMod val="50000"/>
                  </a:schemeClr>
                </a:solidFill>
                <a:cs typeface="ＭＳ Ｐゴシック" charset="-128"/>
              </a:rPr>
              <a:t>Employee </a:t>
            </a:r>
            <a:r>
              <a:rPr lang="en-US" sz="2400" dirty="0" smtClean="0">
                <a:solidFill>
                  <a:schemeClr val="tx2">
                    <a:lumMod val="50000"/>
                  </a:schemeClr>
                </a:solidFill>
                <a:cs typeface="ＭＳ Ｐゴシック" charset="-128"/>
              </a:rPr>
              <a:t>participation/volunteering</a:t>
            </a:r>
          </a:p>
          <a:p>
            <a:pPr>
              <a:buFontTx/>
              <a:buChar char="-"/>
            </a:pPr>
            <a:r>
              <a:rPr lang="en-US" sz="2400" dirty="0" smtClean="0">
                <a:solidFill>
                  <a:srgbClr val="0070C0"/>
                </a:solidFill>
                <a:cs typeface="ＭＳ Ｐゴシック" charset="-128"/>
              </a:rPr>
              <a:t>Discuss </a:t>
            </a:r>
            <a:r>
              <a:rPr lang="en-US" sz="2400" dirty="0" smtClean="0">
                <a:solidFill>
                  <a:srgbClr val="0070C0"/>
                </a:solidFill>
                <a:cs typeface="ＭＳ Ｐゴシック" charset="-128"/>
              </a:rPr>
              <a:t>with funder the number of volunteer positions available, dress code, duties and </a:t>
            </a:r>
            <a:r>
              <a:rPr lang="en-US" sz="2400" dirty="0" smtClean="0">
                <a:solidFill>
                  <a:srgbClr val="0070C0"/>
                </a:solidFill>
                <a:cs typeface="ＭＳ Ｐゴシック" charset="-128"/>
              </a:rPr>
              <a:t>hours</a:t>
            </a:r>
          </a:p>
          <a:p>
            <a:pPr>
              <a:buFontTx/>
              <a:buChar char="-"/>
            </a:pPr>
            <a:r>
              <a:rPr lang="en-US" sz="2400" dirty="0" smtClean="0">
                <a:solidFill>
                  <a:srgbClr val="0070C0"/>
                </a:solidFill>
                <a:cs typeface="ＭＳ Ｐゴシック" charset="-128"/>
              </a:rPr>
              <a:t>Work </a:t>
            </a:r>
            <a:r>
              <a:rPr lang="en-US" sz="2400" dirty="0" smtClean="0">
                <a:solidFill>
                  <a:srgbClr val="0070C0"/>
                </a:solidFill>
                <a:cs typeface="ＭＳ Ｐゴシック" charset="-128"/>
              </a:rPr>
              <a:t>with staff to ensure employees assigned to meaningful and public-facing roles where time respected  </a:t>
            </a:r>
            <a:endParaRPr lang="en-US" sz="2400" dirty="0" smtClean="0">
              <a:solidFill>
                <a:srgbClr val="0070C0"/>
              </a:solidFill>
              <a:cs typeface="ＭＳ Ｐゴシック" charset="-128"/>
            </a:endParaRPr>
          </a:p>
          <a:p>
            <a:pPr>
              <a:buFontTx/>
              <a:buChar char="-"/>
            </a:pPr>
            <a:r>
              <a:rPr lang="en-US" sz="2400" dirty="0" smtClean="0">
                <a:solidFill>
                  <a:srgbClr val="0070C0"/>
                </a:solidFill>
                <a:cs typeface="ＭＳ Ｐゴシック" charset="-128"/>
              </a:rPr>
              <a:t>Check </a:t>
            </a:r>
            <a:r>
              <a:rPr lang="en-US" sz="2400" dirty="0" smtClean="0">
                <a:solidFill>
                  <a:srgbClr val="0070C0"/>
                </a:solidFill>
                <a:cs typeface="ＭＳ Ｐゴシック" charset="-128"/>
              </a:rPr>
              <a:t>in with employees during event or opportunity to gain feedback and make any necessary </a:t>
            </a:r>
            <a:r>
              <a:rPr lang="en-US" sz="2400" dirty="0" smtClean="0">
                <a:solidFill>
                  <a:srgbClr val="0070C0"/>
                </a:solidFill>
                <a:cs typeface="ＭＳ Ｐゴシック" charset="-128"/>
              </a:rPr>
              <a:t>adjustments</a:t>
            </a:r>
          </a:p>
          <a:p>
            <a:pPr>
              <a:buFontTx/>
              <a:buChar char="-"/>
            </a:pPr>
            <a:r>
              <a:rPr lang="en-US" sz="2400" dirty="0" smtClean="0">
                <a:solidFill>
                  <a:srgbClr val="0070C0"/>
                </a:solidFill>
                <a:cs typeface="ＭＳ Ｐゴシック" charset="-128"/>
              </a:rPr>
              <a:t>Have </a:t>
            </a:r>
            <a:r>
              <a:rPr lang="en-US" sz="2400" dirty="0" smtClean="0">
                <a:solidFill>
                  <a:srgbClr val="0070C0"/>
                </a:solidFill>
                <a:cs typeface="ＭＳ Ｐゴシック" charset="-128"/>
              </a:rPr>
              <a:t>a photographer take photos of employee volunteering to post on your social media and to offer the corporation</a:t>
            </a: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FontTx/>
              <a:buChar char="-"/>
            </a:pPr>
            <a:endParaRPr lang="en-US" sz="2400"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1945144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348" y="228600"/>
            <a:ext cx="5867400" cy="1143000"/>
          </a:xfrm>
        </p:spPr>
        <p:txBody>
          <a:bodyPr/>
          <a:lstStyle/>
          <a:p>
            <a:r>
              <a:rPr lang="en-US" sz="3200" b="1" cap="all" dirty="0" smtClean="0"/>
              <a:t>Finalizing the deal</a:t>
            </a:r>
            <a:endParaRPr lang="en-US" sz="3200" b="1" cap="all"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6654" y="2209800"/>
            <a:ext cx="5775960" cy="412568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005634" y="1523999"/>
            <a:ext cx="6858000" cy="461665"/>
          </a:xfrm>
          <a:prstGeom prst="rect">
            <a:avLst/>
          </a:prstGeom>
          <a:noFill/>
        </p:spPr>
        <p:txBody>
          <a:bodyPr wrap="square" rtlCol="0">
            <a:spAutoFit/>
          </a:bodyPr>
          <a:lstStyle/>
          <a:p>
            <a:pPr algn="ctr"/>
            <a:r>
              <a:rPr lang="en-US" sz="2400" b="1" dirty="0" smtClean="0"/>
              <a:t>Sponsorship recognition on event invitation</a:t>
            </a:r>
            <a:endParaRPr lang="en-US" sz="2400" b="1" dirty="0"/>
          </a:p>
        </p:txBody>
      </p:sp>
    </p:spTree>
    <p:extLst>
      <p:ext uri="{BB962C8B-B14F-4D97-AF65-F5344CB8AC3E}">
        <p14:creationId xmlns:p14="http://schemas.microsoft.com/office/powerpoint/2010/main" val="3558467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295400"/>
            <a:ext cx="4648200" cy="348615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133600" y="533398"/>
            <a:ext cx="5219700" cy="584775"/>
          </a:xfrm>
          <a:prstGeom prst="rect">
            <a:avLst/>
          </a:prstGeom>
          <a:noFill/>
        </p:spPr>
        <p:txBody>
          <a:bodyPr wrap="square" rtlCol="0">
            <a:spAutoFit/>
          </a:bodyPr>
          <a:lstStyle/>
          <a:p>
            <a:pPr algn="ctr"/>
            <a:r>
              <a:rPr lang="en-US" sz="3200" b="1" cap="all" dirty="0">
                <a:solidFill>
                  <a:schemeClr val="accent1">
                    <a:lumMod val="50000"/>
                  </a:schemeClr>
                </a:solidFill>
              </a:rPr>
              <a:t>Finalizing the deal</a:t>
            </a:r>
            <a:endParaRPr lang="en-US" sz="3200" b="1" dirty="0">
              <a:solidFill>
                <a:schemeClr val="accent1">
                  <a:lumMod val="50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6397" y="3138487"/>
            <a:ext cx="4381500" cy="3286125"/>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562600" y="1600200"/>
            <a:ext cx="2895600" cy="830997"/>
          </a:xfrm>
          <a:prstGeom prst="rect">
            <a:avLst/>
          </a:prstGeom>
          <a:noFill/>
        </p:spPr>
        <p:txBody>
          <a:bodyPr wrap="square" rtlCol="0">
            <a:spAutoFit/>
          </a:bodyPr>
          <a:lstStyle/>
          <a:p>
            <a:pPr algn="ctr"/>
            <a:r>
              <a:rPr lang="en-US" sz="2400" b="1" dirty="0" smtClean="0"/>
              <a:t>Social Media Recognition</a:t>
            </a:r>
            <a:endParaRPr lang="en-US" sz="2400" b="1" dirty="0"/>
          </a:p>
        </p:txBody>
      </p:sp>
    </p:spTree>
    <p:extLst>
      <p:ext uri="{BB962C8B-B14F-4D97-AF65-F5344CB8AC3E}">
        <p14:creationId xmlns:p14="http://schemas.microsoft.com/office/powerpoint/2010/main" val="445679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3810000" cy="1143000"/>
          </a:xfrm>
        </p:spPr>
        <p:txBody>
          <a:bodyPr/>
          <a:lstStyle/>
          <a:p>
            <a:r>
              <a:rPr lang="en-US" b="1" dirty="0" smtClean="0"/>
              <a:t>Post Event Plan</a:t>
            </a:r>
            <a:endParaRPr lang="en-US" b="1" dirty="0"/>
          </a:p>
        </p:txBody>
      </p:sp>
      <p:sp>
        <p:nvSpPr>
          <p:cNvPr id="3" name="Content Placeholder 2"/>
          <p:cNvSpPr>
            <a:spLocks noGrp="1"/>
          </p:cNvSpPr>
          <p:nvPr>
            <p:ph sz="quarter" idx="1"/>
          </p:nvPr>
        </p:nvSpPr>
        <p:spPr>
          <a:xfrm>
            <a:off x="457200" y="2209800"/>
            <a:ext cx="7467600" cy="4873752"/>
          </a:xfrm>
        </p:spPr>
        <p:txBody>
          <a:bodyPr/>
          <a:lstStyle/>
          <a:p>
            <a:pPr>
              <a:buFontTx/>
              <a:buChar char="-"/>
            </a:pPr>
            <a:r>
              <a:rPr lang="en-US" sz="2400" dirty="0" smtClean="0"/>
              <a:t>Have a post event plan for corporate sponsorship thank you and stewardship with clearly defined responsibilities</a:t>
            </a:r>
            <a:endParaRPr lang="en-US" dirty="0" smtClean="0"/>
          </a:p>
          <a:p>
            <a:pPr>
              <a:buFont typeface="Arial" panose="020B0604020202020204" pitchFamily="34" charset="0"/>
              <a:buChar char="•"/>
            </a:pPr>
            <a:r>
              <a:rPr lang="en-US" sz="2000" b="1" dirty="0" smtClean="0">
                <a:solidFill>
                  <a:srgbClr val="0070C0"/>
                </a:solidFill>
              </a:rPr>
              <a:t>Post event plan</a:t>
            </a:r>
          </a:p>
          <a:p>
            <a:pPr>
              <a:buFont typeface="Arial" panose="020B0604020202020204" pitchFamily="34" charset="0"/>
              <a:buChar char="•"/>
            </a:pPr>
            <a:r>
              <a:rPr lang="en-US" sz="2000" b="1" dirty="0" smtClean="0">
                <a:solidFill>
                  <a:srgbClr val="0070C0"/>
                </a:solidFill>
              </a:rPr>
              <a:t>Personalized Thank you Notes </a:t>
            </a:r>
            <a:endParaRPr lang="en-US" sz="2000" dirty="0">
              <a:solidFill>
                <a:srgbClr val="0070C0"/>
              </a:solidFill>
            </a:endParaRPr>
          </a:p>
          <a:p>
            <a:pPr>
              <a:buFont typeface="Arial" panose="020B0604020202020204" pitchFamily="34" charset="0"/>
              <a:buChar char="•"/>
            </a:pPr>
            <a:r>
              <a:rPr lang="en-US" sz="2000" b="1" dirty="0" smtClean="0">
                <a:solidFill>
                  <a:srgbClr val="0070C0"/>
                </a:solidFill>
              </a:rPr>
              <a:t>Photos!</a:t>
            </a:r>
            <a:endParaRPr lang="en-US" sz="2000" dirty="0">
              <a:solidFill>
                <a:srgbClr val="0070C0"/>
              </a:solidFill>
            </a:endParaRPr>
          </a:p>
          <a:p>
            <a:pPr>
              <a:buFont typeface="Arial" panose="020B0604020202020204" pitchFamily="34" charset="0"/>
              <a:buChar char="•"/>
            </a:pPr>
            <a:r>
              <a:rPr lang="en-US" sz="2000" b="1" dirty="0" smtClean="0">
                <a:solidFill>
                  <a:srgbClr val="0070C0"/>
                </a:solidFill>
              </a:rPr>
              <a:t>Time is of the essence</a:t>
            </a:r>
          </a:p>
          <a:p>
            <a:pPr lvl="1"/>
            <a:endParaRPr lang="en-US" dirty="0"/>
          </a:p>
        </p:txBody>
      </p:sp>
    </p:spTree>
    <p:extLst>
      <p:ext uri="{BB962C8B-B14F-4D97-AF65-F5344CB8AC3E}">
        <p14:creationId xmlns:p14="http://schemas.microsoft.com/office/powerpoint/2010/main" val="2939633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57200"/>
            <a:ext cx="3581400" cy="731838"/>
          </a:xfrm>
        </p:spPr>
        <p:txBody>
          <a:bodyPr/>
          <a:lstStyle/>
          <a:p>
            <a:r>
              <a:rPr lang="en-US" b="1" dirty="0"/>
              <a:t>Post Event Plan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447800"/>
            <a:ext cx="4373880" cy="31242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2634047"/>
            <a:ext cx="5181600" cy="370114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5800" y="5105400"/>
            <a:ext cx="2667000" cy="830997"/>
          </a:xfrm>
          <a:prstGeom prst="rect">
            <a:avLst/>
          </a:prstGeom>
          <a:noFill/>
        </p:spPr>
        <p:txBody>
          <a:bodyPr wrap="square" rtlCol="0">
            <a:spAutoFit/>
          </a:bodyPr>
          <a:lstStyle/>
          <a:p>
            <a:r>
              <a:rPr lang="en-US" sz="2400" b="1" dirty="0" smtClean="0"/>
              <a:t>Personalized Thank You Notes</a:t>
            </a:r>
            <a:endParaRPr lang="en-US" sz="2400" b="1" dirty="0"/>
          </a:p>
        </p:txBody>
      </p:sp>
    </p:spTree>
    <p:extLst>
      <p:ext uri="{BB962C8B-B14F-4D97-AF65-F5344CB8AC3E}">
        <p14:creationId xmlns:p14="http://schemas.microsoft.com/office/powerpoint/2010/main" val="3991048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85800"/>
            <a:ext cx="4800600" cy="685800"/>
          </a:xfrm>
        </p:spPr>
        <p:txBody>
          <a:bodyPr>
            <a:normAutofit fontScale="90000"/>
          </a:bodyPr>
          <a:lstStyle/>
          <a:p>
            <a:r>
              <a:rPr lang="en-US" sz="3200" b="1" cap="all" dirty="0" smtClean="0"/>
              <a:t>Measure the results</a:t>
            </a:r>
            <a:endParaRPr lang="en-US" sz="3200" b="1" cap="all" dirty="0"/>
          </a:p>
        </p:txBody>
      </p:sp>
      <p:sp>
        <p:nvSpPr>
          <p:cNvPr id="4" name="Content Placeholder 3"/>
          <p:cNvSpPr>
            <a:spLocks noGrp="1"/>
          </p:cNvSpPr>
          <p:nvPr>
            <p:ph sz="quarter" idx="1"/>
          </p:nvPr>
        </p:nvSpPr>
        <p:spPr/>
        <p:txBody>
          <a:bodyPr/>
          <a:lstStyle/>
          <a:p>
            <a:pPr>
              <a:buNone/>
            </a:pPr>
            <a:r>
              <a:rPr lang="en-US" sz="2400" dirty="0" smtClean="0">
                <a:cs typeface="ＭＳ Ｐゴシック" charset="-128"/>
              </a:rPr>
              <a:t>Once the event is over, benchmark results so that the sponsor knows what they achieved. This includes:</a:t>
            </a:r>
          </a:p>
          <a:p>
            <a:pPr>
              <a:buNone/>
            </a:pPr>
            <a:endParaRPr lang="en-US" sz="2400" dirty="0" smtClean="0">
              <a:cs typeface="ＭＳ Ｐゴシック" charset="-128"/>
            </a:endParaRPr>
          </a:p>
          <a:p>
            <a:pPr marL="0" indent="0">
              <a:buNone/>
            </a:pPr>
            <a:r>
              <a:rPr lang="en-US" sz="2400" dirty="0" smtClean="0">
                <a:cs typeface="ＭＳ Ｐゴシック" charset="-128"/>
              </a:rPr>
              <a:t>Promotional participation (sales, media, online, etc.)</a:t>
            </a:r>
          </a:p>
          <a:p>
            <a:pPr>
              <a:buFont typeface="Arial" panose="020B0604020202020204" pitchFamily="34" charset="0"/>
              <a:buChar char="•"/>
            </a:pPr>
            <a:r>
              <a:rPr lang="en-US" sz="2000" dirty="0" smtClean="0">
                <a:solidFill>
                  <a:srgbClr val="0070C0"/>
                </a:solidFill>
                <a:cs typeface="ＭＳ Ｐゴシック" charset="-128"/>
              </a:rPr>
              <a:t>How did you create value for the sponsor?</a:t>
            </a:r>
          </a:p>
          <a:p>
            <a:pPr>
              <a:buNone/>
            </a:pPr>
            <a:endParaRPr lang="en-US" sz="2400" dirty="0" smtClean="0">
              <a:solidFill>
                <a:srgbClr val="008000"/>
              </a:solidFill>
              <a:cs typeface="ＭＳ Ｐゴシック" charset="-128"/>
            </a:endParaRPr>
          </a:p>
          <a:p>
            <a:pPr>
              <a:buNone/>
            </a:pPr>
            <a:r>
              <a:rPr lang="en-US" sz="2400" dirty="0" smtClean="0">
                <a:cs typeface="ＭＳ Ｐゴシック" charset="-128"/>
              </a:rPr>
              <a:t>Program outcomes and impact</a:t>
            </a:r>
          </a:p>
          <a:p>
            <a:pPr>
              <a:buFont typeface="Arial" panose="020B0604020202020204" pitchFamily="34" charset="0"/>
              <a:buChar char="•"/>
            </a:pPr>
            <a:r>
              <a:rPr lang="en-US" sz="2000" b="1" dirty="0" smtClean="0">
                <a:solidFill>
                  <a:srgbClr val="0070C0"/>
                </a:solidFill>
                <a:cs typeface="ＭＳ Ｐゴシック" charset="-128"/>
              </a:rPr>
              <a:t>The ties between social responsibility and marketing impact</a:t>
            </a:r>
          </a:p>
          <a:p>
            <a:pPr marL="0" indent="0">
              <a:buNone/>
            </a:pPr>
            <a:r>
              <a:rPr lang="en-US" sz="2400" dirty="0" smtClean="0">
                <a:cs typeface="ＭＳ Ｐゴシック" charset="-128"/>
              </a:rPr>
              <a:t>	</a:t>
            </a:r>
          </a:p>
          <a:p>
            <a:pPr>
              <a:buFontTx/>
              <a:buChar char="-"/>
            </a:pPr>
            <a:endParaRPr lang="en-US" sz="2400"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836723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5257800" cy="609600"/>
          </a:xfrm>
        </p:spPr>
        <p:txBody>
          <a:bodyPr/>
          <a:lstStyle/>
          <a:p>
            <a:r>
              <a:rPr lang="en-US" sz="3200" b="1" cap="all" dirty="0" smtClean="0"/>
              <a:t>Measure the results</a:t>
            </a:r>
            <a:endParaRPr lang="en-US" sz="3200" b="1" cap="all" dirty="0"/>
          </a:p>
        </p:txBody>
      </p:sp>
      <p:sp>
        <p:nvSpPr>
          <p:cNvPr id="4" name="Content Placeholder 3"/>
          <p:cNvSpPr>
            <a:spLocks noGrp="1"/>
          </p:cNvSpPr>
          <p:nvPr>
            <p:ph sz="quarter" idx="1"/>
          </p:nvPr>
        </p:nvSpPr>
        <p:spPr>
          <a:xfrm>
            <a:off x="457200" y="1447800"/>
            <a:ext cx="8229600" cy="5029200"/>
          </a:xfrm>
        </p:spPr>
        <p:txBody>
          <a:bodyPr/>
          <a:lstStyle/>
          <a:p>
            <a:pPr>
              <a:buFontTx/>
              <a:buChar char="-"/>
            </a:pPr>
            <a:r>
              <a:rPr lang="en-US" sz="2400" dirty="0" smtClean="0">
                <a:cs typeface="ＭＳ Ｐゴシック" charset="-128"/>
              </a:rPr>
              <a:t>Social media promotional participation (sales, media, online, etc.)</a:t>
            </a:r>
          </a:p>
          <a:p>
            <a:pPr>
              <a:buFontTx/>
              <a:buChar char="-"/>
            </a:pPr>
            <a:r>
              <a:rPr lang="en-US" sz="2400" dirty="0" smtClean="0">
                <a:cs typeface="ＭＳ Ｐゴシック" charset="-128"/>
              </a:rPr>
              <a:t>Press coverage and paid media advertisement</a:t>
            </a:r>
          </a:p>
          <a:p>
            <a:pPr>
              <a:buFontTx/>
              <a:buChar char="-"/>
            </a:pPr>
            <a:endParaRPr lang="en-US" sz="2400" dirty="0" smtClean="0">
              <a:cs typeface="ＭＳ Ｐゴシック" charset="-128"/>
            </a:endParaRPr>
          </a:p>
          <a:p>
            <a:pPr>
              <a:buFontTx/>
              <a:buChar char="-"/>
            </a:pPr>
            <a:r>
              <a:rPr lang="en-US" sz="2400" dirty="0" smtClean="0">
                <a:cs typeface="ＭＳ Ｐゴシック" charset="-128"/>
              </a:rPr>
              <a:t>Visits </a:t>
            </a:r>
            <a:r>
              <a:rPr lang="en-US" sz="2400" dirty="0">
                <a:cs typeface="ＭＳ Ｐゴシック" charset="-128"/>
              </a:rPr>
              <a:t>to sponsorship-driven web </a:t>
            </a:r>
            <a:r>
              <a:rPr lang="en-US" sz="2400" dirty="0" smtClean="0">
                <a:cs typeface="ＭＳ Ｐゴシック" charset="-128"/>
              </a:rPr>
              <a:t>pages</a:t>
            </a:r>
            <a:endParaRPr lang="en-US" sz="2400" dirty="0">
              <a:solidFill>
                <a:srgbClr val="008000"/>
              </a:solidFill>
              <a:cs typeface="ＭＳ Ｐゴシック" charset="-128"/>
            </a:endParaRPr>
          </a:p>
          <a:p>
            <a:pPr>
              <a:buFontTx/>
              <a:buChar char="-"/>
            </a:pPr>
            <a:endParaRPr lang="en-US" sz="2400" dirty="0" smtClean="0">
              <a:cs typeface="ＭＳ Ｐゴシック" charset="-128"/>
            </a:endParaRPr>
          </a:p>
          <a:p>
            <a:pPr>
              <a:buFontTx/>
              <a:buChar char="-"/>
            </a:pPr>
            <a:r>
              <a:rPr lang="en-US" sz="2400" dirty="0" smtClean="0">
                <a:cs typeface="ＭＳ Ｐゴシック" charset="-128"/>
              </a:rPr>
              <a:t>Sponsorship-driven </a:t>
            </a:r>
            <a:r>
              <a:rPr lang="en-US" sz="2400" dirty="0">
                <a:cs typeface="ＭＳ Ｐゴシック" charset="-128"/>
              </a:rPr>
              <a:t>newsletter </a:t>
            </a:r>
            <a:r>
              <a:rPr lang="en-US" sz="2400" dirty="0" smtClean="0">
                <a:cs typeface="ＭＳ Ｐゴシック" charset="-128"/>
              </a:rPr>
              <a:t>sign-ups</a:t>
            </a:r>
          </a:p>
          <a:p>
            <a:pPr marL="0" indent="0">
              <a:buNone/>
            </a:pPr>
            <a:endParaRPr lang="en-US" sz="2400" dirty="0" smtClean="0">
              <a:cs typeface="ＭＳ Ｐゴシック" charset="-128"/>
            </a:endParaRPr>
          </a:p>
          <a:p>
            <a:pPr>
              <a:buFontTx/>
              <a:buChar char="-"/>
            </a:pPr>
            <a:r>
              <a:rPr lang="en-US" sz="2400" dirty="0" smtClean="0">
                <a:cs typeface="ＭＳ Ｐゴシック" charset="-128"/>
              </a:rPr>
              <a:t>Coupon </a:t>
            </a:r>
            <a:r>
              <a:rPr lang="en-US" sz="2400" dirty="0">
                <a:cs typeface="ＭＳ Ｐゴシック" charset="-128"/>
              </a:rPr>
              <a:t>or merchandise </a:t>
            </a:r>
            <a:r>
              <a:rPr lang="en-US" sz="2400" dirty="0" smtClean="0">
                <a:cs typeface="ＭＳ Ｐゴシック" charset="-128"/>
              </a:rPr>
              <a:t>redemption</a:t>
            </a:r>
          </a:p>
          <a:p>
            <a:pPr marL="0" indent="0">
              <a:buNone/>
            </a:pPr>
            <a:endParaRPr lang="en-US" sz="2400" dirty="0" smtClean="0">
              <a:cs typeface="ＭＳ Ｐゴシック" charset="-128"/>
            </a:endParaRPr>
          </a:p>
          <a:p>
            <a:pPr>
              <a:buFontTx/>
              <a:buChar char="-"/>
            </a:pPr>
            <a:r>
              <a:rPr lang="en-US" sz="2400" dirty="0" smtClean="0">
                <a:cs typeface="ＭＳ Ｐゴシック" charset="-128"/>
              </a:rPr>
              <a:t>Employee </a:t>
            </a:r>
            <a:r>
              <a:rPr lang="en-US" sz="2400" dirty="0">
                <a:cs typeface="ＭＳ Ｐゴシック" charset="-128"/>
              </a:rPr>
              <a:t>participation/volunteering</a:t>
            </a:r>
          </a:p>
          <a:p>
            <a:pPr>
              <a:buFontTx/>
              <a:buChar char="-"/>
            </a:pPr>
            <a:endParaRPr lang="en-US" sz="2400" dirty="0">
              <a:cs typeface="ＭＳ Ｐゴシック" charset="-128"/>
            </a:endParaRPr>
          </a:p>
          <a:p>
            <a:pPr marL="0" indent="0">
              <a:buNone/>
            </a:pPr>
            <a:endParaRPr lang="en-US" sz="2400" dirty="0">
              <a:cs typeface="ＭＳ Ｐゴシック" charset="-128"/>
            </a:endParaRP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FontTx/>
              <a:buChar char="-"/>
            </a:pPr>
            <a:endParaRPr lang="en-US" sz="2400"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2562644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629400" cy="685800"/>
          </a:xfrm>
        </p:spPr>
        <p:txBody>
          <a:bodyPr/>
          <a:lstStyle/>
          <a:p>
            <a:r>
              <a:rPr lang="en-US" sz="3200" b="1" cap="all" dirty="0" smtClean="0"/>
              <a:t>Communicate the results</a:t>
            </a:r>
            <a:endParaRPr lang="en-US" sz="3200" b="1" cap="all" dirty="0"/>
          </a:p>
        </p:txBody>
      </p:sp>
      <p:sp>
        <p:nvSpPr>
          <p:cNvPr id="4" name="Content Placeholder 3"/>
          <p:cNvSpPr>
            <a:spLocks noGrp="1"/>
          </p:cNvSpPr>
          <p:nvPr>
            <p:ph sz="quarter" idx="1"/>
          </p:nvPr>
        </p:nvSpPr>
        <p:spPr>
          <a:xfrm>
            <a:off x="457200" y="1600200"/>
            <a:ext cx="8229600" cy="4572000"/>
          </a:xfrm>
        </p:spPr>
        <p:txBody>
          <a:bodyPr>
            <a:normAutofit lnSpcReduction="10000"/>
          </a:bodyPr>
          <a:lstStyle/>
          <a:p>
            <a:pPr>
              <a:buNone/>
            </a:pPr>
            <a:r>
              <a:rPr lang="en-US" sz="2400" dirty="0" smtClean="0">
                <a:cs typeface="ＭＳ Ｐゴシック" charset="-128"/>
              </a:rPr>
              <a:t>Final reports should whenever possible be presented in person and contain the following:</a:t>
            </a:r>
          </a:p>
          <a:p>
            <a:pPr>
              <a:buFont typeface="Arial" panose="020B0604020202020204" pitchFamily="34" charset="0"/>
              <a:buChar char="•"/>
            </a:pPr>
            <a:r>
              <a:rPr lang="en-US" sz="2000" dirty="0" smtClean="0">
                <a:solidFill>
                  <a:srgbClr val="0070C0"/>
                </a:solidFill>
                <a:cs typeface="ＭＳ Ｐゴシック" charset="-128"/>
              </a:rPr>
              <a:t>A narrative describing the project (event) and its outcomes</a:t>
            </a:r>
            <a:endParaRPr lang="en-US" sz="2000" dirty="0">
              <a:solidFill>
                <a:srgbClr val="0070C0"/>
              </a:solidFill>
              <a:cs typeface="ＭＳ Ｐゴシック" charset="-128"/>
            </a:endParaRPr>
          </a:p>
          <a:p>
            <a:pPr lvl="1">
              <a:buFont typeface="Arial" panose="020B0604020202020204" pitchFamily="34" charset="0"/>
              <a:buChar char="•"/>
            </a:pPr>
            <a:r>
              <a:rPr lang="en-US" sz="1600" dirty="0" smtClean="0">
                <a:solidFill>
                  <a:srgbClr val="0070C0"/>
                </a:solidFill>
              </a:rPr>
              <a:t>How are you helping the corporate sponsor reach their goals</a:t>
            </a:r>
          </a:p>
          <a:p>
            <a:pPr marL="457200" lvl="1" indent="0">
              <a:buNone/>
            </a:pPr>
            <a:endParaRPr lang="en-US" sz="1600" dirty="0" smtClean="0">
              <a:solidFill>
                <a:srgbClr val="0070C0"/>
              </a:solidFill>
            </a:endParaRPr>
          </a:p>
          <a:p>
            <a:pPr>
              <a:buFont typeface="Arial" panose="020B0604020202020204" pitchFamily="34" charset="0"/>
              <a:buChar char="•"/>
            </a:pPr>
            <a:r>
              <a:rPr lang="en-US" sz="2000" dirty="0" smtClean="0">
                <a:solidFill>
                  <a:srgbClr val="0070C0"/>
                </a:solidFill>
              </a:rPr>
              <a:t>Pictures speak a thousand words (signage, guest experience</a:t>
            </a:r>
            <a:r>
              <a:rPr lang="en-US" sz="2000" dirty="0">
                <a:solidFill>
                  <a:srgbClr val="0070C0"/>
                </a:solidFill>
              </a:rPr>
              <a:t>)</a:t>
            </a:r>
            <a:endParaRPr lang="en-US" sz="2000" dirty="0" smtClean="0">
              <a:solidFill>
                <a:srgbClr val="0070C0"/>
              </a:solidFill>
            </a:endParaRPr>
          </a:p>
          <a:p>
            <a:pPr>
              <a:buFont typeface="Arial" panose="020B0604020202020204" pitchFamily="34" charset="0"/>
              <a:buChar char="•"/>
            </a:pPr>
            <a:endParaRPr lang="en-US" sz="2000" dirty="0" smtClean="0">
              <a:solidFill>
                <a:srgbClr val="0070C0"/>
              </a:solidFill>
              <a:cs typeface="ＭＳ Ｐゴシック" charset="-128"/>
            </a:endParaRPr>
          </a:p>
          <a:p>
            <a:pPr>
              <a:buFont typeface="Arial" panose="020B0604020202020204" pitchFamily="34" charset="0"/>
              <a:buChar char="•"/>
            </a:pPr>
            <a:r>
              <a:rPr lang="en-US" sz="2000" dirty="0" smtClean="0">
                <a:solidFill>
                  <a:srgbClr val="0070C0"/>
                </a:solidFill>
                <a:cs typeface="ＭＳ Ｐゴシック" charset="-128"/>
              </a:rPr>
              <a:t>A </a:t>
            </a:r>
            <a:r>
              <a:rPr lang="en-US" sz="2000" dirty="0">
                <a:solidFill>
                  <a:srgbClr val="0070C0"/>
                </a:solidFill>
                <a:cs typeface="ＭＳ Ｐゴシック" charset="-128"/>
              </a:rPr>
              <a:t>list of all media that covered the event, including relevant media </a:t>
            </a:r>
            <a:r>
              <a:rPr lang="en-US" sz="2000" dirty="0" smtClean="0">
                <a:solidFill>
                  <a:srgbClr val="0070C0"/>
                </a:solidFill>
                <a:cs typeface="ＭＳ Ｐゴシック" charset="-128"/>
              </a:rPr>
              <a:t>clippings</a:t>
            </a:r>
          </a:p>
          <a:p>
            <a:pPr>
              <a:buFont typeface="Arial" panose="020B0604020202020204" pitchFamily="34" charset="0"/>
              <a:buChar char="•"/>
            </a:pPr>
            <a:endParaRPr lang="en-US" sz="2000" dirty="0" smtClean="0">
              <a:solidFill>
                <a:srgbClr val="0070C0"/>
              </a:solidFill>
            </a:endParaRPr>
          </a:p>
          <a:p>
            <a:pPr>
              <a:buFont typeface="Arial" panose="020B0604020202020204" pitchFamily="34" charset="0"/>
              <a:buChar char="•"/>
            </a:pPr>
            <a:r>
              <a:rPr lang="en-US" sz="2000" dirty="0" smtClean="0">
                <a:solidFill>
                  <a:srgbClr val="0070C0"/>
                </a:solidFill>
              </a:rPr>
              <a:t>Budget VS. Expense Report</a:t>
            </a:r>
          </a:p>
          <a:p>
            <a:pPr marL="0" indent="0">
              <a:buNone/>
            </a:pPr>
            <a:endParaRPr lang="en-US" sz="2000" dirty="0" smtClean="0">
              <a:solidFill>
                <a:srgbClr val="0070C0"/>
              </a:solidFill>
              <a:cs typeface="ＭＳ Ｐゴシック" charset="-128"/>
            </a:endParaRPr>
          </a:p>
          <a:p>
            <a:pPr>
              <a:buFont typeface="Arial" panose="020B0604020202020204" pitchFamily="34" charset="0"/>
              <a:buChar char="•"/>
            </a:pPr>
            <a:r>
              <a:rPr lang="en-US" sz="2000" dirty="0" smtClean="0">
                <a:solidFill>
                  <a:srgbClr val="0070C0"/>
                </a:solidFill>
                <a:cs typeface="ＭＳ Ｐゴシック" charset="-128"/>
              </a:rPr>
              <a:t>Results </a:t>
            </a:r>
            <a:r>
              <a:rPr lang="en-US" sz="2000" dirty="0">
                <a:solidFill>
                  <a:srgbClr val="0070C0"/>
                </a:solidFill>
                <a:cs typeface="ＭＳ Ｐゴシック" charset="-128"/>
              </a:rPr>
              <a:t>of any </a:t>
            </a:r>
            <a:r>
              <a:rPr lang="en-US" sz="2000" dirty="0" smtClean="0">
                <a:solidFill>
                  <a:srgbClr val="0070C0"/>
                </a:solidFill>
                <a:cs typeface="ＭＳ Ｐゴシック" charset="-128"/>
              </a:rPr>
              <a:t>on-site/post-event surveys</a:t>
            </a:r>
          </a:p>
          <a:p>
            <a:pPr lvl="1">
              <a:buFont typeface="Arial" panose="020B0604020202020204" pitchFamily="34" charset="0"/>
              <a:buChar char="•"/>
            </a:pPr>
            <a:r>
              <a:rPr lang="en-US" sz="1600" dirty="0" smtClean="0">
                <a:solidFill>
                  <a:srgbClr val="0070C0"/>
                </a:solidFill>
                <a:cs typeface="ＭＳ Ｐゴシック" charset="-128"/>
              </a:rPr>
              <a:t>Guest experience/feedback tells the best story</a:t>
            </a:r>
            <a:endParaRPr lang="en-US" sz="1600" dirty="0">
              <a:solidFill>
                <a:srgbClr val="0070C0"/>
              </a:solidFill>
              <a:cs typeface="ＭＳ Ｐゴシック" charset="-128"/>
            </a:endParaRPr>
          </a:p>
          <a:p>
            <a:pPr>
              <a:buFontTx/>
              <a:buChar char="-"/>
            </a:pPr>
            <a:endParaRPr lang="en-US" sz="2400" dirty="0" smtClean="0"/>
          </a:p>
          <a:p>
            <a:pPr>
              <a:buFontTx/>
              <a:buChar char="-"/>
            </a:pPr>
            <a:endParaRPr lang="en-US" sz="2400" dirty="0" smtClean="0"/>
          </a:p>
          <a:p>
            <a:pPr>
              <a:buFontTx/>
              <a:buChar char="-"/>
            </a:pPr>
            <a:endParaRPr lang="en-US" sz="2400"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1100504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743200" y="228600"/>
            <a:ext cx="5181600" cy="990600"/>
          </a:xfrm>
        </p:spPr>
        <p:txBody>
          <a:bodyPr/>
          <a:lstStyle/>
          <a:p>
            <a:r>
              <a:rPr lang="en-US" sz="3200" b="1" dirty="0" smtClean="0"/>
              <a:t>TODAY’S AGENDA</a:t>
            </a:r>
          </a:p>
        </p:txBody>
      </p:sp>
      <p:sp>
        <p:nvSpPr>
          <p:cNvPr id="16387" name="Content Placeholder 2"/>
          <p:cNvSpPr>
            <a:spLocks noGrp="1"/>
          </p:cNvSpPr>
          <p:nvPr>
            <p:ph sz="quarter" idx="1"/>
          </p:nvPr>
        </p:nvSpPr>
        <p:spPr>
          <a:xfrm>
            <a:off x="381000" y="1600200"/>
            <a:ext cx="8305800" cy="4953000"/>
          </a:xfrm>
        </p:spPr>
        <p:txBody>
          <a:bodyPr/>
          <a:lstStyle/>
          <a:p>
            <a:pPr marL="0" indent="0">
              <a:buFontTx/>
              <a:buChar char="-"/>
            </a:pPr>
            <a:r>
              <a:rPr lang="en-US" sz="2400" dirty="0" smtClean="0"/>
              <a:t> Definition </a:t>
            </a:r>
            <a:r>
              <a:rPr lang="en-US" sz="2400" dirty="0" smtClean="0"/>
              <a:t>of corporate sponsorship</a:t>
            </a:r>
          </a:p>
          <a:p>
            <a:pPr marL="0" indent="0">
              <a:buFontTx/>
              <a:buChar char="-"/>
            </a:pPr>
            <a:r>
              <a:rPr lang="en-US" sz="2400" dirty="0" smtClean="0"/>
              <a:t> Finalizing the deal</a:t>
            </a:r>
          </a:p>
          <a:p>
            <a:pPr marL="0" indent="0">
              <a:buFontTx/>
              <a:buChar char="-"/>
            </a:pPr>
            <a:r>
              <a:rPr lang="en-US" sz="2400" dirty="0" smtClean="0"/>
              <a:t> Measuring the results of a sponsorship</a:t>
            </a:r>
          </a:p>
          <a:p>
            <a:pPr marL="0" indent="0">
              <a:buFontTx/>
              <a:buChar char="-"/>
            </a:pPr>
            <a:r>
              <a:rPr lang="en-US" sz="2400" dirty="0"/>
              <a:t> </a:t>
            </a:r>
            <a:r>
              <a:rPr lang="en-US" sz="2400" dirty="0" smtClean="0"/>
              <a:t>Thanking the sponsor </a:t>
            </a:r>
          </a:p>
          <a:p>
            <a:pPr marL="0" indent="0">
              <a:buNone/>
            </a:pPr>
            <a:r>
              <a:rPr lang="en-US" sz="2400" dirty="0" smtClean="0"/>
              <a:t>- Communicating the results of a sponsorship</a:t>
            </a:r>
          </a:p>
          <a:p>
            <a:pPr marL="0" indent="0">
              <a:buFontTx/>
              <a:buChar char="-"/>
            </a:pPr>
            <a:r>
              <a:rPr lang="en-US" sz="2400" dirty="0" smtClean="0"/>
              <a:t> Ongoing stewardship of corporate sponsors</a:t>
            </a:r>
          </a:p>
          <a:p>
            <a:pPr marL="0" indent="0">
              <a:buFontTx/>
              <a:buChar char="-"/>
            </a:pPr>
            <a:r>
              <a:rPr lang="en-US" sz="2400" dirty="0"/>
              <a:t> </a:t>
            </a:r>
            <a:r>
              <a:rPr lang="en-US" sz="2400" dirty="0" smtClean="0"/>
              <a:t>Sponsorship renewal</a:t>
            </a:r>
          </a:p>
          <a:p>
            <a:pPr marL="0" indent="0">
              <a:buFontTx/>
              <a:buChar char="-"/>
            </a:pPr>
            <a:endParaRPr lang="en-US" sz="2400" dirty="0" smtClean="0"/>
          </a:p>
        </p:txBody>
      </p:sp>
    </p:spTree>
    <p:extLst>
      <p:ext uri="{BB962C8B-B14F-4D97-AF65-F5344CB8AC3E}">
        <p14:creationId xmlns:p14="http://schemas.microsoft.com/office/powerpoint/2010/main" val="191075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838200"/>
            <a:ext cx="4419600" cy="579438"/>
          </a:xfrm>
        </p:spPr>
        <p:txBody>
          <a:bodyPr/>
          <a:lstStyle/>
          <a:p>
            <a:r>
              <a:rPr lang="en-US" b="1" dirty="0" smtClean="0"/>
              <a:t>Ongoing Stewardship</a:t>
            </a:r>
            <a:endParaRPr lang="en-US" b="1" dirty="0"/>
          </a:p>
        </p:txBody>
      </p:sp>
      <p:sp>
        <p:nvSpPr>
          <p:cNvPr id="3" name="Content Placeholder 2"/>
          <p:cNvSpPr>
            <a:spLocks noGrp="1"/>
          </p:cNvSpPr>
          <p:nvPr>
            <p:ph sz="quarter" idx="1"/>
          </p:nvPr>
        </p:nvSpPr>
        <p:spPr/>
        <p:txBody>
          <a:bodyPr/>
          <a:lstStyle/>
          <a:p>
            <a:pPr>
              <a:buFontTx/>
              <a:buChar char="-"/>
            </a:pPr>
            <a:r>
              <a:rPr lang="en-US" sz="2400" dirty="0" smtClean="0"/>
              <a:t>The time between sponsored event and renewal is the key to long term success</a:t>
            </a:r>
          </a:p>
          <a:p>
            <a:pPr>
              <a:buFont typeface="Arial" panose="020B0604020202020204" pitchFamily="34" charset="0"/>
              <a:buChar char="•"/>
            </a:pPr>
            <a:r>
              <a:rPr lang="en-US" sz="2000" dirty="0" smtClean="0">
                <a:solidFill>
                  <a:srgbClr val="0070C0"/>
                </a:solidFill>
              </a:rPr>
              <a:t>Creating value year round</a:t>
            </a:r>
          </a:p>
          <a:p>
            <a:pPr>
              <a:buFont typeface="Arial" panose="020B0604020202020204" pitchFamily="34" charset="0"/>
              <a:buChar char="•"/>
            </a:pPr>
            <a:r>
              <a:rPr lang="en-US" sz="2000" dirty="0" smtClean="0">
                <a:solidFill>
                  <a:srgbClr val="0070C0"/>
                </a:solidFill>
              </a:rPr>
              <a:t>Mutually beneficial partnerships</a:t>
            </a:r>
          </a:p>
          <a:p>
            <a:pPr>
              <a:buFont typeface="Arial" panose="020B0604020202020204" pitchFamily="34" charset="0"/>
              <a:buChar char="•"/>
            </a:pPr>
            <a:r>
              <a:rPr lang="en-US" sz="2000" dirty="0" smtClean="0">
                <a:solidFill>
                  <a:srgbClr val="0070C0"/>
                </a:solidFill>
              </a:rPr>
              <a:t>Programmatic impact (what have they allowed you to do?)</a:t>
            </a:r>
          </a:p>
          <a:p>
            <a:pPr>
              <a:buFont typeface="Arial" panose="020B0604020202020204" pitchFamily="34" charset="0"/>
              <a:buChar char="•"/>
            </a:pPr>
            <a:r>
              <a:rPr lang="en-US" sz="2000" dirty="0" smtClean="0">
                <a:solidFill>
                  <a:srgbClr val="0070C0"/>
                </a:solidFill>
              </a:rPr>
              <a:t>Personal touch points, meetings, and outreach</a:t>
            </a:r>
          </a:p>
          <a:p>
            <a:pPr>
              <a:buFontTx/>
              <a:buChar char="-"/>
            </a:pPr>
            <a:r>
              <a:rPr lang="en-US" sz="2400" dirty="0" smtClean="0"/>
              <a:t>How do corporate sponsors fit into your ongoing stewardship plan</a:t>
            </a:r>
          </a:p>
          <a:p>
            <a:pPr>
              <a:buFont typeface="Arial" panose="020B0604020202020204" pitchFamily="34" charset="0"/>
              <a:buChar char="•"/>
            </a:pPr>
            <a:r>
              <a:rPr lang="en-US" sz="2000" dirty="0" smtClean="0">
                <a:solidFill>
                  <a:srgbClr val="0070C0"/>
                </a:solidFill>
              </a:rPr>
              <a:t>Dedicating the time and energy to stewardship will pay off in the long run</a:t>
            </a:r>
          </a:p>
          <a:p>
            <a:pPr marL="457200" lvl="1" indent="0">
              <a:buNone/>
            </a:pPr>
            <a:r>
              <a:rPr lang="en-US" sz="2000" dirty="0" smtClean="0"/>
              <a:t>Examples include – Newsletters, free/special invitations to events, ways to engage employees as well as executives</a:t>
            </a:r>
            <a:endParaRPr lang="en-US" sz="2000" dirty="0"/>
          </a:p>
        </p:txBody>
      </p:sp>
    </p:spTree>
    <p:extLst>
      <p:ext uri="{BB962C8B-B14F-4D97-AF65-F5344CB8AC3E}">
        <p14:creationId xmlns:p14="http://schemas.microsoft.com/office/powerpoint/2010/main" val="250754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0"/>
            <a:ext cx="5029200" cy="609600"/>
          </a:xfrm>
        </p:spPr>
        <p:txBody>
          <a:bodyPr>
            <a:normAutofit/>
          </a:bodyPr>
          <a:lstStyle/>
          <a:p>
            <a:r>
              <a:rPr lang="en-US" b="1" cap="all" dirty="0" smtClean="0"/>
              <a:t>Sponsorship renewal </a:t>
            </a:r>
            <a:endParaRPr lang="en-US" b="1" cap="all" dirty="0"/>
          </a:p>
        </p:txBody>
      </p:sp>
      <p:sp>
        <p:nvSpPr>
          <p:cNvPr id="4" name="Content Placeholder 3"/>
          <p:cNvSpPr>
            <a:spLocks noGrp="1"/>
          </p:cNvSpPr>
          <p:nvPr>
            <p:ph sz="quarter" idx="1"/>
          </p:nvPr>
        </p:nvSpPr>
        <p:spPr/>
        <p:txBody>
          <a:bodyPr/>
          <a:lstStyle/>
          <a:p>
            <a:pPr>
              <a:buFontTx/>
              <a:buChar char="-"/>
            </a:pPr>
            <a:r>
              <a:rPr lang="en-US" sz="2400" dirty="0" smtClean="0">
                <a:solidFill>
                  <a:srgbClr val="000000"/>
                </a:solidFill>
                <a:cs typeface="ＭＳ Ｐゴシック" charset="-128"/>
              </a:rPr>
              <a:t>Before you approach a sponsor for renewal, assess the relationship to date. This includes the following: </a:t>
            </a:r>
          </a:p>
          <a:p>
            <a:pPr>
              <a:buFontTx/>
              <a:buChar char="-"/>
            </a:pPr>
            <a:endParaRPr lang="en-US" sz="2400" dirty="0" smtClean="0">
              <a:solidFill>
                <a:srgbClr val="000000"/>
              </a:solidFill>
              <a:cs typeface="ＭＳ Ｐゴシック" charset="-128"/>
            </a:endParaRPr>
          </a:p>
          <a:p>
            <a:pPr>
              <a:buFontTx/>
              <a:buChar char="-"/>
            </a:pPr>
            <a:r>
              <a:rPr lang="en-US" sz="2400" dirty="0" smtClean="0">
                <a:solidFill>
                  <a:srgbClr val="0070C0"/>
                </a:solidFill>
                <a:cs typeface="ＭＳ Ｐゴシック" charset="-128"/>
              </a:rPr>
              <a:t>Have you regularly communicated the sponsor’s impact on your organization?</a:t>
            </a:r>
          </a:p>
          <a:p>
            <a:pPr>
              <a:buFontTx/>
              <a:buChar char="-"/>
            </a:pPr>
            <a:endParaRPr lang="en-US" sz="2400" dirty="0" smtClean="0">
              <a:solidFill>
                <a:srgbClr val="0070C0"/>
              </a:solidFill>
              <a:cs typeface="ＭＳ Ｐゴシック" charset="-128"/>
            </a:endParaRPr>
          </a:p>
          <a:p>
            <a:pPr>
              <a:buFontTx/>
              <a:buChar char="-"/>
            </a:pPr>
            <a:r>
              <a:rPr lang="en-US" sz="2400" dirty="0" smtClean="0">
                <a:solidFill>
                  <a:srgbClr val="0070C0"/>
                </a:solidFill>
                <a:cs typeface="ＭＳ Ｐゴシック" charset="-128"/>
              </a:rPr>
              <a:t>Have you built and fostered personal relationships?</a:t>
            </a:r>
          </a:p>
          <a:p>
            <a:pPr>
              <a:buNone/>
            </a:pPr>
            <a:endParaRPr lang="en-US" sz="2400" dirty="0" smtClean="0">
              <a:solidFill>
                <a:srgbClr val="0070C0"/>
              </a:solidFill>
              <a:cs typeface="ＭＳ Ｐゴシック" charset="-128"/>
            </a:endParaRPr>
          </a:p>
          <a:p>
            <a:pPr>
              <a:buNone/>
            </a:pPr>
            <a:r>
              <a:rPr lang="en-US" sz="2400" dirty="0" smtClean="0">
                <a:solidFill>
                  <a:srgbClr val="0070C0"/>
                </a:solidFill>
                <a:cs typeface="ＭＳ Ｐゴシック" charset="-128"/>
              </a:rPr>
              <a:t>-	Review </a:t>
            </a:r>
            <a:r>
              <a:rPr lang="en-US" sz="2400" dirty="0">
                <a:solidFill>
                  <a:srgbClr val="0070C0"/>
                </a:solidFill>
                <a:cs typeface="ＭＳ Ｐゴシック" charset="-128"/>
              </a:rPr>
              <a:t>last year’s event/program to determine if successfully advanced funder’s objectives</a:t>
            </a:r>
            <a:endParaRPr lang="en-US" sz="2400" dirty="0">
              <a:solidFill>
                <a:srgbClr val="0070C0"/>
              </a:solidFill>
            </a:endParaRPr>
          </a:p>
          <a:p>
            <a:pPr>
              <a:buNone/>
            </a:pPr>
            <a:endParaRPr lang="en-US" sz="2400" dirty="0" smtClean="0">
              <a:solidFill>
                <a:srgbClr val="008000"/>
              </a:solidFill>
              <a:cs typeface="ＭＳ Ｐゴシック" charset="-128"/>
            </a:endParaRPr>
          </a:p>
          <a:p>
            <a:pPr>
              <a:buFontTx/>
              <a:buChar char="-"/>
            </a:pPr>
            <a:endParaRPr lang="en-US" sz="2400"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10169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5867400" cy="1143000"/>
          </a:xfrm>
        </p:spPr>
        <p:txBody>
          <a:bodyPr/>
          <a:lstStyle/>
          <a:p>
            <a:r>
              <a:rPr lang="en-US" sz="3200" b="1" cap="all" dirty="0" smtClean="0"/>
              <a:t>Sponsorship renewal </a:t>
            </a:r>
            <a:endParaRPr lang="en-US" sz="3200" b="1" cap="all" dirty="0"/>
          </a:p>
        </p:txBody>
      </p:sp>
      <p:sp>
        <p:nvSpPr>
          <p:cNvPr id="4" name="Content Placeholder 3"/>
          <p:cNvSpPr>
            <a:spLocks noGrp="1"/>
          </p:cNvSpPr>
          <p:nvPr>
            <p:ph sz="quarter" idx="1"/>
          </p:nvPr>
        </p:nvSpPr>
        <p:spPr>
          <a:xfrm>
            <a:off x="457200" y="1984248"/>
            <a:ext cx="7467600" cy="4264152"/>
          </a:xfrm>
        </p:spPr>
        <p:txBody>
          <a:bodyPr/>
          <a:lstStyle/>
          <a:p>
            <a:pPr>
              <a:buFontTx/>
              <a:buChar char="-"/>
            </a:pPr>
            <a:r>
              <a:rPr lang="en-US" sz="2400" dirty="0" smtClean="0">
                <a:solidFill>
                  <a:srgbClr val="000000"/>
                </a:solidFill>
                <a:cs typeface="ＭＳ Ｐゴシック" charset="-128"/>
              </a:rPr>
              <a:t>Has the sponsor given any indication that it may exit the relationship? </a:t>
            </a:r>
          </a:p>
          <a:p>
            <a:pPr>
              <a:buNone/>
            </a:pPr>
            <a:r>
              <a:rPr lang="en-US" sz="2400" dirty="0" smtClean="0">
                <a:solidFill>
                  <a:srgbClr val="0070C0"/>
                </a:solidFill>
                <a:cs typeface="ＭＳ Ｐゴシック" charset="-128"/>
              </a:rPr>
              <a:t>If so, ask for candid feedback about the reason why exiting the relationship  </a:t>
            </a:r>
          </a:p>
          <a:p>
            <a:pPr>
              <a:buNone/>
            </a:pPr>
            <a:r>
              <a:rPr lang="en-US" sz="2400" dirty="0" smtClean="0">
                <a:solidFill>
                  <a:srgbClr val="000000"/>
                </a:solidFill>
                <a:cs typeface="ＭＳ Ｐゴシック" charset="-128"/>
              </a:rPr>
              <a:t>Are there benefits you could provide and previously didn’t?  </a:t>
            </a:r>
            <a:r>
              <a:rPr lang="en-US" sz="2400" dirty="0" smtClean="0">
                <a:solidFill>
                  <a:srgbClr val="0070C0"/>
                </a:solidFill>
                <a:cs typeface="ＭＳ Ｐゴシック" charset="-128"/>
              </a:rPr>
              <a:t>Are they seeking to achieve different objectives?  If so, try offering a different sponsorship opportunity</a:t>
            </a:r>
            <a:endParaRPr lang="en-US" sz="2400" dirty="0" smtClean="0">
              <a:solidFill>
                <a:srgbClr val="0070C0"/>
              </a:solidFill>
            </a:endParaRP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FontTx/>
              <a:buChar char="-"/>
            </a:pPr>
            <a:endParaRPr lang="en-US" sz="2400"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3382356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5867400" cy="1143000"/>
          </a:xfrm>
        </p:spPr>
        <p:txBody>
          <a:bodyPr/>
          <a:lstStyle/>
          <a:p>
            <a:pPr algn="ctr"/>
            <a:r>
              <a:rPr lang="en-US" sz="3200" b="1" cap="all" dirty="0" smtClean="0"/>
              <a:t>REACHING OUT TO gauge interest</a:t>
            </a:r>
            <a:endParaRPr lang="en-US" sz="3200" b="1" cap="all" dirty="0"/>
          </a:p>
        </p:txBody>
      </p:sp>
      <p:sp>
        <p:nvSpPr>
          <p:cNvPr id="4" name="Content Placeholder 3"/>
          <p:cNvSpPr>
            <a:spLocks noGrp="1"/>
          </p:cNvSpPr>
          <p:nvPr>
            <p:ph sz="quarter" idx="1"/>
          </p:nvPr>
        </p:nvSpPr>
        <p:spPr>
          <a:xfrm>
            <a:off x="457200" y="2209800"/>
            <a:ext cx="7467600" cy="3581400"/>
          </a:xfrm>
        </p:spPr>
        <p:txBody>
          <a:bodyPr/>
          <a:lstStyle/>
          <a:p>
            <a:pPr>
              <a:buFontTx/>
              <a:buChar char="-"/>
            </a:pPr>
            <a:r>
              <a:rPr lang="en-US" sz="2400" dirty="0" smtClean="0">
                <a:solidFill>
                  <a:srgbClr val="000000"/>
                </a:solidFill>
                <a:cs typeface="ＭＳ Ｐゴシック" charset="-128"/>
              </a:rPr>
              <a:t>Send a renewal letter with your sponsorship packet to last year’s sponsors. </a:t>
            </a:r>
            <a:endParaRPr lang="en-US" sz="2400" dirty="0" smtClean="0">
              <a:solidFill>
                <a:srgbClr val="000000"/>
              </a:solidFill>
              <a:cs typeface="ＭＳ Ｐゴシック" charset="-128"/>
            </a:endParaRPr>
          </a:p>
          <a:p>
            <a:pPr>
              <a:buFontTx/>
              <a:buChar char="-"/>
            </a:pPr>
            <a:endParaRPr lang="en-US" sz="2400" dirty="0" smtClean="0">
              <a:solidFill>
                <a:srgbClr val="7030A0"/>
              </a:solidFill>
            </a:endParaRPr>
          </a:p>
          <a:p>
            <a:pPr>
              <a:buFont typeface="Arial" panose="020B0604020202020204" pitchFamily="34" charset="0"/>
              <a:buChar char="•"/>
            </a:pPr>
            <a:r>
              <a:rPr lang="en-US" sz="2000" dirty="0" smtClean="0">
                <a:solidFill>
                  <a:srgbClr val="0070C0"/>
                </a:solidFill>
                <a:cs typeface="ＭＳ Ｐゴシック" charset="-128"/>
              </a:rPr>
              <a:t>What is the story you want to tell</a:t>
            </a:r>
          </a:p>
          <a:p>
            <a:pPr>
              <a:buFont typeface="Arial" panose="020B0604020202020204" pitchFamily="34" charset="0"/>
              <a:buChar char="•"/>
            </a:pPr>
            <a:r>
              <a:rPr lang="en-US" sz="2000" dirty="0" smtClean="0">
                <a:solidFill>
                  <a:srgbClr val="0070C0"/>
                </a:solidFill>
                <a:cs typeface="ＭＳ Ｐゴシック" charset="-128"/>
              </a:rPr>
              <a:t>Who signs the letter matters</a:t>
            </a:r>
          </a:p>
          <a:p>
            <a:pPr>
              <a:buFont typeface="Arial" panose="020B0604020202020204" pitchFamily="34" charset="0"/>
              <a:buChar char="•"/>
            </a:pPr>
            <a:r>
              <a:rPr lang="en-US" sz="2000" dirty="0" smtClean="0">
                <a:solidFill>
                  <a:srgbClr val="0070C0"/>
                </a:solidFill>
                <a:cs typeface="ＭＳ Ｐゴシック" charset="-128"/>
              </a:rPr>
              <a:t>What is the personal follow up to the renewal letter</a:t>
            </a:r>
          </a:p>
          <a:p>
            <a:pPr>
              <a:buFont typeface="Arial" panose="020B0604020202020204" pitchFamily="34" charset="0"/>
              <a:buChar char="•"/>
            </a:pPr>
            <a:r>
              <a:rPr lang="en-US" sz="2000" dirty="0" smtClean="0">
                <a:solidFill>
                  <a:srgbClr val="0070C0"/>
                </a:solidFill>
                <a:cs typeface="ＭＳ Ｐゴシック" charset="-128"/>
              </a:rPr>
              <a:t>Whenever possible reach out in person or phone</a:t>
            </a:r>
          </a:p>
          <a:p>
            <a:pPr>
              <a:buNone/>
            </a:pPr>
            <a:endParaRPr lang="en-US" sz="2400" dirty="0" smtClean="0">
              <a:solidFill>
                <a:srgbClr val="008000"/>
              </a:solidFill>
              <a:cs typeface="ＭＳ Ｐゴシック" charset="-128"/>
            </a:endParaRPr>
          </a:p>
          <a:p>
            <a:pPr lvl="1">
              <a:buFontTx/>
              <a:buChar char="-"/>
            </a:pPr>
            <a:endParaRPr lang="en-US" sz="2000" dirty="0" smtClean="0">
              <a:solidFill>
                <a:srgbClr val="FF6600"/>
              </a:solidFill>
            </a:endParaRPr>
          </a:p>
          <a:p>
            <a:pPr>
              <a:buFontTx/>
              <a:buChar char="-"/>
            </a:pPr>
            <a:endParaRPr lang="en-US" sz="2400"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1700415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867400" cy="1143000"/>
          </a:xfrm>
        </p:spPr>
        <p:txBody>
          <a:bodyPr/>
          <a:lstStyle/>
          <a:p>
            <a:pPr algn="ctr"/>
            <a:r>
              <a:rPr lang="en-US" sz="3200" b="1" cap="all" dirty="0" smtClean="0"/>
              <a:t>REACHING OUT TO gauge interest</a:t>
            </a:r>
            <a:endParaRPr lang="en-US" sz="3200" b="1" cap="all" dirty="0"/>
          </a:p>
        </p:txBody>
      </p:sp>
      <p:sp>
        <p:nvSpPr>
          <p:cNvPr id="4" name="Content Placeholder 3"/>
          <p:cNvSpPr>
            <a:spLocks noGrp="1"/>
          </p:cNvSpPr>
          <p:nvPr>
            <p:ph sz="quarter" idx="1"/>
          </p:nvPr>
        </p:nvSpPr>
        <p:spPr/>
        <p:txBody>
          <a:bodyPr/>
          <a:lstStyle/>
          <a:p>
            <a:pPr>
              <a:buFontTx/>
              <a:buChar char="-"/>
            </a:pPr>
            <a:r>
              <a:rPr lang="en-US" sz="2400" dirty="0" smtClean="0">
                <a:solidFill>
                  <a:srgbClr val="000000"/>
                </a:solidFill>
                <a:cs typeface="ＭＳ Ｐゴシック" charset="-128"/>
              </a:rPr>
              <a:t>Sit down with the sponsor and ask how you can make the next event more valuable to the sponsor</a:t>
            </a:r>
          </a:p>
          <a:p>
            <a:pPr>
              <a:buFont typeface="Arial" panose="020B0604020202020204" pitchFamily="34" charset="0"/>
              <a:buChar char="•"/>
            </a:pPr>
            <a:r>
              <a:rPr lang="en-US" sz="2000" dirty="0" smtClean="0">
                <a:solidFill>
                  <a:srgbClr val="0070C0"/>
                </a:solidFill>
              </a:rPr>
              <a:t>Spend less time talking and more time listening</a:t>
            </a:r>
          </a:p>
          <a:p>
            <a:pPr>
              <a:buFont typeface="Arial" panose="020B0604020202020204" pitchFamily="34" charset="0"/>
              <a:buChar char="•"/>
            </a:pPr>
            <a:r>
              <a:rPr lang="en-US" sz="2000" dirty="0" smtClean="0">
                <a:solidFill>
                  <a:srgbClr val="0070C0"/>
                </a:solidFill>
              </a:rPr>
              <a:t>What ideas do they have that would create more value</a:t>
            </a:r>
          </a:p>
          <a:p>
            <a:pPr>
              <a:buFont typeface="Arial" panose="020B0604020202020204" pitchFamily="34" charset="0"/>
              <a:buChar char="•"/>
            </a:pPr>
            <a:r>
              <a:rPr lang="en-US" sz="2000" dirty="0" smtClean="0">
                <a:solidFill>
                  <a:srgbClr val="0070C0"/>
                </a:solidFill>
              </a:rPr>
              <a:t>Ask if there are specific recognition benefits that are of interest</a:t>
            </a:r>
          </a:p>
          <a:p>
            <a:pPr>
              <a:buFont typeface="Arial" panose="020B0604020202020204" pitchFamily="34" charset="0"/>
              <a:buChar char="•"/>
            </a:pPr>
            <a:r>
              <a:rPr lang="en-US" sz="2000" dirty="0" smtClean="0">
                <a:solidFill>
                  <a:srgbClr val="0070C0"/>
                </a:solidFill>
              </a:rPr>
              <a:t>Employee volunteering at an event is another attractive benefit</a:t>
            </a:r>
          </a:p>
          <a:p>
            <a:pPr marL="0" indent="0">
              <a:buNone/>
            </a:pPr>
            <a:endParaRPr lang="en-US" sz="2400" dirty="0" smtClean="0">
              <a:solidFill>
                <a:srgbClr val="008000"/>
              </a:solidFill>
              <a:cs typeface="ＭＳ Ｐゴシック" charset="-128"/>
            </a:endParaRPr>
          </a:p>
          <a:p>
            <a:pPr marL="0" indent="0">
              <a:buNone/>
            </a:pPr>
            <a:r>
              <a:rPr lang="en-US" dirty="0">
                <a:solidFill>
                  <a:srgbClr val="000000"/>
                </a:solidFill>
                <a:cs typeface="ＭＳ Ｐゴシック" charset="-128"/>
              </a:rPr>
              <a:t>Have this conversation before sending out the renewal request!</a:t>
            </a:r>
            <a:endParaRPr lang="en-US" dirty="0">
              <a:solidFill>
                <a:srgbClr val="000000"/>
              </a:solidFill>
            </a:endParaRPr>
          </a:p>
          <a:p>
            <a:pPr marL="0" indent="0">
              <a:buNone/>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3020783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867400" cy="1143000"/>
          </a:xfrm>
        </p:spPr>
        <p:txBody>
          <a:bodyPr/>
          <a:lstStyle/>
          <a:p>
            <a:pPr algn="ctr"/>
            <a:r>
              <a:rPr lang="en-US" sz="3200" b="1" cap="all" dirty="0" smtClean="0"/>
              <a:t>REACHING OUT TO gauge interest</a:t>
            </a:r>
            <a:endParaRPr lang="en-US" sz="3200" b="1" cap="all" dirty="0"/>
          </a:p>
        </p:txBody>
      </p:sp>
      <p:sp>
        <p:nvSpPr>
          <p:cNvPr id="4" name="Content Placeholder 3"/>
          <p:cNvSpPr>
            <a:spLocks noGrp="1"/>
          </p:cNvSpPr>
          <p:nvPr>
            <p:ph sz="quarter" idx="1"/>
          </p:nvPr>
        </p:nvSpPr>
        <p:spPr/>
        <p:txBody>
          <a:bodyPr/>
          <a:lstStyle/>
          <a:p>
            <a:pPr>
              <a:buFontTx/>
              <a:buChar char="-"/>
            </a:pPr>
            <a:r>
              <a:rPr lang="en-US" sz="2400" dirty="0" smtClean="0">
                <a:solidFill>
                  <a:srgbClr val="000000"/>
                </a:solidFill>
                <a:cs typeface="ＭＳ Ｐゴシック" charset="-128"/>
              </a:rPr>
              <a:t>Be willing to reinvent the sponsorship relationship. This includes revisiting the benefits package to see how it might be improved</a:t>
            </a:r>
          </a:p>
          <a:p>
            <a:pPr>
              <a:buFontTx/>
              <a:buChar char="-"/>
            </a:pPr>
            <a:endParaRPr lang="en-US" sz="2400" dirty="0" smtClean="0">
              <a:solidFill>
                <a:srgbClr val="FF6600"/>
              </a:solidFill>
            </a:endParaRPr>
          </a:p>
          <a:p>
            <a:pPr>
              <a:buFontTx/>
              <a:buChar char="-"/>
            </a:pPr>
            <a:endParaRPr lang="en-US" sz="2400" dirty="0" smtClean="0">
              <a:solidFill>
                <a:srgbClr val="008000"/>
              </a:solidFill>
              <a:cs typeface="ＭＳ Ｐゴシック" charset="-128"/>
            </a:endParaRPr>
          </a:p>
          <a:p>
            <a:pPr>
              <a:buFontTx/>
              <a:buChar char="-"/>
            </a:pPr>
            <a:r>
              <a:rPr lang="en-US" sz="2400" dirty="0">
                <a:solidFill>
                  <a:srgbClr val="000000"/>
                </a:solidFill>
                <a:cs typeface="ＭＳ Ｐゴシック" charset="-128"/>
              </a:rPr>
              <a:t>If the sponsor seems less engaged decide whether to let them go, renegotiate a smaller sponsorship, or otherwise modify the sponsorship relationship</a:t>
            </a:r>
          </a:p>
          <a:p>
            <a:pPr>
              <a:buFontTx/>
              <a:buChar char="-"/>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2295448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85800"/>
            <a:ext cx="4648200" cy="609600"/>
          </a:xfrm>
        </p:spPr>
        <p:txBody>
          <a:bodyPr/>
          <a:lstStyle/>
          <a:p>
            <a:r>
              <a:rPr lang="en-US" sz="3200" b="1" cap="all" dirty="0" smtClean="0"/>
              <a:t>Why sponsors exit</a:t>
            </a:r>
            <a:endParaRPr lang="en-US" sz="3200" b="1" cap="all" dirty="0"/>
          </a:p>
        </p:txBody>
      </p:sp>
      <p:sp>
        <p:nvSpPr>
          <p:cNvPr id="4" name="Content Placeholder 3"/>
          <p:cNvSpPr>
            <a:spLocks noGrp="1"/>
          </p:cNvSpPr>
          <p:nvPr>
            <p:ph sz="quarter" idx="1"/>
          </p:nvPr>
        </p:nvSpPr>
        <p:spPr/>
        <p:txBody>
          <a:bodyPr/>
          <a:lstStyle/>
          <a:p>
            <a:pPr>
              <a:buFontTx/>
              <a:buChar char="-"/>
            </a:pPr>
            <a:r>
              <a:rPr lang="en-US" sz="2400" dirty="0" smtClean="0">
                <a:solidFill>
                  <a:srgbClr val="000000"/>
                </a:solidFill>
                <a:cs typeface="ＭＳ Ｐゴシック" charset="-128"/>
              </a:rPr>
              <a:t>Shift in objectives or target markets </a:t>
            </a:r>
            <a:endParaRPr lang="en-US" sz="2400" dirty="0">
              <a:solidFill>
                <a:srgbClr val="008000"/>
              </a:solidFill>
              <a:cs typeface="ＭＳ Ｐゴシック" charset="-128"/>
            </a:endParaRPr>
          </a:p>
          <a:p>
            <a:pPr>
              <a:buFontTx/>
              <a:buChar char="-"/>
            </a:pPr>
            <a:r>
              <a:rPr lang="en-US" sz="2400" dirty="0" smtClean="0">
                <a:solidFill>
                  <a:srgbClr val="000000"/>
                </a:solidFill>
                <a:cs typeface="ＭＳ Ｐゴシック" charset="-128"/>
              </a:rPr>
              <a:t>Demographics</a:t>
            </a:r>
          </a:p>
          <a:p>
            <a:pPr>
              <a:buFontTx/>
              <a:buChar char="-"/>
            </a:pPr>
            <a:r>
              <a:rPr lang="en-US" sz="2400" dirty="0" smtClean="0">
                <a:solidFill>
                  <a:srgbClr val="000000"/>
                </a:solidFill>
                <a:cs typeface="ＭＳ Ｐゴシック" charset="-128"/>
              </a:rPr>
              <a:t>Corporate Philanthropic Goals</a:t>
            </a:r>
          </a:p>
          <a:p>
            <a:pPr>
              <a:buFontTx/>
              <a:buChar char="-"/>
            </a:pPr>
            <a:r>
              <a:rPr lang="en-US" sz="2400" dirty="0" smtClean="0">
                <a:solidFill>
                  <a:srgbClr val="000000"/>
                </a:solidFill>
                <a:cs typeface="ＭＳ Ｐゴシック" charset="-128"/>
              </a:rPr>
              <a:t>Misalignment of goals between the sponsor and your organization</a:t>
            </a:r>
          </a:p>
          <a:p>
            <a:pPr>
              <a:buFontTx/>
              <a:buChar char="-"/>
            </a:pPr>
            <a:r>
              <a:rPr lang="en-US" sz="2400" dirty="0" smtClean="0">
                <a:solidFill>
                  <a:srgbClr val="000000"/>
                </a:solidFill>
                <a:cs typeface="ＭＳ Ｐゴシック" charset="-128"/>
              </a:rPr>
              <a:t>demographic reach (age, affluence)</a:t>
            </a:r>
          </a:p>
          <a:p>
            <a:pPr>
              <a:buFontTx/>
              <a:buChar char="-"/>
            </a:pPr>
            <a:r>
              <a:rPr lang="en-US" sz="2400" dirty="0" smtClean="0">
                <a:solidFill>
                  <a:srgbClr val="000000"/>
                </a:solidFill>
                <a:cs typeface="ＭＳ Ｐゴシック" charset="-128"/>
              </a:rPr>
              <a:t>level of publicity (privacy of guest lists)</a:t>
            </a:r>
          </a:p>
          <a:p>
            <a:pPr marL="0" indent="0">
              <a:buNone/>
            </a:pPr>
            <a:endParaRPr lang="en-US" sz="2400" dirty="0" smtClean="0">
              <a:solidFill>
                <a:srgbClr val="000000"/>
              </a:solidFill>
            </a:endParaRPr>
          </a:p>
          <a:p>
            <a:pPr>
              <a:buFontTx/>
              <a:buChar char="-"/>
            </a:pPr>
            <a:endParaRPr lang="en-US" sz="2400"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379472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4724400" cy="685800"/>
          </a:xfrm>
        </p:spPr>
        <p:txBody>
          <a:bodyPr/>
          <a:lstStyle/>
          <a:p>
            <a:r>
              <a:rPr lang="en-US" sz="3200" b="1" cap="all" dirty="0" smtClean="0"/>
              <a:t>Why sponsors exit</a:t>
            </a:r>
            <a:endParaRPr lang="en-US" sz="3200" b="1" cap="all" dirty="0"/>
          </a:p>
        </p:txBody>
      </p:sp>
      <p:sp>
        <p:nvSpPr>
          <p:cNvPr id="4" name="Content Placeholder 3"/>
          <p:cNvSpPr>
            <a:spLocks noGrp="1"/>
          </p:cNvSpPr>
          <p:nvPr>
            <p:ph sz="quarter" idx="1"/>
          </p:nvPr>
        </p:nvSpPr>
        <p:spPr>
          <a:xfrm>
            <a:off x="457200" y="2057400"/>
            <a:ext cx="7467600" cy="2667000"/>
          </a:xfrm>
        </p:spPr>
        <p:txBody>
          <a:bodyPr/>
          <a:lstStyle/>
          <a:p>
            <a:pPr>
              <a:buFontTx/>
              <a:buChar char="-"/>
            </a:pPr>
            <a:r>
              <a:rPr lang="en-US" sz="2400" dirty="0" smtClean="0">
                <a:solidFill>
                  <a:srgbClr val="000000"/>
                </a:solidFill>
                <a:cs typeface="ＭＳ Ｐゴシック" charset="-128"/>
              </a:rPr>
              <a:t>New leadership in the company that wants to overhaul the sponsorship portfolio</a:t>
            </a:r>
          </a:p>
          <a:p>
            <a:pPr>
              <a:buFontTx/>
              <a:buChar char="-"/>
            </a:pPr>
            <a:r>
              <a:rPr lang="en-US" sz="2400" dirty="0" smtClean="0">
                <a:solidFill>
                  <a:srgbClr val="000000"/>
                </a:solidFill>
                <a:cs typeface="ＭＳ Ｐゴシック" charset="-128"/>
              </a:rPr>
              <a:t>different corporate philanthropy objectives</a:t>
            </a:r>
          </a:p>
          <a:p>
            <a:pPr>
              <a:buFontTx/>
              <a:buChar char="-"/>
            </a:pPr>
            <a:r>
              <a:rPr lang="en-US" sz="2400" dirty="0" smtClean="0">
                <a:solidFill>
                  <a:srgbClr val="000000"/>
                </a:solidFill>
                <a:cs typeface="ＭＳ Ｐゴシック" charset="-128"/>
              </a:rPr>
              <a:t>personal relationships between leaders of institutions</a:t>
            </a:r>
          </a:p>
          <a:p>
            <a:pPr>
              <a:buFontTx/>
              <a:buChar char="-"/>
            </a:pPr>
            <a:r>
              <a:rPr lang="en-US" sz="3200" b="1" dirty="0" smtClean="0">
                <a:solidFill>
                  <a:srgbClr val="000000"/>
                </a:solidFill>
                <a:cs typeface="ＭＳ Ｐゴシック" charset="-128"/>
              </a:rPr>
              <a:t>Relationships Matter!</a:t>
            </a:r>
          </a:p>
          <a:p>
            <a:pPr>
              <a:buNone/>
            </a:pPr>
            <a:endParaRPr lang="en-US" sz="2400" dirty="0" smtClean="0">
              <a:solidFill>
                <a:srgbClr val="FF6600"/>
              </a:solidFill>
            </a:endParaRPr>
          </a:p>
          <a:p>
            <a:pPr>
              <a:buFontTx/>
              <a:buChar char="-"/>
            </a:pPr>
            <a:endParaRPr lang="en-US" sz="2400"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3584103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4724400" cy="609600"/>
          </a:xfrm>
        </p:spPr>
        <p:txBody>
          <a:bodyPr/>
          <a:lstStyle/>
          <a:p>
            <a:r>
              <a:rPr lang="en-US" sz="3200" b="1" cap="all" dirty="0" smtClean="0"/>
              <a:t>Why sponsors exit</a:t>
            </a:r>
            <a:endParaRPr lang="en-US" sz="3200" b="1" cap="all" dirty="0"/>
          </a:p>
        </p:txBody>
      </p:sp>
      <p:sp>
        <p:nvSpPr>
          <p:cNvPr id="4" name="Content Placeholder 3"/>
          <p:cNvSpPr>
            <a:spLocks noGrp="1"/>
          </p:cNvSpPr>
          <p:nvPr>
            <p:ph sz="quarter" idx="1"/>
          </p:nvPr>
        </p:nvSpPr>
        <p:spPr/>
        <p:txBody>
          <a:bodyPr/>
          <a:lstStyle/>
          <a:p>
            <a:pPr>
              <a:buFontTx/>
              <a:buChar char="-"/>
            </a:pPr>
            <a:r>
              <a:rPr lang="en-US" sz="2400" dirty="0" smtClean="0">
                <a:solidFill>
                  <a:srgbClr val="000000"/>
                </a:solidFill>
                <a:cs typeface="ＭＳ Ｐゴシック" charset="-128"/>
              </a:rPr>
              <a:t>Sponsor is unhappy with the level of service that has been provided</a:t>
            </a:r>
          </a:p>
          <a:p>
            <a:pPr>
              <a:buFont typeface="Arial" panose="020B0604020202020204" pitchFamily="34" charset="0"/>
              <a:buChar char="•"/>
            </a:pPr>
            <a:r>
              <a:rPr lang="en-US" sz="2000" dirty="0" smtClean="0">
                <a:solidFill>
                  <a:srgbClr val="0070C0"/>
                </a:solidFill>
                <a:cs typeface="ＭＳ Ｐゴシック" charset="-128"/>
              </a:rPr>
              <a:t>Taking the bad with the good</a:t>
            </a:r>
          </a:p>
          <a:p>
            <a:pPr>
              <a:buFont typeface="Arial" panose="020B0604020202020204" pitchFamily="34" charset="0"/>
              <a:buChar char="•"/>
            </a:pPr>
            <a:r>
              <a:rPr lang="en-US" sz="2000" dirty="0" smtClean="0">
                <a:solidFill>
                  <a:srgbClr val="0070C0"/>
                </a:solidFill>
                <a:cs typeface="ＭＳ Ｐゴシック" charset="-128"/>
              </a:rPr>
              <a:t>Always ask how you can improve</a:t>
            </a:r>
          </a:p>
          <a:p>
            <a:pPr>
              <a:buNone/>
            </a:pPr>
            <a:r>
              <a:rPr lang="en-US" sz="2400" dirty="0" smtClean="0">
                <a:solidFill>
                  <a:srgbClr val="000000"/>
                </a:solidFill>
                <a:cs typeface="ＭＳ Ｐゴシック" charset="-128"/>
              </a:rPr>
              <a:t> </a:t>
            </a:r>
            <a:endParaRPr lang="en-US" sz="2400" dirty="0" smtClean="0">
              <a:solidFill>
                <a:srgbClr val="008000"/>
              </a:solidFill>
              <a:cs typeface="ＭＳ Ｐゴシック" charset="-128"/>
            </a:endParaRPr>
          </a:p>
          <a:p>
            <a:pPr>
              <a:buFontTx/>
              <a:buChar char="-"/>
            </a:pPr>
            <a:r>
              <a:rPr lang="en-US" sz="2400" dirty="0">
                <a:solidFill>
                  <a:srgbClr val="000000"/>
                </a:solidFill>
                <a:cs typeface="ＭＳ Ｐゴシック" charset="-128"/>
              </a:rPr>
              <a:t>Budget </a:t>
            </a:r>
            <a:r>
              <a:rPr lang="en-US" sz="2400" dirty="0" smtClean="0">
                <a:solidFill>
                  <a:srgbClr val="000000"/>
                </a:solidFill>
                <a:cs typeface="ＭＳ Ｐゴシック" charset="-128"/>
              </a:rPr>
              <a:t>cutbacks</a:t>
            </a:r>
            <a:endParaRPr lang="en-US" sz="2000" dirty="0" smtClean="0">
              <a:solidFill>
                <a:srgbClr val="000000"/>
              </a:solidFill>
              <a:cs typeface="ＭＳ Ｐゴシック" charset="-128"/>
            </a:endParaRPr>
          </a:p>
          <a:p>
            <a:pPr marL="0" indent="0">
              <a:buNone/>
            </a:pPr>
            <a:endParaRPr lang="en-US" sz="2400" dirty="0">
              <a:solidFill>
                <a:srgbClr val="000000"/>
              </a:solidFill>
              <a:cs typeface="ＭＳ Ｐゴシック" charset="-128"/>
            </a:endParaRPr>
          </a:p>
          <a:p>
            <a:pPr>
              <a:buFontTx/>
              <a:buChar char="-"/>
            </a:pPr>
            <a:r>
              <a:rPr lang="en-US" sz="2400" dirty="0">
                <a:solidFill>
                  <a:srgbClr val="000000"/>
                </a:solidFill>
                <a:cs typeface="ＭＳ Ｐゴシック" charset="-128"/>
              </a:rPr>
              <a:t>A corporate merger resulting in duplication of sponsorship </a:t>
            </a:r>
            <a:r>
              <a:rPr lang="en-US" sz="2400" dirty="0" smtClean="0">
                <a:solidFill>
                  <a:srgbClr val="000000"/>
                </a:solidFill>
                <a:cs typeface="ＭＳ Ｐゴシック" charset="-128"/>
              </a:rPr>
              <a:t>investments (may emphasize other avenues for corporate philanthropy</a:t>
            </a:r>
          </a:p>
          <a:p>
            <a:pPr>
              <a:buFont typeface="Arial" panose="020B0604020202020204" pitchFamily="34" charset="0"/>
              <a:buChar char="•"/>
            </a:pPr>
            <a:r>
              <a:rPr lang="en-US" sz="2000" dirty="0" smtClean="0">
                <a:solidFill>
                  <a:srgbClr val="0070C0"/>
                </a:solidFill>
                <a:cs typeface="ＭＳ Ｐゴシック" charset="-128"/>
              </a:rPr>
              <a:t>Example </a:t>
            </a:r>
            <a:r>
              <a:rPr lang="en-US" sz="2000" dirty="0">
                <a:solidFill>
                  <a:srgbClr val="0070C0"/>
                </a:solidFill>
                <a:cs typeface="ＭＳ Ｐゴシック" charset="-128"/>
              </a:rPr>
              <a:t>of Dell EMC</a:t>
            </a: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1507641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0"/>
            <a:ext cx="4876800" cy="609600"/>
          </a:xfrm>
        </p:spPr>
        <p:txBody>
          <a:bodyPr>
            <a:normAutofit fontScale="90000"/>
          </a:bodyPr>
          <a:lstStyle/>
          <a:p>
            <a:r>
              <a:rPr lang="en-US" sz="3200" b="1" cap="all" dirty="0" smtClean="0"/>
              <a:t>Why nonprofits exit</a:t>
            </a:r>
            <a:endParaRPr lang="en-US" sz="3200" b="1" cap="all" dirty="0"/>
          </a:p>
        </p:txBody>
      </p:sp>
      <p:sp>
        <p:nvSpPr>
          <p:cNvPr id="4" name="Content Placeholder 3"/>
          <p:cNvSpPr>
            <a:spLocks noGrp="1"/>
          </p:cNvSpPr>
          <p:nvPr>
            <p:ph sz="quarter" idx="1"/>
          </p:nvPr>
        </p:nvSpPr>
        <p:spPr/>
        <p:txBody>
          <a:bodyPr/>
          <a:lstStyle/>
          <a:p>
            <a:pPr>
              <a:buFontTx/>
              <a:buChar char="-"/>
            </a:pPr>
            <a:r>
              <a:rPr lang="en-US" sz="2400" dirty="0"/>
              <a:t>There is a better, more profitable sponsorship worth pursuing.  The level of corporate recognition or other demands (</a:t>
            </a:r>
            <a:r>
              <a:rPr lang="en-US" sz="2400" dirty="0" err="1"/>
              <a:t>eg</a:t>
            </a:r>
            <a:r>
              <a:rPr lang="en-US" sz="2400" dirty="0"/>
              <a:t>, access to donor list) may make sponsorship not worth time devoted by staff or institutional cost</a:t>
            </a:r>
          </a:p>
          <a:p>
            <a:pPr>
              <a:buFontTx/>
              <a:buChar char="-"/>
            </a:pPr>
            <a:endParaRPr lang="en-US" sz="2400" dirty="0" smtClean="0">
              <a:solidFill>
                <a:srgbClr val="000000"/>
              </a:solidFill>
              <a:cs typeface="ＭＳ Ｐゴシック" charset="-128"/>
            </a:endParaRPr>
          </a:p>
          <a:p>
            <a:pPr>
              <a:buFontTx/>
              <a:buChar char="-"/>
            </a:pPr>
            <a:r>
              <a:rPr lang="en-US" sz="2400" dirty="0" smtClean="0">
                <a:solidFill>
                  <a:srgbClr val="000000"/>
                </a:solidFill>
                <a:cs typeface="ＭＳ Ｐゴシック" charset="-128"/>
              </a:rPr>
              <a:t>Could the corporation be redirected to sponsoring another event/program that would be a better fit? Think creatively</a:t>
            </a: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314460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cap="all" dirty="0" smtClean="0"/>
              <a:t>Definition of Corporate </a:t>
            </a:r>
            <a:r>
              <a:rPr lang="en-US" sz="3200" b="1" cap="all" dirty="0"/>
              <a:t>sponsorship</a:t>
            </a:r>
            <a:endParaRPr lang="en-US" sz="3200" b="1" dirty="0"/>
          </a:p>
        </p:txBody>
      </p:sp>
      <p:sp>
        <p:nvSpPr>
          <p:cNvPr id="3" name="Content Placeholder 2"/>
          <p:cNvSpPr>
            <a:spLocks noGrp="1"/>
          </p:cNvSpPr>
          <p:nvPr>
            <p:ph sz="quarter" idx="1"/>
          </p:nvPr>
        </p:nvSpPr>
        <p:spPr>
          <a:xfrm>
            <a:off x="381000" y="1524000"/>
            <a:ext cx="8229600" cy="4876800"/>
          </a:xfrm>
          <a:noFill/>
        </p:spPr>
        <p:txBody>
          <a:bodyPr/>
          <a:lstStyle/>
          <a:p>
            <a:pPr>
              <a:buNone/>
            </a:pPr>
            <a:r>
              <a:rPr lang="en-US" sz="2000" dirty="0" smtClean="0"/>
              <a:t>A corporate sponsorship can be defined broadly as any means by which a corporation may support an institution’s needs.  Corporate sponsorship most frequently is in the form of direct </a:t>
            </a:r>
            <a:r>
              <a:rPr lang="en-US" sz="2000" dirty="0" smtClean="0"/>
              <a:t>funding.</a:t>
            </a:r>
            <a:endParaRPr lang="en-US" sz="2000" dirty="0" smtClean="0"/>
          </a:p>
          <a:p>
            <a:pPr>
              <a:buNone/>
            </a:pPr>
            <a:r>
              <a:rPr lang="en-US" sz="2000" dirty="0" smtClean="0"/>
              <a:t>Direct funding may be for unrestricted giving (</a:t>
            </a:r>
            <a:r>
              <a:rPr lang="en-US" sz="2000" dirty="0" err="1" smtClean="0"/>
              <a:t>eg</a:t>
            </a:r>
            <a:r>
              <a:rPr lang="en-US" sz="2000" dirty="0" smtClean="0"/>
              <a:t>, general operating support), or for restricted giving (</a:t>
            </a:r>
            <a:r>
              <a:rPr lang="en-US" sz="2000" dirty="0" err="1" smtClean="0"/>
              <a:t>eg</a:t>
            </a:r>
            <a:r>
              <a:rPr lang="en-US" sz="2000" dirty="0" smtClean="0"/>
              <a:t>, for specific programs, needs or events)</a:t>
            </a:r>
          </a:p>
          <a:p>
            <a:pPr>
              <a:buNone/>
            </a:pPr>
            <a:endParaRPr lang="en-US" sz="1800" dirty="0" smtClean="0">
              <a:solidFill>
                <a:srgbClr val="7030A0"/>
              </a:solidFill>
            </a:endParaRPr>
          </a:p>
          <a:p>
            <a:pPr>
              <a:buFont typeface="Arial" panose="020B0604020202020204" pitchFamily="34" charset="0"/>
              <a:buChar char="•"/>
            </a:pPr>
            <a:r>
              <a:rPr lang="en-US" sz="2000" dirty="0" smtClean="0">
                <a:solidFill>
                  <a:srgbClr val="0070C0"/>
                </a:solidFill>
              </a:rPr>
              <a:t>The reality though is that sponsorship is a business deal, not a donation</a:t>
            </a:r>
            <a:r>
              <a:rPr lang="en-US" sz="2000" dirty="0" smtClean="0">
                <a:solidFill>
                  <a:srgbClr val="0070C0"/>
                </a:solidFill>
              </a:rPr>
              <a:t>.</a:t>
            </a:r>
          </a:p>
          <a:p>
            <a:pPr>
              <a:buFont typeface="Arial" panose="020B0604020202020204" pitchFamily="34" charset="0"/>
              <a:buChar char="•"/>
            </a:pPr>
            <a:endParaRPr lang="en-US" sz="2000" dirty="0" smtClean="0">
              <a:solidFill>
                <a:srgbClr val="0070C0"/>
              </a:solidFill>
            </a:endParaRPr>
          </a:p>
          <a:p>
            <a:pPr>
              <a:buFont typeface="Arial" panose="020B0604020202020204" pitchFamily="34" charset="0"/>
              <a:buChar char="•"/>
            </a:pPr>
            <a:r>
              <a:rPr lang="en-US" sz="2000" dirty="0" smtClean="0">
                <a:solidFill>
                  <a:srgbClr val="0070C0"/>
                </a:solidFill>
              </a:rPr>
              <a:t>Consumers </a:t>
            </a:r>
            <a:r>
              <a:rPr lang="en-US" sz="2000" dirty="0">
                <a:solidFill>
                  <a:srgbClr val="0070C0"/>
                </a:solidFill>
              </a:rPr>
              <a:t>want socially responsible products and companies, and today’s employees want to work for socially responsible </a:t>
            </a:r>
            <a:r>
              <a:rPr lang="en-US" sz="2000" dirty="0" smtClean="0">
                <a:solidFill>
                  <a:srgbClr val="0070C0"/>
                </a:solidFill>
              </a:rPr>
              <a:t>companies.</a:t>
            </a:r>
          </a:p>
          <a:p>
            <a:pPr>
              <a:buFont typeface="Arial" panose="020B0604020202020204" pitchFamily="34" charset="0"/>
              <a:buChar char="•"/>
            </a:pPr>
            <a:endParaRPr lang="en-US" sz="2000" dirty="0" smtClean="0">
              <a:solidFill>
                <a:srgbClr val="0070C0"/>
              </a:solidFill>
            </a:endParaRPr>
          </a:p>
          <a:p>
            <a:pPr>
              <a:buFont typeface="Arial" panose="020B0604020202020204" pitchFamily="34" charset="0"/>
              <a:buChar char="•"/>
            </a:pPr>
            <a:r>
              <a:rPr lang="en-US" sz="2000" dirty="0" smtClean="0">
                <a:solidFill>
                  <a:srgbClr val="0070C0"/>
                </a:solidFill>
              </a:rPr>
              <a:t>Review </a:t>
            </a:r>
            <a:r>
              <a:rPr lang="en-US" sz="2000" dirty="0" smtClean="0">
                <a:solidFill>
                  <a:srgbClr val="0070C0"/>
                </a:solidFill>
              </a:rPr>
              <a:t>Corporate Responsibility statements/content on company websites</a:t>
            </a:r>
          </a:p>
          <a:p>
            <a:pPr>
              <a:buFont typeface="Arial" panose="020B0604020202020204" pitchFamily="34" charset="0"/>
              <a:buChar char="•"/>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Minus 3"/>
          <p:cNvSpPr/>
          <p:nvPr/>
        </p:nvSpPr>
        <p:spPr bwMode="auto">
          <a:xfrm>
            <a:off x="914400" y="3429000"/>
            <a:ext cx="1371600" cy="45719"/>
          </a:xfrm>
          <a:prstGeom prst="mathMinus">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5" name="5-Point Star 4"/>
          <p:cNvSpPr/>
          <p:nvPr/>
        </p:nvSpPr>
        <p:spPr bwMode="auto">
          <a:xfrm>
            <a:off x="3886200" y="3200400"/>
            <a:ext cx="1143000" cy="457200"/>
          </a:xfrm>
          <a:prstGeom prst="star5">
            <a:avLst>
              <a:gd name="adj" fmla="val 0"/>
              <a:gd name="hf" fmla="val 105146"/>
              <a:gd name="vf" fmla="val 110557"/>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 name="Up-Down Arrow 5"/>
          <p:cNvSpPr/>
          <p:nvPr/>
        </p:nvSpPr>
        <p:spPr bwMode="auto">
          <a:xfrm>
            <a:off x="3886200" y="3200400"/>
            <a:ext cx="571500" cy="457200"/>
          </a:xfrm>
          <a:prstGeom prst="upDownArrow">
            <a:avLst>
              <a:gd name="adj1" fmla="val 50000"/>
              <a:gd name="adj2" fmla="val 41919"/>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8" name="Elbow Connector 7"/>
          <p:cNvCxnSpPr/>
          <p:nvPr/>
        </p:nvCxnSpPr>
        <p:spPr bwMode="auto">
          <a:xfrm>
            <a:off x="3429000" y="3200400"/>
            <a:ext cx="1600200" cy="457200"/>
          </a:xfrm>
          <a:prstGeom prst="bentConnector3">
            <a:avLst>
              <a:gd name="adj1" fmla="val 50000"/>
            </a:avLst>
          </a:prstGeom>
          <a:noFill/>
          <a:ln w="9525" cap="flat" cmpd="sng" algn="ctr">
            <a:noFill/>
            <a:prstDash val="solid"/>
            <a:round/>
            <a:headEnd type="arrow"/>
            <a:tailEnd type="arrow"/>
          </a:ln>
          <a:effectLst/>
        </p:spPr>
      </p:cxnSp>
      <p:sp>
        <p:nvSpPr>
          <p:cNvPr id="9" name="TextBox 8"/>
          <p:cNvSpPr txBox="1"/>
          <p:nvPr/>
        </p:nvSpPr>
        <p:spPr>
          <a:xfrm>
            <a:off x="1219200" y="3352800"/>
            <a:ext cx="3505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880653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010400" cy="685800"/>
          </a:xfrm>
        </p:spPr>
        <p:txBody>
          <a:bodyPr/>
          <a:lstStyle/>
          <a:p>
            <a:r>
              <a:rPr lang="en-US" sz="3200" b="1" cap="all" dirty="0" smtClean="0"/>
              <a:t>Committing to sponsorship</a:t>
            </a:r>
            <a:endParaRPr lang="en-US" sz="3200" b="1" cap="all" dirty="0"/>
          </a:p>
        </p:txBody>
      </p:sp>
      <p:sp>
        <p:nvSpPr>
          <p:cNvPr id="4" name="Content Placeholder 3"/>
          <p:cNvSpPr>
            <a:spLocks noGrp="1"/>
          </p:cNvSpPr>
          <p:nvPr>
            <p:ph sz="quarter" idx="1"/>
          </p:nvPr>
        </p:nvSpPr>
        <p:spPr>
          <a:xfrm>
            <a:off x="457200" y="1828800"/>
            <a:ext cx="7467600" cy="4873752"/>
          </a:xfrm>
        </p:spPr>
        <p:txBody>
          <a:bodyPr/>
          <a:lstStyle/>
          <a:p>
            <a:pPr>
              <a:buFontTx/>
              <a:buChar char="-"/>
            </a:pPr>
            <a:r>
              <a:rPr lang="en-US" sz="2400" dirty="0" smtClean="0"/>
              <a:t>It takes time to build a long-term relationship with a </a:t>
            </a:r>
            <a:r>
              <a:rPr lang="en-US" sz="2400" dirty="0" smtClean="0"/>
              <a:t>company.  Don’t </a:t>
            </a:r>
            <a:r>
              <a:rPr lang="en-US" sz="2400" dirty="0" smtClean="0"/>
              <a:t>give up on the rewards of a sponsorship too </a:t>
            </a:r>
            <a:r>
              <a:rPr lang="en-US" sz="2400" dirty="0" smtClean="0"/>
              <a:t>soon.</a:t>
            </a:r>
          </a:p>
          <a:p>
            <a:pPr marL="0" indent="0">
              <a:buNone/>
            </a:pPr>
            <a:endParaRPr lang="en-US" dirty="0"/>
          </a:p>
          <a:p>
            <a:pPr>
              <a:buFontTx/>
              <a:buChar char="-"/>
            </a:pPr>
            <a:r>
              <a:rPr lang="en-US" sz="2400" dirty="0" smtClean="0">
                <a:solidFill>
                  <a:srgbClr val="000000"/>
                </a:solidFill>
                <a:cs typeface="ＭＳ Ｐゴシック" charset="-128"/>
              </a:rPr>
              <a:t>Corporations </a:t>
            </a:r>
            <a:r>
              <a:rPr lang="en-US" sz="2400" dirty="0" smtClean="0">
                <a:solidFill>
                  <a:srgbClr val="000000"/>
                </a:solidFill>
                <a:cs typeface="ＭＳ Ｐゴシック" charset="-128"/>
              </a:rPr>
              <a:t>may have a very uneven level of giving due to economy, changing leadership, and philanthropic goals  Even if at reduced level, generally worth preserving relationship for future funding potential</a:t>
            </a:r>
            <a:endParaRPr lang="en-US" sz="2400" dirty="0" smtClean="0">
              <a:solidFill>
                <a:srgbClr val="000000"/>
              </a:solidFill>
            </a:endParaRPr>
          </a:p>
          <a:p>
            <a:pPr>
              <a:buFontTx/>
              <a:buChar char="-"/>
            </a:pPr>
            <a:endParaRPr lang="en-US" sz="2400"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781420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391400" cy="609600"/>
          </a:xfrm>
        </p:spPr>
        <p:txBody>
          <a:bodyPr/>
          <a:lstStyle/>
          <a:p>
            <a:r>
              <a:rPr lang="en-US" sz="3200" b="1" cap="all" dirty="0" smtClean="0"/>
              <a:t>Committing to sponsorship</a:t>
            </a:r>
            <a:endParaRPr lang="en-US" sz="3200" b="1" cap="all" dirty="0"/>
          </a:p>
        </p:txBody>
      </p:sp>
      <p:sp>
        <p:nvSpPr>
          <p:cNvPr id="4" name="Content Placeholder 3"/>
          <p:cNvSpPr>
            <a:spLocks noGrp="1"/>
          </p:cNvSpPr>
          <p:nvPr>
            <p:ph sz="quarter" idx="1"/>
          </p:nvPr>
        </p:nvSpPr>
        <p:spPr/>
        <p:txBody>
          <a:bodyPr/>
          <a:lstStyle/>
          <a:p>
            <a:pPr marL="457200" lvl="1" indent="0" algn="ctr">
              <a:buNone/>
            </a:pPr>
            <a:endParaRPr lang="en-US" sz="6000" b="1" dirty="0" smtClean="0">
              <a:solidFill>
                <a:srgbClr val="7030A0"/>
              </a:solidFill>
            </a:endParaRPr>
          </a:p>
          <a:p>
            <a:pPr marL="457200" lvl="1" indent="0" algn="ctr">
              <a:buNone/>
            </a:pPr>
            <a:r>
              <a:rPr lang="en-US" sz="6000" b="1" dirty="0" smtClean="0">
                <a:solidFill>
                  <a:srgbClr val="0070C0"/>
                </a:solidFill>
              </a:rPr>
              <a:t>It is </a:t>
            </a:r>
            <a:r>
              <a:rPr lang="en-US" sz="6000" b="1" dirty="0">
                <a:solidFill>
                  <a:srgbClr val="0070C0"/>
                </a:solidFill>
              </a:rPr>
              <a:t>a</a:t>
            </a:r>
            <a:r>
              <a:rPr lang="en-US" sz="6000" b="1" dirty="0" smtClean="0">
                <a:solidFill>
                  <a:srgbClr val="0070C0"/>
                </a:solidFill>
              </a:rPr>
              <a:t>bout </a:t>
            </a:r>
          </a:p>
          <a:p>
            <a:pPr marL="457200" lvl="1" indent="0" algn="ctr">
              <a:buNone/>
            </a:pPr>
            <a:r>
              <a:rPr lang="en-US" sz="6000" b="1" dirty="0" smtClean="0">
                <a:solidFill>
                  <a:srgbClr val="0070C0"/>
                </a:solidFill>
              </a:rPr>
              <a:t>Relationships!!</a:t>
            </a:r>
          </a:p>
          <a:p>
            <a:pPr>
              <a:buNone/>
            </a:pPr>
            <a:r>
              <a:rPr lang="en-US" sz="2400" dirty="0" smtClean="0"/>
              <a:t> </a:t>
            </a:r>
            <a:endParaRPr lang="en-US" sz="2400"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2929503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600200"/>
            <a:ext cx="8458200" cy="4800600"/>
          </a:xfrm>
        </p:spPr>
        <p:txBody>
          <a:bodyPr/>
          <a:lstStyle/>
          <a:p>
            <a:pPr>
              <a:spcBef>
                <a:spcPts val="0"/>
              </a:spcBef>
              <a:buFontTx/>
              <a:buNone/>
            </a:pPr>
            <a:endParaRPr lang="en-US" sz="2400" dirty="0" smtClean="0">
              <a:solidFill>
                <a:srgbClr val="000000"/>
              </a:solidFill>
              <a:cs typeface="ＭＳ Ｐゴシック" charset="-128"/>
            </a:endParaRPr>
          </a:p>
          <a:p>
            <a:pPr>
              <a:spcBef>
                <a:spcPts val="0"/>
              </a:spcBef>
              <a:buFontTx/>
              <a:buNone/>
            </a:pPr>
            <a:endParaRPr lang="en-US" sz="2400" dirty="0">
              <a:solidFill>
                <a:srgbClr val="000000"/>
              </a:solidFill>
              <a:cs typeface="ＭＳ Ｐゴシック" charset="-128"/>
            </a:endParaRPr>
          </a:p>
          <a:p>
            <a:pPr algn="ctr">
              <a:spcBef>
                <a:spcPts val="0"/>
              </a:spcBef>
              <a:buFontTx/>
              <a:buNone/>
            </a:pPr>
            <a:r>
              <a:rPr lang="en-US" sz="3600" dirty="0" smtClean="0">
                <a:solidFill>
                  <a:srgbClr val="000000"/>
                </a:solidFill>
                <a:cs typeface="ＭＳ Ｐゴシック" charset="-128"/>
              </a:rPr>
              <a:t>What are creative or unusual ways that you steward funders and/or </a:t>
            </a:r>
          </a:p>
          <a:p>
            <a:pPr algn="ctr">
              <a:spcBef>
                <a:spcPts val="0"/>
              </a:spcBef>
              <a:buFontTx/>
              <a:buNone/>
            </a:pPr>
            <a:r>
              <a:rPr lang="en-US" sz="3600" dirty="0" smtClean="0">
                <a:solidFill>
                  <a:srgbClr val="000000"/>
                </a:solidFill>
                <a:cs typeface="ＭＳ Ｐゴシック" charset="-128"/>
              </a:rPr>
              <a:t>provide recognition?</a:t>
            </a:r>
            <a:endParaRPr lang="en-US" sz="3600" dirty="0">
              <a:solidFill>
                <a:srgbClr val="000000"/>
              </a:solidFill>
              <a:cs typeface="ＭＳ Ｐゴシック" charset="-128"/>
            </a:endParaRPr>
          </a:p>
        </p:txBody>
      </p:sp>
      <p:sp>
        <p:nvSpPr>
          <p:cNvPr id="4" name="Rectangle 3"/>
          <p:cNvSpPr/>
          <p:nvPr/>
        </p:nvSpPr>
        <p:spPr>
          <a:xfrm>
            <a:off x="1828800" y="919610"/>
            <a:ext cx="5257800" cy="1077218"/>
          </a:xfrm>
          <a:prstGeom prst="rect">
            <a:avLst/>
          </a:prstGeom>
        </p:spPr>
        <p:txBody>
          <a:bodyPr wrap="square">
            <a:spAutoFit/>
          </a:bodyPr>
          <a:lstStyle/>
          <a:p>
            <a:pPr algn="ctr"/>
            <a:r>
              <a:rPr lang="en-US" sz="3200" b="1" cap="all" dirty="0" smtClean="0">
                <a:solidFill>
                  <a:schemeClr val="accent1">
                    <a:lumMod val="50000"/>
                  </a:schemeClr>
                </a:solidFill>
              </a:rPr>
              <a:t>Interactive  Activity</a:t>
            </a:r>
          </a:p>
          <a:p>
            <a:pPr algn="ctr"/>
            <a:endParaRPr lang="en-US" sz="3200" b="1" cap="all" dirty="0"/>
          </a:p>
        </p:txBody>
      </p:sp>
    </p:spTree>
    <p:extLst>
      <p:ext uri="{BB962C8B-B14F-4D97-AF65-F5344CB8AC3E}">
        <p14:creationId xmlns:p14="http://schemas.microsoft.com/office/powerpoint/2010/main" val="403775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ADVICE</a:t>
            </a:r>
            <a:endParaRPr lang="en-US" sz="5400" b="1" dirty="0"/>
          </a:p>
        </p:txBody>
      </p:sp>
      <p:sp>
        <p:nvSpPr>
          <p:cNvPr id="3" name="Content Placeholder 2"/>
          <p:cNvSpPr>
            <a:spLocks noGrp="1"/>
          </p:cNvSpPr>
          <p:nvPr>
            <p:ph sz="quarter" idx="1"/>
          </p:nvPr>
        </p:nvSpPr>
        <p:spPr>
          <a:xfrm>
            <a:off x="457200" y="2133600"/>
            <a:ext cx="7467600" cy="1828800"/>
          </a:xfrm>
        </p:spPr>
        <p:txBody>
          <a:bodyPr>
            <a:normAutofit/>
          </a:bodyPr>
          <a:lstStyle/>
          <a:p>
            <a:pPr marL="0" indent="0" algn="ctr">
              <a:buNone/>
            </a:pPr>
            <a:r>
              <a:rPr lang="en-US" sz="4400" dirty="0" smtClean="0">
                <a:solidFill>
                  <a:srgbClr val="0070C0"/>
                </a:solidFill>
              </a:rPr>
              <a:t>Spend Less time talking and more time listening </a:t>
            </a:r>
            <a:endParaRPr lang="en-US" sz="4400" dirty="0">
              <a:solidFill>
                <a:srgbClr val="0070C0"/>
              </a:solidFill>
            </a:endParaRPr>
          </a:p>
        </p:txBody>
      </p:sp>
    </p:spTree>
    <p:extLst>
      <p:ext uri="{BB962C8B-B14F-4D97-AF65-F5344CB8AC3E}">
        <p14:creationId xmlns:p14="http://schemas.microsoft.com/office/powerpoint/2010/main" val="579443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Forms of Corporate Sponsorship</a:t>
            </a:r>
            <a:endParaRPr lang="en-US" sz="3200" b="1" dirty="0"/>
          </a:p>
        </p:txBody>
      </p:sp>
      <p:sp>
        <p:nvSpPr>
          <p:cNvPr id="3" name="Content Placeholder 2"/>
          <p:cNvSpPr>
            <a:spLocks noGrp="1"/>
          </p:cNvSpPr>
          <p:nvPr>
            <p:ph sz="quarter" idx="1"/>
          </p:nvPr>
        </p:nvSpPr>
        <p:spPr>
          <a:xfrm>
            <a:off x="457200" y="1828800"/>
            <a:ext cx="7467600" cy="3429000"/>
          </a:xfrm>
        </p:spPr>
        <p:txBody>
          <a:bodyPr/>
          <a:lstStyle/>
          <a:p>
            <a:pPr>
              <a:buFontTx/>
              <a:buChar char="-"/>
            </a:pPr>
            <a:r>
              <a:rPr lang="en-US" sz="2400" dirty="0" smtClean="0">
                <a:solidFill>
                  <a:srgbClr val="0070C0"/>
                </a:solidFill>
              </a:rPr>
              <a:t>Corporate </a:t>
            </a:r>
            <a:r>
              <a:rPr lang="en-US" sz="2400" dirty="0" smtClean="0">
                <a:solidFill>
                  <a:srgbClr val="0070C0"/>
                </a:solidFill>
              </a:rPr>
              <a:t>Sponsorship May Take Many Forms: </a:t>
            </a:r>
          </a:p>
          <a:p>
            <a:pPr>
              <a:buFont typeface="Arial" panose="020B0604020202020204" pitchFamily="34" charset="0"/>
              <a:buChar char="•"/>
            </a:pPr>
            <a:r>
              <a:rPr lang="en-US" sz="2400" dirty="0" smtClean="0">
                <a:solidFill>
                  <a:srgbClr val="0070C0"/>
                </a:solidFill>
              </a:rPr>
              <a:t>Dollars</a:t>
            </a:r>
            <a:endParaRPr lang="en-US" sz="2400" dirty="0" smtClean="0">
              <a:solidFill>
                <a:srgbClr val="0070C0"/>
              </a:solidFill>
            </a:endParaRPr>
          </a:p>
          <a:p>
            <a:pPr>
              <a:buFont typeface="Arial" panose="020B0604020202020204" pitchFamily="34" charset="0"/>
              <a:buChar char="•"/>
            </a:pPr>
            <a:r>
              <a:rPr lang="en-US" sz="2400" dirty="0" smtClean="0">
                <a:solidFill>
                  <a:srgbClr val="0070C0"/>
                </a:solidFill>
              </a:rPr>
              <a:t>Goods or services (items for events – food/beverages, raffle items such as sporting tickets, travel packages, etc)</a:t>
            </a:r>
          </a:p>
          <a:p>
            <a:pPr>
              <a:buFont typeface="Arial" panose="020B0604020202020204" pitchFamily="34" charset="0"/>
              <a:buChar char="•"/>
            </a:pPr>
            <a:r>
              <a:rPr lang="en-US" sz="2400" dirty="0" smtClean="0">
                <a:solidFill>
                  <a:srgbClr val="0070C0"/>
                </a:solidFill>
              </a:rPr>
              <a:t>Media Sponsorship (Boston Globe, Improper Bostonian, etc)</a:t>
            </a:r>
          </a:p>
          <a:p>
            <a:pPr>
              <a:buFont typeface="Arial" panose="020B0604020202020204" pitchFamily="34" charset="0"/>
              <a:buChar char="•"/>
            </a:pPr>
            <a:r>
              <a:rPr lang="en-US" sz="2400" dirty="0" smtClean="0">
                <a:solidFill>
                  <a:srgbClr val="0070C0"/>
                </a:solidFill>
              </a:rPr>
              <a:t>Volunteers</a:t>
            </a:r>
            <a:endParaRPr lang="en-US" sz="2400" dirty="0">
              <a:solidFill>
                <a:srgbClr val="0070C0"/>
              </a:solidFill>
            </a:endParaRPr>
          </a:p>
        </p:txBody>
      </p:sp>
    </p:spTree>
    <p:extLst>
      <p:ext uri="{BB962C8B-B14F-4D97-AF65-F5344CB8AC3E}">
        <p14:creationId xmlns:p14="http://schemas.microsoft.com/office/powerpoint/2010/main" val="282636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5867400" cy="1143000"/>
          </a:xfrm>
        </p:spPr>
        <p:txBody>
          <a:bodyPr/>
          <a:lstStyle/>
          <a:p>
            <a:r>
              <a:rPr lang="en-US" sz="3200" b="1" cap="all" dirty="0" smtClean="0"/>
              <a:t>Finalizing the deal</a:t>
            </a:r>
            <a:endParaRPr lang="en-US" sz="3200" b="1" cap="all" dirty="0"/>
          </a:p>
        </p:txBody>
      </p:sp>
      <p:sp>
        <p:nvSpPr>
          <p:cNvPr id="4" name="Content Placeholder 3"/>
          <p:cNvSpPr>
            <a:spLocks noGrp="1"/>
          </p:cNvSpPr>
          <p:nvPr>
            <p:ph sz="quarter" idx="1"/>
          </p:nvPr>
        </p:nvSpPr>
        <p:spPr>
          <a:xfrm>
            <a:off x="457200" y="1828800"/>
            <a:ext cx="7467600" cy="4114800"/>
          </a:xfrm>
        </p:spPr>
        <p:txBody>
          <a:bodyPr/>
          <a:lstStyle/>
          <a:p>
            <a:pPr>
              <a:buFontTx/>
              <a:buChar char="-"/>
            </a:pPr>
            <a:r>
              <a:rPr lang="en-US" sz="2400" dirty="0" smtClean="0">
                <a:solidFill>
                  <a:srgbClr val="0070C0"/>
                </a:solidFill>
                <a:cs typeface="ＭＳ Ｐゴシック" charset="-128"/>
              </a:rPr>
              <a:t>The sponsorship expectations for both parties should be specified in as great a detail as possible in the Sponsorship Agreement -  critical to avoiding misunderstandings and problems in the relationship</a:t>
            </a:r>
          </a:p>
          <a:p>
            <a:pPr>
              <a:buFontTx/>
              <a:buChar char="-"/>
            </a:pPr>
            <a:r>
              <a:rPr lang="en-US" sz="2400" dirty="0" smtClean="0">
                <a:solidFill>
                  <a:srgbClr val="0070C0"/>
                </a:solidFill>
                <a:cs typeface="ＭＳ Ｐゴシック" charset="-128"/>
              </a:rPr>
              <a:t>Sponsor status:  Exclusive corporate sponsor? Lead corporate sponsor? Corporate sponsor?</a:t>
            </a:r>
          </a:p>
          <a:p>
            <a:pPr>
              <a:buFontTx/>
              <a:buChar char="-"/>
            </a:pPr>
            <a:r>
              <a:rPr lang="en-US" sz="2400" dirty="0" smtClean="0">
                <a:solidFill>
                  <a:srgbClr val="0070C0"/>
                </a:solidFill>
                <a:cs typeface="ＭＳ Ｐゴシック" charset="-128"/>
              </a:rPr>
              <a:t>Terms include description of sponsorship, nature of support and when paid/delivered; benefits to sponsor, including recognition benefits</a:t>
            </a:r>
          </a:p>
          <a:p>
            <a:pPr>
              <a:buNone/>
            </a:pPr>
            <a:r>
              <a:rPr lang="en-US" sz="2400" dirty="0" smtClean="0">
                <a:cs typeface="ＭＳ Ｐゴシック" charset="-128"/>
              </a:rPr>
              <a:t> </a:t>
            </a:r>
            <a:endParaRPr lang="en-US" sz="2400" dirty="0" smtClean="0">
              <a:solidFill>
                <a:srgbClr val="008000"/>
              </a:solidFill>
              <a:cs typeface="ＭＳ Ｐゴシック" charset="-128"/>
            </a:endParaRPr>
          </a:p>
          <a:p>
            <a:pPr>
              <a:buFontTx/>
              <a:buChar char="-"/>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FontTx/>
              <a:buChar char="-"/>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197326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867400" cy="1143000"/>
          </a:xfrm>
        </p:spPr>
        <p:txBody>
          <a:bodyPr/>
          <a:lstStyle/>
          <a:p>
            <a:r>
              <a:rPr lang="en-US" sz="3200" b="1" cap="all" dirty="0" smtClean="0"/>
              <a:t>Finalizing the deal</a:t>
            </a:r>
            <a:endParaRPr lang="en-US" sz="3200" b="1" cap="all" dirty="0"/>
          </a:p>
        </p:txBody>
      </p:sp>
      <p:sp>
        <p:nvSpPr>
          <p:cNvPr id="4" name="Content Placeholder 3"/>
          <p:cNvSpPr>
            <a:spLocks noGrp="1"/>
          </p:cNvSpPr>
          <p:nvPr>
            <p:ph sz="quarter" idx="1"/>
          </p:nvPr>
        </p:nvSpPr>
        <p:spPr/>
        <p:txBody>
          <a:bodyPr/>
          <a:lstStyle/>
          <a:p>
            <a:pPr>
              <a:buFontTx/>
              <a:buChar char="-"/>
            </a:pPr>
            <a:r>
              <a:rPr lang="en-US" sz="2400" dirty="0" smtClean="0">
                <a:cs typeface="ＭＳ Ｐゴシック" charset="-128"/>
              </a:rPr>
              <a:t>The signed sponsorship agreement should include the following:</a:t>
            </a:r>
          </a:p>
          <a:p>
            <a:pPr lvl="2">
              <a:buFont typeface="Arial" panose="020B0604020202020204" pitchFamily="34" charset="0"/>
              <a:buChar char="•"/>
            </a:pPr>
            <a:r>
              <a:rPr lang="en-US" sz="2000" b="1" dirty="0" smtClean="0">
                <a:solidFill>
                  <a:srgbClr val="0070C0"/>
                </a:solidFill>
                <a:cs typeface="ＭＳ Ｐゴシック" charset="-128"/>
              </a:rPr>
              <a:t>Pre – Event, Day of event, and Post-Event Benefits</a:t>
            </a:r>
          </a:p>
          <a:p>
            <a:pPr lvl="3">
              <a:buFont typeface="Arial" panose="020B0604020202020204" pitchFamily="34" charset="0"/>
              <a:buChar char="•"/>
            </a:pPr>
            <a:r>
              <a:rPr lang="en-US" b="1" dirty="0" smtClean="0">
                <a:solidFill>
                  <a:srgbClr val="0070C0"/>
                </a:solidFill>
                <a:cs typeface="ＭＳ Ｐゴシック" charset="-128"/>
              </a:rPr>
              <a:t>Exclusive benefits</a:t>
            </a:r>
          </a:p>
          <a:p>
            <a:pPr lvl="3">
              <a:buFont typeface="Arial" panose="020B0604020202020204" pitchFamily="34" charset="0"/>
              <a:buChar char="•"/>
            </a:pPr>
            <a:r>
              <a:rPr lang="en-US" b="1" dirty="0" smtClean="0">
                <a:solidFill>
                  <a:srgbClr val="0070C0"/>
                </a:solidFill>
                <a:cs typeface="ＭＳ Ｐゴシック" charset="-128"/>
              </a:rPr>
              <a:t>Logo placement</a:t>
            </a:r>
          </a:p>
          <a:p>
            <a:pPr lvl="3">
              <a:buFont typeface="Arial" panose="020B0604020202020204" pitchFamily="34" charset="0"/>
              <a:buChar char="•"/>
            </a:pPr>
            <a:r>
              <a:rPr lang="en-US" b="1" dirty="0" smtClean="0">
                <a:solidFill>
                  <a:srgbClr val="0070C0"/>
                </a:solidFill>
                <a:cs typeface="ＭＳ Ｐゴシック" charset="-128"/>
              </a:rPr>
              <a:t>Social Media, website, and PR recognition</a:t>
            </a:r>
          </a:p>
          <a:p>
            <a:pPr lvl="3">
              <a:buFont typeface="Arial" panose="020B0604020202020204" pitchFamily="34" charset="0"/>
              <a:buChar char="•"/>
            </a:pPr>
            <a:r>
              <a:rPr lang="en-US" b="1" dirty="0" smtClean="0">
                <a:solidFill>
                  <a:srgbClr val="0070C0"/>
                </a:solidFill>
                <a:cs typeface="ＭＳ Ｐゴシック" charset="-128"/>
              </a:rPr>
              <a:t>Tickets, access, </a:t>
            </a:r>
            <a:r>
              <a:rPr lang="en-US" b="1" dirty="0" err="1" smtClean="0">
                <a:solidFill>
                  <a:srgbClr val="0070C0"/>
                </a:solidFill>
                <a:cs typeface="ＭＳ Ｐゴシック" charset="-128"/>
              </a:rPr>
              <a:t>ect</a:t>
            </a:r>
            <a:r>
              <a:rPr lang="en-US" b="1" dirty="0" smtClean="0">
                <a:solidFill>
                  <a:srgbClr val="0070C0"/>
                </a:solidFill>
                <a:cs typeface="ＭＳ Ｐゴシック" charset="-128"/>
              </a:rPr>
              <a:t>.</a:t>
            </a:r>
          </a:p>
          <a:p>
            <a:pPr lvl="3">
              <a:buFont typeface="Arial" panose="020B0604020202020204" pitchFamily="34" charset="0"/>
              <a:buChar char="•"/>
            </a:pPr>
            <a:r>
              <a:rPr lang="en-US" b="1" dirty="0" smtClean="0">
                <a:solidFill>
                  <a:srgbClr val="0070C0"/>
                </a:solidFill>
                <a:cs typeface="ＭＳ Ｐゴシック" charset="-128"/>
              </a:rPr>
              <a:t>Sponsor Status</a:t>
            </a:r>
          </a:p>
          <a:p>
            <a:pPr lvl="3">
              <a:buFont typeface="Arial" panose="020B0604020202020204" pitchFamily="34" charset="0"/>
              <a:buChar char="•"/>
            </a:pPr>
            <a:r>
              <a:rPr lang="en-US" b="1" dirty="0" smtClean="0">
                <a:solidFill>
                  <a:srgbClr val="0070C0"/>
                </a:solidFill>
                <a:cs typeface="ＭＳ Ｐゴシック" charset="-128"/>
              </a:rPr>
              <a:t>Underwriting </a:t>
            </a:r>
          </a:p>
          <a:p>
            <a:pPr lvl="3">
              <a:buFont typeface="Arial" panose="020B0604020202020204" pitchFamily="34" charset="0"/>
              <a:buChar char="•"/>
            </a:pPr>
            <a:r>
              <a:rPr lang="en-US" b="1" dirty="0" smtClean="0">
                <a:solidFill>
                  <a:srgbClr val="0070C0"/>
                </a:solidFill>
                <a:cs typeface="ＭＳ Ｐゴシック" charset="-128"/>
              </a:rPr>
              <a:t>Sponsor payment schedule (consider highlighting in cover letter with agreement)</a:t>
            </a:r>
          </a:p>
          <a:p>
            <a:pPr marL="0" indent="0" algn="ctr">
              <a:buNone/>
            </a:pPr>
            <a:r>
              <a:rPr lang="en-US" sz="2000" dirty="0" smtClean="0">
                <a:solidFill>
                  <a:srgbClr val="0070C0"/>
                </a:solidFill>
                <a:cs typeface="ＭＳ Ｐゴシック" charset="-128"/>
              </a:rPr>
              <a:t>Sponsorship Brochure sample in supplemental materials</a:t>
            </a:r>
          </a:p>
          <a:p>
            <a:pPr>
              <a:buNone/>
            </a:pPr>
            <a:endParaRPr lang="en-US" sz="2400" dirty="0" smtClean="0">
              <a:solidFill>
                <a:srgbClr val="008000"/>
              </a:solidFill>
              <a:cs typeface="ＭＳ Ｐゴシック" charset="-128"/>
            </a:endParaRPr>
          </a:p>
          <a:p>
            <a:pPr>
              <a:buFontTx/>
              <a:buChar char="-"/>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1549203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5867400" cy="1143000"/>
          </a:xfrm>
        </p:spPr>
        <p:txBody>
          <a:bodyPr/>
          <a:lstStyle/>
          <a:p>
            <a:r>
              <a:rPr lang="en-US" sz="3200" b="1" cap="all" dirty="0" smtClean="0"/>
              <a:t>Finalizing the deal</a:t>
            </a:r>
            <a:endParaRPr lang="en-US" sz="3200" b="1" cap="all" dirty="0"/>
          </a:p>
        </p:txBody>
      </p:sp>
      <p:sp>
        <p:nvSpPr>
          <p:cNvPr id="4" name="Content Placeholder 3"/>
          <p:cNvSpPr>
            <a:spLocks noGrp="1"/>
          </p:cNvSpPr>
          <p:nvPr>
            <p:ph sz="quarter" idx="1"/>
          </p:nvPr>
        </p:nvSpPr>
        <p:spPr>
          <a:xfrm>
            <a:off x="457200" y="1905000"/>
            <a:ext cx="7467600" cy="4873752"/>
          </a:xfrm>
        </p:spPr>
        <p:txBody>
          <a:bodyPr/>
          <a:lstStyle/>
          <a:p>
            <a:pPr>
              <a:buFontTx/>
              <a:buChar char="-"/>
            </a:pPr>
            <a:r>
              <a:rPr lang="en-US" sz="2400" dirty="0" smtClean="0">
                <a:cs typeface="ＭＳ Ｐゴシック" charset="-128"/>
              </a:rPr>
              <a:t>On-site selling / Product displays</a:t>
            </a:r>
            <a:endParaRPr lang="en-US" sz="2400" dirty="0">
              <a:solidFill>
                <a:srgbClr val="008000"/>
              </a:solidFill>
              <a:cs typeface="ＭＳ Ｐゴシック" charset="-128"/>
            </a:endParaRPr>
          </a:p>
          <a:p>
            <a:pPr>
              <a:buFont typeface="Arial" panose="020B0604020202020204" pitchFamily="34" charset="0"/>
              <a:buChar char="•"/>
            </a:pPr>
            <a:r>
              <a:rPr lang="en-US" sz="2000" b="1" dirty="0" smtClean="0">
                <a:solidFill>
                  <a:srgbClr val="0070C0"/>
                </a:solidFill>
                <a:cs typeface="ＭＳ Ｐゴシック" charset="-128"/>
              </a:rPr>
              <a:t>Opportunity for sponsors to display/sell their products</a:t>
            </a:r>
          </a:p>
          <a:p>
            <a:pPr lvl="2">
              <a:buFont typeface="Arial" panose="020B0604020202020204" pitchFamily="34" charset="0"/>
              <a:buChar char="•"/>
            </a:pPr>
            <a:r>
              <a:rPr lang="en-US" sz="2000" b="1" dirty="0" smtClean="0">
                <a:solidFill>
                  <a:srgbClr val="0070C0"/>
                </a:solidFill>
                <a:cs typeface="ＭＳ Ｐゴシック" charset="-128"/>
              </a:rPr>
              <a:t>Example: Pop – Up shops at Big Sister Boston Fashion Show</a:t>
            </a:r>
            <a:endParaRPr lang="en-US" sz="2000" dirty="0" smtClean="0">
              <a:solidFill>
                <a:srgbClr val="0070C0"/>
              </a:solidFill>
              <a:cs typeface="ＭＳ Ｐゴシック" charset="-128"/>
            </a:endParaRPr>
          </a:p>
          <a:p>
            <a:pPr>
              <a:buFont typeface="Arial" panose="020B0604020202020204" pitchFamily="34" charset="0"/>
              <a:buChar char="•"/>
            </a:pPr>
            <a:r>
              <a:rPr lang="en-US" sz="2000" dirty="0" smtClean="0">
                <a:solidFill>
                  <a:srgbClr val="0070C0"/>
                </a:solidFill>
                <a:cs typeface="ＭＳ Ｐゴシック" charset="-128"/>
              </a:rPr>
              <a:t>Selective and specific about where sponsorship will be recognized (avoiding misunderstandings at event </a:t>
            </a:r>
            <a:r>
              <a:rPr lang="en-US" sz="2000" dirty="0" err="1" smtClean="0">
                <a:solidFill>
                  <a:srgbClr val="0070C0"/>
                </a:solidFill>
                <a:cs typeface="ＭＳ Ｐゴシック" charset="-128"/>
              </a:rPr>
              <a:t>ect</a:t>
            </a:r>
            <a:r>
              <a:rPr lang="en-US" sz="2000" dirty="0" smtClean="0">
                <a:solidFill>
                  <a:srgbClr val="0070C0"/>
                </a:solidFill>
                <a:cs typeface="ＭＳ Ｐゴシック" charset="-128"/>
              </a:rPr>
              <a:t>.)</a:t>
            </a:r>
          </a:p>
          <a:p>
            <a:pPr marL="0" indent="0">
              <a:buNone/>
            </a:pPr>
            <a:endParaRPr lang="en-US" sz="2000" dirty="0" smtClean="0">
              <a:solidFill>
                <a:srgbClr val="7030A0"/>
              </a:solidFill>
              <a:cs typeface="ＭＳ Ｐゴシック" charset="-128"/>
            </a:endParaRPr>
          </a:p>
          <a:p>
            <a:pPr>
              <a:buFontTx/>
              <a:buChar char="-"/>
            </a:pPr>
            <a:r>
              <a:rPr lang="en-US" sz="2400" dirty="0" smtClean="0">
                <a:cs typeface="ＭＳ Ｐゴシック" charset="-128"/>
              </a:rPr>
              <a:t>Signage at the event </a:t>
            </a:r>
          </a:p>
          <a:p>
            <a:pPr>
              <a:buFont typeface="Arial" panose="020B0604020202020204" pitchFamily="34" charset="0"/>
              <a:buChar char="•"/>
            </a:pPr>
            <a:r>
              <a:rPr lang="en-US" sz="2000" dirty="0" smtClean="0">
                <a:solidFill>
                  <a:srgbClr val="0070C0"/>
                </a:solidFill>
                <a:cs typeface="ＭＳ Ｐゴシック" charset="-128"/>
              </a:rPr>
              <a:t>Sponsor Level dependent placement</a:t>
            </a:r>
          </a:p>
          <a:p>
            <a:pPr>
              <a:buNone/>
            </a:pPr>
            <a:endParaRPr lang="en-US" sz="2000" dirty="0">
              <a:solidFill>
                <a:srgbClr val="7030A0"/>
              </a:solidFill>
              <a:cs typeface="ＭＳ Ｐゴシック" charset="-128"/>
            </a:endParaRPr>
          </a:p>
          <a:p>
            <a:pPr>
              <a:buNone/>
            </a:pPr>
            <a:r>
              <a:rPr lang="en-US" sz="2000" dirty="0" smtClean="0">
                <a:solidFill>
                  <a:srgbClr val="7030A0"/>
                </a:solidFill>
                <a:cs typeface="ＭＳ Ｐゴシック" charset="-128"/>
              </a:rPr>
              <a:t>		</a:t>
            </a: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4064498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5867400" cy="1143000"/>
          </a:xfrm>
        </p:spPr>
        <p:txBody>
          <a:bodyPr/>
          <a:lstStyle/>
          <a:p>
            <a:r>
              <a:rPr lang="en-US" sz="3200" b="1" cap="all" dirty="0" smtClean="0"/>
              <a:t>Finalizing the deal</a:t>
            </a:r>
            <a:endParaRPr lang="en-US" sz="3200" b="1" cap="all" dirty="0"/>
          </a:p>
        </p:txBody>
      </p:sp>
      <p:sp>
        <p:nvSpPr>
          <p:cNvPr id="4" name="Content Placeholder 3"/>
          <p:cNvSpPr>
            <a:spLocks noGrp="1"/>
          </p:cNvSpPr>
          <p:nvPr>
            <p:ph sz="quarter" idx="1"/>
          </p:nvPr>
        </p:nvSpPr>
        <p:spPr/>
        <p:txBody>
          <a:bodyPr/>
          <a:lstStyle/>
          <a:p>
            <a:pPr>
              <a:buFontTx/>
              <a:buChar char="-"/>
            </a:pPr>
            <a:r>
              <a:rPr lang="en-US" sz="2400" dirty="0" smtClean="0">
                <a:cs typeface="ＭＳ Ｐゴシック" charset="-128"/>
              </a:rPr>
              <a:t>Sponsor payment schedule</a:t>
            </a:r>
            <a:endParaRPr lang="en-US" sz="2400" dirty="0">
              <a:solidFill>
                <a:srgbClr val="008000"/>
              </a:solidFill>
              <a:cs typeface="ＭＳ Ｐゴシック" charset="-128"/>
            </a:endParaRPr>
          </a:p>
          <a:p>
            <a:pPr>
              <a:buFont typeface="Arial" panose="020B0604020202020204" pitchFamily="34" charset="0"/>
              <a:buChar char="•"/>
            </a:pPr>
            <a:r>
              <a:rPr lang="en-US" sz="2000" b="1" dirty="0" smtClean="0">
                <a:solidFill>
                  <a:srgbClr val="0070C0"/>
                </a:solidFill>
                <a:cs typeface="ＭＳ Ｐゴシック" charset="-128"/>
              </a:rPr>
              <a:t>Sponsor/pledge confirmations</a:t>
            </a:r>
          </a:p>
          <a:p>
            <a:pPr>
              <a:buFont typeface="Arial" panose="020B0604020202020204" pitchFamily="34" charset="0"/>
              <a:buChar char="•"/>
            </a:pPr>
            <a:r>
              <a:rPr lang="en-US" sz="2000" dirty="0" smtClean="0">
                <a:solidFill>
                  <a:srgbClr val="0070C0"/>
                </a:solidFill>
                <a:cs typeface="ＭＳ Ｐゴシック" charset="-128"/>
              </a:rPr>
              <a:t>Invoices</a:t>
            </a:r>
          </a:p>
          <a:p>
            <a:pPr>
              <a:buFont typeface="Arial" panose="020B0604020202020204" pitchFamily="34" charset="0"/>
              <a:buChar char="•"/>
            </a:pPr>
            <a:r>
              <a:rPr lang="en-US" sz="2000" b="1" dirty="0" smtClean="0">
                <a:solidFill>
                  <a:srgbClr val="0070C0"/>
                </a:solidFill>
                <a:cs typeface="ＭＳ Ｐゴシック" charset="-128"/>
              </a:rPr>
              <a:t>Ongoing invoice schedule</a:t>
            </a:r>
          </a:p>
          <a:p>
            <a:pPr>
              <a:buNone/>
            </a:pPr>
            <a:endParaRPr lang="en-US" sz="2400" dirty="0" smtClean="0">
              <a:solidFill>
                <a:srgbClr val="0070C0"/>
              </a:solidFill>
              <a:cs typeface="ＭＳ Ｐゴシック" charset="-128"/>
            </a:endParaRPr>
          </a:p>
          <a:p>
            <a:pPr>
              <a:buNone/>
            </a:pPr>
            <a:endParaRPr lang="en-US" sz="2400" dirty="0" smtClean="0">
              <a:solidFill>
                <a:srgbClr val="0070C0"/>
              </a:solidFill>
              <a:cs typeface="ＭＳ Ｐゴシック" charset="-128"/>
            </a:endParaRPr>
          </a:p>
          <a:p>
            <a:pPr marL="0" indent="0">
              <a:buNone/>
            </a:pPr>
            <a:r>
              <a:rPr lang="en-US" sz="2000" dirty="0" smtClean="0">
                <a:solidFill>
                  <a:srgbClr val="0070C0"/>
                </a:solidFill>
                <a:cs typeface="ＭＳ Ｐゴシック" charset="-128"/>
              </a:rPr>
              <a:t>Invoice Sample in supplemental materials</a:t>
            </a:r>
          </a:p>
          <a:p>
            <a:pPr marL="0" indent="0">
              <a:buNone/>
            </a:pPr>
            <a:endParaRPr lang="en-US" sz="2000" dirty="0" smtClean="0">
              <a:solidFill>
                <a:srgbClr val="0070C0"/>
              </a:solidFill>
              <a:cs typeface="ＭＳ Ｐゴシック" charset="-128"/>
            </a:endParaRPr>
          </a:p>
          <a:p>
            <a:pPr marL="0" indent="0">
              <a:buNone/>
            </a:pPr>
            <a:r>
              <a:rPr lang="en-US" sz="2000" dirty="0" smtClean="0">
                <a:solidFill>
                  <a:srgbClr val="0070C0"/>
                </a:solidFill>
                <a:cs typeface="ＭＳ Ｐゴシック" charset="-128"/>
              </a:rPr>
              <a:t>Invoice tracking Sample in supplemental materials</a:t>
            </a: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1734663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867400" cy="1143000"/>
          </a:xfrm>
        </p:spPr>
        <p:txBody>
          <a:bodyPr/>
          <a:lstStyle/>
          <a:p>
            <a:r>
              <a:rPr lang="en-US" sz="3200" cap="all" dirty="0" smtClean="0"/>
              <a:t>Finalizing the deal</a:t>
            </a:r>
            <a:endParaRPr lang="en-US" sz="3200" cap="all" dirty="0"/>
          </a:p>
        </p:txBody>
      </p:sp>
      <p:sp>
        <p:nvSpPr>
          <p:cNvPr id="4" name="Content Placeholder 3"/>
          <p:cNvSpPr>
            <a:spLocks noGrp="1"/>
          </p:cNvSpPr>
          <p:nvPr>
            <p:ph sz="quarter" idx="1"/>
          </p:nvPr>
        </p:nvSpPr>
        <p:spPr>
          <a:xfrm>
            <a:off x="457200" y="1447800"/>
            <a:ext cx="8229600" cy="5105400"/>
          </a:xfrm>
        </p:spPr>
        <p:txBody>
          <a:bodyPr>
            <a:normAutofit lnSpcReduction="10000"/>
          </a:bodyPr>
          <a:lstStyle/>
          <a:p>
            <a:pPr>
              <a:buFontTx/>
              <a:buChar char="-"/>
            </a:pPr>
            <a:r>
              <a:rPr lang="en-US" sz="2400" dirty="0" smtClean="0">
                <a:cs typeface="ＭＳ Ｐゴシック" charset="-128"/>
              </a:rPr>
              <a:t>Public relations schedule</a:t>
            </a:r>
          </a:p>
          <a:p>
            <a:pPr>
              <a:buFont typeface="Arial" panose="020B0604020202020204" pitchFamily="34" charset="0"/>
              <a:buChar char="•"/>
            </a:pPr>
            <a:r>
              <a:rPr lang="en-US" sz="2000" dirty="0" smtClean="0">
                <a:solidFill>
                  <a:srgbClr val="0070C0"/>
                </a:solidFill>
                <a:cs typeface="ＭＳ Ｐゴシック" charset="-128"/>
              </a:rPr>
              <a:t>Timeline for pre and post event public relations</a:t>
            </a:r>
          </a:p>
          <a:p>
            <a:pPr>
              <a:buFont typeface="Arial" panose="020B0604020202020204" pitchFamily="34" charset="0"/>
              <a:buChar char="•"/>
            </a:pPr>
            <a:r>
              <a:rPr lang="en-US" sz="1600" dirty="0">
                <a:solidFill>
                  <a:srgbClr val="0070C0"/>
                </a:solidFill>
                <a:cs typeface="ＭＳ Ｐゴシック" charset="-128"/>
              </a:rPr>
              <a:t>Work closely with your marketing/public relations department to establish a schedule.  Collaboration critical!  It is very important not to promise anything to corporation without first confirming you can deliver</a:t>
            </a:r>
            <a:r>
              <a:rPr lang="en-US" sz="1600" dirty="0" smtClean="0">
                <a:solidFill>
                  <a:srgbClr val="0070C0"/>
                </a:solidFill>
                <a:cs typeface="ＭＳ Ｐゴシック" charset="-128"/>
              </a:rPr>
              <a:t>!</a:t>
            </a:r>
            <a:endParaRPr lang="en-US" sz="2400" dirty="0" smtClean="0">
              <a:solidFill>
                <a:srgbClr val="0070C0"/>
              </a:solidFill>
              <a:cs typeface="ＭＳ Ｐゴシック" charset="-128"/>
            </a:endParaRPr>
          </a:p>
          <a:p>
            <a:pPr>
              <a:buFontTx/>
              <a:buChar char="-"/>
            </a:pPr>
            <a:r>
              <a:rPr lang="en-US" sz="2400" dirty="0" smtClean="0">
                <a:cs typeface="ＭＳ Ｐゴシック" charset="-128"/>
              </a:rPr>
              <a:t>Media partnerships</a:t>
            </a:r>
          </a:p>
          <a:p>
            <a:pPr>
              <a:buFont typeface="Arial" panose="020B0604020202020204" pitchFamily="34" charset="0"/>
              <a:buChar char="•"/>
            </a:pPr>
            <a:r>
              <a:rPr lang="en-US" sz="2000" dirty="0">
                <a:solidFill>
                  <a:srgbClr val="0070C0"/>
                </a:solidFill>
                <a:cs typeface="ＭＳ Ｐゴシック" charset="-128"/>
              </a:rPr>
              <a:t>Sample: Boston Globe </a:t>
            </a:r>
            <a:endParaRPr lang="en-US" sz="2400" dirty="0" smtClean="0">
              <a:solidFill>
                <a:srgbClr val="0070C0"/>
              </a:solidFill>
              <a:cs typeface="ＭＳ Ｐゴシック" charset="-128"/>
            </a:endParaRPr>
          </a:p>
          <a:p>
            <a:pPr>
              <a:buFontTx/>
              <a:buChar char="-"/>
            </a:pPr>
            <a:r>
              <a:rPr lang="en-US" sz="2400" dirty="0" smtClean="0">
                <a:cs typeface="ＭＳ Ｐゴシック" charset="-128"/>
              </a:rPr>
              <a:t>Media Contacts</a:t>
            </a:r>
            <a:endParaRPr lang="en-US" sz="2400" dirty="0">
              <a:cs typeface="ＭＳ Ｐゴシック" charset="-128"/>
            </a:endParaRPr>
          </a:p>
          <a:p>
            <a:pPr>
              <a:buFont typeface="Arial" panose="020B0604020202020204" pitchFamily="34" charset="0"/>
              <a:buChar char="•"/>
            </a:pPr>
            <a:r>
              <a:rPr lang="en-US" sz="2000" b="1" dirty="0" smtClean="0">
                <a:solidFill>
                  <a:srgbClr val="0070C0"/>
                </a:solidFill>
                <a:cs typeface="ＭＳ Ｐゴシック" charset="-128"/>
              </a:rPr>
              <a:t>Inviting media photographers </a:t>
            </a:r>
          </a:p>
          <a:p>
            <a:pPr marL="0" indent="0">
              <a:buNone/>
            </a:pPr>
            <a:r>
              <a:rPr lang="en-US" sz="2000" dirty="0" smtClean="0">
                <a:solidFill>
                  <a:srgbClr val="0070C0"/>
                </a:solidFill>
                <a:cs typeface="ＭＳ Ｐゴシック" charset="-128"/>
              </a:rPr>
              <a:t>     </a:t>
            </a:r>
            <a:r>
              <a:rPr lang="en-US" sz="2000" b="1" dirty="0" smtClean="0">
                <a:solidFill>
                  <a:srgbClr val="0070C0"/>
                </a:solidFill>
                <a:cs typeface="ＭＳ Ｐゴシック" charset="-128"/>
              </a:rPr>
              <a:t>and representatives to your event</a:t>
            </a:r>
            <a:endParaRPr lang="en-US" sz="2000" dirty="0" smtClean="0">
              <a:solidFill>
                <a:srgbClr val="0070C0"/>
              </a:solidFill>
              <a:cs typeface="ＭＳ Ｐゴシック" charset="-128"/>
            </a:endParaRPr>
          </a:p>
          <a:p>
            <a:pPr>
              <a:buFontTx/>
              <a:buChar char="-"/>
            </a:pPr>
            <a:r>
              <a:rPr lang="en-US" sz="2400" dirty="0" smtClean="0">
                <a:cs typeface="ＭＳ Ｐゴシック" charset="-128"/>
              </a:rPr>
              <a:t>Press Releases</a:t>
            </a:r>
          </a:p>
          <a:p>
            <a:pPr>
              <a:buFont typeface="Arial" panose="020B0604020202020204" pitchFamily="34" charset="0"/>
              <a:buChar char="•"/>
            </a:pPr>
            <a:r>
              <a:rPr lang="en-US" sz="2000" dirty="0" smtClean="0">
                <a:solidFill>
                  <a:srgbClr val="0070C0"/>
                </a:solidFill>
                <a:cs typeface="ＭＳ Ｐゴシック" charset="-128"/>
              </a:rPr>
              <a:t>Sample in supplemental materials </a:t>
            </a:r>
          </a:p>
          <a:p>
            <a:pPr marL="0" indent="0">
              <a:buNone/>
            </a:pPr>
            <a:r>
              <a:rPr lang="en-US" sz="2400" dirty="0" smtClean="0">
                <a:cs typeface="ＭＳ Ｐゴシック" charset="-128"/>
              </a:rPr>
              <a:t>Personally review and confirm marketing deliverables implemented as promised</a:t>
            </a:r>
          </a:p>
          <a:p>
            <a:pPr marL="0" indent="0">
              <a:buNone/>
            </a:pPr>
            <a:endParaRPr lang="en-US" sz="2400" dirty="0" smtClean="0">
              <a:solidFill>
                <a:srgbClr val="008000"/>
              </a:solidFill>
              <a:cs typeface="ＭＳ Ｐゴシック" charset="-128"/>
            </a:endParaRPr>
          </a:p>
          <a:p>
            <a:pPr marL="0" indent="0">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None/>
            </a:pPr>
            <a:endParaRPr lang="en-US" sz="2400"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None/>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a:p>
            <a:pPr>
              <a:buFontTx/>
              <a:buChar char="-"/>
            </a:pP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28588782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1352</TotalTime>
  <Words>1517</Words>
  <Application>Microsoft Office PowerPoint</Application>
  <PresentationFormat>On-screen Show (4:3)</PresentationFormat>
  <Paragraphs>334</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Oriel</vt:lpstr>
      <vt:lpstr>2017 MNN Annual Conference: Stewarding Corporate Sponsors </vt:lpstr>
      <vt:lpstr>TODAY’S AGENDA</vt:lpstr>
      <vt:lpstr>Definition of Corporate sponsorship</vt:lpstr>
      <vt:lpstr>Forms of Corporate Sponsorship</vt:lpstr>
      <vt:lpstr>Finalizing the deal</vt:lpstr>
      <vt:lpstr>Finalizing the deal</vt:lpstr>
      <vt:lpstr>Finalizing the deal</vt:lpstr>
      <vt:lpstr>Finalizing the deal</vt:lpstr>
      <vt:lpstr>Finalizing the deal</vt:lpstr>
      <vt:lpstr>Finalizing the deal</vt:lpstr>
      <vt:lpstr>Finalizing the deal</vt:lpstr>
      <vt:lpstr>Volunteer Opportunities</vt:lpstr>
      <vt:lpstr>Finalizing the deal</vt:lpstr>
      <vt:lpstr>PowerPoint Presentation</vt:lpstr>
      <vt:lpstr>Post Event Plan</vt:lpstr>
      <vt:lpstr>Post Event Plan</vt:lpstr>
      <vt:lpstr>Measure the results</vt:lpstr>
      <vt:lpstr>Measure the results</vt:lpstr>
      <vt:lpstr>Communicate the results</vt:lpstr>
      <vt:lpstr>Ongoing Stewardship</vt:lpstr>
      <vt:lpstr>Sponsorship renewal </vt:lpstr>
      <vt:lpstr>Sponsorship renewal </vt:lpstr>
      <vt:lpstr>REACHING OUT TO gauge interest</vt:lpstr>
      <vt:lpstr>REACHING OUT TO gauge interest</vt:lpstr>
      <vt:lpstr>REACHING OUT TO gauge interest</vt:lpstr>
      <vt:lpstr>Why sponsors exit</vt:lpstr>
      <vt:lpstr>Why sponsors exit</vt:lpstr>
      <vt:lpstr>Why sponsors exit</vt:lpstr>
      <vt:lpstr>Why nonprofits exit</vt:lpstr>
      <vt:lpstr>Committing to sponsorship</vt:lpstr>
      <vt:lpstr>Committing to sponsorship</vt:lpstr>
      <vt:lpstr>PowerPoint Presentation</vt:lpstr>
      <vt:lpstr>ADVICE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Sponsorship Summit: Stewarding Corporate Sponsors</dc:title>
  <dc:creator>Windows User</dc:creator>
  <cp:lastModifiedBy>Windows User</cp:lastModifiedBy>
  <cp:revision>7</cp:revision>
  <dcterms:created xsi:type="dcterms:W3CDTF">2017-10-26T14:42:14Z</dcterms:created>
  <dcterms:modified xsi:type="dcterms:W3CDTF">2017-10-27T13:14:36Z</dcterms:modified>
</cp:coreProperties>
</file>