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3" r:id="rId1"/>
  </p:sldMasterIdLst>
  <p:notesMasterIdLst>
    <p:notesMasterId r:id="rId26"/>
  </p:notesMasterIdLst>
  <p:sldIdLst>
    <p:sldId id="312" r:id="rId2"/>
    <p:sldId id="311" r:id="rId3"/>
    <p:sldId id="324" r:id="rId4"/>
    <p:sldId id="261" r:id="rId5"/>
    <p:sldId id="262" r:id="rId6"/>
    <p:sldId id="325" r:id="rId7"/>
    <p:sldId id="295" r:id="rId8"/>
    <p:sldId id="306" r:id="rId9"/>
    <p:sldId id="305" r:id="rId10"/>
    <p:sldId id="321" r:id="rId11"/>
    <p:sldId id="264" r:id="rId12"/>
    <p:sldId id="329" r:id="rId13"/>
    <p:sldId id="330" r:id="rId14"/>
    <p:sldId id="307" r:id="rId15"/>
    <p:sldId id="334" r:id="rId16"/>
    <p:sldId id="313" r:id="rId17"/>
    <p:sldId id="268" r:id="rId18"/>
    <p:sldId id="309" r:id="rId19"/>
    <p:sldId id="335" r:id="rId20"/>
    <p:sldId id="303" r:id="rId21"/>
    <p:sldId id="278" r:id="rId22"/>
    <p:sldId id="310" r:id="rId23"/>
    <p:sldId id="333" r:id="rId24"/>
    <p:sldId id="326" r:id="rId2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3300"/>
    <a:srgbClr val="5F718B"/>
    <a:srgbClr val="FFFF99"/>
    <a:srgbClr val="964D18"/>
    <a:srgbClr val="4D5D73"/>
    <a:srgbClr val="2F3239"/>
    <a:srgbClr val="676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191" autoAdjust="0"/>
    <p:restoredTop sz="75923" autoAdjust="0"/>
  </p:normalViewPr>
  <p:slideViewPr>
    <p:cSldViewPr snapToGrid="0" snapToObjects="1">
      <p:cViewPr varScale="1">
        <p:scale>
          <a:sx n="75" d="100"/>
          <a:sy n="75" d="100"/>
        </p:scale>
        <p:origin x="84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3C7FBF3-B7BB-C146-909D-A74D51F4816F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6FB5828-2CCD-BE4E-928E-18078C5F37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2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B5828-2CCD-BE4E-928E-18078C5F375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15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B5828-2CCD-BE4E-928E-18078C5F375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36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B5828-2CCD-BE4E-928E-18078C5F375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714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B5828-2CCD-BE4E-928E-18078C5F375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846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B5828-2CCD-BE4E-928E-18078C5F375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18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B5828-2CCD-BE4E-928E-18078C5F375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73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B5828-2CCD-BE4E-928E-18078C5F375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7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B5828-2CCD-BE4E-928E-18078C5F375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566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101937" y="0"/>
            <a:ext cx="0" cy="6858000"/>
          </a:xfrm>
          <a:prstGeom prst="line">
            <a:avLst/>
          </a:prstGeom>
          <a:ln w="190500">
            <a:solidFill>
              <a:srgbClr val="964D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12094430" y="1"/>
            <a:ext cx="0" cy="6857999"/>
          </a:xfrm>
          <a:prstGeom prst="line">
            <a:avLst/>
          </a:prstGeom>
          <a:ln w="190500">
            <a:solidFill>
              <a:srgbClr val="964D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1987924" y="1"/>
            <a:ext cx="0" cy="685799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95622" y="1"/>
            <a:ext cx="0" cy="685799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 userDrawn="1"/>
        </p:nvSpPr>
        <p:spPr>
          <a:xfrm>
            <a:off x="7819872" y="6540623"/>
            <a:ext cx="4156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0" kern="1200" dirty="0" smtClean="0">
                <a:solidFill>
                  <a:schemeClr val="bg1"/>
                </a:solidFill>
                <a:effectLst/>
                <a:latin typeface="Trebuchet MS" charset="0"/>
                <a:ea typeface="Trebuchet MS" charset="0"/>
                <a:cs typeface="Trebuchet MS" charset="0"/>
              </a:rPr>
              <a:t>Tennant </a:t>
            </a:r>
            <a:r>
              <a:rPr lang="en-US" sz="1200" b="0" kern="1200" dirty="0" err="1" smtClean="0">
                <a:solidFill>
                  <a:schemeClr val="bg1"/>
                </a:solidFill>
                <a:effectLst/>
                <a:latin typeface="Trebuchet MS" charset="0"/>
                <a:ea typeface="Trebuchet MS" charset="0"/>
                <a:cs typeface="Trebuchet MS" charset="0"/>
              </a:rPr>
              <a:t>Lubell</a:t>
            </a:r>
            <a:r>
              <a:rPr lang="en-US" sz="1200" b="0" kern="1200" dirty="0" smtClean="0">
                <a:solidFill>
                  <a:schemeClr val="bg1"/>
                </a:solidFill>
                <a:effectLst/>
                <a:latin typeface="Trebuchet MS" charset="0"/>
                <a:ea typeface="Trebuchet MS" charset="0"/>
                <a:cs typeface="Trebuchet MS" charset="0"/>
              </a:rPr>
              <a:t>, LLC</a:t>
            </a:r>
            <a:endParaRPr lang="en-US" sz="1200" b="0" dirty="0">
              <a:solidFill>
                <a:schemeClr val="bg1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048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47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0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09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30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58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363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959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486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226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51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©Tennant Lubell, LLC and Tennant Lubell, LLC.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937" y="0"/>
            <a:ext cx="0" cy="6858000"/>
          </a:xfrm>
          <a:prstGeom prst="line">
            <a:avLst/>
          </a:prstGeom>
          <a:ln w="190500">
            <a:solidFill>
              <a:srgbClr val="964D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2094430" y="1"/>
            <a:ext cx="0" cy="6857999"/>
          </a:xfrm>
          <a:prstGeom prst="line">
            <a:avLst/>
          </a:prstGeom>
          <a:ln w="190500">
            <a:solidFill>
              <a:srgbClr val="964D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819872" y="6540623"/>
            <a:ext cx="41563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0" kern="1200" dirty="0" smtClean="0">
                <a:solidFill>
                  <a:schemeClr val="bg1"/>
                </a:solidFill>
                <a:effectLst/>
                <a:latin typeface="Trebuchet MS" charset="0"/>
                <a:ea typeface="Trebuchet MS" charset="0"/>
                <a:cs typeface="Trebuchet MS" charset="0"/>
              </a:rPr>
              <a:t>© 2016 Tennant </a:t>
            </a:r>
            <a:r>
              <a:rPr lang="en-US" sz="1200" b="0" kern="1200" dirty="0" err="1" smtClean="0">
                <a:solidFill>
                  <a:schemeClr val="bg1"/>
                </a:solidFill>
                <a:effectLst/>
                <a:latin typeface="Trebuchet MS" charset="0"/>
                <a:ea typeface="Trebuchet MS" charset="0"/>
                <a:cs typeface="Trebuchet MS" charset="0"/>
              </a:rPr>
              <a:t>Lubell</a:t>
            </a:r>
            <a:r>
              <a:rPr lang="en-US" sz="1200" b="0" kern="1200" dirty="0" smtClean="0">
                <a:solidFill>
                  <a:schemeClr val="bg1"/>
                </a:solidFill>
                <a:effectLst/>
                <a:latin typeface="Trebuchet MS" charset="0"/>
                <a:ea typeface="Trebuchet MS" charset="0"/>
                <a:cs typeface="Trebuchet MS" charset="0"/>
              </a:rPr>
              <a:t>, LLC</a:t>
            </a:r>
            <a:endParaRPr lang="en-US" sz="1200" b="0" dirty="0">
              <a:solidFill>
                <a:schemeClr val="bg1"/>
              </a:solidFill>
              <a:latin typeface="Trebuchet MS" charset="0"/>
              <a:ea typeface="Trebuchet MS" charset="0"/>
              <a:cs typeface="Trebuchet MS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95622" y="1"/>
            <a:ext cx="0" cy="685799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1987924" y="1"/>
            <a:ext cx="0" cy="685799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0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466491" y="320040"/>
            <a:ext cx="9144000" cy="6537960"/>
            <a:chOff x="0" y="304800"/>
            <a:chExt cx="9144000" cy="653796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143913"/>
              <a:ext cx="2545049" cy="1299035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0" y="304800"/>
              <a:ext cx="9144000" cy="21082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Leveraging </a:t>
              </a:r>
              <a:r>
                <a:rPr lang="en-US" sz="3600" b="1" dirty="0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Your Organization’s Creativity</a:t>
              </a:r>
              <a:r>
                <a:rPr lang="en-US" sz="3600" b="1" dirty="0" smtClean="0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Legal </a:t>
              </a:r>
              <a:r>
                <a:rPr lang="en-US" sz="3600" b="1" dirty="0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Guidance</a:t>
              </a:r>
              <a:endParaRPr lang="en-US" sz="3600" b="1" dirty="0" smtClean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en-US" sz="1100" b="1" dirty="0" smtClean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2400" b="1" dirty="0" smtClean="0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December Webinar</a:t>
              </a:r>
            </a:p>
            <a:p>
              <a:pPr algn="ctr"/>
              <a:r>
                <a:rPr lang="en-US" sz="2400" b="1" dirty="0" smtClean="0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Presented by </a:t>
              </a:r>
              <a:r>
                <a:rPr lang="en-US" sz="2400" b="1" dirty="0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Tennant </a:t>
              </a:r>
              <a:r>
                <a:rPr lang="en-US" sz="2400" b="1" dirty="0" err="1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Lubell</a:t>
              </a:r>
              <a:r>
                <a:rPr lang="en-US" sz="2400" b="1" dirty="0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LLC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64475" y="2578909"/>
              <a:ext cx="4876799" cy="33547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Thanks for joining us! A few instructions before we begin:</a:t>
              </a:r>
            </a:p>
            <a:p>
              <a:endParaRPr lang="en-US" sz="1400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You may</a:t>
              </a:r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join the audio </a:t>
              </a: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by selecting the radio button for either “Telephone” or “Mic &amp; Speakers.” If you are using telephone, please dial in with the conference line and audio pin provided.</a:t>
              </a:r>
            </a:p>
            <a:p>
              <a:endParaRPr lang="en-US" sz="105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If you are having any technical issues, please let us know in the chat box.</a:t>
              </a:r>
            </a:p>
            <a:p>
              <a:endParaRPr lang="en-US" sz="105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We will have time for </a:t>
              </a:r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Q&amp;A</a:t>
              </a: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 Please enter your questions in the chat box at any time.</a:t>
              </a:r>
            </a:p>
            <a:p>
              <a:endParaRPr lang="en-US" sz="900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This webinar is being recorded, and we will distribute the </a:t>
              </a:r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recording </a:t>
              </a:r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after the webinar. 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423502" y="4006987"/>
              <a:ext cx="32175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Marta </a:t>
              </a:r>
              <a:r>
                <a:rPr lang="en-US" sz="14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Hodgkins</a:t>
              </a:r>
              <a:r>
                <a:rPr lang="en-US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-Sumner</a:t>
              </a:r>
            </a:p>
            <a:p>
              <a:pPr algn="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Director of Membership and Programs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120288" y="6473428"/>
              <a:ext cx="2903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7D9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www.massnonprofitnet.org</a:t>
              </a:r>
              <a:endParaRPr lang="en-US" dirty="0">
                <a:solidFill>
                  <a:srgbClr val="007D9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162800" y="2590800"/>
              <a:ext cx="1371600" cy="137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1751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7951"/>
            <a:ext cx="10515600" cy="4109012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</a:rPr>
              <a:t>Will repurposing </a:t>
            </a:r>
            <a:r>
              <a:rPr lang="en-US" sz="2800" b="1" dirty="0">
                <a:solidFill>
                  <a:schemeClr val="bg1"/>
                </a:solidFill>
              </a:rPr>
              <a:t>the materials </a:t>
            </a:r>
            <a:r>
              <a:rPr lang="en-US" sz="2800" b="1" dirty="0" smtClean="0">
                <a:solidFill>
                  <a:schemeClr val="bg1"/>
                </a:solidFill>
              </a:rPr>
              <a:t>advance </a:t>
            </a:r>
            <a:r>
              <a:rPr lang="en-US" sz="2800" b="1" dirty="0">
                <a:solidFill>
                  <a:schemeClr val="bg1"/>
                </a:solidFill>
              </a:rPr>
              <a:t>your organization’s </a:t>
            </a:r>
            <a:r>
              <a:rPr lang="en-US" sz="2800" b="1" dirty="0" smtClean="0">
                <a:solidFill>
                  <a:schemeClr val="bg1"/>
                </a:solidFill>
              </a:rPr>
              <a:t>    mission?</a:t>
            </a:r>
          </a:p>
          <a:p>
            <a:pPr marL="457200" lvl="1" indent="0">
              <a:buNone/>
            </a:pPr>
            <a:endParaRPr lang="en-US" sz="2800" b="1" dirty="0" smtClean="0">
              <a:solidFill>
                <a:srgbClr val="FFFFFF"/>
              </a:solidFill>
            </a:endParaRPr>
          </a:p>
          <a:p>
            <a:pPr marL="914400" lvl="1" indent="-457200" defTabSz="485775">
              <a:lnSpc>
                <a:spcPct val="100000"/>
              </a:lnSpc>
              <a:spcBef>
                <a:spcPts val="0"/>
              </a:spcBef>
              <a:buAutoNum type="arabicPeriod" startAt="2"/>
            </a:pPr>
            <a:r>
              <a:rPr lang="en-US" sz="2800" b="1" dirty="0" smtClean="0">
                <a:solidFill>
                  <a:srgbClr val="FFFF00"/>
                </a:solidFill>
              </a:rPr>
              <a:t>Does </a:t>
            </a:r>
            <a:r>
              <a:rPr lang="en-US" sz="2800" b="1" dirty="0">
                <a:solidFill>
                  <a:srgbClr val="FFFF00"/>
                </a:solidFill>
              </a:rPr>
              <a:t>your organization own sufficient rights to the </a:t>
            </a:r>
            <a:r>
              <a:rPr lang="en-US" sz="2800" b="1" dirty="0" smtClean="0">
                <a:solidFill>
                  <a:srgbClr val="FFFF00"/>
                </a:solidFill>
              </a:rPr>
              <a:t>materials</a:t>
            </a:r>
          </a:p>
          <a:p>
            <a:pPr marL="457200" lvl="1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</a:rPr>
              <a:t>     to </a:t>
            </a:r>
            <a:r>
              <a:rPr lang="en-US" sz="2800" b="1" dirty="0">
                <a:solidFill>
                  <a:srgbClr val="FFFF00"/>
                </a:solidFill>
              </a:rPr>
              <a:t>be able to </a:t>
            </a:r>
            <a:r>
              <a:rPr lang="en-US" sz="2800" b="1" dirty="0" smtClean="0">
                <a:solidFill>
                  <a:srgbClr val="FFFF00"/>
                </a:solidFill>
              </a:rPr>
              <a:t>repurpose </a:t>
            </a:r>
            <a:r>
              <a:rPr lang="en-US" sz="2800" b="1" dirty="0">
                <a:solidFill>
                  <a:srgbClr val="FFFF00"/>
                </a:solidFill>
              </a:rPr>
              <a:t>them? </a:t>
            </a:r>
            <a:endParaRPr lang="en-US" sz="2800" b="1" dirty="0" smtClean="0">
              <a:solidFill>
                <a:srgbClr val="FFFF00"/>
              </a:solidFill>
            </a:endParaRPr>
          </a:p>
          <a:p>
            <a:pPr marL="457200" lvl="1" indent="0">
              <a:buNone/>
            </a:pPr>
            <a:endParaRPr lang="en-US" sz="2800" b="1" dirty="0">
              <a:solidFill>
                <a:srgbClr val="FFFFFF"/>
              </a:solidFill>
            </a:endParaRPr>
          </a:p>
          <a:p>
            <a:pPr marL="457200" lvl="1" indent="0" defTabSz="485775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338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If you have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materials that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you think may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be good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candidates for repurposing,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these are the questions you should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ask</a:t>
            </a:r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: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18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132" y="357807"/>
            <a:ext cx="10515600" cy="164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Ownership of rights to adapt, reproduce and sell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are generally known as “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intellectual property rights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.”</a:t>
            </a:r>
            <a: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23847" y="1989246"/>
            <a:ext cx="11471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800" b="1" u="sng" dirty="0">
                <a:solidFill>
                  <a:schemeClr val="bg1"/>
                </a:solidFill>
              </a:rPr>
              <a:t>Copyrights</a:t>
            </a:r>
            <a:r>
              <a:rPr lang="en-US" sz="2800" b="1" dirty="0">
                <a:solidFill>
                  <a:schemeClr val="bg1"/>
                </a:solidFill>
              </a:rPr>
              <a:t> - original works of authorship that can be perceived, reproduced, or otherwise communicated.  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56676" y="3225614"/>
            <a:ext cx="5526193" cy="3385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30238" lvl="1" indent="-457200">
              <a:lnSpc>
                <a:spcPct val="100000"/>
              </a:lnSpc>
            </a:pPr>
            <a:r>
              <a:rPr lang="en-US" sz="2800" b="1" dirty="0" smtClean="0">
                <a:solidFill>
                  <a:srgbClr val="FFFFFF"/>
                </a:solidFill>
              </a:rPr>
              <a:t>Examples:</a:t>
            </a:r>
          </a:p>
          <a:p>
            <a:pPr marL="1087438" lvl="2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FFFFFF"/>
                </a:solidFill>
              </a:rPr>
              <a:t>printed works </a:t>
            </a:r>
            <a:endParaRPr lang="en-US" sz="2800" b="1" dirty="0">
              <a:solidFill>
                <a:srgbClr val="FFFFFF"/>
              </a:solidFill>
            </a:endParaRPr>
          </a:p>
          <a:p>
            <a:pPr marL="1087438" lvl="2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FFFF"/>
                </a:solidFill>
              </a:rPr>
              <a:t>computer-based works</a:t>
            </a:r>
          </a:p>
          <a:p>
            <a:pPr marL="1087438" lvl="2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FFFF"/>
                </a:solidFill>
              </a:rPr>
              <a:t>still photographs</a:t>
            </a:r>
          </a:p>
          <a:p>
            <a:pPr marL="1087438" lvl="2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FFFF"/>
                </a:solidFill>
              </a:rPr>
              <a:t>video and audio recordings </a:t>
            </a:r>
          </a:p>
          <a:p>
            <a:pPr marL="1087438" lvl="2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FFFF"/>
                </a:solidFill>
              </a:rPr>
              <a:t>films</a:t>
            </a:r>
          </a:p>
          <a:p>
            <a:pPr marL="1087438" lvl="2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FFFF"/>
                </a:solidFill>
              </a:rPr>
              <a:t>visual aids</a:t>
            </a:r>
            <a:endParaRPr lang="en-US" sz="28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678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132" y="357807"/>
            <a:ext cx="10515600" cy="164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Ownership of rights to adapt, reproduce and sell are generally known as “intellectual property rights.”</a:t>
            </a:r>
            <a: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9547" y="2001207"/>
            <a:ext cx="11471384" cy="2223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sz="2800" b="1" u="sng" dirty="0" smtClean="0">
                <a:solidFill>
                  <a:schemeClr val="bg1"/>
                </a:solidFill>
              </a:rPr>
              <a:t>Copyrights</a:t>
            </a:r>
          </a:p>
          <a:p>
            <a:pPr lvl="1">
              <a:lnSpc>
                <a:spcPct val="90000"/>
              </a:lnSpc>
              <a:spcBef>
                <a:spcPts val="500"/>
              </a:spcBef>
            </a:pPr>
            <a:endParaRPr lang="en-US" sz="2800" b="1" u="sng" dirty="0">
              <a:solidFill>
                <a:srgbClr val="FFFF66"/>
              </a:solidFill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sz="2800" b="1" u="sng" dirty="0" smtClean="0">
                <a:solidFill>
                  <a:srgbClr val="FFFF66"/>
                </a:solidFill>
              </a:rPr>
              <a:t>Trademarks </a:t>
            </a:r>
            <a:r>
              <a:rPr lang="en-US" sz="2800" b="1" u="sng" dirty="0" smtClean="0">
                <a:solidFill>
                  <a:srgbClr val="FFFF66"/>
                </a:solidFill>
              </a:rPr>
              <a:t>and logos</a:t>
            </a:r>
            <a:r>
              <a:rPr lang="en-US" sz="2800" b="1" dirty="0" smtClean="0">
                <a:solidFill>
                  <a:srgbClr val="FFFF66"/>
                </a:solidFill>
              </a:rPr>
              <a:t> – words and symbols that identify products  or services, used to establish a “brand.”                               </a:t>
            </a:r>
          </a:p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sz="2800" b="1" dirty="0">
                <a:solidFill>
                  <a:schemeClr val="bg1"/>
                </a:solidFill>
              </a:rPr>
              <a:t>	</a:t>
            </a:r>
            <a:r>
              <a:rPr lang="en-US" sz="2800" b="1" dirty="0" smtClean="0">
                <a:solidFill>
                  <a:schemeClr val="bg1"/>
                </a:solidFill>
              </a:rPr>
              <a:t>												</a:t>
            </a:r>
            <a:endParaRPr lang="en-US" sz="4400" b="1" dirty="0">
              <a:solidFill>
                <a:srgbClr val="FF33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824132" y="3265450"/>
            <a:ext cx="9508195" cy="3808711"/>
            <a:chOff x="824132" y="3265450"/>
            <a:chExt cx="9508195" cy="3808711"/>
          </a:xfrm>
        </p:grpSpPr>
        <p:grpSp>
          <p:nvGrpSpPr>
            <p:cNvPr id="13" name="Group 12"/>
            <p:cNvGrpSpPr/>
            <p:nvPr/>
          </p:nvGrpSpPr>
          <p:grpSpPr>
            <a:xfrm>
              <a:off x="824132" y="3265450"/>
              <a:ext cx="9508195" cy="3808711"/>
              <a:chOff x="702917" y="1492955"/>
              <a:chExt cx="10286089" cy="388234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702917" y="1492955"/>
                <a:ext cx="6096000" cy="38823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endParaRPr lang="en-US" sz="2800" b="1" dirty="0" smtClean="0">
                  <a:solidFill>
                    <a:schemeClr val="bg1"/>
                  </a:solidFill>
                </a:endParaRPr>
              </a:p>
              <a:p>
                <a:endParaRPr lang="en-US" sz="2800" b="1" dirty="0">
                  <a:solidFill>
                    <a:schemeClr val="bg1"/>
                  </a:solidFill>
                </a:endParaRPr>
              </a:p>
              <a:p>
                <a:r>
                  <a:rPr lang="en-US" sz="2800" b="1" dirty="0" smtClean="0">
                    <a:solidFill>
                      <a:schemeClr val="bg1"/>
                    </a:solidFill>
                  </a:rPr>
                  <a:t>     Examples of trademarks:</a:t>
                </a:r>
                <a:endParaRPr lang="en-US" sz="2800" b="1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</a:endParaRPr>
              </a:p>
              <a:p>
                <a:endParaRPr lang="en-US" sz="2800" b="1" dirty="0" smtClean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</a:endParaRPr>
              </a:p>
              <a:p>
                <a:endParaRPr lang="en-US" sz="2800" b="1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</a:endParaRPr>
              </a:p>
              <a:p>
                <a:endParaRPr lang="en-US" sz="2800" b="1" dirty="0" smtClean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</a:endParaRPr>
              </a:p>
              <a:p>
                <a:endParaRPr lang="en-US" sz="2800" b="1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</a:endParaRPr>
              </a:p>
              <a:p>
                <a:r>
                  <a:rPr lang="en-US" sz="2800" b="1" dirty="0">
                    <a:ln>
                      <a:solidFill>
                        <a:schemeClr val="tx1"/>
                      </a:solidFill>
                    </a:ln>
                    <a:solidFill>
                      <a:srgbClr val="FFC000"/>
                    </a:solidFill>
                  </a:rPr>
                  <a:t/>
                </a:r>
                <a:br>
                  <a:rPr lang="en-US" sz="2800" b="1" dirty="0">
                    <a:ln>
                      <a:solidFill>
                        <a:schemeClr val="tx1"/>
                      </a:solidFill>
                    </a:ln>
                    <a:solidFill>
                      <a:srgbClr val="FFC000"/>
                    </a:solidFill>
                  </a:rPr>
                </a:br>
                <a:endParaRPr lang="en-US" sz="2800" b="1" dirty="0"/>
              </a:p>
            </p:txBody>
          </p:sp>
          <p:pic>
            <p:nvPicPr>
              <p:cNvPr id="15" name="Picture 14"/>
              <p:cNvPicPr>
                <a:picLocks noChangeAspect="1"/>
              </p:cNvPicPr>
              <p:nvPr/>
            </p:nvPicPr>
            <p:blipFill rotWithShape="1">
              <a:blip r:embed="rId3"/>
              <a:srcRect l="5683" t="12121" r="87263" b="71285"/>
              <a:stretch/>
            </p:blipFill>
            <p:spPr bwMode="auto">
              <a:xfrm>
                <a:off x="6567541" y="2471969"/>
                <a:ext cx="1786448" cy="2363867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pic>
            <p:nvPicPr>
              <p:cNvPr id="16" name="Picture 2" descr="American Cancer Society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800572" y="2889490"/>
                <a:ext cx="2188434" cy="13344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050" name="Picture 2" descr="https://duckduckgo.com/i/a72e616e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0874" y="4889061"/>
              <a:ext cx="2857500" cy="1200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97984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132" y="357807"/>
            <a:ext cx="10515600" cy="164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Ownership of rights to adapt, reproduce and sell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are generally known as “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intellectual property rights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.”</a:t>
            </a:r>
            <a: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2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3847" y="2695994"/>
            <a:ext cx="11471384" cy="1835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sz="2800" b="1" u="sng" dirty="0" smtClean="0">
                <a:solidFill>
                  <a:schemeClr val="bg1"/>
                </a:solidFill>
              </a:rPr>
              <a:t>Trademarks and </a:t>
            </a:r>
            <a:r>
              <a:rPr lang="en-US" sz="2800" b="1" u="sng" dirty="0" smtClean="0">
                <a:solidFill>
                  <a:schemeClr val="bg1"/>
                </a:solidFill>
              </a:rPr>
              <a:t>logos</a:t>
            </a:r>
          </a:p>
          <a:p>
            <a:pPr lvl="1">
              <a:lnSpc>
                <a:spcPct val="90000"/>
              </a:lnSpc>
              <a:spcBef>
                <a:spcPts val="500"/>
              </a:spcBef>
            </a:pPr>
            <a:endParaRPr lang="en-US" sz="2800" b="1" u="sng" dirty="0">
              <a:solidFill>
                <a:schemeClr val="bg1"/>
              </a:solidFill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sz="2800" b="1" u="sng" dirty="0" smtClean="0">
                <a:solidFill>
                  <a:srgbClr val="FFFF66"/>
                </a:solidFill>
              </a:rPr>
              <a:t>Patents</a:t>
            </a:r>
            <a:r>
              <a:rPr lang="en-US" sz="2800" b="1" dirty="0" smtClean="0">
                <a:solidFill>
                  <a:srgbClr val="FFFF66"/>
                </a:solidFill>
              </a:rPr>
              <a:t> – inventions and processes</a:t>
            </a:r>
            <a:endParaRPr lang="en-US" sz="2800" b="1" dirty="0" smtClean="0">
              <a:solidFill>
                <a:srgbClr val="FFFF66"/>
              </a:solidFill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sz="2800" b="1" dirty="0">
                <a:solidFill>
                  <a:schemeClr val="bg1"/>
                </a:solidFill>
              </a:rPr>
              <a:t>	</a:t>
            </a:r>
            <a:r>
              <a:rPr lang="en-US" sz="2800" b="1" dirty="0" smtClean="0">
                <a:solidFill>
                  <a:schemeClr val="bg1"/>
                </a:solidFill>
              </a:rPr>
              <a:t>												</a:t>
            </a:r>
            <a:endParaRPr lang="en-US" sz="4400" b="1" dirty="0">
              <a:solidFill>
                <a:srgbClr val="FF33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847" y="1970183"/>
            <a:ext cx="11471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800" b="1" u="sng" dirty="0" smtClean="0">
                <a:solidFill>
                  <a:schemeClr val="bg1"/>
                </a:solidFill>
              </a:rPr>
              <a:t>Copyrights</a:t>
            </a:r>
            <a:r>
              <a:rPr lang="en-US" sz="2800" b="1" dirty="0" smtClean="0">
                <a:solidFill>
                  <a:schemeClr val="bg1"/>
                </a:solidFill>
              </a:rPr>
              <a:t>     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7655" y="3830635"/>
            <a:ext cx="2029849" cy="2624285"/>
          </a:xfrm>
          <a:prstGeom prst="rect">
            <a:avLst/>
          </a:prstGeom>
        </p:spPr>
      </p:pic>
      <p:pic>
        <p:nvPicPr>
          <p:cNvPr id="24" name="Picture 4" descr="The production of minced meat in a meat factory.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92"/>
          <a:stretch/>
        </p:blipFill>
        <p:spPr bwMode="auto">
          <a:xfrm>
            <a:off x="3531787" y="4263155"/>
            <a:ext cx="1907342" cy="219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Prescription Drugs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066"/>
          <a:stretch/>
        </p:blipFill>
        <p:spPr bwMode="auto">
          <a:xfrm>
            <a:off x="6033185" y="4345331"/>
            <a:ext cx="2163266" cy="2056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xtBox 40"/>
          <p:cNvSpPr txBox="1"/>
          <p:nvPr/>
        </p:nvSpPr>
        <p:spPr>
          <a:xfrm>
            <a:off x="623847" y="4506481"/>
            <a:ext cx="22479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Examples of patented inventions: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85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257" y="1910687"/>
            <a:ext cx="10828867" cy="4268857"/>
          </a:xfrm>
        </p:spPr>
        <p:txBody>
          <a:bodyPr>
            <a:noAutofit/>
          </a:bodyPr>
          <a:lstStyle/>
          <a:p>
            <a:pPr marL="225425" lvl="1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Organization with a mission of substance </a:t>
            </a:r>
            <a:r>
              <a:rPr lang="en-US" sz="2800" b="1" dirty="0">
                <a:solidFill>
                  <a:schemeClr val="bg1"/>
                </a:solidFill>
              </a:rPr>
              <a:t>abuse </a:t>
            </a:r>
            <a:r>
              <a:rPr lang="en-US" sz="2800" b="1" dirty="0" smtClean="0">
                <a:solidFill>
                  <a:schemeClr val="bg1"/>
                </a:solidFill>
              </a:rPr>
              <a:t>prevention has a 10 year-old print </a:t>
            </a:r>
            <a:r>
              <a:rPr lang="en-US" sz="2800" b="1" dirty="0">
                <a:solidFill>
                  <a:schemeClr val="bg1"/>
                </a:solidFill>
              </a:rPr>
              <a:t>training manual focused on the </a:t>
            </a:r>
            <a:r>
              <a:rPr lang="en-US" sz="2800" b="1" dirty="0" smtClean="0">
                <a:solidFill>
                  <a:schemeClr val="bg1"/>
                </a:solidFill>
              </a:rPr>
              <a:t>workplace.</a:t>
            </a:r>
          </a:p>
          <a:p>
            <a:pPr marL="225425"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225425" lvl="1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Repurpose it to </a:t>
            </a:r>
            <a:r>
              <a:rPr lang="en-US" sz="2800" b="1" dirty="0">
                <a:solidFill>
                  <a:schemeClr val="bg1"/>
                </a:solidFill>
              </a:rPr>
              <a:t>create an online interactive program for at-risk high school students in </a:t>
            </a:r>
            <a:r>
              <a:rPr lang="en-US" sz="2800" b="1" dirty="0" smtClean="0">
                <a:solidFill>
                  <a:schemeClr val="bg1"/>
                </a:solidFill>
              </a:rPr>
              <a:t>the region.  </a:t>
            </a:r>
          </a:p>
          <a:p>
            <a:pPr marL="225425"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682625" lvl="1" indent="-457200"/>
            <a:r>
              <a:rPr lang="en-US" sz="2800" b="1" dirty="0" smtClean="0">
                <a:solidFill>
                  <a:schemeClr val="bg1"/>
                </a:solidFill>
              </a:rPr>
              <a:t>Does your </a:t>
            </a:r>
            <a:r>
              <a:rPr lang="en-US" sz="2800" b="1" dirty="0">
                <a:solidFill>
                  <a:schemeClr val="bg1"/>
                </a:solidFill>
              </a:rPr>
              <a:t>organization </a:t>
            </a:r>
            <a:r>
              <a:rPr lang="en-US" sz="2800" b="1" dirty="0" smtClean="0">
                <a:solidFill>
                  <a:schemeClr val="bg1"/>
                </a:solidFill>
              </a:rPr>
              <a:t>own </a:t>
            </a:r>
            <a:r>
              <a:rPr lang="en-US" sz="2800" b="1" dirty="0">
                <a:solidFill>
                  <a:schemeClr val="bg1"/>
                </a:solidFill>
              </a:rPr>
              <a:t>adequate rights to the training manual to be able to repurpose it for the new </a:t>
            </a:r>
            <a:r>
              <a:rPr lang="en-US" sz="2800" b="1" dirty="0" smtClean="0">
                <a:solidFill>
                  <a:schemeClr val="bg1"/>
                </a:solidFill>
              </a:rPr>
              <a:t>program? </a:t>
            </a:r>
            <a:endParaRPr lang="en-US" sz="2800" b="1" dirty="0">
              <a:solidFill>
                <a:schemeClr val="bg1"/>
              </a:solidFill>
            </a:endParaRPr>
          </a:p>
          <a:p>
            <a:pPr marL="225425"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225425" lvl="1" indent="0">
              <a:lnSpc>
                <a:spcPct val="70000"/>
              </a:lnSpc>
              <a:buNone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225425"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457200" lvl="1" indent="0">
              <a:lnSpc>
                <a:spcPct val="70000"/>
              </a:lnSpc>
              <a:buNone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49479" y="-31279"/>
            <a:ext cx="11510424" cy="1941966"/>
          </a:xfrm>
        </p:spPr>
        <p:txBody>
          <a:bodyPr>
            <a:normAutofit fontScale="90000"/>
          </a:bodyPr>
          <a:lstStyle/>
          <a:p>
            <a:pPr marL="231775" lvl="1" indent="225425" defTabSz="485775">
              <a:lnSpc>
                <a:spcPct val="90000"/>
              </a:lnSpc>
              <a:buFontTx/>
              <a:buAutoNum type="arabicPeriod" startAt="2"/>
            </a:pP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  <a:t>Is repurposing your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  <a:t>training manual a good plan?</a:t>
            </a:r>
            <a:r>
              <a:rPr lang="en-US" sz="4000" dirty="0">
                <a:latin typeface="+mj-lt"/>
              </a:rPr>
              <a:t/>
            </a:r>
            <a:br>
              <a:rPr lang="en-US" sz="4000" dirty="0">
                <a:latin typeface="+mj-lt"/>
              </a:rPr>
            </a:br>
            <a: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  <a:t/>
            </a:r>
            <a:b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</a:br>
            <a:endParaRPr lang="en-US" sz="3100" b="1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766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0258" y="1720187"/>
            <a:ext cx="10828867" cy="4268857"/>
          </a:xfrm>
        </p:spPr>
        <p:txBody>
          <a:bodyPr>
            <a:noAutofit/>
          </a:bodyPr>
          <a:lstStyle/>
          <a:p>
            <a:pPr marL="225425"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682625" lvl="1" indent="-457200"/>
            <a:r>
              <a:rPr lang="en-US" sz="2800" b="1" dirty="0" smtClean="0">
                <a:solidFill>
                  <a:schemeClr val="bg1"/>
                </a:solidFill>
              </a:rPr>
              <a:t>What </a:t>
            </a:r>
            <a:r>
              <a:rPr lang="en-US" sz="2800" b="1" dirty="0" smtClean="0">
                <a:solidFill>
                  <a:schemeClr val="bg1"/>
                </a:solidFill>
              </a:rPr>
              <a:t>were the terms of original grant?</a:t>
            </a:r>
            <a:endParaRPr lang="en-US" sz="2800" b="1" dirty="0">
              <a:solidFill>
                <a:schemeClr val="bg1"/>
              </a:solidFill>
            </a:endParaRPr>
          </a:p>
          <a:p>
            <a:pPr marL="225425" lvl="1" indent="0">
              <a:lnSpc>
                <a:spcPct val="70000"/>
              </a:lnSpc>
              <a:buNone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/>
            <a:r>
              <a:rPr lang="en-US" sz="2800" b="1" dirty="0" smtClean="0">
                <a:solidFill>
                  <a:schemeClr val="bg1"/>
                </a:solidFill>
              </a:rPr>
              <a:t>If </a:t>
            </a:r>
            <a:r>
              <a:rPr lang="en-US" sz="2800" b="1" dirty="0">
                <a:solidFill>
                  <a:schemeClr val="bg1"/>
                </a:solidFill>
              </a:rPr>
              <a:t>you can </a:t>
            </a:r>
            <a:r>
              <a:rPr lang="en-US" sz="2800" b="1" dirty="0" smtClean="0">
                <a:solidFill>
                  <a:schemeClr val="bg1"/>
                </a:solidFill>
              </a:rPr>
              <a:t>repurpose the </a:t>
            </a:r>
            <a:r>
              <a:rPr lang="en-US" sz="2800" b="1" dirty="0">
                <a:solidFill>
                  <a:schemeClr val="bg1"/>
                </a:solidFill>
              </a:rPr>
              <a:t>manual, are you permitted </a:t>
            </a:r>
            <a:r>
              <a:rPr lang="en-US" sz="2800" b="1" dirty="0" smtClean="0">
                <a:solidFill>
                  <a:schemeClr val="bg1"/>
                </a:solidFill>
              </a:rPr>
              <a:t>to </a:t>
            </a:r>
            <a:r>
              <a:rPr lang="en-US" sz="2800" b="1" dirty="0">
                <a:solidFill>
                  <a:schemeClr val="bg1"/>
                </a:solidFill>
              </a:rPr>
              <a:t>sell or license </a:t>
            </a:r>
            <a:r>
              <a:rPr lang="en-US" sz="2800" b="1" dirty="0" smtClean="0">
                <a:solidFill>
                  <a:schemeClr val="bg1"/>
                </a:solidFill>
              </a:rPr>
              <a:t>the adapted version? 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 marL="225425" lvl="1" indent="0">
              <a:buNone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/>
            <a:r>
              <a:rPr lang="en-US" sz="2800" b="1" dirty="0" smtClean="0">
                <a:solidFill>
                  <a:schemeClr val="bg1"/>
                </a:solidFill>
              </a:rPr>
              <a:t>Will </a:t>
            </a:r>
            <a:r>
              <a:rPr lang="en-US" sz="2800" b="1" dirty="0">
                <a:solidFill>
                  <a:schemeClr val="bg1"/>
                </a:solidFill>
              </a:rPr>
              <a:t>you have any obligation to credit the funder? </a:t>
            </a:r>
            <a:r>
              <a:rPr lang="en-US" sz="2800" b="1" dirty="0">
                <a:solidFill>
                  <a:schemeClr val="bg1"/>
                </a:solidFill>
              </a:rPr>
              <a:t>Or, does the funder require you to use a disclaimer?  </a:t>
            </a:r>
          </a:p>
          <a:p>
            <a:pPr marL="225425" lvl="1" indent="0">
              <a:lnSpc>
                <a:spcPct val="70000"/>
              </a:lnSpc>
              <a:buNone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/>
            <a:r>
              <a:rPr lang="en-US" sz="2800" b="1" dirty="0" smtClean="0">
                <a:solidFill>
                  <a:schemeClr val="bg1"/>
                </a:solidFill>
              </a:rPr>
              <a:t>Did </a:t>
            </a:r>
            <a:r>
              <a:rPr lang="en-US" sz="2800" b="1" dirty="0">
                <a:solidFill>
                  <a:schemeClr val="bg1"/>
                </a:solidFill>
              </a:rPr>
              <a:t>you </a:t>
            </a:r>
            <a:r>
              <a:rPr lang="en-US" sz="2800" b="1" dirty="0" smtClean="0">
                <a:solidFill>
                  <a:schemeClr val="bg1"/>
                </a:solidFill>
              </a:rPr>
              <a:t>co-author the manual with another organization? </a:t>
            </a:r>
            <a:endParaRPr lang="en-US" sz="2800" b="1" dirty="0">
              <a:solidFill>
                <a:schemeClr val="bg1"/>
              </a:solidFill>
            </a:endParaRPr>
          </a:p>
          <a:p>
            <a:pPr marL="225425"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457200" lvl="1" indent="0">
              <a:lnSpc>
                <a:spcPct val="70000"/>
              </a:lnSpc>
              <a:buNone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49479" y="-31279"/>
            <a:ext cx="11510424" cy="1941966"/>
          </a:xfrm>
        </p:spPr>
        <p:txBody>
          <a:bodyPr>
            <a:normAutofit fontScale="90000"/>
          </a:bodyPr>
          <a:lstStyle/>
          <a:p>
            <a:pPr marL="231775" lvl="1" indent="225425" defTabSz="485775">
              <a:lnSpc>
                <a:spcPct val="90000"/>
              </a:lnSpc>
              <a:buFontTx/>
              <a:buAutoNum type="arabicPeriod" startAt="2"/>
            </a:pP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  <a:t>T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  <a:t>o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  <a:t>understand the rights to the training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  <a:t>manual, you’ll need to ask: </a:t>
            </a:r>
            <a:r>
              <a:rPr lang="en-US" sz="4000" dirty="0">
                <a:latin typeface="+mj-lt"/>
              </a:rPr>
              <a:t/>
            </a:r>
            <a:br>
              <a:rPr lang="en-US" sz="4000" dirty="0">
                <a:latin typeface="+mj-lt"/>
              </a:rPr>
            </a:br>
            <a: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  <a:t/>
            </a:r>
            <a:br>
              <a:rPr lang="en-US" sz="42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+mj-lt"/>
              </a:rPr>
            </a:br>
            <a:endParaRPr lang="en-US" sz="3100" b="1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781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132" y="-41267"/>
            <a:ext cx="10515600" cy="147637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If you don’t have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the necessary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rights,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try asking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for permission.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77900" y="1794657"/>
            <a:ext cx="9457426" cy="45141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lvl="1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Make sure the permission is in writing and addresses:</a:t>
            </a:r>
          </a:p>
          <a:p>
            <a:pPr marL="225425" lvl="1" indent="0">
              <a:lnSpc>
                <a:spcPts val="1000"/>
              </a:lnSpc>
              <a:buNone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time frame for use</a:t>
            </a:r>
          </a:p>
          <a:p>
            <a:pPr marL="225425" lvl="1">
              <a:lnSpc>
                <a:spcPts val="1000"/>
              </a:lnSpc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225425" lvl="1">
              <a:lnSpc>
                <a:spcPts val="10"/>
              </a:lnSpc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amount that can or must be used</a:t>
            </a:r>
          </a:p>
          <a:p>
            <a:pPr marL="225425" lvl="1">
              <a:lnSpc>
                <a:spcPts val="1000"/>
              </a:lnSpc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225425" lvl="1">
              <a:lnSpc>
                <a:spcPts val="80"/>
              </a:lnSpc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lnSpc>
                <a:spcPts val="80"/>
              </a:lnSpc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form or medium</a:t>
            </a:r>
          </a:p>
          <a:p>
            <a:pPr marL="225425" lvl="1">
              <a:lnSpc>
                <a:spcPts val="1000"/>
              </a:lnSpc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lnSpc>
                <a:spcPts val="80"/>
              </a:lnSpc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the territory</a:t>
            </a:r>
          </a:p>
          <a:p>
            <a:pPr marL="225425" lvl="1">
              <a:lnSpc>
                <a:spcPts val="1000"/>
              </a:lnSpc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lnSpc>
                <a:spcPts val="80"/>
              </a:lnSpc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whether you can create derivative works</a:t>
            </a:r>
          </a:p>
          <a:p>
            <a:pPr marL="225425" lvl="1">
              <a:lnSpc>
                <a:spcPts val="1000"/>
              </a:lnSpc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lnSpc>
                <a:spcPts val="80"/>
              </a:lnSpc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whether you can allow others to use</a:t>
            </a:r>
          </a:p>
          <a:p>
            <a:pPr marL="225425" lvl="1">
              <a:lnSpc>
                <a:spcPts val="1000"/>
              </a:lnSpc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225425" lvl="1">
              <a:lnSpc>
                <a:spcPts val="80"/>
              </a:lnSpc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682625" lvl="1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whether acknowledgments or disclaimers are required         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55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067951"/>
            <a:ext cx="11396133" cy="4109012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endParaRPr lang="en-US" sz="2800" b="1" dirty="0" smtClean="0">
              <a:solidFill>
                <a:srgbClr val="FFFF99"/>
              </a:solidFill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b="1" dirty="0">
                <a:solidFill>
                  <a:schemeClr val="bg1"/>
                </a:solidFill>
              </a:rPr>
              <a:t>Will </a:t>
            </a:r>
            <a:r>
              <a:rPr lang="en-US" sz="2800" b="1" dirty="0" smtClean="0">
                <a:solidFill>
                  <a:schemeClr val="bg1"/>
                </a:solidFill>
              </a:rPr>
              <a:t>repurposing </a:t>
            </a:r>
            <a:r>
              <a:rPr lang="en-US" sz="2800" b="1" dirty="0">
                <a:solidFill>
                  <a:schemeClr val="bg1"/>
                </a:solidFill>
              </a:rPr>
              <a:t>the materials </a:t>
            </a:r>
            <a:r>
              <a:rPr lang="en-US" sz="2800" b="1" dirty="0" smtClean="0">
                <a:solidFill>
                  <a:schemeClr val="bg1"/>
                </a:solidFill>
              </a:rPr>
              <a:t>advance </a:t>
            </a:r>
            <a:r>
              <a:rPr lang="en-US" sz="2800" b="1" dirty="0">
                <a:solidFill>
                  <a:schemeClr val="bg1"/>
                </a:solidFill>
              </a:rPr>
              <a:t>your organization’s     mission?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800" b="1" dirty="0">
              <a:solidFill>
                <a:schemeClr val="bg1"/>
              </a:solidFill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AutoNum type="arabicPeriod" startAt="2"/>
            </a:pPr>
            <a:r>
              <a:rPr lang="en-US" sz="2800" b="1" dirty="0">
                <a:solidFill>
                  <a:schemeClr val="bg1"/>
                </a:solidFill>
              </a:rPr>
              <a:t>Does your organization own sufficient rights to the materials to be able to </a:t>
            </a:r>
            <a:r>
              <a:rPr lang="en-US" sz="2800" b="1" dirty="0" smtClean="0">
                <a:solidFill>
                  <a:schemeClr val="bg1"/>
                </a:solidFill>
              </a:rPr>
              <a:t>repurpose </a:t>
            </a:r>
            <a:r>
              <a:rPr lang="en-US" sz="2800" b="1" dirty="0">
                <a:solidFill>
                  <a:schemeClr val="bg1"/>
                </a:solidFill>
              </a:rPr>
              <a:t>them? 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sz="2800" b="1" dirty="0">
              <a:solidFill>
                <a:srgbClr val="FFFF00"/>
              </a:solidFill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FF00"/>
                </a:solidFill>
              </a:rPr>
              <a:t>3.	Is your idea feasible </a:t>
            </a:r>
            <a:r>
              <a:rPr lang="en-US" sz="2800" b="1" dirty="0">
                <a:solidFill>
                  <a:srgbClr val="FFFF00"/>
                </a:solidFill>
              </a:rPr>
              <a:t>from a business perspective? 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2800" b="1" dirty="0">
              <a:solidFill>
                <a:srgbClr val="FFFF66"/>
              </a:solidFill>
            </a:endParaRPr>
          </a:p>
          <a:p>
            <a:pPr marL="457200"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971550" lvl="1" indent="-514350">
              <a:buAutoNum type="arabicPeriod" startAt="2"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338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If you have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materials that may be good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candidates,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for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repurposing,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these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are the questions you should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ask: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64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1907"/>
            <a:ext cx="10515600" cy="4618383"/>
          </a:xfrm>
        </p:spPr>
        <p:txBody>
          <a:bodyPr>
            <a:normAutofit lnSpcReduction="10000"/>
          </a:bodyPr>
          <a:lstStyle/>
          <a:p>
            <a:pPr marL="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  </a:t>
            </a:r>
            <a:endParaRPr lang="en-US" sz="2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Organization focused on health care delivery, which has developed a methodology for </a:t>
            </a:r>
            <a:r>
              <a:rPr lang="en-US" b="1" dirty="0">
                <a:solidFill>
                  <a:schemeClr val="bg1"/>
                </a:solidFill>
              </a:rPr>
              <a:t>collecting and analyzing clinical data to measure </a:t>
            </a:r>
            <a:r>
              <a:rPr lang="en-US" b="1" dirty="0" smtClean="0">
                <a:solidFill>
                  <a:schemeClr val="bg1"/>
                </a:solidFill>
              </a:rPr>
              <a:t>effectiveness of an intervention.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Repurpose the methodology by developing </a:t>
            </a:r>
            <a:r>
              <a:rPr lang="en-US" b="1" dirty="0">
                <a:solidFill>
                  <a:schemeClr val="bg1"/>
                </a:solidFill>
              </a:rPr>
              <a:t>software that collects and analyzes </a:t>
            </a:r>
            <a:r>
              <a:rPr lang="en-US" b="1" dirty="0" smtClean="0">
                <a:solidFill>
                  <a:schemeClr val="bg1"/>
                </a:solidFill>
              </a:rPr>
              <a:t>data </a:t>
            </a:r>
            <a:r>
              <a:rPr lang="en-US" b="1" dirty="0">
                <a:solidFill>
                  <a:schemeClr val="bg1"/>
                </a:solidFill>
              </a:rPr>
              <a:t>far more </a:t>
            </a:r>
            <a:r>
              <a:rPr lang="en-US" b="1" dirty="0" smtClean="0">
                <a:solidFill>
                  <a:schemeClr val="bg1"/>
                </a:solidFill>
              </a:rPr>
              <a:t>efficiently, and license the </a:t>
            </a:r>
            <a:r>
              <a:rPr lang="en-US" b="1" dirty="0">
                <a:solidFill>
                  <a:schemeClr val="bg1"/>
                </a:solidFill>
              </a:rPr>
              <a:t>software to </a:t>
            </a:r>
            <a:r>
              <a:rPr lang="en-US" b="1" dirty="0" smtClean="0">
                <a:solidFill>
                  <a:schemeClr val="bg1"/>
                </a:solidFill>
              </a:rPr>
              <a:t>other organizations. 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520700"/>
            <a:r>
              <a:rPr lang="en-US" b="1" dirty="0" smtClean="0">
                <a:solidFill>
                  <a:schemeClr val="bg1"/>
                </a:solidFill>
              </a:rPr>
              <a:t>Is this feasible from a business perspective?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6834" y="-97017"/>
            <a:ext cx="11396869" cy="174691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s your plan to repurpose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 methodology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by developing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and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licensing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software feasible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from a business perspective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?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endParaRPr lang="en-US" sz="3600" b="1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099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1907"/>
            <a:ext cx="10515600" cy="4618383"/>
          </a:xfrm>
        </p:spPr>
        <p:txBody>
          <a:bodyPr>
            <a:normAutofit fontScale="92500" lnSpcReduction="10000"/>
          </a:bodyPr>
          <a:lstStyle/>
          <a:p>
            <a:pPr marL="971550" lvl="1" indent="-514350">
              <a:buFont typeface="+mj-lt"/>
              <a:buAutoNum type="arabicPeriod"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</a:rPr>
              <a:t>Will there be development costs? 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</a:rPr>
              <a:t>Is there a </a:t>
            </a:r>
            <a:r>
              <a:rPr lang="en-US" sz="2800" b="1" dirty="0" smtClean="0">
                <a:solidFill>
                  <a:schemeClr val="bg1"/>
                </a:solidFill>
              </a:rPr>
              <a:t>market? </a:t>
            </a:r>
            <a:endParaRPr lang="en-US" sz="2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 </a:t>
            </a: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bg1"/>
                </a:solidFill>
              </a:rPr>
              <a:t>If you are permitted to charge a fee, would </a:t>
            </a:r>
            <a:r>
              <a:rPr lang="en-US" sz="2800" b="1" dirty="0">
                <a:solidFill>
                  <a:schemeClr val="bg1"/>
                </a:solidFill>
              </a:rPr>
              <a:t>it benefit your </a:t>
            </a:r>
            <a:r>
              <a:rPr lang="en-US" sz="2800" b="1" dirty="0" smtClean="0">
                <a:solidFill>
                  <a:schemeClr val="bg1"/>
                </a:solidFill>
              </a:rPr>
              <a:t>organization’s image to </a:t>
            </a:r>
            <a:r>
              <a:rPr lang="en-US" sz="2800" b="1" dirty="0">
                <a:solidFill>
                  <a:schemeClr val="bg1"/>
                </a:solidFill>
              </a:rPr>
              <a:t>charge a fee? 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</a:rPr>
              <a:t>Will your organization be restricted in its use of the revenue?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</a:rPr>
              <a:t>Will </a:t>
            </a:r>
            <a:r>
              <a:rPr lang="en-US" sz="2800" b="1" dirty="0" smtClean="0">
                <a:solidFill>
                  <a:schemeClr val="bg1"/>
                </a:solidFill>
              </a:rPr>
              <a:t>the software expose </a:t>
            </a:r>
            <a:r>
              <a:rPr lang="en-US" sz="2800" b="1" dirty="0">
                <a:solidFill>
                  <a:schemeClr val="bg1"/>
                </a:solidFill>
              </a:rPr>
              <a:t>the organization to any new liability?  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6834" y="-97017"/>
            <a:ext cx="11396869" cy="174691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To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understand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is your plan is feasible </a:t>
            </a:r>
            <a:r>
              <a:rPr lang="en-US" sz="4000" b="1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froma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 business perspective, you’ll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need to ask: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6442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726985" y="0"/>
            <a:ext cx="6571635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i="1" dirty="0">
              <a:solidFill>
                <a:schemeClr val="bg1"/>
              </a:solidFill>
              <a:latin typeface="Times New Roman" panose="02020603050405020304" pitchFamily="18" charset="0"/>
              <a:ea typeface="Optima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01937" y="0"/>
            <a:ext cx="0" cy="6858000"/>
          </a:xfrm>
          <a:prstGeom prst="line">
            <a:avLst/>
          </a:prstGeom>
          <a:ln w="190500">
            <a:solidFill>
              <a:srgbClr val="964D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094430" y="1"/>
            <a:ext cx="0" cy="6857999"/>
          </a:xfrm>
          <a:prstGeom prst="line">
            <a:avLst/>
          </a:prstGeom>
          <a:ln w="190500">
            <a:solidFill>
              <a:srgbClr val="964D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987924" y="1"/>
            <a:ext cx="0" cy="685799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5622" y="1"/>
            <a:ext cx="0" cy="685799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7840055" y="2519297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endParaRPr lang="en-U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24693" y="286752"/>
            <a:ext cx="11076977" cy="145764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Repurpose </a:t>
            </a:r>
            <a:r>
              <a:rPr lang="en-US" sz="36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materials </a:t>
            </a:r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the organization </a:t>
            </a:r>
            <a:r>
              <a:rPr lang="en-US" sz="36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has developed to </a:t>
            </a:r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generate new sources of revenue. </a:t>
            </a:r>
            <a:r>
              <a:rPr lang="en-US" sz="38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38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endParaRPr lang="en-US" sz="3800" b="1" dirty="0">
              <a:ln>
                <a:solidFill>
                  <a:schemeClr val="tx1"/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736062" y="1667612"/>
            <a:ext cx="10729107" cy="4295866"/>
          </a:xfrm>
        </p:spPr>
        <p:txBody>
          <a:bodyPr>
            <a:normAutofit/>
          </a:bodyPr>
          <a:lstStyle/>
          <a:p>
            <a:pPr marL="457200" indent="0">
              <a:lnSpc>
                <a:spcPct val="110000"/>
              </a:lnSpc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marL="463550" indent="450850">
              <a:lnSpc>
                <a:spcPct val="110000"/>
              </a:lnSpc>
            </a:pPr>
            <a:r>
              <a:rPr lang="en-US" b="1" dirty="0" smtClean="0">
                <a:solidFill>
                  <a:schemeClr val="bg1"/>
                </a:solidFill>
              </a:rPr>
              <a:t>Extend </a:t>
            </a:r>
            <a:r>
              <a:rPr lang="en-US" b="1" dirty="0">
                <a:solidFill>
                  <a:schemeClr val="bg1"/>
                </a:solidFill>
              </a:rPr>
              <a:t>the reach of </a:t>
            </a:r>
            <a:r>
              <a:rPr lang="en-US" b="1" dirty="0" smtClean="0">
                <a:solidFill>
                  <a:schemeClr val="bg1"/>
                </a:solidFill>
              </a:rPr>
              <a:t>the organization’s ideas.</a:t>
            </a:r>
          </a:p>
          <a:p>
            <a:pPr marL="463550" indent="0">
              <a:lnSpc>
                <a:spcPct val="110000"/>
              </a:lnSpc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920750" indent="-457200">
              <a:lnSpc>
                <a:spcPct val="110000"/>
              </a:lnSpc>
            </a:pPr>
            <a:r>
              <a:rPr lang="en-US" b="1" dirty="0" smtClean="0">
                <a:solidFill>
                  <a:schemeClr val="bg1"/>
                </a:solidFill>
              </a:rPr>
              <a:t>Advance the organization’s mission </a:t>
            </a:r>
            <a:r>
              <a:rPr lang="en-US" b="1" dirty="0">
                <a:solidFill>
                  <a:schemeClr val="bg1"/>
                </a:solidFill>
              </a:rPr>
              <a:t>and contribute to its goals of impact and sustainability.</a:t>
            </a:r>
          </a:p>
          <a:p>
            <a:pPr marL="463550" indent="450850">
              <a:lnSpc>
                <a:spcPct val="110000"/>
              </a:lnSpc>
            </a:pPr>
            <a:endParaRPr lang="en-US" b="1" dirty="0" smtClean="0">
              <a:solidFill>
                <a:schemeClr val="bg1"/>
              </a:solidFill>
            </a:endParaRPr>
          </a:p>
          <a:p>
            <a:pPr marL="463550" indent="0">
              <a:lnSpc>
                <a:spcPct val="110000"/>
              </a:lnSpc>
              <a:buNone/>
            </a:pPr>
            <a:endParaRPr lang="en-US" sz="8800" b="1" dirty="0" smtClean="0">
              <a:solidFill>
                <a:schemeClr val="bg1"/>
              </a:solidFill>
            </a:endParaRPr>
          </a:p>
          <a:p>
            <a:endParaRPr lang="en-US" sz="8800" dirty="0"/>
          </a:p>
          <a:p>
            <a:pPr marL="0" indent="0"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sz="3200" b="1" dirty="0">
              <a:solidFill>
                <a:schemeClr val="bg1"/>
              </a:solidFill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611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048151"/>
            <a:ext cx="10515600" cy="17033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Your materials can be a source of benefit or liability depending on how they are managed.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41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38539"/>
            <a:ext cx="10515600" cy="16611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What can you do to increase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opportunities for the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future? </a:t>
            </a: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37481" y="2500931"/>
            <a:ext cx="98673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Periodically </a:t>
            </a:r>
            <a:r>
              <a:rPr lang="en-US" sz="2800" b="1" dirty="0">
                <a:solidFill>
                  <a:schemeClr val="bg1"/>
                </a:solidFill>
              </a:rPr>
              <a:t>assess the materials your organization creates and </a:t>
            </a:r>
            <a:r>
              <a:rPr lang="en-US" sz="2800" b="1" dirty="0" smtClean="0">
                <a:solidFill>
                  <a:schemeClr val="bg1"/>
                </a:solidFill>
              </a:rPr>
              <a:t>develop an inventory.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7480" y="4383969"/>
            <a:ext cx="100163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Put </a:t>
            </a:r>
            <a:r>
              <a:rPr lang="en-US" sz="2800" b="1" dirty="0" smtClean="0">
                <a:solidFill>
                  <a:schemeClr val="bg1"/>
                </a:solidFill>
              </a:rPr>
              <a:t>practices in </a:t>
            </a:r>
            <a:r>
              <a:rPr lang="en-US" sz="2800" b="1" dirty="0">
                <a:solidFill>
                  <a:schemeClr val="bg1"/>
                </a:solidFill>
              </a:rPr>
              <a:t>place to address ownership and use of the </a:t>
            </a:r>
            <a:r>
              <a:rPr lang="en-US" sz="2800" b="1" dirty="0" smtClean="0">
                <a:solidFill>
                  <a:schemeClr val="bg1"/>
                </a:solidFill>
              </a:rPr>
              <a:t>materials your </a:t>
            </a:r>
            <a:r>
              <a:rPr lang="en-US" sz="2800" b="1" dirty="0">
                <a:solidFill>
                  <a:schemeClr val="bg1"/>
                </a:solidFill>
              </a:rPr>
              <a:t>organization </a:t>
            </a:r>
            <a:r>
              <a:rPr lang="en-US" sz="2800" b="1" dirty="0" smtClean="0">
                <a:solidFill>
                  <a:schemeClr val="bg1"/>
                </a:solidFill>
              </a:rPr>
              <a:t>creates.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57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72279"/>
            <a:ext cx="10515600" cy="148489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Practices that address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ownership and use of the materials your organization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creates:</a:t>
            </a: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u="sng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u="sng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u="sng" dirty="0" smtClean="0"/>
              <a:t/>
            </a:r>
            <a:br>
              <a:rPr lang="en-US" u="sng" dirty="0" smtClean="0"/>
            </a:br>
            <a:endParaRPr lang="en-US" u="sng" dirty="0"/>
          </a:p>
        </p:txBody>
      </p:sp>
      <p:sp>
        <p:nvSpPr>
          <p:cNvPr id="10" name="Rectangle 9"/>
          <p:cNvSpPr/>
          <p:nvPr/>
        </p:nvSpPr>
        <p:spPr>
          <a:xfrm>
            <a:off x="1240548" y="4612300"/>
            <a:ext cx="9977912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 indent="-457200">
              <a:lnSpc>
                <a:spcPct val="9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Be aware of funder policies on ownership and use of </a:t>
            </a:r>
            <a:r>
              <a:rPr lang="en-US" sz="2800" b="1" dirty="0" smtClean="0">
                <a:solidFill>
                  <a:schemeClr val="bg1"/>
                </a:solidFill>
              </a:rPr>
              <a:t>materials.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40548" y="5641293"/>
            <a:ext cx="102781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 indent="-457200"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Make sure consultant, vendor, and subcontractor agreements address ownership and use of </a:t>
            </a:r>
            <a:r>
              <a:rPr lang="en-US" sz="2800" b="1" dirty="0" smtClean="0">
                <a:solidFill>
                  <a:schemeClr val="bg1"/>
                </a:solidFill>
              </a:rPr>
              <a:t>work </a:t>
            </a:r>
            <a:r>
              <a:rPr lang="en-US" sz="2800" b="1" dirty="0">
                <a:solidFill>
                  <a:schemeClr val="bg1"/>
                </a:solidFill>
              </a:rPr>
              <a:t>product</a:t>
            </a:r>
            <a:r>
              <a:rPr lang="en-US" sz="2800" b="1" dirty="0" smtClean="0">
                <a:solidFill>
                  <a:schemeClr val="bg1"/>
                </a:solidFill>
              </a:rPr>
              <a:t>.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Content Placeholder 11"/>
          <p:cNvSpPr txBox="1">
            <a:spLocks/>
          </p:cNvSpPr>
          <p:nvPr/>
        </p:nvSpPr>
        <p:spPr>
          <a:xfrm>
            <a:off x="1240548" y="1450688"/>
            <a:ext cx="9859258" cy="1849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Foster a workplace where everyone understands the importance of appropriate maintenance and dissemination of materials.</a:t>
            </a:r>
          </a:p>
          <a:p>
            <a:pPr marL="457200" lvl="1" indent="-457200">
              <a:lnSpc>
                <a:spcPct val="11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457200" indent="-457200"/>
            <a:endParaRPr lang="en-US" sz="900" dirty="0" smtClean="0"/>
          </a:p>
          <a:p>
            <a:pPr lvl="1"/>
            <a:endParaRPr lang="en-US" sz="800" b="1" dirty="0" smtClean="0">
              <a:solidFill>
                <a:schemeClr val="bg1"/>
              </a:solidFill>
            </a:endParaRPr>
          </a:p>
          <a:p>
            <a:endParaRPr lang="en-US" sz="800" dirty="0"/>
          </a:p>
        </p:txBody>
      </p:sp>
      <p:sp>
        <p:nvSpPr>
          <p:cNvPr id="13" name="Rectangle 12"/>
          <p:cNvSpPr/>
          <p:nvPr/>
        </p:nvSpPr>
        <p:spPr>
          <a:xfrm>
            <a:off x="1240548" y="3096424"/>
            <a:ext cx="876580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 indent="-457200">
              <a:buSzPct val="100000"/>
              <a:buFont typeface="Arial" panose="020B0604020202020204" pitchFamily="34" charset="0"/>
              <a:buChar char="•"/>
            </a:pPr>
            <a:endParaRPr lang="en-US" sz="2600" b="1" dirty="0" smtClean="0">
              <a:solidFill>
                <a:schemeClr val="bg1"/>
              </a:solidFill>
            </a:endParaRPr>
          </a:p>
          <a:p>
            <a:pPr marL="457200" lvl="2" indent="-457200">
              <a:buSzPct val="100000"/>
              <a:buFont typeface="Arial" panose="020B0604020202020204" pitchFamily="34" charset="0"/>
              <a:buChar char="•"/>
            </a:pPr>
            <a:endParaRPr lang="en-US" sz="2600" b="1" dirty="0" smtClean="0">
              <a:solidFill>
                <a:schemeClr val="bg1"/>
              </a:solidFill>
            </a:endParaRPr>
          </a:p>
          <a:p>
            <a:pPr marL="457200" lvl="2" indent="-457200">
              <a:buSzPct val="100000"/>
              <a:buFont typeface="Arial" panose="020B0604020202020204" pitchFamily="34" charset="0"/>
              <a:buChar char="•"/>
            </a:pPr>
            <a:endParaRPr lang="en-US" sz="2600" b="1" dirty="0">
              <a:solidFill>
                <a:schemeClr val="bg1"/>
              </a:solidFill>
            </a:endParaRPr>
          </a:p>
          <a:p>
            <a:pPr marL="457200" lvl="2" indent="-457200">
              <a:buSzPct val="100000"/>
              <a:buFont typeface="Arial" panose="020B0604020202020204" pitchFamily="34" charset="0"/>
              <a:buChar char="•"/>
            </a:pPr>
            <a:endParaRPr lang="en-US" sz="2600" b="1" dirty="0" smtClean="0">
              <a:solidFill>
                <a:schemeClr val="bg1"/>
              </a:solidFill>
            </a:endParaRPr>
          </a:p>
          <a:p>
            <a:pPr marL="457200" lvl="2" indent="-457200">
              <a:buSzPct val="100000"/>
              <a:buFont typeface="Arial" panose="020B0604020202020204" pitchFamily="34" charset="0"/>
              <a:buChar char="•"/>
            </a:pPr>
            <a:endParaRPr lang="en-US" sz="2600" b="1" dirty="0">
              <a:solidFill>
                <a:schemeClr val="bg1"/>
              </a:solidFill>
            </a:endParaRPr>
          </a:p>
          <a:p>
            <a:pPr marL="457200" lvl="2" indent="-457200">
              <a:buSzPct val="100000"/>
              <a:buFont typeface="Arial" panose="020B0604020202020204" pitchFamily="34" charset="0"/>
              <a:buChar char="•"/>
            </a:pPr>
            <a:endParaRPr lang="en-US" sz="26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40548" y="3544906"/>
            <a:ext cx="9459297" cy="129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2" indent="-457200">
              <a:lnSpc>
                <a:spcPct val="9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Use employee confidentiality and “</a:t>
            </a:r>
            <a:r>
              <a:rPr lang="en-US" sz="2800" b="1" dirty="0" smtClean="0">
                <a:solidFill>
                  <a:schemeClr val="bg1"/>
                </a:solidFill>
              </a:rPr>
              <a:t>work for </a:t>
            </a:r>
            <a:r>
              <a:rPr lang="en-US" sz="2800" b="1" dirty="0">
                <a:solidFill>
                  <a:schemeClr val="bg1"/>
                </a:solidFill>
              </a:rPr>
              <a:t>hire” acknowledgements. 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 marL="457200" lvl="2" indent="-457200">
              <a:buSzPct val="100000"/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7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7951"/>
            <a:ext cx="10515600" cy="4109012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</a:rPr>
              <a:t>Make sure your </a:t>
            </a:r>
            <a:r>
              <a:rPr lang="en-US" sz="2800" b="1" dirty="0" smtClean="0">
                <a:solidFill>
                  <a:schemeClr val="bg1"/>
                </a:solidFill>
              </a:rPr>
              <a:t>plan </a:t>
            </a:r>
            <a:r>
              <a:rPr lang="en-US" sz="2800" b="1" dirty="0" smtClean="0">
                <a:solidFill>
                  <a:schemeClr val="bg1"/>
                </a:solidFill>
              </a:rPr>
              <a:t>will advance your </a:t>
            </a:r>
            <a:r>
              <a:rPr lang="en-US" sz="2800" b="1" dirty="0">
                <a:solidFill>
                  <a:schemeClr val="bg1"/>
                </a:solidFill>
              </a:rPr>
              <a:t>organization’s </a:t>
            </a:r>
            <a:r>
              <a:rPr lang="en-US" sz="2800" b="1" dirty="0" smtClean="0">
                <a:solidFill>
                  <a:schemeClr val="bg1"/>
                </a:solidFill>
              </a:rPr>
              <a:t>mission.  </a:t>
            </a:r>
          </a:p>
          <a:p>
            <a:pPr lvl="0">
              <a:lnSpc>
                <a:spcPct val="70000"/>
              </a:lnSpc>
            </a:pPr>
            <a:endParaRPr lang="en-US" b="1" dirty="0" smtClean="0">
              <a:solidFill>
                <a:schemeClr val="bg1"/>
              </a:solidFill>
            </a:endParaRPr>
          </a:p>
          <a:p>
            <a:pPr marL="914400" lvl="1" indent="-457200">
              <a:buFont typeface="+mj-lt"/>
              <a:buAutoNum type="arabicPeriod" startAt="2"/>
            </a:pPr>
            <a:r>
              <a:rPr lang="en-US" sz="2800" b="1" dirty="0" smtClean="0">
                <a:solidFill>
                  <a:schemeClr val="bg1"/>
                </a:solidFill>
              </a:rPr>
              <a:t>Make sure you have the legal rights you need. </a:t>
            </a:r>
            <a:endParaRPr lang="en-US" sz="2800" b="1" dirty="0">
              <a:solidFill>
                <a:schemeClr val="bg1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914400" indent="-450850">
              <a:buFont typeface="+mj-lt"/>
              <a:buAutoNum type="arabicPeriod" startAt="3"/>
            </a:pPr>
            <a:r>
              <a:rPr lang="en-US" b="1" dirty="0" smtClean="0">
                <a:solidFill>
                  <a:schemeClr val="bg1"/>
                </a:solidFill>
              </a:rPr>
              <a:t>Make sure you’ve done a thorough business analysis. </a:t>
            </a:r>
            <a:endParaRPr lang="en-US" b="1" dirty="0">
              <a:solidFill>
                <a:schemeClr val="bg1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38125"/>
            <a:ext cx="10515600" cy="170338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You can leverage your organization’s creativity by repurposing materials you’ve developed, but you have to do so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carefully: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7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Questions?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3560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01937" y="0"/>
            <a:ext cx="0" cy="6858000"/>
          </a:xfrm>
          <a:prstGeom prst="line">
            <a:avLst/>
          </a:prstGeom>
          <a:ln w="190500">
            <a:solidFill>
              <a:srgbClr val="964D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094430" y="1"/>
            <a:ext cx="0" cy="6857999"/>
          </a:xfrm>
          <a:prstGeom prst="line">
            <a:avLst/>
          </a:prstGeom>
          <a:ln w="190500">
            <a:solidFill>
              <a:srgbClr val="964D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987924" y="1"/>
            <a:ext cx="0" cy="685799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5622" y="1"/>
            <a:ext cx="0" cy="685799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7840055" y="2519297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endParaRPr lang="en-U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838200" y="119270"/>
            <a:ext cx="10515600" cy="93188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Examples: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236281" y="1303646"/>
            <a:ext cx="9842727" cy="1459735"/>
            <a:chOff x="1495125" y="2830582"/>
            <a:chExt cx="9842727" cy="1459735"/>
          </a:xfrm>
        </p:grpSpPr>
        <p:sp>
          <p:nvSpPr>
            <p:cNvPr id="10" name="TextBox 9"/>
            <p:cNvSpPr txBox="1"/>
            <p:nvPr/>
          </p:nvSpPr>
          <p:spPr>
            <a:xfrm>
              <a:off x="1495125" y="3223975"/>
              <a:ext cx="218681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457200" indent="-457200">
                <a:buFont typeface="Wingdings" panose="05000000000000000000" pitchFamily="2" charset="2"/>
                <a:buChar char="Ø"/>
              </a:pPr>
              <a:r>
                <a:rPr lang="en-US" sz="2600" b="1" dirty="0">
                  <a:solidFill>
                    <a:schemeClr val="bg1"/>
                  </a:solidFill>
                </a:rPr>
                <a:t>collections</a:t>
              </a:r>
            </a:p>
            <a:p>
              <a:endParaRPr lang="en-US" sz="2800" dirty="0"/>
            </a:p>
          </p:txBody>
        </p:sp>
        <p:pic>
          <p:nvPicPr>
            <p:cNvPr id="1028" name="Picture 4" descr="Istanbul's antique district in Çukurcuma, old family photos sold — Stock Photo #6130143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1821" y="2830582"/>
              <a:ext cx="2315332" cy="14248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Library stacks — Stock Photo #2574000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5487" y="2830582"/>
              <a:ext cx="1914179" cy="14384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Video wall with many screen images — Stock Photo #8653679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9308" y="2857703"/>
              <a:ext cx="2548544" cy="14326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1117240" y="3059905"/>
            <a:ext cx="10302993" cy="1428475"/>
            <a:chOff x="1117240" y="2983740"/>
            <a:chExt cx="10302993" cy="1428475"/>
          </a:xfrm>
        </p:grpSpPr>
        <p:pic>
          <p:nvPicPr>
            <p:cNvPr id="14" name="Picture 2" descr="Two Engineers Discussing Plans — Stock Photo #4830301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3662" y="2983740"/>
              <a:ext cx="2142710" cy="1428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4" descr="Chiropractise clinic — Stock Photo #2425415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77863" y="3022695"/>
              <a:ext cx="2049061" cy="1292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6" descr="Airplane operations manual — Stock Photo #3922709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87823" y="3059905"/>
              <a:ext cx="1832410" cy="12761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/>
            <p:cNvSpPr txBox="1"/>
            <p:nvPr/>
          </p:nvSpPr>
          <p:spPr>
            <a:xfrm>
              <a:off x="1117240" y="3433336"/>
              <a:ext cx="353075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0" lvl="1" indent="-457200">
                <a:lnSpc>
                  <a:spcPct val="100000"/>
                </a:lnSpc>
                <a:spcBef>
                  <a:spcPts val="0"/>
                </a:spcBef>
                <a:buFont typeface="Wingdings" panose="05000000000000000000" pitchFamily="2" charset="2"/>
                <a:buChar char="Ø"/>
              </a:pPr>
              <a:r>
                <a:rPr lang="en-US" sz="2600" b="1" dirty="0" smtClean="0">
                  <a:solidFill>
                    <a:srgbClr val="FFFF66"/>
                  </a:solidFill>
                </a:rPr>
                <a:t>training materials</a:t>
              </a:r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236280" y="4686301"/>
            <a:ext cx="9302594" cy="1742972"/>
            <a:chOff x="1236281" y="4686301"/>
            <a:chExt cx="8249652" cy="1742972"/>
          </a:xfrm>
        </p:grpSpPr>
        <p:pic>
          <p:nvPicPr>
            <p:cNvPr id="20" name="Picture 4" descr="5S method infographic — Stock Vector #58143103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8860" y="4686301"/>
              <a:ext cx="2017550" cy="1742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6" descr="Coding — Stock Photo #2895948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5733" y="5060147"/>
              <a:ext cx="1600200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1236281" y="5234262"/>
              <a:ext cx="285981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Wingdings" panose="05000000000000000000" pitchFamily="2" charset="2"/>
                <a:buChar char="Ø"/>
              </a:pPr>
              <a:r>
                <a:rPr lang="en-US" sz="2600" b="1" dirty="0" smtClean="0">
                  <a:solidFill>
                    <a:schemeClr val="bg1"/>
                  </a:solidFill>
                </a:rPr>
                <a:t>methodologies</a:t>
              </a:r>
              <a:endParaRPr lang="en-US" sz="2600" b="1" dirty="0">
                <a:solidFill>
                  <a:schemeClr val="bg1"/>
                </a:solidFill>
              </a:endParaRP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99243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Assumptions abound as to what can and cannot be done in nonprofit organizations.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07095"/>
            <a:ext cx="10515600" cy="51816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“</a:t>
            </a:r>
            <a:r>
              <a:rPr lang="en-US" sz="2800" b="1" dirty="0">
                <a:solidFill>
                  <a:schemeClr val="bg1"/>
                </a:solidFill>
              </a:rPr>
              <a:t>I don’t think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chemeClr val="bg1"/>
                </a:solidFill>
              </a:rPr>
              <a:t>we’re allowed to charge anything.”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“</a:t>
            </a:r>
            <a:r>
              <a:rPr lang="en-US" sz="2800" b="1" dirty="0">
                <a:solidFill>
                  <a:schemeClr val="bg1"/>
                </a:solidFill>
              </a:rPr>
              <a:t>The funder won’t let us.”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“</a:t>
            </a:r>
            <a:r>
              <a:rPr lang="en-US" sz="2800" b="1" dirty="0">
                <a:solidFill>
                  <a:schemeClr val="bg1"/>
                </a:solidFill>
              </a:rPr>
              <a:t>We can’t use those </a:t>
            </a:r>
            <a:r>
              <a:rPr lang="en-US" sz="2800" b="1" dirty="0" smtClean="0">
                <a:solidFill>
                  <a:schemeClr val="bg1"/>
                </a:solidFill>
              </a:rPr>
              <a:t>materials.  The </a:t>
            </a:r>
            <a:r>
              <a:rPr lang="en-US" sz="2800" b="1" dirty="0">
                <a:solidFill>
                  <a:schemeClr val="bg1"/>
                </a:solidFill>
              </a:rPr>
              <a:t>government owns </a:t>
            </a:r>
            <a:r>
              <a:rPr lang="en-US" sz="2800" b="1" dirty="0" smtClean="0">
                <a:solidFill>
                  <a:schemeClr val="bg1"/>
                </a:solidFill>
              </a:rPr>
              <a:t> them.”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2800" b="1" dirty="0">
                <a:solidFill>
                  <a:schemeClr val="bg1"/>
                </a:solidFill>
              </a:rPr>
              <a:t>		</a:t>
            </a:r>
          </a:p>
          <a:p>
            <a:pPr marL="457200" lvl="1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“</a:t>
            </a:r>
            <a:r>
              <a:rPr lang="en-US" sz="2800" b="1" dirty="0">
                <a:solidFill>
                  <a:schemeClr val="bg1"/>
                </a:solidFill>
              </a:rPr>
              <a:t>We’re not allowed to make a profit</a:t>
            </a:r>
            <a:r>
              <a:rPr lang="en-US" sz="2800" b="1" dirty="0" smtClean="0">
                <a:solidFill>
                  <a:schemeClr val="bg1"/>
                </a:solidFill>
              </a:rPr>
              <a:t>.”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Unless these issues are </a:t>
            </a:r>
            <a:r>
              <a:rPr lang="en-US" b="1" dirty="0">
                <a:solidFill>
                  <a:schemeClr val="bg1"/>
                </a:solidFill>
              </a:rPr>
              <a:t>clarified, opportunities to benefit from the materials may be lost.  </a:t>
            </a:r>
          </a:p>
        </p:txBody>
      </p:sp>
    </p:spTree>
    <p:extLst>
      <p:ext uri="{BB962C8B-B14F-4D97-AF65-F5344CB8AC3E}">
        <p14:creationId xmlns:p14="http://schemas.microsoft.com/office/powerpoint/2010/main" val="28528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7951"/>
            <a:ext cx="10515600" cy="4109012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800" b="1" dirty="0" smtClean="0">
                <a:solidFill>
                  <a:schemeClr val="bg1"/>
                </a:solidFill>
              </a:rPr>
              <a:t>Will repurposing </a:t>
            </a:r>
            <a:r>
              <a:rPr lang="en-US" sz="2800" b="1" dirty="0">
                <a:solidFill>
                  <a:schemeClr val="bg1"/>
                </a:solidFill>
              </a:rPr>
              <a:t>the materials </a:t>
            </a:r>
            <a:r>
              <a:rPr lang="en-US" sz="2800" b="1" dirty="0" smtClean="0">
                <a:solidFill>
                  <a:schemeClr val="bg1"/>
                </a:solidFill>
              </a:rPr>
              <a:t>advance your </a:t>
            </a:r>
            <a:r>
              <a:rPr lang="en-US" sz="2800" b="1" dirty="0">
                <a:solidFill>
                  <a:schemeClr val="bg1"/>
                </a:solidFill>
              </a:rPr>
              <a:t>organization’s </a:t>
            </a:r>
            <a:r>
              <a:rPr lang="en-US" sz="2800" b="1" dirty="0" smtClean="0">
                <a:solidFill>
                  <a:schemeClr val="bg1"/>
                </a:solidFill>
              </a:rPr>
              <a:t>    mission?  </a:t>
            </a:r>
          </a:p>
          <a:p>
            <a:pPr lvl="0">
              <a:lnSpc>
                <a:spcPct val="70000"/>
              </a:lnSpc>
            </a:pPr>
            <a:endParaRPr lang="en-US" b="1" dirty="0" smtClean="0">
              <a:solidFill>
                <a:schemeClr val="bg1"/>
              </a:solidFill>
            </a:endParaRPr>
          </a:p>
          <a:p>
            <a:pPr marL="914400" lvl="1" indent="-457200">
              <a:buFont typeface="+mj-lt"/>
              <a:buAutoNum type="arabicPeriod" startAt="2"/>
            </a:pPr>
            <a:r>
              <a:rPr lang="en-US" sz="2800" b="1" dirty="0">
                <a:solidFill>
                  <a:schemeClr val="bg1"/>
                </a:solidFill>
              </a:rPr>
              <a:t>Does your organization own adequate rights to the materials to be able to </a:t>
            </a:r>
            <a:r>
              <a:rPr lang="en-US" sz="2800" b="1" dirty="0" smtClean="0">
                <a:solidFill>
                  <a:schemeClr val="bg1"/>
                </a:solidFill>
              </a:rPr>
              <a:t>repurpose them? </a:t>
            </a:r>
            <a:endParaRPr lang="en-US" sz="2800" b="1" dirty="0">
              <a:solidFill>
                <a:schemeClr val="bg1"/>
              </a:solidFill>
            </a:endParaRPr>
          </a:p>
          <a:p>
            <a:pPr marL="0" indent="0">
              <a:lnSpc>
                <a:spcPct val="70000"/>
              </a:lnSpc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914400" indent="-450850">
              <a:buFont typeface="+mj-lt"/>
              <a:buAutoNum type="arabicPeriod" startAt="3"/>
            </a:pPr>
            <a:r>
              <a:rPr lang="en-US" b="1" dirty="0" smtClean="0">
                <a:solidFill>
                  <a:schemeClr val="bg1"/>
                </a:solidFill>
              </a:rPr>
              <a:t>Is your plan feasible </a:t>
            </a:r>
            <a:r>
              <a:rPr lang="en-US" b="1" dirty="0">
                <a:solidFill>
                  <a:schemeClr val="bg1"/>
                </a:solidFill>
              </a:rPr>
              <a:t>from a business perspective?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38125"/>
            <a:ext cx="10515600" cy="170338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If you have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materials that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you think may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be good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candidates for repurposing,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these are the questions you should ask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: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47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67951"/>
            <a:ext cx="10515600" cy="4109012"/>
          </a:xfrm>
        </p:spPr>
        <p:txBody>
          <a:bodyPr>
            <a:normAutofit/>
          </a:bodyPr>
          <a:lstStyle/>
          <a:p>
            <a:pPr marL="914400" lvl="1" indent="-457200"/>
            <a:r>
              <a:rPr lang="en-US" sz="2800" b="1" dirty="0" smtClean="0">
                <a:solidFill>
                  <a:schemeClr val="bg1"/>
                </a:solidFill>
              </a:rPr>
              <a:t>Beware of “mission creep.”</a:t>
            </a:r>
          </a:p>
          <a:p>
            <a:pPr marL="920750" indent="-457200"/>
            <a:endParaRPr lang="en-US" b="1" dirty="0" smtClean="0">
              <a:solidFill>
                <a:schemeClr val="bg1"/>
              </a:solidFill>
            </a:endParaRPr>
          </a:p>
          <a:p>
            <a:pPr marL="920750" indent="-457200"/>
            <a:r>
              <a:rPr lang="en-US" b="1" dirty="0" smtClean="0">
                <a:solidFill>
                  <a:schemeClr val="bg1"/>
                </a:solidFill>
              </a:rPr>
              <a:t>Don’t get </a:t>
            </a:r>
            <a:r>
              <a:rPr lang="en-US" b="1" dirty="0">
                <a:solidFill>
                  <a:schemeClr val="bg1"/>
                </a:solidFill>
              </a:rPr>
              <a:t>sidetracked </a:t>
            </a:r>
            <a:r>
              <a:rPr lang="en-US" b="1" dirty="0" smtClean="0">
                <a:solidFill>
                  <a:schemeClr val="bg1"/>
                </a:solidFill>
              </a:rPr>
              <a:t>by visions of wealth!</a:t>
            </a:r>
          </a:p>
          <a:p>
            <a:pPr marL="46355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920750" indent="-457200"/>
            <a:r>
              <a:rPr lang="en-US" b="1" dirty="0" smtClean="0">
                <a:solidFill>
                  <a:schemeClr val="bg1"/>
                </a:solidFill>
              </a:rPr>
              <a:t>Be aware of whether you are generating “unrelated </a:t>
            </a:r>
            <a:r>
              <a:rPr lang="en-US" b="1" dirty="0">
                <a:solidFill>
                  <a:schemeClr val="bg1"/>
                </a:solidFill>
              </a:rPr>
              <a:t>business </a:t>
            </a:r>
            <a:r>
              <a:rPr lang="en-US" b="1" dirty="0" smtClean="0">
                <a:solidFill>
                  <a:schemeClr val="bg1"/>
                </a:solidFill>
              </a:rPr>
              <a:t>income,” and track the income carefully if you are. 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>
              <a:solidFill>
                <a:schemeClr val="bg1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38125"/>
            <a:ext cx="10515600" cy="1703388"/>
          </a:xfrm>
        </p:spPr>
        <p:txBody>
          <a:bodyPr>
            <a:normAutofit fontScale="90000"/>
          </a:bodyPr>
          <a:lstStyle/>
          <a:p>
            <a:pPr defTabSz="463550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Will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repurposing the materials advance your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organization’s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mission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?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58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16835" y="175153"/>
            <a:ext cx="11224591" cy="131634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“Unrelated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business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income” is income </a:t>
            </a:r>
            <a:r>
              <a:rPr lang="en-US" sz="4000" b="1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generated from an activity that: 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6153150" y="61769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37231" y="5269555"/>
            <a:ext cx="987507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Unrelated business income is subject to taxation, and </a:t>
            </a:r>
            <a:r>
              <a:rPr lang="en-US" sz="2800" b="1" dirty="0" smtClean="0">
                <a:solidFill>
                  <a:schemeClr val="bg1"/>
                </a:solidFill>
              </a:rPr>
              <a:t>too much 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of </a:t>
            </a:r>
            <a:r>
              <a:rPr lang="en-US" sz="2800" b="1" dirty="0">
                <a:solidFill>
                  <a:schemeClr val="bg1"/>
                </a:solidFill>
              </a:rPr>
              <a:t>it can jeopardize </a:t>
            </a:r>
            <a:r>
              <a:rPr lang="en-US" sz="2800" b="1" dirty="0" smtClean="0">
                <a:solidFill>
                  <a:schemeClr val="bg1"/>
                </a:solidFill>
              </a:rPr>
              <a:t>tax-exempt </a:t>
            </a:r>
            <a:r>
              <a:rPr lang="en-US" sz="2800" b="1" dirty="0">
                <a:solidFill>
                  <a:schemeClr val="bg1"/>
                </a:solidFill>
              </a:rPr>
              <a:t>status.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6366" y="2024342"/>
            <a:ext cx="8046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is a trade or business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1533" y="2878631"/>
            <a:ext cx="3752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</a:t>
            </a:r>
            <a:r>
              <a:rPr lang="en-US" sz="2800" b="1" dirty="0" smtClean="0">
                <a:solidFill>
                  <a:schemeClr val="bg1"/>
                </a:solidFill>
              </a:rPr>
              <a:t>arried on regularly 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06366" y="3815589"/>
            <a:ext cx="104013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t</a:t>
            </a:r>
            <a:r>
              <a:rPr lang="en-US" sz="2800" b="1" dirty="0" smtClean="0">
                <a:solidFill>
                  <a:schemeClr val="bg1"/>
                </a:solidFill>
              </a:rPr>
              <a:t>hat is not substantially related to furthering the exempt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      purpose of the organization.                                     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75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  <p:bldP spid="11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General unrelated business income requirements: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69264" indent="-512064">
              <a:spcBef>
                <a:spcPts val="500"/>
              </a:spcBef>
            </a:pPr>
            <a:endParaRPr lang="en-US" b="1" dirty="0" smtClean="0">
              <a:solidFill>
                <a:schemeClr val="bg1"/>
              </a:solidFill>
            </a:endParaRPr>
          </a:p>
          <a:p>
            <a:pPr marL="969264" indent="-512064">
              <a:spcBef>
                <a:spcPts val="50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An </a:t>
            </a:r>
            <a:r>
              <a:rPr lang="en-US" b="1" dirty="0">
                <a:solidFill>
                  <a:schemeClr val="bg1"/>
                </a:solidFill>
              </a:rPr>
              <a:t>exempt organization that has $1,000 or more of gross income from an unrelated business must file Form 990-T. </a:t>
            </a:r>
          </a:p>
          <a:p>
            <a:pPr marL="457200" indent="0">
              <a:spcBef>
                <a:spcPts val="500"/>
              </a:spcBef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969264" indent="-512064">
              <a:spcBef>
                <a:spcPts val="50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The organization </a:t>
            </a:r>
            <a:r>
              <a:rPr lang="en-US" b="1" dirty="0">
                <a:solidFill>
                  <a:schemeClr val="bg1"/>
                </a:solidFill>
              </a:rPr>
              <a:t>must pay estimated </a:t>
            </a:r>
            <a:r>
              <a:rPr lang="en-US" b="1" dirty="0" smtClean="0">
                <a:solidFill>
                  <a:schemeClr val="bg1"/>
                </a:solidFill>
              </a:rPr>
              <a:t>taxes </a:t>
            </a:r>
            <a:r>
              <a:rPr lang="en-US" b="1" dirty="0">
                <a:solidFill>
                  <a:schemeClr val="bg1"/>
                </a:solidFill>
              </a:rPr>
              <a:t>if it expects its tax for the year to be $500 or more. </a:t>
            </a:r>
            <a:endParaRPr lang="en-US" b="1" dirty="0" smtClean="0">
              <a:solidFill>
                <a:schemeClr val="bg1"/>
              </a:solidFill>
            </a:endParaRPr>
          </a:p>
          <a:p>
            <a:pPr marL="457200" indent="0">
              <a:spcBef>
                <a:spcPts val="500"/>
              </a:spcBef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969264" indent="-512064">
              <a:spcBef>
                <a:spcPts val="500"/>
              </a:spcBef>
            </a:pPr>
            <a:r>
              <a:rPr lang="en-US" b="1" dirty="0" smtClean="0">
                <a:solidFill>
                  <a:schemeClr val="bg1"/>
                </a:solidFill>
              </a:rPr>
              <a:t>Unrelated business income is generally limited to </a:t>
            </a:r>
            <a:r>
              <a:rPr lang="en-US" b="1" dirty="0">
                <a:solidFill>
                  <a:schemeClr val="bg1"/>
                </a:solidFill>
              </a:rPr>
              <a:t>30% of total organizational income in order to maintain tax exempt status.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6871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3512"/>
            <a:ext cx="10515600" cy="5592417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173038" lvl="1" indent="0">
              <a:lnSpc>
                <a:spcPct val="100000"/>
              </a:lnSpc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Educational organization with a collection of </a:t>
            </a:r>
            <a:r>
              <a:rPr lang="en-US" sz="2800" b="1" dirty="0" smtClean="0">
                <a:solidFill>
                  <a:schemeClr val="bg1"/>
                </a:solidFill>
              </a:rPr>
              <a:t>75-year </a:t>
            </a:r>
            <a:r>
              <a:rPr lang="en-US" sz="2800" b="1" dirty="0">
                <a:solidFill>
                  <a:schemeClr val="bg1"/>
                </a:solidFill>
              </a:rPr>
              <a:t>old </a:t>
            </a:r>
            <a:r>
              <a:rPr lang="en-US" sz="2800" b="1" dirty="0" smtClean="0">
                <a:solidFill>
                  <a:schemeClr val="bg1"/>
                </a:solidFill>
              </a:rPr>
              <a:t>photos, </a:t>
            </a:r>
            <a:r>
              <a:rPr lang="en-US" sz="2800" b="1" dirty="0" smtClean="0">
                <a:solidFill>
                  <a:schemeClr val="bg1"/>
                </a:solidFill>
              </a:rPr>
              <a:t>produced </a:t>
            </a:r>
            <a:r>
              <a:rPr lang="en-US" sz="2800" b="1" dirty="0">
                <a:solidFill>
                  <a:schemeClr val="bg1"/>
                </a:solidFill>
              </a:rPr>
              <a:t>as part of a Foundation-funded </a:t>
            </a:r>
            <a:r>
              <a:rPr lang="en-US" sz="2800" b="1" dirty="0" smtClean="0">
                <a:solidFill>
                  <a:schemeClr val="bg1"/>
                </a:solidFill>
              </a:rPr>
              <a:t>project, </a:t>
            </a:r>
            <a:r>
              <a:rPr lang="en-US" sz="2800" b="1" dirty="0">
                <a:solidFill>
                  <a:schemeClr val="bg1"/>
                </a:solidFill>
              </a:rPr>
              <a:t>for teaching about physics and </a:t>
            </a:r>
            <a:r>
              <a:rPr lang="en-US" sz="2800" b="1" dirty="0" smtClean="0">
                <a:solidFill>
                  <a:schemeClr val="bg1"/>
                </a:solidFill>
              </a:rPr>
              <a:t>movement.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Repurpose for </a:t>
            </a:r>
            <a:r>
              <a:rPr lang="en-US" sz="2800" b="1" dirty="0">
                <a:solidFill>
                  <a:schemeClr val="bg1"/>
                </a:solidFill>
              </a:rPr>
              <a:t>an exhibit to showcase the achievements of your </a:t>
            </a:r>
            <a:r>
              <a:rPr lang="en-US" sz="2800" b="1" dirty="0" smtClean="0">
                <a:solidFill>
                  <a:schemeClr val="bg1"/>
                </a:solidFill>
              </a:rPr>
              <a:t> organization</a:t>
            </a:r>
            <a:r>
              <a:rPr lang="en-US" sz="2800" b="1" dirty="0">
                <a:solidFill>
                  <a:schemeClr val="bg1"/>
                </a:solidFill>
              </a:rPr>
              <a:t>.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				</a:t>
            </a:r>
            <a:r>
              <a:rPr lang="en-US" sz="2800" i="1" dirty="0" smtClean="0">
                <a:solidFill>
                  <a:schemeClr val="bg1"/>
                </a:solidFill>
              </a:rPr>
              <a:t>versus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 marL="914400" lvl="1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Repurpose by </a:t>
            </a:r>
            <a:r>
              <a:rPr lang="en-US" sz="2800" b="1" dirty="0">
                <a:solidFill>
                  <a:schemeClr val="bg1"/>
                </a:solidFill>
              </a:rPr>
              <a:t>licensing the photos on an ongoing basis to </a:t>
            </a:r>
            <a:r>
              <a:rPr lang="en-US" sz="2800" b="1" dirty="0" smtClean="0">
                <a:solidFill>
                  <a:schemeClr val="bg1"/>
                </a:solidFill>
              </a:rPr>
              <a:t>sci-fi </a:t>
            </a:r>
            <a:r>
              <a:rPr lang="en-US" sz="2800" b="1" dirty="0">
                <a:solidFill>
                  <a:schemeClr val="bg1"/>
                </a:solidFill>
              </a:rPr>
              <a:t>film producers.</a:t>
            </a:r>
          </a:p>
          <a:p>
            <a:pPr marL="457200" lvl="1" indent="0">
              <a:buNone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77517" y="0"/>
            <a:ext cx="10836965" cy="2014330"/>
          </a:xfrm>
        </p:spPr>
        <p:txBody>
          <a:bodyPr>
            <a:normAutofit/>
          </a:bodyPr>
          <a:lstStyle/>
          <a:p>
            <a:pPr defTabSz="463550"/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r>
              <a:rPr lang="en-US" sz="38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Is repurposing your collection a good plan?</a:t>
            </a:r>
            <a:r>
              <a:rPr lang="en-US" sz="4000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 </a:t>
            </a:r>
            <a: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/>
            </a:r>
            <a:br>
              <a:rPr lang="en-US" b="1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90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ndara">
      <a:maj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8680</TotalTime>
  <Words>893</Words>
  <Application>Microsoft Office PowerPoint</Application>
  <PresentationFormat>Widescreen</PresentationFormat>
  <Paragraphs>214</Paragraphs>
  <Slides>24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Candara</vt:lpstr>
      <vt:lpstr>Optima</vt:lpstr>
      <vt:lpstr>Times New Roman</vt:lpstr>
      <vt:lpstr>Trebuchet MS</vt:lpstr>
      <vt:lpstr>Wingdings</vt:lpstr>
      <vt:lpstr>Office Theme</vt:lpstr>
      <vt:lpstr>PowerPoint Presentation</vt:lpstr>
      <vt:lpstr> Repurpose materials the organization has developed to generate new sources of revenue.  </vt:lpstr>
      <vt:lpstr>Examples:</vt:lpstr>
      <vt:lpstr>Assumptions abound as to what can and cannot be done in nonprofit organizations. </vt:lpstr>
      <vt:lpstr>   If you have materials that you think may be good candidates for repurposing, these are the questions you should ask:   </vt:lpstr>
      <vt:lpstr>   Will repurposing the materials advance your organization’s mission?    </vt:lpstr>
      <vt:lpstr>   “Unrelated business income” is income generated from an activity that:    </vt:lpstr>
      <vt:lpstr>General unrelated business income requirements:</vt:lpstr>
      <vt:lpstr> Is repurposing your collection a good plan?  </vt:lpstr>
      <vt:lpstr>   If you have materials that you think may be good candidates for repurposing, these are the questions you should ask:   </vt:lpstr>
      <vt:lpstr>   Ownership of rights to adapt, reproduce and sell are generally known as “intellectual property rights.”    </vt:lpstr>
      <vt:lpstr>   Ownership of rights to adapt, reproduce and sell are generally known as “intellectual property rights.”    </vt:lpstr>
      <vt:lpstr>   Ownership of rights to adapt, reproduce and sell are generally known as “intellectual property rights.”    </vt:lpstr>
      <vt:lpstr>   Is repurposing your training manual a good plan?  </vt:lpstr>
      <vt:lpstr>    To understand the rights to the training manual, you’ll need to ask:   </vt:lpstr>
      <vt:lpstr> If you don’t have the necessary rights, try asking for permission. </vt:lpstr>
      <vt:lpstr>   If you have materials that may be good candidates, for repurposing, these are the questions you should ask:    </vt:lpstr>
      <vt:lpstr>   Is your plan to repurpose a methodology by developing and licensing software feasible from a business perspective?  </vt:lpstr>
      <vt:lpstr>   To understand is your plan is feasible froma business perspective, you’ll need to ask:   </vt:lpstr>
      <vt:lpstr>    Your materials can be a source of benefit or liability depending on how they are managed.    </vt:lpstr>
      <vt:lpstr>     What can you do to increase opportunities for the  future?       </vt:lpstr>
      <vt:lpstr>      Practices that address ownership and use of the materials your organization creates:       </vt:lpstr>
      <vt:lpstr>   You can leverage your organization’s creativity by repurposing materials you’ve developed, but you have to do so carefully: 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Andreoni</dc:creator>
  <cp:lastModifiedBy>elubell</cp:lastModifiedBy>
  <cp:revision>316</cp:revision>
  <dcterms:created xsi:type="dcterms:W3CDTF">2016-08-10T16:39:01Z</dcterms:created>
  <dcterms:modified xsi:type="dcterms:W3CDTF">2016-12-13T17:06:45Z</dcterms:modified>
</cp:coreProperties>
</file>