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30" r:id="rId2"/>
  </p:sldMasterIdLst>
  <p:notesMasterIdLst>
    <p:notesMasterId r:id="rId40"/>
  </p:notesMasterIdLst>
  <p:sldIdLst>
    <p:sldId id="256" r:id="rId3"/>
    <p:sldId id="271" r:id="rId4"/>
    <p:sldId id="270" r:id="rId5"/>
    <p:sldId id="263" r:id="rId6"/>
    <p:sldId id="264" r:id="rId7"/>
    <p:sldId id="269" r:id="rId8"/>
    <p:sldId id="273" r:id="rId9"/>
    <p:sldId id="275" r:id="rId10"/>
    <p:sldId id="274" r:id="rId11"/>
    <p:sldId id="277" r:id="rId12"/>
    <p:sldId id="278" r:id="rId13"/>
    <p:sldId id="279" r:id="rId14"/>
    <p:sldId id="286" r:id="rId15"/>
    <p:sldId id="287" r:id="rId16"/>
    <p:sldId id="280" r:id="rId17"/>
    <p:sldId id="295" r:id="rId18"/>
    <p:sldId id="281" r:id="rId19"/>
    <p:sldId id="303" r:id="rId20"/>
    <p:sldId id="288" r:id="rId21"/>
    <p:sldId id="282" r:id="rId22"/>
    <p:sldId id="289" r:id="rId23"/>
    <p:sldId id="283" r:id="rId24"/>
    <p:sldId id="284" r:id="rId25"/>
    <p:sldId id="302" r:id="rId26"/>
    <p:sldId id="300" r:id="rId27"/>
    <p:sldId id="301" r:id="rId28"/>
    <p:sldId id="257" r:id="rId29"/>
    <p:sldId id="297" r:id="rId30"/>
    <p:sldId id="298" r:id="rId31"/>
    <p:sldId id="299" r:id="rId32"/>
    <p:sldId id="296" r:id="rId33"/>
    <p:sldId id="258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ricPhelps:Desktop:RAINMAKER:Fisher:HFH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HFH Level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Rating of Patient Care</c:v>
                </c:pt>
                <c:pt idx="1">
                  <c:v>Would Recommend This Hospice</c:v>
                </c:pt>
                <c:pt idx="2">
                  <c:v>Providing Emotional Support</c:v>
                </c:pt>
                <c:pt idx="3">
                  <c:v>Treating Family With Respect</c:v>
                </c:pt>
                <c:pt idx="4">
                  <c:v>Support fro Religious &amp; Spiritual Beliefs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0.957</c:v>
                </c:pt>
                <c:pt idx="1">
                  <c:v>0.958</c:v>
                </c:pt>
                <c:pt idx="2">
                  <c:v>0.979</c:v>
                </c:pt>
                <c:pt idx="3">
                  <c:v>0.957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Rating of Patient Care</c:v>
                </c:pt>
                <c:pt idx="1">
                  <c:v>Would Recommend This Hospice</c:v>
                </c:pt>
                <c:pt idx="2">
                  <c:v>Providing Emotional Support</c:v>
                </c:pt>
                <c:pt idx="3">
                  <c:v>Treating Family With Respect</c:v>
                </c:pt>
                <c:pt idx="4">
                  <c:v>Support fro Religious &amp; Spiritual Beliefs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0.814</c:v>
                </c:pt>
                <c:pt idx="1">
                  <c:v>0.84</c:v>
                </c:pt>
                <c:pt idx="2">
                  <c:v>0.909</c:v>
                </c:pt>
                <c:pt idx="3">
                  <c:v>0.907</c:v>
                </c:pt>
                <c:pt idx="4">
                  <c:v>0.937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Rating of Patient Care</c:v>
                </c:pt>
                <c:pt idx="1">
                  <c:v>Would Recommend This Hospice</c:v>
                </c:pt>
                <c:pt idx="2">
                  <c:v>Providing Emotional Support</c:v>
                </c:pt>
                <c:pt idx="3">
                  <c:v>Treating Family With Respect</c:v>
                </c:pt>
                <c:pt idx="4">
                  <c:v>Support fro Religious &amp; Spiritual Beliefs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0.839</c:v>
                </c:pt>
                <c:pt idx="1">
                  <c:v>0.857</c:v>
                </c:pt>
                <c:pt idx="2">
                  <c:v>0.912</c:v>
                </c:pt>
                <c:pt idx="3">
                  <c:v>0.906</c:v>
                </c:pt>
                <c:pt idx="4">
                  <c:v>0.937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4410392"/>
        <c:axId val="2138624696"/>
        <c:axId val="0"/>
      </c:bar3DChart>
      <c:catAx>
        <c:axId val="2134410392"/>
        <c:scaling>
          <c:orientation val="minMax"/>
        </c:scaling>
        <c:delete val="0"/>
        <c:axPos val="l"/>
        <c:majorTickMark val="out"/>
        <c:minorTickMark val="none"/>
        <c:tickLblPos val="nextTo"/>
        <c:crossAx val="2138624696"/>
        <c:crosses val="autoZero"/>
        <c:auto val="1"/>
        <c:lblAlgn val="ctr"/>
        <c:lblOffset val="100"/>
        <c:noMultiLvlLbl val="0"/>
      </c:catAx>
      <c:valAx>
        <c:axId val="2138624696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2134410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E3A1A-559A-1A49-A465-BBAE342144E6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16D4-EA5D-2B4A-8C69-A06CEF92B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1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7DAB5-70CF-4D4E-A8E9-7A17D5D92F0F}" type="slidenum">
              <a:rPr lang="en-US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7DAB5-70CF-4D4E-A8E9-7A17D5D92F0F}" type="slidenum">
              <a:rPr lang="en-US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16D4-EA5D-2B4A-8C69-A06CEF92BFE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8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Letters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16D4-EA5D-2B4A-8C69-A06CEF92BFE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483D-D70B-0243-8CF4-BA93CB8769A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351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B8CB-0BB1-304D-8447-B0C0AE97515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99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907B-2248-AB45-81FB-FBEE9B9064F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067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0BA2-AC81-594A-BB4D-251F652A0F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780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A139-FB42-3B41-87EE-60E8C91A8CA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09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BD69-858C-6740-9FA5-09631876F7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915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E7B6-6299-7C47-AB53-BF942BC4C2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737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90B-0294-3746-9274-C6DAE428DA7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61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B3FE-B706-F445-83A1-E14B9CC952E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163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94C1-4583-8F47-8799-D3EA2C43657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636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8CD1-91A1-EA4E-807F-3E6AB7E3CC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79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0E35F55-C487-6A47-BB78-110462427D9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10/27/16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AA5DD1F-48FA-CA4C-8A88-42D3D43B88F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01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Rh1xH_oBO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nDgZuGIhH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50.jpg"/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eric@rainmkr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1823671"/>
          </a:xfrm>
        </p:spPr>
        <p:txBody>
          <a:bodyPr/>
          <a:lstStyle/>
          <a:p>
            <a:r>
              <a:rPr lang="en-US" sz="6000" dirty="0" smtClean="0"/>
              <a:t>Making The Ask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Creating Effective Appeals</a:t>
            </a:r>
          </a:p>
          <a:p>
            <a:r>
              <a:rPr lang="en-US" sz="3200" dirty="0" smtClean="0"/>
              <a:t>2016 MNN Annual Conference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695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94360" y="457815"/>
            <a:ext cx="3749040" cy="584822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S</a:t>
            </a:r>
            <a:r>
              <a:rPr lang="en-US" sz="4000" dirty="0" smtClean="0"/>
              <a:t>imple</a:t>
            </a:r>
          </a:p>
          <a:p>
            <a:r>
              <a:rPr lang="en-US" sz="4000" b="1" dirty="0" smtClean="0"/>
              <a:t>U</a:t>
            </a:r>
            <a:r>
              <a:rPr lang="en-US" sz="4000" dirty="0" smtClean="0"/>
              <a:t>nexpected</a:t>
            </a:r>
          </a:p>
          <a:p>
            <a:r>
              <a:rPr lang="en-US" sz="4000" b="1" dirty="0" smtClean="0"/>
              <a:t>C</a:t>
            </a:r>
            <a:r>
              <a:rPr lang="en-US" sz="4000" dirty="0" smtClean="0"/>
              <a:t>oncrete</a:t>
            </a:r>
          </a:p>
          <a:p>
            <a:r>
              <a:rPr lang="en-US" sz="4000" b="1" dirty="0" smtClean="0"/>
              <a:t>C</a:t>
            </a:r>
            <a:r>
              <a:rPr lang="en-US" sz="4000" dirty="0" smtClean="0"/>
              <a:t>redible</a:t>
            </a:r>
          </a:p>
          <a:p>
            <a:r>
              <a:rPr lang="en-US" sz="4000" b="1" dirty="0" smtClean="0"/>
              <a:t>E</a:t>
            </a:r>
            <a:r>
              <a:rPr lang="en-US" sz="4000" dirty="0" smtClean="0"/>
              <a:t>motional</a:t>
            </a:r>
          </a:p>
          <a:p>
            <a:r>
              <a:rPr lang="en-US" sz="4000" b="1" dirty="0" smtClean="0"/>
              <a:t>S</a:t>
            </a:r>
            <a:r>
              <a:rPr lang="en-US" sz="4000" dirty="0" smtClean="0"/>
              <a:t>tories</a:t>
            </a:r>
          </a:p>
          <a:p>
            <a:r>
              <a:rPr lang="en-US" sz="4000" dirty="0" smtClean="0"/>
              <a:t>(</a:t>
            </a:r>
            <a:r>
              <a:rPr lang="en-US" sz="4000" b="1" dirty="0" smtClean="0"/>
              <a:t>s</a:t>
            </a:r>
            <a:r>
              <a:rPr lang="en-US" sz="4000" dirty="0" smtClean="0"/>
              <a:t>hort)</a:t>
            </a:r>
          </a:p>
          <a:p>
            <a:endParaRPr lang="en-US" sz="4000" dirty="0" smtClean="0"/>
          </a:p>
          <a:p>
            <a:r>
              <a:rPr lang="en-US" sz="4000" dirty="0" smtClean="0"/>
              <a:t>SUCCESs!</a:t>
            </a:r>
            <a:endParaRPr lang="en-US" sz="4000" dirty="0"/>
          </a:p>
        </p:txBody>
      </p:sp>
      <p:pic>
        <p:nvPicPr>
          <p:cNvPr id="3" name="Picture Placeholder 2" descr="Made Cov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 b="5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3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571500" y="3691063"/>
            <a:ext cx="8001000" cy="2866033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“Stickiness”…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Gets attention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Is memorable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nspires people to act 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(Purchase, share, discuss,</a:t>
            </a:r>
            <a:r>
              <a:rPr lang="en-US" sz="2000" dirty="0"/>
              <a:t> d</a:t>
            </a:r>
            <a:r>
              <a:rPr lang="en-US" sz="2000" dirty="0" smtClean="0"/>
              <a:t>onate, petition,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Gets Shared</a:t>
            </a:r>
          </a:p>
        </p:txBody>
      </p:sp>
      <p:pic>
        <p:nvPicPr>
          <p:cNvPr id="8" name="Picture Placeholder 7" descr="Think Differen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3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847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Campaigns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71500" y="1705505"/>
            <a:ext cx="3749040" cy="639762"/>
          </a:xfrm>
        </p:spPr>
        <p:txBody>
          <a:bodyPr/>
          <a:lstStyle/>
          <a:p>
            <a:r>
              <a:rPr lang="en-US" sz="2800" dirty="0" smtClean="0"/>
              <a:t>Tend to…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1500" y="2374370"/>
            <a:ext cx="3749040" cy="3966297"/>
          </a:xfrm>
        </p:spPr>
        <p:txBody>
          <a:bodyPr>
            <a:noAutofit/>
          </a:bodyPr>
          <a:lstStyle/>
          <a:p>
            <a:r>
              <a:rPr lang="en-US" sz="2400" dirty="0" smtClean="0"/>
              <a:t>Talk about ourselves with internal jargon</a:t>
            </a:r>
          </a:p>
          <a:p>
            <a:r>
              <a:rPr lang="en-US" sz="2400" dirty="0" smtClean="0"/>
              <a:t>Talk about our outputs</a:t>
            </a:r>
          </a:p>
          <a:p>
            <a:r>
              <a:rPr lang="en-US" sz="2400" dirty="0" smtClean="0"/>
              <a:t>Tell a good story, then… (See above)</a:t>
            </a:r>
          </a:p>
          <a:p>
            <a:r>
              <a:rPr lang="en-US" sz="2400" dirty="0" smtClean="0"/>
              <a:t>Include too much information</a:t>
            </a:r>
          </a:p>
          <a:p>
            <a:r>
              <a:rPr lang="en-US" sz="2400" dirty="0"/>
              <a:t>Forget the </a:t>
            </a:r>
            <a:r>
              <a:rPr lang="en-US" sz="2400" dirty="0" smtClean="0"/>
              <a:t>Matterness</a:t>
            </a:r>
          </a:p>
          <a:p>
            <a:r>
              <a:rPr lang="en-US" sz="2400" dirty="0" smtClean="0"/>
              <a:t>Yadda yadda yadda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23460" y="1717676"/>
            <a:ext cx="3749040" cy="639762"/>
          </a:xfrm>
        </p:spPr>
        <p:txBody>
          <a:bodyPr/>
          <a:lstStyle/>
          <a:p>
            <a:r>
              <a:rPr lang="en-US" sz="2800" dirty="0" smtClean="0"/>
              <a:t>Could…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823460" y="2374370"/>
            <a:ext cx="3749040" cy="3966296"/>
          </a:xfrm>
        </p:spPr>
        <p:txBody>
          <a:bodyPr>
            <a:noAutofit/>
          </a:bodyPr>
          <a:lstStyle/>
          <a:p>
            <a:r>
              <a:rPr lang="en-US" sz="2400" dirty="0" smtClean="0"/>
              <a:t>Make connections to donors	</a:t>
            </a:r>
          </a:p>
          <a:p>
            <a:r>
              <a:rPr lang="en-US" sz="2400" dirty="0" smtClean="0"/>
              <a:t>Make a case for our impact</a:t>
            </a:r>
          </a:p>
          <a:p>
            <a:r>
              <a:rPr lang="en-US" sz="2400" dirty="0" smtClean="0"/>
              <a:t>Tell a good story (Stop)</a:t>
            </a:r>
          </a:p>
          <a:p>
            <a:r>
              <a:rPr lang="en-US" sz="2400" dirty="0" smtClean="0"/>
              <a:t>Include enough information</a:t>
            </a:r>
          </a:p>
          <a:p>
            <a:r>
              <a:rPr lang="en-US" sz="2400" dirty="0" smtClean="0"/>
              <a:t>Include Matterness</a:t>
            </a:r>
          </a:p>
          <a:p>
            <a:r>
              <a:rPr lang="en-US" sz="2400" dirty="0" smtClean="0"/>
              <a:t>That’s it!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58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“Bury the Lead”</a:t>
            </a:r>
          </a:p>
          <a:p>
            <a:r>
              <a:rPr lang="en-US" dirty="0" smtClean="0"/>
              <a:t>“If you say three things, you don</a:t>
            </a:r>
            <a:r>
              <a:rPr lang="fr-FR" dirty="0" smtClean="0"/>
              <a:t>’</a:t>
            </a:r>
            <a:r>
              <a:rPr lang="en-US" dirty="0" smtClean="0"/>
              <a:t>t say anything”</a:t>
            </a:r>
          </a:p>
          <a:p>
            <a:pPr lvl="1"/>
            <a:r>
              <a:rPr lang="en-US" dirty="0" smtClean="0"/>
              <a:t>Don’t try to tell everyone everything </a:t>
            </a:r>
          </a:p>
          <a:p>
            <a:r>
              <a:rPr lang="en-US" dirty="0" smtClean="0"/>
              <a:t>Names, Names, Names – Local Connections</a:t>
            </a:r>
          </a:p>
          <a:p>
            <a:r>
              <a:rPr lang="en-US" dirty="0" smtClean="0"/>
              <a:t>Core + Compact</a:t>
            </a:r>
          </a:p>
          <a:p>
            <a:r>
              <a:rPr lang="en-US" dirty="0" smtClean="0"/>
              <a:t>Use </a:t>
            </a:r>
            <a:r>
              <a:rPr lang="en-US" dirty="0"/>
              <a:t>G</a:t>
            </a:r>
            <a:r>
              <a:rPr lang="en-US" dirty="0" smtClean="0"/>
              <a:t>enerative Analogies</a:t>
            </a:r>
          </a:p>
          <a:p>
            <a:pPr lvl="1"/>
            <a:r>
              <a:rPr lang="en-US" i="1" dirty="0" smtClean="0"/>
              <a:t>Jaws</a:t>
            </a:r>
            <a:r>
              <a:rPr lang="en-US" dirty="0" smtClean="0"/>
              <a:t> on a spaceship (</a:t>
            </a:r>
            <a:r>
              <a:rPr lang="en-US" i="1" dirty="0" smtClean="0"/>
              <a:t>Alien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8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Polemo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/>
              <a:t>A polemo is the largest citrus fruit. The rind is very thick but soft and easy to peel away. The resulting fruit has a light yellow to coral pink flesh and can vary from juicy to slightly dry and from seductively spicy-sweet to tangy and tart.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A polemo is a super-sized grapefruit with a very thick, soft rind.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4" name="Picture 3" descr="Pole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60" y="3153832"/>
            <a:ext cx="3749040" cy="28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2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  <a:endParaRPr lang="en-US" dirty="0"/>
          </a:p>
        </p:txBody>
      </p:sp>
      <p:pic>
        <p:nvPicPr>
          <p:cNvPr id="7" name="Picture 6" descr="Friends Dru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417638"/>
            <a:ext cx="2683676" cy="2190204"/>
          </a:xfrm>
          <a:prstGeom prst="rect">
            <a:avLst/>
          </a:prstGeom>
        </p:spPr>
      </p:pic>
      <p:pic>
        <p:nvPicPr>
          <p:cNvPr id="9" name="Picture 8" descr="LCI-logo-webs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228417"/>
            <a:ext cx="5207000" cy="1600200"/>
          </a:xfrm>
          <a:prstGeom prst="rect">
            <a:avLst/>
          </a:prstGeom>
        </p:spPr>
      </p:pic>
      <p:pic>
        <p:nvPicPr>
          <p:cNvPr id="10" name="Picture 9" descr="NEW-NDP-Logo-WEBS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62" y="2480951"/>
            <a:ext cx="28575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2680" y="1757420"/>
            <a:ext cx="453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Help is a four-legged word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8311" y="4120338"/>
            <a:ext cx="4621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Our vision doesn</a:t>
            </a:r>
            <a:r>
              <a:rPr lang="fr-FR" sz="2800" i="1" dirty="0" smtClean="0"/>
              <a:t>’</a:t>
            </a:r>
            <a:r>
              <a:rPr lang="en-US" sz="2800" i="1" dirty="0" smtClean="0"/>
              <a:t>t require sight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54162" y="4622919"/>
            <a:ext cx="27317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Finding a cure now… so our daughters don</a:t>
            </a:r>
            <a:r>
              <a:rPr lang="fr-FR" sz="2800" i="1" dirty="0" smtClean="0"/>
              <a:t>’</a:t>
            </a:r>
            <a:r>
              <a:rPr lang="en-US" sz="2800" i="1" dirty="0" smtClean="0"/>
              <a:t>t have to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8784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Meaning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Kenneth L. Peters, the Principal of Beverly Hills High School, announced today that the entire high school faculty will travel to Sacramento next Thursday for a colloquium in new teaching methods. Among the speakers will be Margaret Mead, college president Dr. Robert Maynard Hutchins, and California governor Edmund “Pat” Brown.</a:t>
            </a:r>
          </a:p>
          <a:p>
            <a:r>
              <a:rPr lang="en-US" sz="2800" i="1" dirty="0" smtClean="0"/>
              <a:t>There will be no school next Thursday!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7656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Surprise </a:t>
            </a:r>
            <a:r>
              <a:rPr lang="en-US" dirty="0" smtClean="0"/>
              <a:t>brow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pRh1xH_oBOo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0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curiosity – Gap Theory</a:t>
            </a:r>
          </a:p>
          <a:p>
            <a:pPr lvl="1"/>
            <a:r>
              <a:rPr lang="en-US" dirty="0"/>
              <a:t>Gaps start with </a:t>
            </a:r>
            <a:r>
              <a:rPr lang="en-US" i="1" dirty="0"/>
              <a:t>some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Start now with providing knowledge and lead to May 3</a:t>
            </a:r>
          </a:p>
          <a:p>
            <a:r>
              <a:rPr lang="en-US" dirty="0"/>
              <a:t>Use joke structure: “One of these things is not like the other”</a:t>
            </a:r>
          </a:p>
          <a:p>
            <a:r>
              <a:rPr lang="en-US" dirty="0"/>
              <a:t>Be creative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1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Laziness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" b="2133"/>
          <a:stretch>
            <a:fillRect/>
          </a:stretch>
        </p:blipFill>
        <p:spPr/>
      </p:pic>
      <p:pic>
        <p:nvPicPr>
          <p:cNvPr id="16" name="Picture Placeholder 15" descr="Upside down ads.jpg"/>
          <p:cNvPicPr>
            <a:picLocks noGrp="1" noChangeAspect="1"/>
          </p:cNvPicPr>
          <p:nvPr>
            <p:ph type="pic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1810" r="7860" b="-1810"/>
          <a:stretch/>
        </p:blipFill>
        <p:spPr/>
      </p:pic>
      <p:pic>
        <p:nvPicPr>
          <p:cNvPr id="14" name="Picture Placeholder 13" descr="Kid view.jpg"/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/>
          <a:stretch/>
        </p:blipFill>
        <p:spPr/>
      </p:pic>
      <p:pic>
        <p:nvPicPr>
          <p:cNvPr id="18" name="Picture 17" descr="Unice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42" y="1594971"/>
            <a:ext cx="3463312" cy="50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5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RAINMAKER Consulting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94359" y="2551176"/>
            <a:ext cx="4529530" cy="314553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Fundraising Consulting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Strategic Planning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Executive Coaching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Organizational Development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Eric Phelps - Principal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5" name="Picture Placeholder 4" descr="11150166_1052317974808626_5114194235544606548_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r="25370"/>
          <a:stretch>
            <a:fillRect/>
          </a:stretch>
        </p:blipFill>
        <p:spPr>
          <a:xfrm rot="150174">
            <a:off x="5053829" y="811916"/>
            <a:ext cx="2511529" cy="3390564"/>
          </a:xfrm>
        </p:spPr>
      </p:pic>
      <p:pic>
        <p:nvPicPr>
          <p:cNvPr id="4" name="Picture 3" descr="EP Head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68" y="3860801"/>
            <a:ext cx="2607734" cy="26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0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</a:t>
            </a:r>
            <a:endParaRPr lang="en-US" dirty="0"/>
          </a:p>
        </p:txBody>
      </p:sp>
      <p:pic>
        <p:nvPicPr>
          <p:cNvPr id="5" name="Picture 4" descr="NPP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6" y="1284836"/>
            <a:ext cx="6645909" cy="49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5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855853"/>
          </a:xfrm>
        </p:spPr>
        <p:txBody>
          <a:bodyPr/>
          <a:lstStyle/>
          <a:p>
            <a:r>
              <a:rPr lang="en-US" dirty="0" smtClean="0"/>
              <a:t>Tie Gift to Impact</a:t>
            </a:r>
            <a:endParaRPr lang="en-US" dirty="0"/>
          </a:p>
        </p:txBody>
      </p:sp>
      <p:pic>
        <p:nvPicPr>
          <p:cNvPr id="6" name="Content Placeholder 5" descr="Goa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2" r="21312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Meals provided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Clients/patients served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Jobs created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Carbon offsets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Change</a:t>
            </a:r>
          </a:p>
          <a:p>
            <a:pPr marL="285750" indent="-285750" algn="l">
              <a:buFont typeface="Arial"/>
              <a:buChar char="•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028735" y="3976747"/>
            <a:ext cx="154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Helvetica"/>
                <a:cs typeface="Helvetica"/>
              </a:rPr>
              <a:t>Goat - $</a:t>
            </a:r>
            <a:r>
              <a:rPr lang="en-US" sz="1600" b="1" dirty="0">
                <a:latin typeface="Helvetica"/>
                <a:cs typeface="Helvetica"/>
              </a:rPr>
              <a:t>50</a:t>
            </a:r>
          </a:p>
          <a:p>
            <a:pPr algn="ctr"/>
            <a:r>
              <a:rPr lang="en-US" sz="1600" dirty="0">
                <a:latin typeface="Helvetica"/>
                <a:cs typeface="Helvetica"/>
              </a:rPr>
              <a:t>No kid-ding here—this gift is an invaluable resource for rural communities.</a:t>
            </a:r>
          </a:p>
        </p:txBody>
      </p:sp>
    </p:spTree>
    <p:extLst>
      <p:ext uri="{BB962C8B-B14F-4D97-AF65-F5344CB8AC3E}">
        <p14:creationId xmlns:p14="http://schemas.microsoft.com/office/powerpoint/2010/main" val="86908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Credible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927958"/>
              </p:ext>
            </p:extLst>
          </p:nvPr>
        </p:nvGraphicFramePr>
        <p:xfrm>
          <a:off x="571500" y="1482812"/>
          <a:ext cx="8001000" cy="486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9624" y="6099408"/>
            <a:ext cx="326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DEYTA/Medicaid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821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Video, </a:t>
            </a:r>
            <a:r>
              <a:rPr lang="en-US" dirty="0"/>
              <a:t>Love </a:t>
            </a:r>
            <a:r>
              <a:rPr lang="en-US" dirty="0" smtClean="0"/>
              <a:t>Has </a:t>
            </a:r>
            <a:r>
              <a:rPr lang="en-US" dirty="0"/>
              <a:t>No Labels</a:t>
            </a:r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PnDgZuGIhHs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6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Carnegie Mellon Study – 2004</a:t>
            </a:r>
          </a:p>
          <a:p>
            <a:pPr lvl="1"/>
            <a:r>
              <a:rPr lang="en-US" dirty="0"/>
              <a:t>Informational Appeal - $1.26</a:t>
            </a:r>
          </a:p>
          <a:p>
            <a:pPr lvl="1"/>
            <a:r>
              <a:rPr lang="en-US" dirty="0"/>
              <a:t>Story Appeal - $2.38</a:t>
            </a:r>
          </a:p>
          <a:p>
            <a:pPr lvl="1"/>
            <a:r>
              <a:rPr lang="en-US" dirty="0"/>
              <a:t>Mixed Appeal - $1.14</a:t>
            </a:r>
          </a:p>
          <a:p>
            <a:pPr lvl="1"/>
            <a:r>
              <a:rPr lang="en-US" dirty="0"/>
              <a:t>Primed for Emotion - $2.41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6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5191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One day during a meeting at work, I noticed a flash appearing out of the corner of my eye. I thought it was a reflection from the overhead lights, but then it happened again when I went home. It even happened when I closed my eyes – so I knew I needed to see an optometrist. The next day, I made the appointment, but it required a referral from my primary care physician. So I called his office as formality and to address the problem with my vision.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It turned out that I had not had a full physical in quite some time (which my doctor was quick to point out). In exchange for the referral, I agreed to have him check me out the following week…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6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My heart began racing when I heard, “Everything checked out fine, except that I felt something on your prostate.” Incredulous, I said, “But I came in for my eye!”</a:t>
            </a:r>
          </a:p>
          <a:p>
            <a:pPr marL="0" indent="0" algn="just">
              <a:buNone/>
            </a:pPr>
            <a:r>
              <a:rPr lang="en-US" dirty="0" smtClean="0"/>
              <a:t>From the beginning, Cancer Connection provided me with support, answered my questions, and made me feel like I had people to talk with who had gone through what I was facing…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6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SUCCESs-ful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Follow The Frog</a:t>
            </a:r>
          </a:p>
          <a:p>
            <a:r>
              <a:rPr lang="en-US" dirty="0" smtClean="0"/>
              <a:t>Charity: Water</a:t>
            </a:r>
          </a:p>
          <a:p>
            <a:r>
              <a:rPr lang="en-US" dirty="0" smtClean="0"/>
              <a:t>Alex: Childhood Cancer Slayer</a:t>
            </a:r>
          </a:p>
          <a:p>
            <a:r>
              <a:rPr lang="en-US" dirty="0" smtClean="0"/>
              <a:t>Office of Letters and Light</a:t>
            </a:r>
          </a:p>
          <a:p>
            <a:r>
              <a:rPr lang="en-US" dirty="0" smtClean="0"/>
              <a:t>Anti-bullying PSA “Who Will Stop The Bullying?”</a:t>
            </a:r>
          </a:p>
          <a:p>
            <a:r>
              <a:rPr lang="en-US" dirty="0" smtClean="0"/>
              <a:t>First World Problems</a:t>
            </a:r>
          </a:p>
          <a:p>
            <a:r>
              <a:rPr lang="en-US" dirty="0" smtClean="0"/>
              <a:t>Africans for Norway</a:t>
            </a:r>
          </a:p>
          <a:p>
            <a:r>
              <a:rPr lang="en-US" dirty="0" smtClean="0"/>
              <a:t>First World Problems Anthem</a:t>
            </a:r>
          </a:p>
        </p:txBody>
      </p:sp>
    </p:spTree>
    <p:extLst>
      <p:ext uri="{BB962C8B-B14F-4D97-AF65-F5344CB8AC3E}">
        <p14:creationId xmlns:p14="http://schemas.microsoft.com/office/powerpoint/2010/main" val="8655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Size…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3923" y="4800600"/>
            <a:ext cx="8579190" cy="1667888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Use Data Segmentation to customize your messages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Consider in cultivation, solicitation, stewardship</a:t>
            </a:r>
          </a:p>
          <a:p>
            <a:pPr marL="285750" indent="-285750" algn="l">
              <a:buFont typeface="Arial"/>
              <a:buChar char="•"/>
            </a:pPr>
            <a:r>
              <a:rPr lang="en-US" sz="2800" dirty="0" smtClean="0"/>
              <a:t>Further Discussion: April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Knowing Your Donors</a:t>
            </a:r>
            <a:endParaRPr lang="en-US" sz="2800" dirty="0"/>
          </a:p>
        </p:txBody>
      </p:sp>
      <p:pic>
        <p:nvPicPr>
          <p:cNvPr id="5" name="Picture Placeholder 4" descr="One siz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r="102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271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204665"/>
          </a:xfrm>
        </p:spPr>
        <p:txBody>
          <a:bodyPr/>
          <a:lstStyle/>
          <a:p>
            <a:r>
              <a:rPr lang="en-US" dirty="0" smtClean="0"/>
              <a:t>Campaign Goals &amp; Focus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54390" y="1679849"/>
            <a:ext cx="3989010" cy="4995393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Matching Grants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Board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Business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Major Donor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Particular programs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Incentivize campaigns (end of year, balance budget, complete a campaign)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Stay unrestricted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Amplify success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Peer Network Fundraisers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</p:txBody>
      </p:sp>
      <p:pic>
        <p:nvPicPr>
          <p:cNvPr id="5" name="Picture Placeholder 4" descr="Goals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t="-662" r="4736" b="662"/>
          <a:stretch/>
        </p:blipFill>
        <p:spPr/>
      </p:pic>
    </p:spTree>
    <p:extLst>
      <p:ext uri="{BB962C8B-B14F-4D97-AF65-F5344CB8AC3E}">
        <p14:creationId xmlns:p14="http://schemas.microsoft.com/office/powerpoint/2010/main" val="75370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240000">
            <a:off x="519228" y="3532988"/>
            <a:ext cx="3766634" cy="2327653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+mn-lt"/>
              </a:rPr>
              <a:t>Who Are We?</a:t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Who’s in the Room?</a:t>
            </a:r>
            <a:endParaRPr lang="en-US" sz="4800" dirty="0">
              <a:latin typeface="+mn-lt"/>
            </a:endParaRPr>
          </a:p>
        </p:txBody>
      </p:sp>
      <p:pic>
        <p:nvPicPr>
          <p:cNvPr id="3" name="Picture Placeholder 2" descr="MNN-126-920x40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r="19845"/>
          <a:stretch>
            <a:fillRect/>
          </a:stretch>
        </p:blipFill>
        <p:spPr/>
      </p:pic>
      <p:pic>
        <p:nvPicPr>
          <p:cNvPr id="5" name="Picture Placeholder 4" descr="MNN-175-920x400.jpg"/>
          <p:cNvPicPr>
            <a:picLocks noGrp="1" noChangeAspect="1"/>
          </p:cNvPicPr>
          <p:nvPr>
            <p:ph type="pic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5" t="2864" r="15731" b="-2864"/>
          <a:stretch/>
        </p:blipFill>
        <p:spPr/>
      </p:pic>
      <p:pic>
        <p:nvPicPr>
          <p:cNvPr id="10" name="Picture Placeholder 9" descr="MNN-175-920x400.jpg"/>
          <p:cNvPicPr>
            <a:picLocks noGrp="1" noChangeAspect="1"/>
          </p:cNvPicPr>
          <p:nvPr>
            <p:ph type="pic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t="-3451" r="46730" b="3451"/>
          <a:stretch/>
        </p:blipFill>
        <p:spPr/>
      </p:pic>
      <p:pic>
        <p:nvPicPr>
          <p:cNvPr id="14" name="Picture Placeholder 13" descr="MNN-34-920x400.jpg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2" r="19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97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968374"/>
          </a:xfrm>
        </p:spPr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82870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Email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Social Media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Facebook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Twitter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/>
              <a:t>LinkedIn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Live events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Your web site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Peer Fundraising</a:t>
            </a:r>
          </a:p>
          <a:p>
            <a:pPr marL="285750" indent="-285750">
              <a:buFont typeface="Arial"/>
              <a:buChar char="•"/>
            </a:pPr>
            <a:endParaRPr lang="en-US" sz="2200" dirty="0"/>
          </a:p>
        </p:txBody>
      </p:sp>
      <p:pic>
        <p:nvPicPr>
          <p:cNvPr id="12" name="Picture Placeholder 11" descr="Channels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r="12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802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Donate 4.jpg"/>
          <p:cNvPicPr>
            <a:picLocks noGrp="1" noChangeAspect="1"/>
          </p:cNvPicPr>
          <p:nvPr>
            <p:ph type="pic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-607" r="17312" b="607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40000">
            <a:off x="455725" y="3256251"/>
            <a:ext cx="3474720" cy="10972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Clear Call to Action</a:t>
            </a:r>
            <a:endParaRPr lang="en-US" sz="3600" dirty="0"/>
          </a:p>
        </p:txBody>
      </p:sp>
      <p:pic>
        <p:nvPicPr>
          <p:cNvPr id="17" name="Picture Placeholder 16" descr="Donate 1.pn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3" b="11783"/>
          <a:stretch>
            <a:fillRect/>
          </a:stretch>
        </p:blipFill>
        <p:spPr/>
      </p:pic>
      <p:pic>
        <p:nvPicPr>
          <p:cNvPr id="19" name="Picture Placeholder 18" descr="Donate 3.jp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r="23819"/>
          <a:stretch>
            <a:fillRect/>
          </a:stretch>
        </p:blipFill>
        <p:spPr/>
      </p:pic>
      <p:pic>
        <p:nvPicPr>
          <p:cNvPr id="21" name="Picture 20" descr="Donate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3" y="4395790"/>
            <a:ext cx="3594100" cy="2260600"/>
          </a:xfrm>
          <a:prstGeom prst="rect">
            <a:avLst/>
          </a:prstGeom>
        </p:spPr>
      </p:pic>
      <p:pic>
        <p:nvPicPr>
          <p:cNvPr id="8" name="Picture Placeholder 7" descr="click secure.png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r="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41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Pair Exercise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Share a story about your organization that incorporates SUCCESs-ful principles</a:t>
            </a:r>
          </a:p>
          <a:p>
            <a:endParaRPr lang="en-US" dirty="0"/>
          </a:p>
        </p:txBody>
      </p:sp>
      <p:pic>
        <p:nvPicPr>
          <p:cNvPr id="12" name="Picture Placeholder 11" descr="Storytelling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" b="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484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3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983480" y="3411463"/>
            <a:ext cx="3246120" cy="257785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+mn-lt"/>
              </a:rPr>
              <a:t>Draft or Outline a </a:t>
            </a:r>
            <a:r>
              <a:rPr lang="en-US" sz="3600" dirty="0">
                <a:latin typeface="+mn-lt"/>
              </a:rPr>
              <a:t>l</a:t>
            </a:r>
            <a:r>
              <a:rPr lang="en-US" sz="3600" dirty="0" smtClean="0">
                <a:latin typeface="+mn-lt"/>
              </a:rPr>
              <a:t>etter that incorporates SUCCESs-ful Principles</a:t>
            </a:r>
            <a:endParaRPr lang="en-US" sz="3600" dirty="0">
              <a:latin typeface="+mn-lt"/>
            </a:endParaRPr>
          </a:p>
        </p:txBody>
      </p:sp>
      <p:pic>
        <p:nvPicPr>
          <p:cNvPr id="7" name="Picture Placeholder 6" descr="Hotwheels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-881" r="2390" b="881"/>
          <a:stretch/>
        </p:blipFill>
        <p:spPr/>
      </p:pic>
      <p:pic>
        <p:nvPicPr>
          <p:cNvPr id="9" name="Picture Placeholder 8" descr="Just do it.jp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7833"/>
          <a:stretch>
            <a:fillRect/>
          </a:stretch>
        </p:blipFill>
        <p:spPr/>
      </p:pic>
      <p:pic>
        <p:nvPicPr>
          <p:cNvPr id="4" name="Picture Placeholder 3" descr="story.jpg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6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213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983480" y="4815368"/>
            <a:ext cx="3246120" cy="11887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 YOU!!</a:t>
            </a:r>
            <a:endParaRPr lang="en-US" sz="4000" dirty="0"/>
          </a:p>
        </p:txBody>
      </p:sp>
      <p:pic>
        <p:nvPicPr>
          <p:cNvPr id="7" name="Picture Placeholder 6" descr="TYKids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r="8128"/>
          <a:stretch>
            <a:fillRect/>
          </a:stretch>
        </p:blipFill>
        <p:spPr/>
      </p:pic>
      <p:pic>
        <p:nvPicPr>
          <p:cNvPr id="9" name="Picture Placeholder 8" descr="TY1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" b="1456"/>
          <a:stretch>
            <a:fillRect/>
          </a:stretch>
        </p:blipFill>
        <p:spPr/>
      </p:pic>
      <p:pic>
        <p:nvPicPr>
          <p:cNvPr id="10" name="Picture Placeholder 9" descr="TYkids2.jpg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r="3874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 YOU!!!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198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No, Seriously…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6348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Among those who didn't renew their annual contribution, many cite the fact that </a:t>
            </a:r>
            <a:r>
              <a:rPr lang="en-US" sz="2800" u="sng" dirty="0" smtClean="0"/>
              <a:t>they were not thanked </a:t>
            </a:r>
            <a:r>
              <a:rPr lang="en-US" sz="2800" dirty="0" smtClean="0"/>
              <a:t>as a primary reason (2012 Giving Survey)</a:t>
            </a:r>
          </a:p>
          <a:p>
            <a:r>
              <a:rPr lang="en-US" sz="2800" dirty="0" smtClean="0"/>
              <a:t>Individualized stewardship is easy, fun, and perfect for participants or board members! (Be sure to get their name right!)</a:t>
            </a:r>
          </a:p>
          <a:p>
            <a:r>
              <a:rPr lang="en-US" sz="2800" dirty="0" smtClean="0"/>
              <a:t>People cannot be “over-thanked”!</a:t>
            </a:r>
          </a:p>
          <a:p>
            <a:r>
              <a:rPr lang="en-US" sz="2800" dirty="0" smtClean="0"/>
              <a:t>Go “old school” and use a pen, paper, postcard.</a:t>
            </a:r>
          </a:p>
          <a:p>
            <a:r>
              <a:rPr lang="en-US" sz="2800" dirty="0" smtClean="0"/>
              <a:t>It is not too late to thank someone…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1500" y="4800599"/>
            <a:ext cx="8001000" cy="1771265"/>
          </a:xfrm>
        </p:spPr>
        <p:txBody>
          <a:bodyPr>
            <a:norm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cs typeface="Helvetica"/>
              </a:rPr>
              <a:t>Eric Phelps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cs typeface="Helvetica"/>
                <a:hlinkClick r:id="rId2"/>
              </a:rPr>
              <a:t>eric@rainmkr.com</a:t>
            </a:r>
            <a:endParaRPr lang="en-US" sz="2400" dirty="0">
              <a:solidFill>
                <a:prstClr val="black"/>
              </a:solidFill>
              <a:cs typeface="Helvetica"/>
            </a:endParaRPr>
          </a:p>
          <a:p>
            <a:pPr defTabSz="457200"/>
            <a:r>
              <a:rPr lang="en-US" sz="2400" dirty="0" smtClean="0">
                <a:solidFill>
                  <a:prstClr val="black"/>
                </a:solidFill>
                <a:cs typeface="Helvetica"/>
              </a:rPr>
              <a:t>Twitter @</a:t>
            </a:r>
            <a:r>
              <a:rPr lang="en-US" sz="2400" dirty="0">
                <a:solidFill>
                  <a:prstClr val="black"/>
                </a:solidFill>
                <a:cs typeface="Helvetica"/>
              </a:rPr>
              <a:t>rainmkr</a:t>
            </a:r>
          </a:p>
          <a:p>
            <a:pPr defTabSz="457200"/>
            <a:r>
              <a:rPr lang="en-US" sz="2400" dirty="0">
                <a:solidFill>
                  <a:prstClr val="black"/>
                </a:solidFill>
                <a:cs typeface="Helvetica"/>
              </a:rPr>
              <a:t>@ericlphelps</a:t>
            </a:r>
          </a:p>
          <a:p>
            <a:endParaRPr lang="en-US" dirty="0"/>
          </a:p>
        </p:txBody>
      </p:sp>
      <p:pic>
        <p:nvPicPr>
          <p:cNvPr id="12" name="Picture Placeholder 11" descr="TY1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898"/>
          <a:stretch>
            <a:fillRect/>
          </a:stretch>
        </p:blipFill>
        <p:spPr/>
      </p:pic>
      <p:pic>
        <p:nvPicPr>
          <p:cNvPr id="10" name="Picture Placeholder 9" descr="TY2.jp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r="74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102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21" r="778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6096" y="578442"/>
            <a:ext cx="7946385" cy="523220"/>
          </a:xfrm>
          <a:prstGeom prst="rect">
            <a:avLst/>
          </a:prstGeom>
          <a:solidFill>
            <a:schemeClr val="accent3">
              <a:lumMod val="75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srgbClr val="FFFFFF"/>
                </a:solidFill>
                <a:latin typeface="Calisto MT"/>
                <a:cs typeface="Calisto MT"/>
              </a:rPr>
              <a:t>What is the possibility of individual giving?</a:t>
            </a:r>
            <a:endParaRPr lang="en-US" sz="2800" dirty="0">
              <a:solidFill>
                <a:srgbClr val="FFFFFF"/>
              </a:solidFill>
              <a:latin typeface="Calisto MT"/>
              <a:cs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096" y="2829684"/>
            <a:ext cx="7946385" cy="2492990"/>
          </a:xfrm>
          <a:prstGeom prst="rect">
            <a:avLst/>
          </a:prstGeom>
          <a:solidFill>
            <a:schemeClr val="accent3">
              <a:lumMod val="75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smtClean="0">
                <a:solidFill>
                  <a:srgbClr val="FFFFFF"/>
                </a:solidFill>
                <a:latin typeface="Calisto MT"/>
                <a:cs typeface="Calisto MT"/>
              </a:rPr>
              <a:t>Total Giving in US 2014?</a:t>
            </a:r>
          </a:p>
          <a:p>
            <a:pPr algn="ctr" defTabSz="457200"/>
            <a:r>
              <a:rPr lang="en-US" sz="2800" dirty="0" smtClean="0">
                <a:solidFill>
                  <a:srgbClr val="FFFFFF"/>
                </a:solidFill>
                <a:latin typeface="Calisto MT"/>
                <a:cs typeface="Calisto MT"/>
              </a:rPr>
              <a:t>$358.4 Billion</a:t>
            </a:r>
          </a:p>
          <a:p>
            <a:pPr algn="ctr" defTabSz="457200"/>
            <a:r>
              <a:rPr lang="en-US" sz="2800" dirty="0" smtClean="0">
                <a:solidFill>
                  <a:srgbClr val="FFFFFF"/>
                </a:solidFill>
                <a:latin typeface="Calisto MT"/>
                <a:cs typeface="Calisto MT"/>
              </a:rPr>
              <a:t>Up 5.4% from 2013</a:t>
            </a:r>
          </a:p>
          <a:p>
            <a:pPr algn="ctr" defTabSz="457200"/>
            <a:r>
              <a:rPr lang="en-US" sz="2800" dirty="0" smtClean="0">
                <a:solidFill>
                  <a:srgbClr val="FFFFFF"/>
                </a:solidFill>
                <a:latin typeface="Calisto MT"/>
                <a:cs typeface="Calisto MT"/>
              </a:rPr>
              <a:t>Individual Giving makes up 72% ($258.04B)</a:t>
            </a:r>
          </a:p>
          <a:p>
            <a:pPr algn="ctr" defTabSz="457200"/>
            <a:r>
              <a:rPr lang="en-US" sz="2800" dirty="0" smtClean="0">
                <a:solidFill>
                  <a:srgbClr val="FFFFFF"/>
                </a:solidFill>
                <a:latin typeface="Calisto MT"/>
                <a:cs typeface="Calisto MT"/>
              </a:rPr>
              <a:t>87% if you add Planned Giving</a:t>
            </a:r>
          </a:p>
          <a:p>
            <a:pPr algn="r" defTabSz="457200"/>
            <a:r>
              <a:rPr lang="en-US" sz="1600" dirty="0" smtClean="0">
                <a:solidFill>
                  <a:srgbClr val="FFFFFF"/>
                </a:solidFill>
                <a:latin typeface="Calisto MT"/>
                <a:cs typeface="Calisto MT"/>
              </a:rPr>
              <a:t>Source: Giving USA 2015 Report</a:t>
            </a:r>
          </a:p>
        </p:txBody>
      </p:sp>
    </p:spTree>
    <p:extLst>
      <p:ext uri="{BB962C8B-B14F-4D97-AF65-F5344CB8AC3E}">
        <p14:creationId xmlns:p14="http://schemas.microsoft.com/office/powerpoint/2010/main" val="1819985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174"/>
                    </a14:imgEffect>
                    <a14:imgEffect>
                      <a14:saturation sat="361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 l="4921" r="778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14" y="144957"/>
            <a:ext cx="8807712" cy="6444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003" y="279630"/>
            <a:ext cx="8338460" cy="461665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srgbClr val="FFFFFF"/>
                </a:solidFill>
                <a:latin typeface="Calisto MT"/>
                <a:cs typeface="Calisto MT"/>
              </a:rPr>
              <a:t>What would new funding enable you to do?</a:t>
            </a:r>
          </a:p>
        </p:txBody>
      </p:sp>
    </p:spTree>
    <p:extLst>
      <p:ext uri="{BB962C8B-B14F-4D97-AF65-F5344CB8AC3E}">
        <p14:creationId xmlns:p14="http://schemas.microsoft.com/office/powerpoint/2010/main" val="2694788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8951" y="915631"/>
            <a:ext cx="36177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solidFill>
                  <a:schemeClr val="accent1"/>
                </a:solidFill>
                <a:latin typeface="Helvetica"/>
                <a:cs typeface="Helvetica"/>
              </a:rPr>
              <a:t>X</a:t>
            </a:r>
            <a:endParaRPr lang="en-US" sz="30000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826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0" y="3780669"/>
            <a:ext cx="4287750" cy="292411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… without your support, there will be a hole left in our organization like the hole at Ground Zero…</a:t>
            </a:r>
            <a:endParaRPr lang="en-US" sz="3200" dirty="0">
              <a:latin typeface="+mn-lt"/>
            </a:endParaRPr>
          </a:p>
        </p:txBody>
      </p:sp>
      <p:pic>
        <p:nvPicPr>
          <p:cNvPr id="11" name="Picture Placeholder 10" descr="Dog money.jp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" b="1910"/>
          <a:stretch>
            <a:fillRect/>
          </a:stretch>
        </p:blipFill>
        <p:spPr/>
      </p:pic>
      <p:pic>
        <p:nvPicPr>
          <p:cNvPr id="13" name="Picture Placeholder 12" descr="WTC 2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4707"/>
          <a:stretch>
            <a:fillRect/>
          </a:stretch>
        </p:blipFill>
        <p:spPr/>
      </p:pic>
      <p:pic>
        <p:nvPicPr>
          <p:cNvPr id="17" name="Picture Placeholder 16" descr="tigermask.jpg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4382"/>
          <a:stretch>
            <a:fillRect/>
          </a:stretch>
        </p:blipFill>
        <p:spPr/>
      </p:pic>
      <p:sp>
        <p:nvSpPr>
          <p:cNvPr id="18" name="Rectangle 17"/>
          <p:cNvSpPr/>
          <p:nvPr/>
        </p:nvSpPr>
        <p:spPr>
          <a:xfrm>
            <a:off x="3465621" y="1650093"/>
            <a:ext cx="221275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Zapf Dingbats" charset="2"/>
                <a:cs typeface="Zapf Dingbats" charset="2"/>
              </a:rPr>
              <a:t>l</a:t>
            </a:r>
            <a:endParaRPr lang="en-US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Zapf Dingbats" charset="2"/>
              <a:cs typeface="Zapf Dingba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281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Campaign Do?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 ~$2,000 to send </a:t>
            </a:r>
            <a:r>
              <a:rPr lang="en-US" sz="2800" dirty="0"/>
              <a:t>c</a:t>
            </a:r>
            <a:r>
              <a:rPr lang="en-US" sz="2800" dirty="0" smtClean="0"/>
              <a:t>ampaign </a:t>
            </a:r>
            <a:r>
              <a:rPr lang="en-US" sz="2800" dirty="0"/>
              <a:t>l</a:t>
            </a:r>
            <a:r>
              <a:rPr lang="en-US" sz="2800" dirty="0" smtClean="0"/>
              <a:t>etter (+ Staff and Committee time)</a:t>
            </a:r>
          </a:p>
          <a:p>
            <a:r>
              <a:rPr lang="en-US" sz="2800" dirty="0" smtClean="0"/>
              <a:t>Garnered ~$3,500 in contributions</a:t>
            </a:r>
          </a:p>
          <a:p>
            <a:r>
              <a:rPr lang="en-US" sz="2800" dirty="0" smtClean="0"/>
              <a:t>20% of the previous year’s total (down 80%!)</a:t>
            </a:r>
          </a:p>
          <a:p>
            <a:r>
              <a:rPr lang="en-US" sz="2800" dirty="0" smtClean="0"/>
              <a:t>Resulted in loss of $20,000 gift from donor</a:t>
            </a:r>
          </a:p>
          <a:p>
            <a:r>
              <a:rPr lang="en-US" sz="2800" dirty="0" smtClean="0"/>
              <a:t>Undermined organizational credibility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982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94359" y="557464"/>
            <a:ext cx="4265507" cy="5896256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Attempted to tie to a “current” event (but was not relevant)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Addressed the audience from a position of weakness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Used guilt as a fundraising tactic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Did not tell a story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Was not believable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Was tacky &amp; offensive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pic>
        <p:nvPicPr>
          <p:cNvPr id="8" name="Picture Placeholder 7" descr="Q Mark 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r="12958"/>
          <a:stretch>
            <a:fillRect/>
          </a:stretch>
        </p:blipFill>
        <p:spPr>
          <a:xfrm rot="150174">
            <a:off x="5149271" y="836202"/>
            <a:ext cx="3657600" cy="4937760"/>
          </a:xfrm>
        </p:spPr>
      </p:pic>
    </p:spTree>
    <p:extLst>
      <p:ext uri="{BB962C8B-B14F-4D97-AF65-F5344CB8AC3E}">
        <p14:creationId xmlns:p14="http://schemas.microsoft.com/office/powerpoint/2010/main" val="419221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3967</TotalTime>
  <Words>1104</Words>
  <Application>Microsoft Macintosh PowerPoint</Application>
  <PresentationFormat>On-screen Show (4:3)</PresentationFormat>
  <Paragraphs>169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Travelogue</vt:lpstr>
      <vt:lpstr>Office Theme</vt:lpstr>
      <vt:lpstr>Making The Ask</vt:lpstr>
      <vt:lpstr>RAINMAKER Consulting</vt:lpstr>
      <vt:lpstr>Who Are We? Who’s in the Room?</vt:lpstr>
      <vt:lpstr>PowerPoint Presentation</vt:lpstr>
      <vt:lpstr>PowerPoint Presentation</vt:lpstr>
      <vt:lpstr>PowerPoint Presentation</vt:lpstr>
      <vt:lpstr>PowerPoint Presentation</vt:lpstr>
      <vt:lpstr>How Did Campaign Do?</vt:lpstr>
      <vt:lpstr>PowerPoint Presentation</vt:lpstr>
      <vt:lpstr>PowerPoint Presentation</vt:lpstr>
      <vt:lpstr>PowerPoint Presentation</vt:lpstr>
      <vt:lpstr>Our Campaigns</vt:lpstr>
      <vt:lpstr>Simple</vt:lpstr>
      <vt:lpstr>Polemo Schema</vt:lpstr>
      <vt:lpstr>Simple</vt:lpstr>
      <vt:lpstr>Make Meaning</vt:lpstr>
      <vt:lpstr>Unexpected</vt:lpstr>
      <vt:lpstr>Unexpected</vt:lpstr>
      <vt:lpstr>PowerPoint Presentation</vt:lpstr>
      <vt:lpstr>Concrete</vt:lpstr>
      <vt:lpstr>Tie Gift to Impact</vt:lpstr>
      <vt:lpstr>Credible</vt:lpstr>
      <vt:lpstr>Emotional</vt:lpstr>
      <vt:lpstr>Emotional</vt:lpstr>
      <vt:lpstr>Story</vt:lpstr>
      <vt:lpstr>Story</vt:lpstr>
      <vt:lpstr>SUCCESs-ful Videos</vt:lpstr>
      <vt:lpstr>One Size…</vt:lpstr>
      <vt:lpstr>Campaign Goals &amp; Focus</vt:lpstr>
      <vt:lpstr>Channels</vt:lpstr>
      <vt:lpstr>Clear Call to Action</vt:lpstr>
      <vt:lpstr>Share Pair Exercise</vt:lpstr>
      <vt:lpstr>PowerPoint Presentation</vt:lpstr>
      <vt:lpstr>PowerPoint Presentation</vt:lpstr>
      <vt:lpstr>THANK YOU!!!</vt:lpstr>
      <vt:lpstr>No, Seriously…</vt:lpstr>
      <vt:lpstr>Thank You!</vt:lpstr>
    </vt:vector>
  </TitlesOfParts>
  <Company>NCIIA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Ask</dc:title>
  <dc:creator>Eric</dc:creator>
  <cp:lastModifiedBy>Eric</cp:lastModifiedBy>
  <cp:revision>231</cp:revision>
  <dcterms:created xsi:type="dcterms:W3CDTF">2016-03-14T00:45:42Z</dcterms:created>
  <dcterms:modified xsi:type="dcterms:W3CDTF">2016-10-27T14:47:54Z</dcterms:modified>
</cp:coreProperties>
</file>