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56"/>
  </p:notesMasterIdLst>
  <p:sldIdLst>
    <p:sldId id="465" r:id="rId2"/>
    <p:sldId id="323" r:id="rId3"/>
    <p:sldId id="481" r:id="rId4"/>
    <p:sldId id="353" r:id="rId5"/>
    <p:sldId id="292" r:id="rId6"/>
    <p:sldId id="294" r:id="rId7"/>
    <p:sldId id="469" r:id="rId8"/>
    <p:sldId id="293" r:id="rId9"/>
    <p:sldId id="304" r:id="rId10"/>
    <p:sldId id="461" r:id="rId11"/>
    <p:sldId id="298" r:id="rId12"/>
    <p:sldId id="299" r:id="rId13"/>
    <p:sldId id="462" r:id="rId14"/>
    <p:sldId id="470" r:id="rId15"/>
    <p:sldId id="473" r:id="rId16"/>
    <p:sldId id="478" r:id="rId17"/>
    <p:sldId id="297" r:id="rId18"/>
    <p:sldId id="485" r:id="rId19"/>
    <p:sldId id="482" r:id="rId20"/>
    <p:sldId id="295" r:id="rId21"/>
    <p:sldId id="487" r:id="rId22"/>
    <p:sldId id="349" r:id="rId23"/>
    <p:sldId id="347" r:id="rId24"/>
    <p:sldId id="466" r:id="rId25"/>
    <p:sldId id="467" r:id="rId26"/>
    <p:sldId id="475" r:id="rId27"/>
    <p:sldId id="261" r:id="rId28"/>
    <p:sldId id="483" r:id="rId29"/>
    <p:sldId id="412" r:id="rId30"/>
    <p:sldId id="413" r:id="rId31"/>
    <p:sldId id="301" r:id="rId32"/>
    <p:sldId id="488" r:id="rId33"/>
    <p:sldId id="302" r:id="rId34"/>
    <p:sldId id="303" r:id="rId35"/>
    <p:sldId id="490" r:id="rId36"/>
    <p:sldId id="489" r:id="rId37"/>
    <p:sldId id="456" r:id="rId38"/>
    <p:sldId id="477" r:id="rId39"/>
    <p:sldId id="286" r:id="rId40"/>
    <p:sldId id="484" r:id="rId41"/>
    <p:sldId id="472" r:id="rId42"/>
    <p:sldId id="308" r:id="rId43"/>
    <p:sldId id="464" r:id="rId44"/>
    <p:sldId id="381" r:id="rId45"/>
    <p:sldId id="310" r:id="rId46"/>
    <p:sldId id="401" r:id="rId47"/>
    <p:sldId id="463" r:id="rId48"/>
    <p:sldId id="309" r:id="rId49"/>
    <p:sldId id="419" r:id="rId50"/>
    <p:sldId id="492" r:id="rId51"/>
    <p:sldId id="454" r:id="rId52"/>
    <p:sldId id="452" r:id="rId53"/>
    <p:sldId id="491" r:id="rId54"/>
    <p:sldId id="284" r:id="rId5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A14505-25EE-0144-A48E-0F2A31EBEB3F}">
          <p14:sldIdLst>
            <p14:sldId id="465"/>
            <p14:sldId id="323"/>
            <p14:sldId id="481"/>
          </p14:sldIdLst>
        </p14:section>
        <p14:section name="Matterness Definition" id="{E8A32FF3-F308-1644-8025-F3D484914D9D}">
          <p14:sldIdLst>
            <p14:sldId id="353"/>
            <p14:sldId id="292"/>
            <p14:sldId id="294"/>
            <p14:sldId id="469"/>
            <p14:sldId id="293"/>
            <p14:sldId id="304"/>
            <p14:sldId id="461"/>
            <p14:sldId id="298"/>
            <p14:sldId id="299"/>
            <p14:sldId id="462"/>
            <p14:sldId id="470"/>
            <p14:sldId id="473"/>
            <p14:sldId id="478"/>
            <p14:sldId id="297"/>
            <p14:sldId id="485"/>
            <p14:sldId id="482"/>
            <p14:sldId id="295"/>
            <p14:sldId id="487"/>
            <p14:sldId id="349"/>
            <p14:sldId id="347"/>
            <p14:sldId id="466"/>
            <p14:sldId id="467"/>
            <p14:sldId id="475"/>
            <p14:sldId id="261"/>
          </p14:sldIdLst>
        </p14:section>
        <p14:section name="Understanding stakeholders" id="{10623CD4-B43A-464E-AB14-09FD12555F72}">
          <p14:sldIdLst>
            <p14:sldId id="483"/>
            <p14:sldId id="412"/>
            <p14:sldId id="413"/>
            <p14:sldId id="301"/>
            <p14:sldId id="488"/>
            <p14:sldId id="302"/>
            <p14:sldId id="303"/>
            <p14:sldId id="490"/>
            <p14:sldId id="489"/>
            <p14:sldId id="456"/>
            <p14:sldId id="477"/>
            <p14:sldId id="286"/>
            <p14:sldId id="484"/>
            <p14:sldId id="472"/>
            <p14:sldId id="308"/>
            <p14:sldId id="464"/>
            <p14:sldId id="381"/>
            <p14:sldId id="310"/>
            <p14:sldId id="401"/>
            <p14:sldId id="463"/>
            <p14:sldId id="309"/>
            <p14:sldId id="419"/>
            <p14:sldId id="492"/>
            <p14:sldId id="454"/>
            <p14:sldId id="452"/>
            <p14:sldId id="491"/>
            <p14:sldId id="28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8B3C"/>
    <a:srgbClr val="D6C852"/>
    <a:srgbClr val="F90008"/>
    <a:srgbClr val="1FCF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84035" autoAdjust="0"/>
  </p:normalViewPr>
  <p:slideViewPr>
    <p:cSldViewPr snapToGrid="0" snapToObjects="1">
      <p:cViewPr varScale="1">
        <p:scale>
          <a:sx n="103" d="100"/>
          <a:sy n="103" d="100"/>
        </p:scale>
        <p:origin x="-232" y="-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A6BC25-9B23-7845-9355-D6EE411A5EC2}" type="doc">
      <dgm:prSet loTypeId="urn:microsoft.com/office/officeart/2005/8/layout/hProcess9" loCatId="" qsTypeId="urn:microsoft.com/office/officeart/2005/8/quickstyle/simple2" qsCatId="simple" csTypeId="urn:microsoft.com/office/officeart/2005/8/colors/colorful3" csCatId="colorful" phldr="1"/>
      <dgm:spPr/>
    </dgm:pt>
    <dgm:pt modelId="{14752271-E345-6541-A500-A44D533C81DA}">
      <dgm:prSet phldrT="[Text]"/>
      <dgm:spPr>
        <a:ln w="57150" cmpd="sng">
          <a:solidFill>
            <a:schemeClr val="tx1"/>
          </a:solidFill>
        </a:ln>
      </dgm:spPr>
      <dgm:t>
        <a:bodyPr/>
        <a:lstStyle/>
        <a:p>
          <a:r>
            <a:rPr lang="en-US" dirty="0" smtClean="0"/>
            <a:t>Org Culture/Personal Engagement</a:t>
          </a:r>
          <a:endParaRPr lang="en-US" dirty="0"/>
        </a:p>
      </dgm:t>
    </dgm:pt>
    <dgm:pt modelId="{E5E01639-0144-0C4C-AE4D-45986191BE24}" type="parTrans" cxnId="{9099FE4A-BFFA-7745-AE22-FACD45E6097B}">
      <dgm:prSet/>
      <dgm:spPr/>
      <dgm:t>
        <a:bodyPr/>
        <a:lstStyle/>
        <a:p>
          <a:endParaRPr lang="en-US"/>
        </a:p>
      </dgm:t>
    </dgm:pt>
    <dgm:pt modelId="{9400AAC0-8F19-EB45-956D-2709478CD20C}" type="sibTrans" cxnId="{9099FE4A-BFFA-7745-AE22-FACD45E6097B}">
      <dgm:prSet/>
      <dgm:spPr/>
      <dgm:t>
        <a:bodyPr/>
        <a:lstStyle/>
        <a:p>
          <a:endParaRPr lang="en-US"/>
        </a:p>
      </dgm:t>
    </dgm:pt>
    <dgm:pt modelId="{7C4B0172-35F3-C34F-8214-1F79668CBF6C}">
      <dgm:prSet phldrT="[Text]"/>
      <dgm:spPr/>
      <dgm:t>
        <a:bodyPr/>
        <a:lstStyle/>
        <a:p>
          <a:r>
            <a:rPr lang="en-US" dirty="0" smtClean="0"/>
            <a:t>Stakeholder Engagement</a:t>
          </a:r>
          <a:endParaRPr lang="en-US" dirty="0"/>
        </a:p>
      </dgm:t>
    </dgm:pt>
    <dgm:pt modelId="{0A5C8B4A-1AD5-164F-8FFC-5B3B3AE73E26}" type="parTrans" cxnId="{9C2B6665-FB01-C844-8360-CFB6E6AAFABD}">
      <dgm:prSet/>
      <dgm:spPr/>
      <dgm:t>
        <a:bodyPr/>
        <a:lstStyle/>
        <a:p>
          <a:endParaRPr lang="en-US"/>
        </a:p>
      </dgm:t>
    </dgm:pt>
    <dgm:pt modelId="{DB660F05-F725-1F47-9A56-59C0B5186A6F}" type="sibTrans" cxnId="{9C2B6665-FB01-C844-8360-CFB6E6AAFABD}">
      <dgm:prSet/>
      <dgm:spPr/>
      <dgm:t>
        <a:bodyPr/>
        <a:lstStyle/>
        <a:p>
          <a:endParaRPr lang="en-US"/>
        </a:p>
      </dgm:t>
    </dgm:pt>
    <dgm:pt modelId="{B65EB104-982E-3C40-906E-898B34E3B211}">
      <dgm:prSet phldrT="[Text]"/>
      <dgm:spPr>
        <a:ln w="38100" cmpd="sng">
          <a:solidFill>
            <a:schemeClr val="bg1"/>
          </a:solidFill>
        </a:ln>
      </dgm:spPr>
      <dgm:t>
        <a:bodyPr/>
        <a:lstStyle/>
        <a:p>
          <a:r>
            <a:rPr lang="en-US" dirty="0" smtClean="0"/>
            <a:t>Capital</a:t>
          </a:r>
        </a:p>
        <a:p>
          <a:r>
            <a:rPr lang="en-US" dirty="0" smtClean="0"/>
            <a:t>Unleashed</a:t>
          </a:r>
          <a:endParaRPr lang="en-US" dirty="0"/>
        </a:p>
      </dgm:t>
    </dgm:pt>
    <dgm:pt modelId="{03482811-376A-A348-AA35-F55CE37FFE7A}" type="parTrans" cxnId="{89D80C7D-8A37-1E42-8AC7-3672006A2B7A}">
      <dgm:prSet/>
      <dgm:spPr/>
      <dgm:t>
        <a:bodyPr/>
        <a:lstStyle/>
        <a:p>
          <a:endParaRPr lang="en-US"/>
        </a:p>
      </dgm:t>
    </dgm:pt>
    <dgm:pt modelId="{3342A3CA-6AC5-0041-B7B9-5666B4FA2D87}" type="sibTrans" cxnId="{89D80C7D-8A37-1E42-8AC7-3672006A2B7A}">
      <dgm:prSet/>
      <dgm:spPr/>
      <dgm:t>
        <a:bodyPr/>
        <a:lstStyle/>
        <a:p>
          <a:endParaRPr lang="en-US"/>
        </a:p>
      </dgm:t>
    </dgm:pt>
    <dgm:pt modelId="{6DB58930-DD4B-4D48-8F7F-BD5B90BFBFC2}" type="pres">
      <dgm:prSet presAssocID="{13A6BC25-9B23-7845-9355-D6EE411A5EC2}" presName="CompostProcess" presStyleCnt="0">
        <dgm:presLayoutVars>
          <dgm:dir/>
          <dgm:resizeHandles val="exact"/>
        </dgm:presLayoutVars>
      </dgm:prSet>
      <dgm:spPr/>
    </dgm:pt>
    <dgm:pt modelId="{3EFBBE22-4219-AA4E-8CB2-68E5E02A8D6D}" type="pres">
      <dgm:prSet presAssocID="{13A6BC25-9B23-7845-9355-D6EE411A5EC2}" presName="arrow" presStyleLbl="bgShp" presStyleIdx="0" presStyleCnt="1"/>
      <dgm:spPr/>
    </dgm:pt>
    <dgm:pt modelId="{13E35F69-BD04-DD4B-8FF6-B56335380AD1}" type="pres">
      <dgm:prSet presAssocID="{13A6BC25-9B23-7845-9355-D6EE411A5EC2}" presName="linearProcess" presStyleCnt="0"/>
      <dgm:spPr/>
    </dgm:pt>
    <dgm:pt modelId="{6EEE3A0A-4834-F24E-BD7C-B53BC020E67D}" type="pres">
      <dgm:prSet presAssocID="{14752271-E345-6541-A500-A44D533C81DA}" presName="textNode" presStyleLbl="node1" presStyleIdx="0" presStyleCnt="3">
        <dgm:presLayoutVars>
          <dgm:bulletEnabled val="1"/>
        </dgm:presLayoutVars>
      </dgm:prSet>
      <dgm:spPr/>
      <dgm:t>
        <a:bodyPr/>
        <a:lstStyle/>
        <a:p>
          <a:endParaRPr lang="en-US"/>
        </a:p>
      </dgm:t>
    </dgm:pt>
    <dgm:pt modelId="{AEBE8D70-FFCC-3349-806B-D49E78750A04}" type="pres">
      <dgm:prSet presAssocID="{9400AAC0-8F19-EB45-956D-2709478CD20C}" presName="sibTrans" presStyleCnt="0"/>
      <dgm:spPr/>
    </dgm:pt>
    <dgm:pt modelId="{C2802FF3-C73C-7749-B73E-11A37F9FD11C}" type="pres">
      <dgm:prSet presAssocID="{7C4B0172-35F3-C34F-8214-1F79668CBF6C}" presName="textNode" presStyleLbl="node1" presStyleIdx="1" presStyleCnt="3">
        <dgm:presLayoutVars>
          <dgm:bulletEnabled val="1"/>
        </dgm:presLayoutVars>
      </dgm:prSet>
      <dgm:spPr/>
      <dgm:t>
        <a:bodyPr/>
        <a:lstStyle/>
        <a:p>
          <a:endParaRPr lang="en-US"/>
        </a:p>
      </dgm:t>
    </dgm:pt>
    <dgm:pt modelId="{5A12D3D0-7B87-DF41-82C7-FDA18CBA6581}" type="pres">
      <dgm:prSet presAssocID="{DB660F05-F725-1F47-9A56-59C0B5186A6F}" presName="sibTrans" presStyleCnt="0"/>
      <dgm:spPr/>
    </dgm:pt>
    <dgm:pt modelId="{305CDA3D-0CCC-D446-AA4B-6D2A8CD5B369}" type="pres">
      <dgm:prSet presAssocID="{B65EB104-982E-3C40-906E-898B34E3B211}" presName="textNode" presStyleLbl="node1" presStyleIdx="2" presStyleCnt="3">
        <dgm:presLayoutVars>
          <dgm:bulletEnabled val="1"/>
        </dgm:presLayoutVars>
      </dgm:prSet>
      <dgm:spPr/>
      <dgm:t>
        <a:bodyPr/>
        <a:lstStyle/>
        <a:p>
          <a:endParaRPr lang="en-US"/>
        </a:p>
      </dgm:t>
    </dgm:pt>
  </dgm:ptLst>
  <dgm:cxnLst>
    <dgm:cxn modelId="{282F2835-A427-8547-9C32-F5C0F8E48ED3}" type="presOf" srcId="{13A6BC25-9B23-7845-9355-D6EE411A5EC2}" destId="{6DB58930-DD4B-4D48-8F7F-BD5B90BFBFC2}" srcOrd="0" destOrd="0" presId="urn:microsoft.com/office/officeart/2005/8/layout/hProcess9"/>
    <dgm:cxn modelId="{77822BDD-9286-5B41-975B-1A5701F6129B}" type="presOf" srcId="{B65EB104-982E-3C40-906E-898B34E3B211}" destId="{305CDA3D-0CCC-D446-AA4B-6D2A8CD5B369}" srcOrd="0" destOrd="0" presId="urn:microsoft.com/office/officeart/2005/8/layout/hProcess9"/>
    <dgm:cxn modelId="{9C2B6665-FB01-C844-8360-CFB6E6AAFABD}" srcId="{13A6BC25-9B23-7845-9355-D6EE411A5EC2}" destId="{7C4B0172-35F3-C34F-8214-1F79668CBF6C}" srcOrd="1" destOrd="0" parTransId="{0A5C8B4A-1AD5-164F-8FFC-5B3B3AE73E26}" sibTransId="{DB660F05-F725-1F47-9A56-59C0B5186A6F}"/>
    <dgm:cxn modelId="{2E520B02-BDB6-9649-9B81-98A31C4181E7}" type="presOf" srcId="{14752271-E345-6541-A500-A44D533C81DA}" destId="{6EEE3A0A-4834-F24E-BD7C-B53BC020E67D}" srcOrd="0" destOrd="0" presId="urn:microsoft.com/office/officeart/2005/8/layout/hProcess9"/>
    <dgm:cxn modelId="{89D80C7D-8A37-1E42-8AC7-3672006A2B7A}" srcId="{13A6BC25-9B23-7845-9355-D6EE411A5EC2}" destId="{B65EB104-982E-3C40-906E-898B34E3B211}" srcOrd="2" destOrd="0" parTransId="{03482811-376A-A348-AA35-F55CE37FFE7A}" sibTransId="{3342A3CA-6AC5-0041-B7B9-5666B4FA2D87}"/>
    <dgm:cxn modelId="{9099FE4A-BFFA-7745-AE22-FACD45E6097B}" srcId="{13A6BC25-9B23-7845-9355-D6EE411A5EC2}" destId="{14752271-E345-6541-A500-A44D533C81DA}" srcOrd="0" destOrd="0" parTransId="{E5E01639-0144-0C4C-AE4D-45986191BE24}" sibTransId="{9400AAC0-8F19-EB45-956D-2709478CD20C}"/>
    <dgm:cxn modelId="{7FCF47B3-2501-964E-9512-DD638DDFCA06}" type="presOf" srcId="{7C4B0172-35F3-C34F-8214-1F79668CBF6C}" destId="{C2802FF3-C73C-7749-B73E-11A37F9FD11C}" srcOrd="0" destOrd="0" presId="urn:microsoft.com/office/officeart/2005/8/layout/hProcess9"/>
    <dgm:cxn modelId="{606A9544-871A-664C-A085-10872E0DF0AD}" type="presParOf" srcId="{6DB58930-DD4B-4D48-8F7F-BD5B90BFBFC2}" destId="{3EFBBE22-4219-AA4E-8CB2-68E5E02A8D6D}" srcOrd="0" destOrd="0" presId="urn:microsoft.com/office/officeart/2005/8/layout/hProcess9"/>
    <dgm:cxn modelId="{C191F275-1C33-0B49-933A-0AFEE2E85262}" type="presParOf" srcId="{6DB58930-DD4B-4D48-8F7F-BD5B90BFBFC2}" destId="{13E35F69-BD04-DD4B-8FF6-B56335380AD1}" srcOrd="1" destOrd="0" presId="urn:microsoft.com/office/officeart/2005/8/layout/hProcess9"/>
    <dgm:cxn modelId="{7D6FAA71-D5F8-1048-BBC6-E4DA6C087708}" type="presParOf" srcId="{13E35F69-BD04-DD4B-8FF6-B56335380AD1}" destId="{6EEE3A0A-4834-F24E-BD7C-B53BC020E67D}" srcOrd="0" destOrd="0" presId="urn:microsoft.com/office/officeart/2005/8/layout/hProcess9"/>
    <dgm:cxn modelId="{2476FAD8-EC16-A646-AADC-57401A404CC1}" type="presParOf" srcId="{13E35F69-BD04-DD4B-8FF6-B56335380AD1}" destId="{AEBE8D70-FFCC-3349-806B-D49E78750A04}" srcOrd="1" destOrd="0" presId="urn:microsoft.com/office/officeart/2005/8/layout/hProcess9"/>
    <dgm:cxn modelId="{4BA32680-BEB5-704C-8DF8-573541208865}" type="presParOf" srcId="{13E35F69-BD04-DD4B-8FF6-B56335380AD1}" destId="{C2802FF3-C73C-7749-B73E-11A37F9FD11C}" srcOrd="2" destOrd="0" presId="urn:microsoft.com/office/officeart/2005/8/layout/hProcess9"/>
    <dgm:cxn modelId="{B83D48FD-E871-9646-89E2-4D2BA35F731D}" type="presParOf" srcId="{13E35F69-BD04-DD4B-8FF6-B56335380AD1}" destId="{5A12D3D0-7B87-DF41-82C7-FDA18CBA6581}" srcOrd="3" destOrd="0" presId="urn:microsoft.com/office/officeart/2005/8/layout/hProcess9"/>
    <dgm:cxn modelId="{360BA768-DC8D-BC4A-BFB1-32277D336C1C}" type="presParOf" srcId="{13E35F69-BD04-DD4B-8FF6-B56335380AD1}" destId="{305CDA3D-0CCC-D446-AA4B-6D2A8CD5B36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6BC25-9B23-7845-9355-D6EE411A5EC2}" type="doc">
      <dgm:prSet loTypeId="urn:microsoft.com/office/officeart/2005/8/layout/hProcess9" loCatId="" qsTypeId="urn:microsoft.com/office/officeart/2005/8/quickstyle/simple2" qsCatId="simple" csTypeId="urn:microsoft.com/office/officeart/2005/8/colors/colorful3" csCatId="colorful" phldr="1"/>
      <dgm:spPr/>
    </dgm:pt>
    <dgm:pt modelId="{14752271-E345-6541-A500-A44D533C81DA}">
      <dgm:prSet phldrT="[Text]"/>
      <dgm:spPr/>
      <dgm:t>
        <a:bodyPr/>
        <a:lstStyle/>
        <a:p>
          <a:r>
            <a:rPr lang="en-US" dirty="0" smtClean="0"/>
            <a:t>Org Culture/Personal Engagement</a:t>
          </a:r>
          <a:endParaRPr lang="en-US" dirty="0"/>
        </a:p>
      </dgm:t>
    </dgm:pt>
    <dgm:pt modelId="{E5E01639-0144-0C4C-AE4D-45986191BE24}" type="parTrans" cxnId="{9099FE4A-BFFA-7745-AE22-FACD45E6097B}">
      <dgm:prSet/>
      <dgm:spPr/>
      <dgm:t>
        <a:bodyPr/>
        <a:lstStyle/>
        <a:p>
          <a:endParaRPr lang="en-US"/>
        </a:p>
      </dgm:t>
    </dgm:pt>
    <dgm:pt modelId="{9400AAC0-8F19-EB45-956D-2709478CD20C}" type="sibTrans" cxnId="{9099FE4A-BFFA-7745-AE22-FACD45E6097B}">
      <dgm:prSet/>
      <dgm:spPr/>
      <dgm:t>
        <a:bodyPr/>
        <a:lstStyle/>
        <a:p>
          <a:endParaRPr lang="en-US"/>
        </a:p>
      </dgm:t>
    </dgm:pt>
    <dgm:pt modelId="{7C4B0172-35F3-C34F-8214-1F79668CBF6C}">
      <dgm:prSet phldrT="[Text]"/>
      <dgm:spPr>
        <a:ln w="57150" cmpd="sng"/>
      </dgm:spPr>
      <dgm:t>
        <a:bodyPr/>
        <a:lstStyle/>
        <a:p>
          <a:r>
            <a:rPr lang="en-US" dirty="0" smtClean="0"/>
            <a:t>Stakeholder Engagement</a:t>
          </a:r>
          <a:endParaRPr lang="en-US" dirty="0"/>
        </a:p>
      </dgm:t>
    </dgm:pt>
    <dgm:pt modelId="{0A5C8B4A-1AD5-164F-8FFC-5B3B3AE73E26}" type="parTrans" cxnId="{9C2B6665-FB01-C844-8360-CFB6E6AAFABD}">
      <dgm:prSet/>
      <dgm:spPr/>
      <dgm:t>
        <a:bodyPr/>
        <a:lstStyle/>
        <a:p>
          <a:endParaRPr lang="en-US"/>
        </a:p>
      </dgm:t>
    </dgm:pt>
    <dgm:pt modelId="{DB660F05-F725-1F47-9A56-59C0B5186A6F}" type="sibTrans" cxnId="{9C2B6665-FB01-C844-8360-CFB6E6AAFABD}">
      <dgm:prSet/>
      <dgm:spPr/>
      <dgm:t>
        <a:bodyPr/>
        <a:lstStyle/>
        <a:p>
          <a:endParaRPr lang="en-US"/>
        </a:p>
      </dgm:t>
    </dgm:pt>
    <dgm:pt modelId="{B65EB104-982E-3C40-906E-898B34E3B211}">
      <dgm:prSet phldrT="[Text]"/>
      <dgm:spPr>
        <a:ln w="38100" cmpd="sng">
          <a:solidFill>
            <a:schemeClr val="bg1"/>
          </a:solidFill>
        </a:ln>
      </dgm:spPr>
      <dgm:t>
        <a:bodyPr/>
        <a:lstStyle/>
        <a:p>
          <a:r>
            <a:rPr lang="en-US" dirty="0" smtClean="0"/>
            <a:t>Capital</a:t>
          </a:r>
        </a:p>
        <a:p>
          <a:r>
            <a:rPr lang="en-US" dirty="0" smtClean="0"/>
            <a:t>Unleashed</a:t>
          </a:r>
          <a:endParaRPr lang="en-US" dirty="0"/>
        </a:p>
      </dgm:t>
    </dgm:pt>
    <dgm:pt modelId="{03482811-376A-A348-AA35-F55CE37FFE7A}" type="parTrans" cxnId="{89D80C7D-8A37-1E42-8AC7-3672006A2B7A}">
      <dgm:prSet/>
      <dgm:spPr/>
      <dgm:t>
        <a:bodyPr/>
        <a:lstStyle/>
        <a:p>
          <a:endParaRPr lang="en-US"/>
        </a:p>
      </dgm:t>
    </dgm:pt>
    <dgm:pt modelId="{3342A3CA-6AC5-0041-B7B9-5666B4FA2D87}" type="sibTrans" cxnId="{89D80C7D-8A37-1E42-8AC7-3672006A2B7A}">
      <dgm:prSet/>
      <dgm:spPr/>
      <dgm:t>
        <a:bodyPr/>
        <a:lstStyle/>
        <a:p>
          <a:endParaRPr lang="en-US"/>
        </a:p>
      </dgm:t>
    </dgm:pt>
    <dgm:pt modelId="{6DB58930-DD4B-4D48-8F7F-BD5B90BFBFC2}" type="pres">
      <dgm:prSet presAssocID="{13A6BC25-9B23-7845-9355-D6EE411A5EC2}" presName="CompostProcess" presStyleCnt="0">
        <dgm:presLayoutVars>
          <dgm:dir/>
          <dgm:resizeHandles val="exact"/>
        </dgm:presLayoutVars>
      </dgm:prSet>
      <dgm:spPr/>
    </dgm:pt>
    <dgm:pt modelId="{3EFBBE22-4219-AA4E-8CB2-68E5E02A8D6D}" type="pres">
      <dgm:prSet presAssocID="{13A6BC25-9B23-7845-9355-D6EE411A5EC2}" presName="arrow" presStyleLbl="bgShp" presStyleIdx="0" presStyleCnt="1"/>
      <dgm:spPr/>
    </dgm:pt>
    <dgm:pt modelId="{13E35F69-BD04-DD4B-8FF6-B56335380AD1}" type="pres">
      <dgm:prSet presAssocID="{13A6BC25-9B23-7845-9355-D6EE411A5EC2}" presName="linearProcess" presStyleCnt="0"/>
      <dgm:spPr/>
    </dgm:pt>
    <dgm:pt modelId="{6EEE3A0A-4834-F24E-BD7C-B53BC020E67D}" type="pres">
      <dgm:prSet presAssocID="{14752271-E345-6541-A500-A44D533C81DA}" presName="textNode" presStyleLbl="node1" presStyleIdx="0" presStyleCnt="3">
        <dgm:presLayoutVars>
          <dgm:bulletEnabled val="1"/>
        </dgm:presLayoutVars>
      </dgm:prSet>
      <dgm:spPr/>
      <dgm:t>
        <a:bodyPr/>
        <a:lstStyle/>
        <a:p>
          <a:endParaRPr lang="en-US"/>
        </a:p>
      </dgm:t>
    </dgm:pt>
    <dgm:pt modelId="{AEBE8D70-FFCC-3349-806B-D49E78750A04}" type="pres">
      <dgm:prSet presAssocID="{9400AAC0-8F19-EB45-956D-2709478CD20C}" presName="sibTrans" presStyleCnt="0"/>
      <dgm:spPr/>
    </dgm:pt>
    <dgm:pt modelId="{C2802FF3-C73C-7749-B73E-11A37F9FD11C}" type="pres">
      <dgm:prSet presAssocID="{7C4B0172-35F3-C34F-8214-1F79668CBF6C}" presName="textNode" presStyleLbl="node1" presStyleIdx="1" presStyleCnt="3">
        <dgm:presLayoutVars>
          <dgm:bulletEnabled val="1"/>
        </dgm:presLayoutVars>
      </dgm:prSet>
      <dgm:spPr/>
      <dgm:t>
        <a:bodyPr/>
        <a:lstStyle/>
        <a:p>
          <a:endParaRPr lang="en-US"/>
        </a:p>
      </dgm:t>
    </dgm:pt>
    <dgm:pt modelId="{5A12D3D0-7B87-DF41-82C7-FDA18CBA6581}" type="pres">
      <dgm:prSet presAssocID="{DB660F05-F725-1F47-9A56-59C0B5186A6F}" presName="sibTrans" presStyleCnt="0"/>
      <dgm:spPr/>
    </dgm:pt>
    <dgm:pt modelId="{305CDA3D-0CCC-D446-AA4B-6D2A8CD5B369}" type="pres">
      <dgm:prSet presAssocID="{B65EB104-982E-3C40-906E-898B34E3B211}" presName="textNode" presStyleLbl="node1" presStyleIdx="2" presStyleCnt="3">
        <dgm:presLayoutVars>
          <dgm:bulletEnabled val="1"/>
        </dgm:presLayoutVars>
      </dgm:prSet>
      <dgm:spPr/>
      <dgm:t>
        <a:bodyPr/>
        <a:lstStyle/>
        <a:p>
          <a:endParaRPr lang="en-US"/>
        </a:p>
      </dgm:t>
    </dgm:pt>
  </dgm:ptLst>
  <dgm:cxnLst>
    <dgm:cxn modelId="{7324E19F-5449-D041-B52C-282D7DE779A4}" type="presOf" srcId="{13A6BC25-9B23-7845-9355-D6EE411A5EC2}" destId="{6DB58930-DD4B-4D48-8F7F-BD5B90BFBFC2}" srcOrd="0" destOrd="0" presId="urn:microsoft.com/office/officeart/2005/8/layout/hProcess9"/>
    <dgm:cxn modelId="{A6B90283-0C8F-4A46-876A-E1D0BC449A11}" type="presOf" srcId="{B65EB104-982E-3C40-906E-898B34E3B211}" destId="{305CDA3D-0CCC-D446-AA4B-6D2A8CD5B369}" srcOrd="0" destOrd="0" presId="urn:microsoft.com/office/officeart/2005/8/layout/hProcess9"/>
    <dgm:cxn modelId="{7D9C7ADA-E7C2-C046-8C8D-1BD4E9FEC845}" type="presOf" srcId="{7C4B0172-35F3-C34F-8214-1F79668CBF6C}" destId="{C2802FF3-C73C-7749-B73E-11A37F9FD11C}" srcOrd="0" destOrd="0" presId="urn:microsoft.com/office/officeart/2005/8/layout/hProcess9"/>
    <dgm:cxn modelId="{9C2B6665-FB01-C844-8360-CFB6E6AAFABD}" srcId="{13A6BC25-9B23-7845-9355-D6EE411A5EC2}" destId="{7C4B0172-35F3-C34F-8214-1F79668CBF6C}" srcOrd="1" destOrd="0" parTransId="{0A5C8B4A-1AD5-164F-8FFC-5B3B3AE73E26}" sibTransId="{DB660F05-F725-1F47-9A56-59C0B5186A6F}"/>
    <dgm:cxn modelId="{89D80C7D-8A37-1E42-8AC7-3672006A2B7A}" srcId="{13A6BC25-9B23-7845-9355-D6EE411A5EC2}" destId="{B65EB104-982E-3C40-906E-898B34E3B211}" srcOrd="2" destOrd="0" parTransId="{03482811-376A-A348-AA35-F55CE37FFE7A}" sibTransId="{3342A3CA-6AC5-0041-B7B9-5666B4FA2D87}"/>
    <dgm:cxn modelId="{9099FE4A-BFFA-7745-AE22-FACD45E6097B}" srcId="{13A6BC25-9B23-7845-9355-D6EE411A5EC2}" destId="{14752271-E345-6541-A500-A44D533C81DA}" srcOrd="0" destOrd="0" parTransId="{E5E01639-0144-0C4C-AE4D-45986191BE24}" sibTransId="{9400AAC0-8F19-EB45-956D-2709478CD20C}"/>
    <dgm:cxn modelId="{005D67F8-A1D8-8548-9238-24810C8F7FB2}" type="presOf" srcId="{14752271-E345-6541-A500-A44D533C81DA}" destId="{6EEE3A0A-4834-F24E-BD7C-B53BC020E67D}" srcOrd="0" destOrd="0" presId="urn:microsoft.com/office/officeart/2005/8/layout/hProcess9"/>
    <dgm:cxn modelId="{59B95A00-4711-D44B-9115-C4FC815B3DD0}" type="presParOf" srcId="{6DB58930-DD4B-4D48-8F7F-BD5B90BFBFC2}" destId="{3EFBBE22-4219-AA4E-8CB2-68E5E02A8D6D}" srcOrd="0" destOrd="0" presId="urn:microsoft.com/office/officeart/2005/8/layout/hProcess9"/>
    <dgm:cxn modelId="{16136EA9-18BA-FB42-BFB9-AAA9922BE076}" type="presParOf" srcId="{6DB58930-DD4B-4D48-8F7F-BD5B90BFBFC2}" destId="{13E35F69-BD04-DD4B-8FF6-B56335380AD1}" srcOrd="1" destOrd="0" presId="urn:microsoft.com/office/officeart/2005/8/layout/hProcess9"/>
    <dgm:cxn modelId="{F8466D87-D573-FD44-806C-A303E3312483}" type="presParOf" srcId="{13E35F69-BD04-DD4B-8FF6-B56335380AD1}" destId="{6EEE3A0A-4834-F24E-BD7C-B53BC020E67D}" srcOrd="0" destOrd="0" presId="urn:microsoft.com/office/officeart/2005/8/layout/hProcess9"/>
    <dgm:cxn modelId="{13E50350-2952-BA45-AA1C-AC7281E3AA87}" type="presParOf" srcId="{13E35F69-BD04-DD4B-8FF6-B56335380AD1}" destId="{AEBE8D70-FFCC-3349-806B-D49E78750A04}" srcOrd="1" destOrd="0" presId="urn:microsoft.com/office/officeart/2005/8/layout/hProcess9"/>
    <dgm:cxn modelId="{17411D71-5160-BE4D-8518-A5205582D37A}" type="presParOf" srcId="{13E35F69-BD04-DD4B-8FF6-B56335380AD1}" destId="{C2802FF3-C73C-7749-B73E-11A37F9FD11C}" srcOrd="2" destOrd="0" presId="urn:microsoft.com/office/officeart/2005/8/layout/hProcess9"/>
    <dgm:cxn modelId="{F16753BE-CAA9-F64A-BBB3-02BB5DB8C1F9}" type="presParOf" srcId="{13E35F69-BD04-DD4B-8FF6-B56335380AD1}" destId="{5A12D3D0-7B87-DF41-82C7-FDA18CBA6581}" srcOrd="3" destOrd="0" presId="urn:microsoft.com/office/officeart/2005/8/layout/hProcess9"/>
    <dgm:cxn modelId="{C0E23153-2228-9440-9AA5-75B9CA8BC7B9}" type="presParOf" srcId="{13E35F69-BD04-DD4B-8FF6-B56335380AD1}" destId="{305CDA3D-0CCC-D446-AA4B-6D2A8CD5B36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A6BC25-9B23-7845-9355-D6EE411A5EC2}" type="doc">
      <dgm:prSet loTypeId="urn:microsoft.com/office/officeart/2005/8/layout/hProcess9" loCatId="" qsTypeId="urn:microsoft.com/office/officeart/2005/8/quickstyle/simple2" qsCatId="simple" csTypeId="urn:microsoft.com/office/officeart/2005/8/colors/colorful3" csCatId="colorful" phldr="1"/>
      <dgm:spPr/>
    </dgm:pt>
    <dgm:pt modelId="{14752271-E345-6541-A500-A44D533C81DA}">
      <dgm:prSet phldrT="[Text]"/>
      <dgm:spPr/>
      <dgm:t>
        <a:bodyPr/>
        <a:lstStyle/>
        <a:p>
          <a:r>
            <a:rPr lang="en-US" dirty="0" smtClean="0"/>
            <a:t>Org Culture/Personal Engagement</a:t>
          </a:r>
          <a:endParaRPr lang="en-US" dirty="0"/>
        </a:p>
      </dgm:t>
    </dgm:pt>
    <dgm:pt modelId="{E5E01639-0144-0C4C-AE4D-45986191BE24}" type="parTrans" cxnId="{9099FE4A-BFFA-7745-AE22-FACD45E6097B}">
      <dgm:prSet/>
      <dgm:spPr/>
      <dgm:t>
        <a:bodyPr/>
        <a:lstStyle/>
        <a:p>
          <a:endParaRPr lang="en-US"/>
        </a:p>
      </dgm:t>
    </dgm:pt>
    <dgm:pt modelId="{9400AAC0-8F19-EB45-956D-2709478CD20C}" type="sibTrans" cxnId="{9099FE4A-BFFA-7745-AE22-FACD45E6097B}">
      <dgm:prSet/>
      <dgm:spPr/>
      <dgm:t>
        <a:bodyPr/>
        <a:lstStyle/>
        <a:p>
          <a:endParaRPr lang="en-US"/>
        </a:p>
      </dgm:t>
    </dgm:pt>
    <dgm:pt modelId="{7C4B0172-35F3-C34F-8214-1F79668CBF6C}">
      <dgm:prSet phldrT="[Text]"/>
      <dgm:spPr/>
      <dgm:t>
        <a:bodyPr/>
        <a:lstStyle/>
        <a:p>
          <a:r>
            <a:rPr lang="en-US" dirty="0" smtClean="0"/>
            <a:t>Stakeholder Engagement</a:t>
          </a:r>
          <a:endParaRPr lang="en-US" dirty="0"/>
        </a:p>
      </dgm:t>
    </dgm:pt>
    <dgm:pt modelId="{0A5C8B4A-1AD5-164F-8FFC-5B3B3AE73E26}" type="parTrans" cxnId="{9C2B6665-FB01-C844-8360-CFB6E6AAFABD}">
      <dgm:prSet/>
      <dgm:spPr/>
      <dgm:t>
        <a:bodyPr/>
        <a:lstStyle/>
        <a:p>
          <a:endParaRPr lang="en-US"/>
        </a:p>
      </dgm:t>
    </dgm:pt>
    <dgm:pt modelId="{DB660F05-F725-1F47-9A56-59C0B5186A6F}" type="sibTrans" cxnId="{9C2B6665-FB01-C844-8360-CFB6E6AAFABD}">
      <dgm:prSet/>
      <dgm:spPr/>
      <dgm:t>
        <a:bodyPr/>
        <a:lstStyle/>
        <a:p>
          <a:endParaRPr lang="en-US"/>
        </a:p>
      </dgm:t>
    </dgm:pt>
    <dgm:pt modelId="{B65EB104-982E-3C40-906E-898B34E3B211}">
      <dgm:prSet phldrT="[Text]"/>
      <dgm:spPr>
        <a:ln w="57150" cmpd="sng">
          <a:solidFill>
            <a:schemeClr val="tx1"/>
          </a:solidFill>
        </a:ln>
      </dgm:spPr>
      <dgm:t>
        <a:bodyPr/>
        <a:lstStyle/>
        <a:p>
          <a:r>
            <a:rPr lang="en-US" dirty="0" smtClean="0"/>
            <a:t>Capital</a:t>
          </a:r>
        </a:p>
        <a:p>
          <a:r>
            <a:rPr lang="en-US" dirty="0" smtClean="0"/>
            <a:t>Unleashed</a:t>
          </a:r>
          <a:endParaRPr lang="en-US" dirty="0"/>
        </a:p>
      </dgm:t>
    </dgm:pt>
    <dgm:pt modelId="{03482811-376A-A348-AA35-F55CE37FFE7A}" type="parTrans" cxnId="{89D80C7D-8A37-1E42-8AC7-3672006A2B7A}">
      <dgm:prSet/>
      <dgm:spPr/>
      <dgm:t>
        <a:bodyPr/>
        <a:lstStyle/>
        <a:p>
          <a:endParaRPr lang="en-US"/>
        </a:p>
      </dgm:t>
    </dgm:pt>
    <dgm:pt modelId="{3342A3CA-6AC5-0041-B7B9-5666B4FA2D87}" type="sibTrans" cxnId="{89D80C7D-8A37-1E42-8AC7-3672006A2B7A}">
      <dgm:prSet/>
      <dgm:spPr/>
      <dgm:t>
        <a:bodyPr/>
        <a:lstStyle/>
        <a:p>
          <a:endParaRPr lang="en-US"/>
        </a:p>
      </dgm:t>
    </dgm:pt>
    <dgm:pt modelId="{6DB58930-DD4B-4D48-8F7F-BD5B90BFBFC2}" type="pres">
      <dgm:prSet presAssocID="{13A6BC25-9B23-7845-9355-D6EE411A5EC2}" presName="CompostProcess" presStyleCnt="0">
        <dgm:presLayoutVars>
          <dgm:dir/>
          <dgm:resizeHandles val="exact"/>
        </dgm:presLayoutVars>
      </dgm:prSet>
      <dgm:spPr/>
    </dgm:pt>
    <dgm:pt modelId="{3EFBBE22-4219-AA4E-8CB2-68E5E02A8D6D}" type="pres">
      <dgm:prSet presAssocID="{13A6BC25-9B23-7845-9355-D6EE411A5EC2}" presName="arrow" presStyleLbl="bgShp" presStyleIdx="0" presStyleCnt="1"/>
      <dgm:spPr/>
    </dgm:pt>
    <dgm:pt modelId="{13E35F69-BD04-DD4B-8FF6-B56335380AD1}" type="pres">
      <dgm:prSet presAssocID="{13A6BC25-9B23-7845-9355-D6EE411A5EC2}" presName="linearProcess" presStyleCnt="0"/>
      <dgm:spPr/>
    </dgm:pt>
    <dgm:pt modelId="{6EEE3A0A-4834-F24E-BD7C-B53BC020E67D}" type="pres">
      <dgm:prSet presAssocID="{14752271-E345-6541-A500-A44D533C81DA}" presName="textNode" presStyleLbl="node1" presStyleIdx="0" presStyleCnt="3">
        <dgm:presLayoutVars>
          <dgm:bulletEnabled val="1"/>
        </dgm:presLayoutVars>
      </dgm:prSet>
      <dgm:spPr/>
      <dgm:t>
        <a:bodyPr/>
        <a:lstStyle/>
        <a:p>
          <a:endParaRPr lang="en-US"/>
        </a:p>
      </dgm:t>
    </dgm:pt>
    <dgm:pt modelId="{AEBE8D70-FFCC-3349-806B-D49E78750A04}" type="pres">
      <dgm:prSet presAssocID="{9400AAC0-8F19-EB45-956D-2709478CD20C}" presName="sibTrans" presStyleCnt="0"/>
      <dgm:spPr/>
    </dgm:pt>
    <dgm:pt modelId="{C2802FF3-C73C-7749-B73E-11A37F9FD11C}" type="pres">
      <dgm:prSet presAssocID="{7C4B0172-35F3-C34F-8214-1F79668CBF6C}" presName="textNode" presStyleLbl="node1" presStyleIdx="1" presStyleCnt="3">
        <dgm:presLayoutVars>
          <dgm:bulletEnabled val="1"/>
        </dgm:presLayoutVars>
      </dgm:prSet>
      <dgm:spPr/>
      <dgm:t>
        <a:bodyPr/>
        <a:lstStyle/>
        <a:p>
          <a:endParaRPr lang="en-US"/>
        </a:p>
      </dgm:t>
    </dgm:pt>
    <dgm:pt modelId="{5A12D3D0-7B87-DF41-82C7-FDA18CBA6581}" type="pres">
      <dgm:prSet presAssocID="{DB660F05-F725-1F47-9A56-59C0B5186A6F}" presName="sibTrans" presStyleCnt="0"/>
      <dgm:spPr/>
    </dgm:pt>
    <dgm:pt modelId="{305CDA3D-0CCC-D446-AA4B-6D2A8CD5B369}" type="pres">
      <dgm:prSet presAssocID="{B65EB104-982E-3C40-906E-898B34E3B211}" presName="textNode" presStyleLbl="node1" presStyleIdx="2" presStyleCnt="3">
        <dgm:presLayoutVars>
          <dgm:bulletEnabled val="1"/>
        </dgm:presLayoutVars>
      </dgm:prSet>
      <dgm:spPr/>
      <dgm:t>
        <a:bodyPr/>
        <a:lstStyle/>
        <a:p>
          <a:endParaRPr lang="en-US"/>
        </a:p>
      </dgm:t>
    </dgm:pt>
  </dgm:ptLst>
  <dgm:cxnLst>
    <dgm:cxn modelId="{6A58C352-E4D0-A146-BBE7-45E9C841B42C}" type="presOf" srcId="{B65EB104-982E-3C40-906E-898B34E3B211}" destId="{305CDA3D-0CCC-D446-AA4B-6D2A8CD5B369}" srcOrd="0" destOrd="0" presId="urn:microsoft.com/office/officeart/2005/8/layout/hProcess9"/>
    <dgm:cxn modelId="{C1E70D7B-35F1-3B48-B183-2AA0D37DC7DD}" type="presOf" srcId="{13A6BC25-9B23-7845-9355-D6EE411A5EC2}" destId="{6DB58930-DD4B-4D48-8F7F-BD5B90BFBFC2}" srcOrd="0" destOrd="0" presId="urn:microsoft.com/office/officeart/2005/8/layout/hProcess9"/>
    <dgm:cxn modelId="{23236A0E-0C69-EF4A-B531-73D31427116E}" type="presOf" srcId="{7C4B0172-35F3-C34F-8214-1F79668CBF6C}" destId="{C2802FF3-C73C-7749-B73E-11A37F9FD11C}" srcOrd="0" destOrd="0" presId="urn:microsoft.com/office/officeart/2005/8/layout/hProcess9"/>
    <dgm:cxn modelId="{9C2B6665-FB01-C844-8360-CFB6E6AAFABD}" srcId="{13A6BC25-9B23-7845-9355-D6EE411A5EC2}" destId="{7C4B0172-35F3-C34F-8214-1F79668CBF6C}" srcOrd="1" destOrd="0" parTransId="{0A5C8B4A-1AD5-164F-8FFC-5B3B3AE73E26}" sibTransId="{DB660F05-F725-1F47-9A56-59C0B5186A6F}"/>
    <dgm:cxn modelId="{F2085895-2952-EB4F-977A-128EFFE77208}" type="presOf" srcId="{14752271-E345-6541-A500-A44D533C81DA}" destId="{6EEE3A0A-4834-F24E-BD7C-B53BC020E67D}" srcOrd="0" destOrd="0" presId="urn:microsoft.com/office/officeart/2005/8/layout/hProcess9"/>
    <dgm:cxn modelId="{89D80C7D-8A37-1E42-8AC7-3672006A2B7A}" srcId="{13A6BC25-9B23-7845-9355-D6EE411A5EC2}" destId="{B65EB104-982E-3C40-906E-898B34E3B211}" srcOrd="2" destOrd="0" parTransId="{03482811-376A-A348-AA35-F55CE37FFE7A}" sibTransId="{3342A3CA-6AC5-0041-B7B9-5666B4FA2D87}"/>
    <dgm:cxn modelId="{9099FE4A-BFFA-7745-AE22-FACD45E6097B}" srcId="{13A6BC25-9B23-7845-9355-D6EE411A5EC2}" destId="{14752271-E345-6541-A500-A44D533C81DA}" srcOrd="0" destOrd="0" parTransId="{E5E01639-0144-0C4C-AE4D-45986191BE24}" sibTransId="{9400AAC0-8F19-EB45-956D-2709478CD20C}"/>
    <dgm:cxn modelId="{C8AAED7F-B0D6-5841-880D-7B0BAC6102DA}" type="presParOf" srcId="{6DB58930-DD4B-4D48-8F7F-BD5B90BFBFC2}" destId="{3EFBBE22-4219-AA4E-8CB2-68E5E02A8D6D}" srcOrd="0" destOrd="0" presId="urn:microsoft.com/office/officeart/2005/8/layout/hProcess9"/>
    <dgm:cxn modelId="{E42CCFE8-A7EF-9743-BB92-13A21DF930F6}" type="presParOf" srcId="{6DB58930-DD4B-4D48-8F7F-BD5B90BFBFC2}" destId="{13E35F69-BD04-DD4B-8FF6-B56335380AD1}" srcOrd="1" destOrd="0" presId="urn:microsoft.com/office/officeart/2005/8/layout/hProcess9"/>
    <dgm:cxn modelId="{532DA4ED-529B-8747-9978-313BC54F40EB}" type="presParOf" srcId="{13E35F69-BD04-DD4B-8FF6-B56335380AD1}" destId="{6EEE3A0A-4834-F24E-BD7C-B53BC020E67D}" srcOrd="0" destOrd="0" presId="urn:microsoft.com/office/officeart/2005/8/layout/hProcess9"/>
    <dgm:cxn modelId="{8EF98939-4679-ED41-913F-7756A87832E7}" type="presParOf" srcId="{13E35F69-BD04-DD4B-8FF6-B56335380AD1}" destId="{AEBE8D70-FFCC-3349-806B-D49E78750A04}" srcOrd="1" destOrd="0" presId="urn:microsoft.com/office/officeart/2005/8/layout/hProcess9"/>
    <dgm:cxn modelId="{267ABEDE-67C2-6548-B41B-912373333A67}" type="presParOf" srcId="{13E35F69-BD04-DD4B-8FF6-B56335380AD1}" destId="{C2802FF3-C73C-7749-B73E-11A37F9FD11C}" srcOrd="2" destOrd="0" presId="urn:microsoft.com/office/officeart/2005/8/layout/hProcess9"/>
    <dgm:cxn modelId="{E2FD2D04-F5D4-1044-929B-2C1D0708CB72}" type="presParOf" srcId="{13E35F69-BD04-DD4B-8FF6-B56335380AD1}" destId="{5A12D3D0-7B87-DF41-82C7-FDA18CBA6581}" srcOrd="3" destOrd="0" presId="urn:microsoft.com/office/officeart/2005/8/layout/hProcess9"/>
    <dgm:cxn modelId="{E9D83807-FF99-914D-BA2B-65817838E8B4}" type="presParOf" srcId="{13E35F69-BD04-DD4B-8FF6-B56335380AD1}" destId="{305CDA3D-0CCC-D446-AA4B-6D2A8CD5B36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75DF08-870C-784A-881E-1740F9985AE0}" type="doc">
      <dgm:prSet loTypeId="urn:microsoft.com/office/officeart/2005/8/layout/radial4" loCatId="" qsTypeId="urn:microsoft.com/office/officeart/2005/8/quickstyle/simple2" qsCatId="simple" csTypeId="urn:microsoft.com/office/officeart/2005/8/colors/colorful2" csCatId="colorful" phldr="1"/>
      <dgm:spPr/>
      <dgm:t>
        <a:bodyPr/>
        <a:lstStyle/>
        <a:p>
          <a:endParaRPr lang="en-US"/>
        </a:p>
      </dgm:t>
    </dgm:pt>
    <dgm:pt modelId="{49CE5185-0EE1-5E47-AE0C-3CE54EB49F4A}">
      <dgm:prSet phldrT="[Text]" custT="1"/>
      <dgm:spPr>
        <a:ln>
          <a:solidFill>
            <a:schemeClr val="tx1"/>
          </a:solidFill>
        </a:ln>
      </dgm:spPr>
      <dgm:t>
        <a:bodyPr/>
        <a:lstStyle/>
        <a:p>
          <a:r>
            <a:rPr lang="en-US" sz="2800" b="1" dirty="0" smtClean="0">
              <a:solidFill>
                <a:schemeClr val="tx1"/>
              </a:solidFill>
            </a:rPr>
            <a:t>Matterness</a:t>
          </a:r>
          <a:endParaRPr lang="en-US" sz="2800" b="1" dirty="0">
            <a:solidFill>
              <a:schemeClr val="tx1"/>
            </a:solidFill>
          </a:endParaRPr>
        </a:p>
      </dgm:t>
    </dgm:pt>
    <dgm:pt modelId="{67F552E0-EA52-8246-B9FD-5345600E9ECE}" type="parTrans" cxnId="{09E5DE7D-5479-EE4C-A65A-C892911CE4B4}">
      <dgm:prSet/>
      <dgm:spPr/>
      <dgm:t>
        <a:bodyPr/>
        <a:lstStyle/>
        <a:p>
          <a:endParaRPr lang="en-US" sz="2800"/>
        </a:p>
      </dgm:t>
    </dgm:pt>
    <dgm:pt modelId="{0586FF87-FB03-B844-9114-984D1134A18D}" type="sibTrans" cxnId="{09E5DE7D-5479-EE4C-A65A-C892911CE4B4}">
      <dgm:prSet/>
      <dgm:spPr/>
      <dgm:t>
        <a:bodyPr/>
        <a:lstStyle/>
        <a:p>
          <a:endParaRPr lang="en-US" sz="2800"/>
        </a:p>
      </dgm:t>
    </dgm:pt>
    <dgm:pt modelId="{67C30A22-E09C-AF42-9CF0-D5BD9DE5EB03}">
      <dgm:prSet phldrT="[Text]" custT="1"/>
      <dgm:spPr/>
      <dgm:t>
        <a:bodyPr/>
        <a:lstStyle/>
        <a:p>
          <a:r>
            <a:rPr lang="en-US" sz="2800" dirty="0" smtClean="0"/>
            <a:t>Org culture</a:t>
          </a:r>
          <a:endParaRPr lang="en-US" sz="2800" dirty="0"/>
        </a:p>
      </dgm:t>
    </dgm:pt>
    <dgm:pt modelId="{A1990F95-5819-BA4E-8E8A-12012253C61F}" type="parTrans" cxnId="{54C2C207-1673-4E49-8237-E4D24CE9DC6F}">
      <dgm:prSet/>
      <dgm:spPr/>
      <dgm:t>
        <a:bodyPr/>
        <a:lstStyle/>
        <a:p>
          <a:endParaRPr lang="en-US" sz="2800"/>
        </a:p>
      </dgm:t>
    </dgm:pt>
    <dgm:pt modelId="{FD8E49BC-A10B-FE44-A85E-C32853F7DE39}" type="sibTrans" cxnId="{54C2C207-1673-4E49-8237-E4D24CE9DC6F}">
      <dgm:prSet/>
      <dgm:spPr/>
      <dgm:t>
        <a:bodyPr/>
        <a:lstStyle/>
        <a:p>
          <a:endParaRPr lang="en-US" sz="2800"/>
        </a:p>
      </dgm:t>
    </dgm:pt>
    <dgm:pt modelId="{9603A96F-3797-694E-89DD-8FF95E936A96}">
      <dgm:prSet phldrT="[Text]" custT="1"/>
      <dgm:spPr/>
      <dgm:t>
        <a:bodyPr/>
        <a:lstStyle/>
        <a:p>
          <a:r>
            <a:rPr lang="en-US" sz="2800" dirty="0" smtClean="0"/>
            <a:t>Personal engagement</a:t>
          </a:r>
          <a:endParaRPr lang="en-US" sz="2800" dirty="0"/>
        </a:p>
      </dgm:t>
    </dgm:pt>
    <dgm:pt modelId="{C07CBC23-EC81-E041-89F7-CAB163BD8051}" type="parTrans" cxnId="{1DEDB6AD-537A-AF41-BD10-13B685679B80}">
      <dgm:prSet/>
      <dgm:spPr/>
      <dgm:t>
        <a:bodyPr/>
        <a:lstStyle/>
        <a:p>
          <a:endParaRPr lang="en-US" sz="2800"/>
        </a:p>
      </dgm:t>
    </dgm:pt>
    <dgm:pt modelId="{40B1C503-C6F9-7440-8BA2-8420A4D48A8F}" type="sibTrans" cxnId="{1DEDB6AD-537A-AF41-BD10-13B685679B80}">
      <dgm:prSet/>
      <dgm:spPr/>
      <dgm:t>
        <a:bodyPr/>
        <a:lstStyle/>
        <a:p>
          <a:endParaRPr lang="en-US" sz="2800"/>
        </a:p>
      </dgm:t>
    </dgm:pt>
    <dgm:pt modelId="{6DC0A321-8FB0-094F-95EF-EC9A1EB9DCEE}">
      <dgm:prSet phldrT="[Text]" custT="1"/>
      <dgm:spPr/>
      <dgm:t>
        <a:bodyPr/>
        <a:lstStyle/>
        <a:p>
          <a:r>
            <a:rPr lang="en-US" sz="2800" dirty="0" smtClean="0"/>
            <a:t>Understand stakeholders</a:t>
          </a:r>
          <a:endParaRPr lang="en-US" sz="2800" dirty="0"/>
        </a:p>
      </dgm:t>
    </dgm:pt>
    <dgm:pt modelId="{A311E37D-5926-5641-883A-0AB9D740449D}" type="parTrans" cxnId="{D2633A5B-16E7-9D48-8661-852CEDEAFF91}">
      <dgm:prSet/>
      <dgm:spPr/>
      <dgm:t>
        <a:bodyPr/>
        <a:lstStyle/>
        <a:p>
          <a:endParaRPr lang="en-US" sz="2800"/>
        </a:p>
      </dgm:t>
    </dgm:pt>
    <dgm:pt modelId="{EA827B92-69CF-814F-BD29-7D330847C60A}" type="sibTrans" cxnId="{D2633A5B-16E7-9D48-8661-852CEDEAFF91}">
      <dgm:prSet/>
      <dgm:spPr/>
      <dgm:t>
        <a:bodyPr/>
        <a:lstStyle/>
        <a:p>
          <a:endParaRPr lang="en-US" sz="2800"/>
        </a:p>
      </dgm:t>
    </dgm:pt>
    <dgm:pt modelId="{124EB668-944D-B14C-9F07-1D48E6CE65B7}" type="pres">
      <dgm:prSet presAssocID="{B675DF08-870C-784A-881E-1740F9985AE0}" presName="cycle" presStyleCnt="0">
        <dgm:presLayoutVars>
          <dgm:chMax val="1"/>
          <dgm:dir/>
          <dgm:animLvl val="ctr"/>
          <dgm:resizeHandles val="exact"/>
        </dgm:presLayoutVars>
      </dgm:prSet>
      <dgm:spPr/>
      <dgm:t>
        <a:bodyPr/>
        <a:lstStyle/>
        <a:p>
          <a:endParaRPr lang="en-US"/>
        </a:p>
      </dgm:t>
    </dgm:pt>
    <dgm:pt modelId="{C6C47C53-C672-3F42-BD61-D77D4DA7636C}" type="pres">
      <dgm:prSet presAssocID="{49CE5185-0EE1-5E47-AE0C-3CE54EB49F4A}" presName="centerShape" presStyleLbl="node0" presStyleIdx="0" presStyleCnt="1" custScaleX="117336" custScaleY="109740"/>
      <dgm:spPr/>
      <dgm:t>
        <a:bodyPr/>
        <a:lstStyle/>
        <a:p>
          <a:endParaRPr lang="en-US"/>
        </a:p>
      </dgm:t>
    </dgm:pt>
    <dgm:pt modelId="{9EA967CD-A997-D645-8EAB-0C043E646F8F}" type="pres">
      <dgm:prSet presAssocID="{A1990F95-5819-BA4E-8E8A-12012253C61F}" presName="parTrans" presStyleLbl="bgSibTrans2D1" presStyleIdx="0" presStyleCnt="3"/>
      <dgm:spPr/>
      <dgm:t>
        <a:bodyPr/>
        <a:lstStyle/>
        <a:p>
          <a:endParaRPr lang="en-US"/>
        </a:p>
      </dgm:t>
    </dgm:pt>
    <dgm:pt modelId="{F2C4D54B-C9B5-F244-B215-AE69C21F0374}" type="pres">
      <dgm:prSet presAssocID="{67C30A22-E09C-AF42-9CF0-D5BD9DE5EB03}" presName="node" presStyleLbl="node1" presStyleIdx="0" presStyleCnt="3" custScaleX="107645" custScaleY="104639" custRadScaleRad="109460" custRadScaleInc="-895">
        <dgm:presLayoutVars>
          <dgm:bulletEnabled val="1"/>
        </dgm:presLayoutVars>
      </dgm:prSet>
      <dgm:spPr/>
      <dgm:t>
        <a:bodyPr/>
        <a:lstStyle/>
        <a:p>
          <a:endParaRPr lang="en-US"/>
        </a:p>
      </dgm:t>
    </dgm:pt>
    <dgm:pt modelId="{BF6BA79F-2507-7D41-9A33-B1DE0E9E8250}" type="pres">
      <dgm:prSet presAssocID="{C07CBC23-EC81-E041-89F7-CAB163BD8051}" presName="parTrans" presStyleLbl="bgSibTrans2D1" presStyleIdx="1" presStyleCnt="3"/>
      <dgm:spPr/>
      <dgm:t>
        <a:bodyPr/>
        <a:lstStyle/>
        <a:p>
          <a:endParaRPr lang="en-US"/>
        </a:p>
      </dgm:t>
    </dgm:pt>
    <dgm:pt modelId="{97CD0272-2508-A94A-AB71-0DD7B7B73B01}" type="pres">
      <dgm:prSet presAssocID="{9603A96F-3797-694E-89DD-8FF95E936A96}" presName="node" presStyleLbl="node1" presStyleIdx="1" presStyleCnt="3">
        <dgm:presLayoutVars>
          <dgm:bulletEnabled val="1"/>
        </dgm:presLayoutVars>
      </dgm:prSet>
      <dgm:spPr/>
      <dgm:t>
        <a:bodyPr/>
        <a:lstStyle/>
        <a:p>
          <a:endParaRPr lang="en-US"/>
        </a:p>
      </dgm:t>
    </dgm:pt>
    <dgm:pt modelId="{7499E551-1809-6F43-803C-BE3E7346D32A}" type="pres">
      <dgm:prSet presAssocID="{A311E37D-5926-5641-883A-0AB9D740449D}" presName="parTrans" presStyleLbl="bgSibTrans2D1" presStyleIdx="2" presStyleCnt="3"/>
      <dgm:spPr/>
      <dgm:t>
        <a:bodyPr/>
        <a:lstStyle/>
        <a:p>
          <a:endParaRPr lang="en-US"/>
        </a:p>
      </dgm:t>
    </dgm:pt>
    <dgm:pt modelId="{A9F79241-4F75-B04E-A7B3-724EFDEE0991}" type="pres">
      <dgm:prSet presAssocID="{6DC0A321-8FB0-094F-95EF-EC9A1EB9DCEE}" presName="node" presStyleLbl="node1" presStyleIdx="2" presStyleCnt="3" custScaleX="103257" custScaleY="107511" custRadScaleRad="107948" custRadScaleInc="2205">
        <dgm:presLayoutVars>
          <dgm:bulletEnabled val="1"/>
        </dgm:presLayoutVars>
      </dgm:prSet>
      <dgm:spPr/>
      <dgm:t>
        <a:bodyPr/>
        <a:lstStyle/>
        <a:p>
          <a:endParaRPr lang="en-US"/>
        </a:p>
      </dgm:t>
    </dgm:pt>
  </dgm:ptLst>
  <dgm:cxnLst>
    <dgm:cxn modelId="{09569544-2D39-3E46-85C8-8752EFB920A1}" type="presOf" srcId="{9603A96F-3797-694E-89DD-8FF95E936A96}" destId="{97CD0272-2508-A94A-AB71-0DD7B7B73B01}" srcOrd="0" destOrd="0" presId="urn:microsoft.com/office/officeart/2005/8/layout/radial4"/>
    <dgm:cxn modelId="{1888B379-71FD-874C-AC4D-3FD414AE622B}" type="presOf" srcId="{A1990F95-5819-BA4E-8E8A-12012253C61F}" destId="{9EA967CD-A997-D645-8EAB-0C043E646F8F}" srcOrd="0" destOrd="0" presId="urn:microsoft.com/office/officeart/2005/8/layout/radial4"/>
    <dgm:cxn modelId="{3E27A112-A9D1-2544-ABD7-47727100C7FD}" type="presOf" srcId="{6DC0A321-8FB0-094F-95EF-EC9A1EB9DCEE}" destId="{A9F79241-4F75-B04E-A7B3-724EFDEE0991}" srcOrd="0" destOrd="0" presId="urn:microsoft.com/office/officeart/2005/8/layout/radial4"/>
    <dgm:cxn modelId="{D2633A5B-16E7-9D48-8661-852CEDEAFF91}" srcId="{49CE5185-0EE1-5E47-AE0C-3CE54EB49F4A}" destId="{6DC0A321-8FB0-094F-95EF-EC9A1EB9DCEE}" srcOrd="2" destOrd="0" parTransId="{A311E37D-5926-5641-883A-0AB9D740449D}" sibTransId="{EA827B92-69CF-814F-BD29-7D330847C60A}"/>
    <dgm:cxn modelId="{4FEA4B7B-C16E-274D-B0C2-D044D12D9B0F}" type="presOf" srcId="{49CE5185-0EE1-5E47-AE0C-3CE54EB49F4A}" destId="{C6C47C53-C672-3F42-BD61-D77D4DA7636C}" srcOrd="0" destOrd="0" presId="urn:microsoft.com/office/officeart/2005/8/layout/radial4"/>
    <dgm:cxn modelId="{F3E7D78E-5644-AA4A-B349-C011CC186C62}" type="presOf" srcId="{B675DF08-870C-784A-881E-1740F9985AE0}" destId="{124EB668-944D-B14C-9F07-1D48E6CE65B7}" srcOrd="0" destOrd="0" presId="urn:microsoft.com/office/officeart/2005/8/layout/radial4"/>
    <dgm:cxn modelId="{23A61E0F-4DD4-D04B-904D-690BD0DCE4C2}" type="presOf" srcId="{A311E37D-5926-5641-883A-0AB9D740449D}" destId="{7499E551-1809-6F43-803C-BE3E7346D32A}" srcOrd="0" destOrd="0" presId="urn:microsoft.com/office/officeart/2005/8/layout/radial4"/>
    <dgm:cxn modelId="{09E5DE7D-5479-EE4C-A65A-C892911CE4B4}" srcId="{B675DF08-870C-784A-881E-1740F9985AE0}" destId="{49CE5185-0EE1-5E47-AE0C-3CE54EB49F4A}" srcOrd="0" destOrd="0" parTransId="{67F552E0-EA52-8246-B9FD-5345600E9ECE}" sibTransId="{0586FF87-FB03-B844-9114-984D1134A18D}"/>
    <dgm:cxn modelId="{0EA37E06-701E-4D42-928D-190390569B58}" type="presOf" srcId="{67C30A22-E09C-AF42-9CF0-D5BD9DE5EB03}" destId="{F2C4D54B-C9B5-F244-B215-AE69C21F0374}" srcOrd="0" destOrd="0" presId="urn:microsoft.com/office/officeart/2005/8/layout/radial4"/>
    <dgm:cxn modelId="{F42098ED-FCC8-B244-BF96-73237896439F}" type="presOf" srcId="{C07CBC23-EC81-E041-89F7-CAB163BD8051}" destId="{BF6BA79F-2507-7D41-9A33-B1DE0E9E8250}" srcOrd="0" destOrd="0" presId="urn:microsoft.com/office/officeart/2005/8/layout/radial4"/>
    <dgm:cxn modelId="{1DEDB6AD-537A-AF41-BD10-13B685679B80}" srcId="{49CE5185-0EE1-5E47-AE0C-3CE54EB49F4A}" destId="{9603A96F-3797-694E-89DD-8FF95E936A96}" srcOrd="1" destOrd="0" parTransId="{C07CBC23-EC81-E041-89F7-CAB163BD8051}" sibTransId="{40B1C503-C6F9-7440-8BA2-8420A4D48A8F}"/>
    <dgm:cxn modelId="{54C2C207-1673-4E49-8237-E4D24CE9DC6F}" srcId="{49CE5185-0EE1-5E47-AE0C-3CE54EB49F4A}" destId="{67C30A22-E09C-AF42-9CF0-D5BD9DE5EB03}" srcOrd="0" destOrd="0" parTransId="{A1990F95-5819-BA4E-8E8A-12012253C61F}" sibTransId="{FD8E49BC-A10B-FE44-A85E-C32853F7DE39}"/>
    <dgm:cxn modelId="{C5095B16-7CC4-574D-ADA8-D7A645203FE6}" type="presParOf" srcId="{124EB668-944D-B14C-9F07-1D48E6CE65B7}" destId="{C6C47C53-C672-3F42-BD61-D77D4DA7636C}" srcOrd="0" destOrd="0" presId="urn:microsoft.com/office/officeart/2005/8/layout/radial4"/>
    <dgm:cxn modelId="{8FAE7BBE-A25E-9245-B522-C201B0E7E50B}" type="presParOf" srcId="{124EB668-944D-B14C-9F07-1D48E6CE65B7}" destId="{9EA967CD-A997-D645-8EAB-0C043E646F8F}" srcOrd="1" destOrd="0" presId="urn:microsoft.com/office/officeart/2005/8/layout/radial4"/>
    <dgm:cxn modelId="{91F029AA-61F3-4D42-8EDC-D6551236B11D}" type="presParOf" srcId="{124EB668-944D-B14C-9F07-1D48E6CE65B7}" destId="{F2C4D54B-C9B5-F244-B215-AE69C21F0374}" srcOrd="2" destOrd="0" presId="urn:microsoft.com/office/officeart/2005/8/layout/radial4"/>
    <dgm:cxn modelId="{80DC65EF-72C9-9640-9F34-3AD39DC47A66}" type="presParOf" srcId="{124EB668-944D-B14C-9F07-1D48E6CE65B7}" destId="{BF6BA79F-2507-7D41-9A33-B1DE0E9E8250}" srcOrd="3" destOrd="0" presId="urn:microsoft.com/office/officeart/2005/8/layout/radial4"/>
    <dgm:cxn modelId="{6D6DA06C-1891-EA44-9ACF-867A01FF0AF6}" type="presParOf" srcId="{124EB668-944D-B14C-9F07-1D48E6CE65B7}" destId="{97CD0272-2508-A94A-AB71-0DD7B7B73B01}" srcOrd="4" destOrd="0" presId="urn:microsoft.com/office/officeart/2005/8/layout/radial4"/>
    <dgm:cxn modelId="{C31800D1-932B-AB45-A3C5-5FD93F52D38C}" type="presParOf" srcId="{124EB668-944D-B14C-9F07-1D48E6CE65B7}" destId="{7499E551-1809-6F43-803C-BE3E7346D32A}" srcOrd="5" destOrd="0" presId="urn:microsoft.com/office/officeart/2005/8/layout/radial4"/>
    <dgm:cxn modelId="{6614F81E-1815-604A-B420-3B730FEDCAE5}" type="presParOf" srcId="{124EB668-944D-B14C-9F07-1D48E6CE65B7}" destId="{A9F79241-4F75-B04E-A7B3-724EFDEE099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BBE22-4219-AA4E-8CB2-68E5E02A8D6D}">
      <dsp:nvSpPr>
        <dsp:cNvPr id="0" name=""/>
        <dsp:cNvSpPr/>
      </dsp:nvSpPr>
      <dsp:spPr>
        <a:xfrm>
          <a:off x="557476" y="0"/>
          <a:ext cx="6318066" cy="3146611"/>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EE3A0A-4834-F24E-BD7C-B53BC020E67D}">
      <dsp:nvSpPr>
        <dsp:cNvPr id="0" name=""/>
        <dsp:cNvSpPr/>
      </dsp:nvSpPr>
      <dsp:spPr>
        <a:xfrm>
          <a:off x="251880" y="943983"/>
          <a:ext cx="2229905" cy="1258644"/>
        </a:xfrm>
        <a:prstGeom prst="roundRect">
          <a:avLst/>
        </a:prstGeom>
        <a:solidFill>
          <a:schemeClr val="accent3">
            <a:hueOff val="0"/>
            <a:satOff val="0"/>
            <a:lumOff val="0"/>
            <a:alphaOff val="0"/>
          </a:schemeClr>
        </a:solidFill>
        <a:ln w="571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Org Culture/Personal Engagement</a:t>
          </a:r>
          <a:endParaRPr lang="en-US" sz="2300" kern="1200" dirty="0"/>
        </a:p>
      </dsp:txBody>
      <dsp:txXfrm>
        <a:off x="313322" y="1005425"/>
        <a:ext cx="2107021" cy="1135760"/>
      </dsp:txXfrm>
    </dsp:sp>
    <dsp:sp modelId="{C2802FF3-C73C-7749-B73E-11A37F9FD11C}">
      <dsp:nvSpPr>
        <dsp:cNvPr id="0" name=""/>
        <dsp:cNvSpPr/>
      </dsp:nvSpPr>
      <dsp:spPr>
        <a:xfrm>
          <a:off x="2601556" y="943983"/>
          <a:ext cx="2229905" cy="1258644"/>
        </a:xfrm>
        <a:prstGeom prst="roundRect">
          <a:avLst/>
        </a:prstGeom>
        <a:solidFill>
          <a:schemeClr val="accent3">
            <a:hueOff val="5625133"/>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Stakeholder Engagement</a:t>
          </a:r>
          <a:endParaRPr lang="en-US" sz="2300" kern="1200" dirty="0"/>
        </a:p>
      </dsp:txBody>
      <dsp:txXfrm>
        <a:off x="2662998" y="1005425"/>
        <a:ext cx="2107021" cy="1135760"/>
      </dsp:txXfrm>
    </dsp:sp>
    <dsp:sp modelId="{305CDA3D-0CCC-D446-AA4B-6D2A8CD5B369}">
      <dsp:nvSpPr>
        <dsp:cNvPr id="0" name=""/>
        <dsp:cNvSpPr/>
      </dsp:nvSpPr>
      <dsp:spPr>
        <a:xfrm>
          <a:off x="4951232" y="943983"/>
          <a:ext cx="2229905" cy="1258644"/>
        </a:xfrm>
        <a:prstGeom prst="roundRect">
          <a:avLst/>
        </a:prstGeom>
        <a:solidFill>
          <a:schemeClr val="accent3">
            <a:hueOff val="11250266"/>
            <a:satOff val="-16880"/>
            <a:lumOff val="-2745"/>
            <a:alphaOff val="0"/>
          </a:schemeClr>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Capital</a:t>
          </a:r>
        </a:p>
        <a:p>
          <a:pPr lvl="0" algn="ctr" defTabSz="1022350">
            <a:lnSpc>
              <a:spcPct val="90000"/>
            </a:lnSpc>
            <a:spcBef>
              <a:spcPct val="0"/>
            </a:spcBef>
            <a:spcAft>
              <a:spcPct val="35000"/>
            </a:spcAft>
          </a:pPr>
          <a:r>
            <a:rPr lang="en-US" sz="2300" kern="1200" dirty="0" smtClean="0"/>
            <a:t>Unleashed</a:t>
          </a:r>
          <a:endParaRPr lang="en-US" sz="2300" kern="1200" dirty="0"/>
        </a:p>
      </dsp:txBody>
      <dsp:txXfrm>
        <a:off x="5012674" y="1005425"/>
        <a:ext cx="2107021" cy="1135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BBE22-4219-AA4E-8CB2-68E5E02A8D6D}">
      <dsp:nvSpPr>
        <dsp:cNvPr id="0" name=""/>
        <dsp:cNvSpPr/>
      </dsp:nvSpPr>
      <dsp:spPr>
        <a:xfrm>
          <a:off x="557476" y="0"/>
          <a:ext cx="6318066" cy="3146611"/>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EE3A0A-4834-F24E-BD7C-B53BC020E67D}">
      <dsp:nvSpPr>
        <dsp:cNvPr id="0" name=""/>
        <dsp:cNvSpPr/>
      </dsp:nvSpPr>
      <dsp:spPr>
        <a:xfrm>
          <a:off x="251880" y="943983"/>
          <a:ext cx="2229905" cy="12586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Org Culture/Personal Engagement</a:t>
          </a:r>
          <a:endParaRPr lang="en-US" sz="2300" kern="1200" dirty="0"/>
        </a:p>
      </dsp:txBody>
      <dsp:txXfrm>
        <a:off x="313322" y="1005425"/>
        <a:ext cx="2107021" cy="1135760"/>
      </dsp:txXfrm>
    </dsp:sp>
    <dsp:sp modelId="{C2802FF3-C73C-7749-B73E-11A37F9FD11C}">
      <dsp:nvSpPr>
        <dsp:cNvPr id="0" name=""/>
        <dsp:cNvSpPr/>
      </dsp:nvSpPr>
      <dsp:spPr>
        <a:xfrm>
          <a:off x="2601556" y="943983"/>
          <a:ext cx="2229905" cy="1258644"/>
        </a:xfrm>
        <a:prstGeom prst="roundRect">
          <a:avLst/>
        </a:prstGeom>
        <a:solidFill>
          <a:schemeClr val="accent3">
            <a:hueOff val="5625133"/>
            <a:satOff val="-8440"/>
            <a:lumOff val="-1373"/>
            <a:alphaOff val="0"/>
          </a:schemeClr>
        </a:solidFill>
        <a:ln w="57150" cap="flat" cmpd="sng" algn="ctr">
          <a:solidFill>
            <a:scrgbClr r="0" g="0" b="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Stakeholder Engagement</a:t>
          </a:r>
          <a:endParaRPr lang="en-US" sz="2300" kern="1200" dirty="0"/>
        </a:p>
      </dsp:txBody>
      <dsp:txXfrm>
        <a:off x="2662998" y="1005425"/>
        <a:ext cx="2107021" cy="1135760"/>
      </dsp:txXfrm>
    </dsp:sp>
    <dsp:sp modelId="{305CDA3D-0CCC-D446-AA4B-6D2A8CD5B369}">
      <dsp:nvSpPr>
        <dsp:cNvPr id="0" name=""/>
        <dsp:cNvSpPr/>
      </dsp:nvSpPr>
      <dsp:spPr>
        <a:xfrm>
          <a:off x="4951232" y="943983"/>
          <a:ext cx="2229905" cy="1258644"/>
        </a:xfrm>
        <a:prstGeom prst="roundRect">
          <a:avLst/>
        </a:prstGeom>
        <a:solidFill>
          <a:schemeClr val="accent3">
            <a:hueOff val="11250266"/>
            <a:satOff val="-16880"/>
            <a:lumOff val="-2745"/>
            <a:alphaOff val="0"/>
          </a:schemeClr>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Capital</a:t>
          </a:r>
        </a:p>
        <a:p>
          <a:pPr lvl="0" algn="ctr" defTabSz="1022350">
            <a:lnSpc>
              <a:spcPct val="90000"/>
            </a:lnSpc>
            <a:spcBef>
              <a:spcPct val="0"/>
            </a:spcBef>
            <a:spcAft>
              <a:spcPct val="35000"/>
            </a:spcAft>
          </a:pPr>
          <a:r>
            <a:rPr lang="en-US" sz="2300" kern="1200" dirty="0" smtClean="0"/>
            <a:t>Unleashed</a:t>
          </a:r>
          <a:endParaRPr lang="en-US" sz="2300" kern="1200" dirty="0"/>
        </a:p>
      </dsp:txBody>
      <dsp:txXfrm>
        <a:off x="5012674" y="1005425"/>
        <a:ext cx="2107021" cy="113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BBE22-4219-AA4E-8CB2-68E5E02A8D6D}">
      <dsp:nvSpPr>
        <dsp:cNvPr id="0" name=""/>
        <dsp:cNvSpPr/>
      </dsp:nvSpPr>
      <dsp:spPr>
        <a:xfrm>
          <a:off x="557476" y="0"/>
          <a:ext cx="6318066" cy="3146611"/>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EE3A0A-4834-F24E-BD7C-B53BC020E67D}">
      <dsp:nvSpPr>
        <dsp:cNvPr id="0" name=""/>
        <dsp:cNvSpPr/>
      </dsp:nvSpPr>
      <dsp:spPr>
        <a:xfrm>
          <a:off x="251880" y="943983"/>
          <a:ext cx="2229905" cy="12586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Org Culture/Personal Engagement</a:t>
          </a:r>
          <a:endParaRPr lang="en-US" sz="2300" kern="1200" dirty="0"/>
        </a:p>
      </dsp:txBody>
      <dsp:txXfrm>
        <a:off x="313322" y="1005425"/>
        <a:ext cx="2107021" cy="1135760"/>
      </dsp:txXfrm>
    </dsp:sp>
    <dsp:sp modelId="{C2802FF3-C73C-7749-B73E-11A37F9FD11C}">
      <dsp:nvSpPr>
        <dsp:cNvPr id="0" name=""/>
        <dsp:cNvSpPr/>
      </dsp:nvSpPr>
      <dsp:spPr>
        <a:xfrm>
          <a:off x="2601556" y="943983"/>
          <a:ext cx="2229905" cy="1258644"/>
        </a:xfrm>
        <a:prstGeom prst="roundRect">
          <a:avLst/>
        </a:prstGeom>
        <a:solidFill>
          <a:schemeClr val="accent3">
            <a:hueOff val="5625133"/>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Stakeholder Engagement</a:t>
          </a:r>
          <a:endParaRPr lang="en-US" sz="2300" kern="1200" dirty="0"/>
        </a:p>
      </dsp:txBody>
      <dsp:txXfrm>
        <a:off x="2662998" y="1005425"/>
        <a:ext cx="2107021" cy="1135760"/>
      </dsp:txXfrm>
    </dsp:sp>
    <dsp:sp modelId="{305CDA3D-0CCC-D446-AA4B-6D2A8CD5B369}">
      <dsp:nvSpPr>
        <dsp:cNvPr id="0" name=""/>
        <dsp:cNvSpPr/>
      </dsp:nvSpPr>
      <dsp:spPr>
        <a:xfrm>
          <a:off x="4951232" y="943983"/>
          <a:ext cx="2229905" cy="1258644"/>
        </a:xfrm>
        <a:prstGeom prst="roundRect">
          <a:avLst/>
        </a:prstGeom>
        <a:solidFill>
          <a:schemeClr val="accent3">
            <a:hueOff val="11250266"/>
            <a:satOff val="-16880"/>
            <a:lumOff val="-2745"/>
            <a:alphaOff val="0"/>
          </a:schemeClr>
        </a:solidFill>
        <a:ln w="571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Capital</a:t>
          </a:r>
        </a:p>
        <a:p>
          <a:pPr lvl="0" algn="ctr" defTabSz="1022350">
            <a:lnSpc>
              <a:spcPct val="90000"/>
            </a:lnSpc>
            <a:spcBef>
              <a:spcPct val="0"/>
            </a:spcBef>
            <a:spcAft>
              <a:spcPct val="35000"/>
            </a:spcAft>
          </a:pPr>
          <a:r>
            <a:rPr lang="en-US" sz="2300" kern="1200" dirty="0" smtClean="0"/>
            <a:t>Unleashed</a:t>
          </a:r>
          <a:endParaRPr lang="en-US" sz="2300" kern="1200" dirty="0"/>
        </a:p>
      </dsp:txBody>
      <dsp:txXfrm>
        <a:off x="5012674" y="1005425"/>
        <a:ext cx="2107021" cy="1135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47C53-C672-3F42-BD61-D77D4DA7636C}">
      <dsp:nvSpPr>
        <dsp:cNvPr id="0" name=""/>
        <dsp:cNvSpPr/>
      </dsp:nvSpPr>
      <dsp:spPr>
        <a:xfrm>
          <a:off x="2932922" y="2407084"/>
          <a:ext cx="2525418" cy="2361929"/>
        </a:xfrm>
        <a:prstGeom prst="ellipse">
          <a:avLst/>
        </a:prstGeom>
        <a:solidFill>
          <a:schemeClr val="accen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Matterness</a:t>
          </a:r>
          <a:endParaRPr lang="en-US" sz="2800" b="1" kern="1200" dirty="0">
            <a:solidFill>
              <a:schemeClr val="tx1"/>
            </a:solidFill>
          </a:endParaRPr>
        </a:p>
      </dsp:txBody>
      <dsp:txXfrm>
        <a:off x="3302761" y="2752980"/>
        <a:ext cx="1785740" cy="1670137"/>
      </dsp:txXfrm>
    </dsp:sp>
    <dsp:sp modelId="{9EA967CD-A997-D645-8EAB-0C043E646F8F}">
      <dsp:nvSpPr>
        <dsp:cNvPr id="0" name=""/>
        <dsp:cNvSpPr/>
      </dsp:nvSpPr>
      <dsp:spPr>
        <a:xfrm rot="12867780">
          <a:off x="1494734" y="2029064"/>
          <a:ext cx="1752583" cy="613404"/>
        </a:xfrm>
        <a:prstGeom prst="lef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2C4D54B-C9B5-F244-B215-AE69C21F0374}">
      <dsp:nvSpPr>
        <dsp:cNvPr id="0" name=""/>
        <dsp:cNvSpPr/>
      </dsp:nvSpPr>
      <dsp:spPr>
        <a:xfrm>
          <a:off x="548032" y="984082"/>
          <a:ext cx="2200997" cy="171162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Org culture</a:t>
          </a:r>
          <a:endParaRPr lang="en-US" sz="2800" kern="1200" dirty="0"/>
        </a:p>
      </dsp:txBody>
      <dsp:txXfrm>
        <a:off x="598164" y="1034214"/>
        <a:ext cx="2100733" cy="1611363"/>
      </dsp:txXfrm>
    </dsp:sp>
    <dsp:sp modelId="{BF6BA79F-2507-7D41-9A33-B1DE0E9E8250}">
      <dsp:nvSpPr>
        <dsp:cNvPr id="0" name=""/>
        <dsp:cNvSpPr/>
      </dsp:nvSpPr>
      <dsp:spPr>
        <a:xfrm rot="16200000">
          <a:off x="3420097" y="1234573"/>
          <a:ext cx="1551069" cy="613404"/>
        </a:xfrm>
        <a:prstGeom prst="leftArrow">
          <a:avLst>
            <a:gd name="adj1" fmla="val 60000"/>
            <a:gd name="adj2" fmla="val 50000"/>
          </a:avLst>
        </a:prstGeom>
        <a:solidFill>
          <a:schemeClr val="accent2">
            <a:hueOff val="2340760"/>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7CD0272-2508-A94A-AB71-0DD7B7B73B01}">
      <dsp:nvSpPr>
        <dsp:cNvPr id="0" name=""/>
        <dsp:cNvSpPr/>
      </dsp:nvSpPr>
      <dsp:spPr>
        <a:xfrm>
          <a:off x="3173291" y="-52131"/>
          <a:ext cx="2044681" cy="1635745"/>
        </a:xfrm>
        <a:prstGeom prst="roundRect">
          <a:avLst>
            <a:gd name="adj" fmla="val 10000"/>
          </a:avLst>
        </a:prstGeom>
        <a:solidFill>
          <a:schemeClr val="accent2">
            <a:hueOff val="2340760"/>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Personal engagement</a:t>
          </a:r>
          <a:endParaRPr lang="en-US" sz="2800" kern="1200" dirty="0"/>
        </a:p>
      </dsp:txBody>
      <dsp:txXfrm>
        <a:off x="3221200" y="-4222"/>
        <a:ext cx="1948863" cy="1539927"/>
      </dsp:txXfrm>
    </dsp:sp>
    <dsp:sp modelId="{7499E551-1809-6F43-803C-BE3E7346D32A}">
      <dsp:nvSpPr>
        <dsp:cNvPr id="0" name=""/>
        <dsp:cNvSpPr/>
      </dsp:nvSpPr>
      <dsp:spPr>
        <a:xfrm rot="19579380">
          <a:off x="5163316" y="2066411"/>
          <a:ext cx="1711238" cy="613404"/>
        </a:xfrm>
        <a:prstGeom prst="leftArrow">
          <a:avLst>
            <a:gd name="adj1" fmla="val 60000"/>
            <a:gd name="adj2" fmla="val 50000"/>
          </a:avLst>
        </a:prstGeom>
        <a:solidFill>
          <a:schemeClr val="accent2">
            <a:hueOff val="4681520"/>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9F79241-4F75-B04E-A7B3-724EFDEE0991}">
      <dsp:nvSpPr>
        <dsp:cNvPr id="0" name=""/>
        <dsp:cNvSpPr/>
      </dsp:nvSpPr>
      <dsp:spPr>
        <a:xfrm>
          <a:off x="5675324" y="1019360"/>
          <a:ext cx="2111276" cy="1758606"/>
        </a:xfrm>
        <a:prstGeom prst="roundRect">
          <a:avLst>
            <a:gd name="adj" fmla="val 10000"/>
          </a:avLst>
        </a:prstGeom>
        <a:solidFill>
          <a:schemeClr val="accent2">
            <a:hueOff val="4681520"/>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Understand stakeholders</a:t>
          </a:r>
          <a:endParaRPr lang="en-US" sz="2800" kern="1200" dirty="0"/>
        </a:p>
      </dsp:txBody>
      <dsp:txXfrm>
        <a:off x="5726832" y="1070868"/>
        <a:ext cx="2008260" cy="16555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55D83-4A22-AE4D-A856-A071897E4597}" type="datetimeFigureOut">
              <a:rPr lang="en-US" smtClean="0"/>
              <a:t>10/26/16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712E71-BC42-B342-9357-97914807F884}" type="slidenum">
              <a:rPr lang="en-US" smtClean="0"/>
              <a:t>‹#›</a:t>
            </a:fld>
            <a:endParaRPr lang="en-US"/>
          </a:p>
        </p:txBody>
      </p:sp>
    </p:spTree>
    <p:extLst>
      <p:ext uri="{BB962C8B-B14F-4D97-AF65-F5344CB8AC3E}">
        <p14:creationId xmlns:p14="http://schemas.microsoft.com/office/powerpoint/2010/main" val="25845514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/photos/131814204@N04/28508432803/</a:t>
            </a:r>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1</a:t>
            </a:fld>
            <a:endParaRPr lang="en-US"/>
          </a:p>
        </p:txBody>
      </p:sp>
    </p:spTree>
    <p:extLst>
      <p:ext uri="{BB962C8B-B14F-4D97-AF65-F5344CB8AC3E}">
        <p14:creationId xmlns:p14="http://schemas.microsoft.com/office/powerpoint/2010/main" val="185326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Everyone</a:t>
            </a:r>
            <a:r>
              <a:rPr lang="en-US" baseline="0" dirty="0" smtClean="0"/>
              <a:t> knows they want to practice Matterness, but there are these tensions that overwhelm. Orgs are determined to be busy. These tensions need to be conversation starters.</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12</a:t>
            </a:fld>
            <a:endParaRPr lang="en-US"/>
          </a:p>
        </p:txBody>
      </p:sp>
    </p:spTree>
    <p:extLst>
      <p:ext uri="{BB962C8B-B14F-4D97-AF65-F5344CB8AC3E}">
        <p14:creationId xmlns:p14="http://schemas.microsoft.com/office/powerpoint/2010/main" val="85165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you can break through this.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13</a:t>
            </a:fld>
            <a:endParaRPr lang="en-US"/>
          </a:p>
        </p:txBody>
      </p:sp>
    </p:spTree>
    <p:extLst>
      <p:ext uri="{BB962C8B-B14F-4D97-AF65-F5344CB8AC3E}">
        <p14:creationId xmlns:p14="http://schemas.microsoft.com/office/powerpoint/2010/main" val="3497885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Org culture is deeply</a:t>
            </a:r>
            <a:r>
              <a:rPr lang="en-US" baseline="0" dirty="0"/>
              <a:t> intertwined with leadership. This is something that comes from the top and is part of the DNA of the org. </a:t>
            </a:r>
            <a:br>
              <a:rPr lang="en-US" baseline="0" dirty="0"/>
            </a:b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17</a:t>
            </a:fld>
            <a:endParaRPr lang="en-US"/>
          </a:p>
        </p:txBody>
      </p:sp>
    </p:spTree>
    <p:extLst>
      <p:ext uri="{BB962C8B-B14F-4D97-AF65-F5344CB8AC3E}">
        <p14:creationId xmlns:p14="http://schemas.microsoft.com/office/powerpoint/2010/main" val="2627744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Know</a:t>
            </a:r>
            <a:r>
              <a:rPr lang="en-US" baseline="0" dirty="0" smtClean="0"/>
              <a:t> what matters most to them, and when your organization has made them feel as if they don’t matter. Make time and space within your organization for thinking about this. What will make them feel like they matter, and aren’t just a number, dollar or percentage point? Or an ATM machine? </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18</a:t>
            </a:fld>
            <a:endParaRPr lang="en-US"/>
          </a:p>
        </p:txBody>
      </p:sp>
    </p:spTree>
    <p:extLst>
      <p:ext uri="{BB962C8B-B14F-4D97-AF65-F5344CB8AC3E}">
        <p14:creationId xmlns:p14="http://schemas.microsoft.com/office/powerpoint/2010/main" val="3921884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Two  caveats:</a:t>
            </a:r>
            <a:r>
              <a:rPr lang="en-US" baseline="0" dirty="0" smtClean="0"/>
              <a:t> Matterness can be done in small doses</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20</a:t>
            </a:fld>
            <a:endParaRPr lang="en-US"/>
          </a:p>
        </p:txBody>
      </p:sp>
    </p:spTree>
    <p:extLst>
      <p:ext uri="{BB962C8B-B14F-4D97-AF65-F5344CB8AC3E}">
        <p14:creationId xmlns:p14="http://schemas.microsoft.com/office/powerpoint/2010/main" val="1815609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Leadership</a:t>
            </a:r>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22</a:t>
            </a:fld>
            <a:endParaRPr lang="en-US"/>
          </a:p>
        </p:txBody>
      </p:sp>
    </p:spTree>
    <p:extLst>
      <p:ext uri="{BB962C8B-B14F-4D97-AF65-F5344CB8AC3E}">
        <p14:creationId xmlns:p14="http://schemas.microsoft.com/office/powerpoint/2010/main" val="337596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/photos/53830190@N06/25556792662/</a:t>
            </a:r>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26</a:t>
            </a:fld>
            <a:endParaRPr lang="en-US"/>
          </a:p>
        </p:txBody>
      </p:sp>
    </p:spTree>
    <p:extLst>
      <p:ext uri="{BB962C8B-B14F-4D97-AF65-F5344CB8AC3E}">
        <p14:creationId xmlns:p14="http://schemas.microsoft.com/office/powerpoint/2010/main" val="2679413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prstClr val="black">
                    <a:tint val="75000"/>
                  </a:prstClr>
                </a:solidFill>
              </a:rPr>
              <a:t>http://www.text100.com/hypertext/2012/12/how-ftse-100-ceos-are-using-social-media/</a:t>
            </a:r>
          </a:p>
          <a:p>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27</a:t>
            </a:fld>
            <a:endParaRPr lang="en-US"/>
          </a:p>
        </p:txBody>
      </p:sp>
    </p:spTree>
    <p:extLst>
      <p:ext uri="{BB962C8B-B14F-4D97-AF65-F5344CB8AC3E}">
        <p14:creationId xmlns:p14="http://schemas.microsoft.com/office/powerpoint/2010/main" val="2612534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Org culture is deeply</a:t>
            </a:r>
            <a:r>
              <a:rPr lang="en-US" baseline="0" dirty="0"/>
              <a:t> intertwined with leadership. This is something that comes from the top and is part of the DNA of the org. </a:t>
            </a:r>
            <a:br>
              <a:rPr lang="en-US" baseline="0" dirty="0"/>
            </a:b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28</a:t>
            </a:fld>
            <a:endParaRPr lang="en-US"/>
          </a:p>
        </p:txBody>
      </p:sp>
    </p:spTree>
    <p:extLst>
      <p:ext uri="{BB962C8B-B14F-4D97-AF65-F5344CB8AC3E}">
        <p14:creationId xmlns:p14="http://schemas.microsoft.com/office/powerpoint/2010/main" val="2627744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Social media</a:t>
            </a:r>
          </a:p>
          <a:p>
            <a:r>
              <a:rPr lang="en-US" dirty="0" smtClean="0"/>
              <a:t>Sharing ideas and stories</a:t>
            </a:r>
          </a:p>
          <a:p>
            <a:r>
              <a:rPr lang="en-US" dirty="0" smtClean="0"/>
              <a:t>Wired</a:t>
            </a:r>
            <a:r>
              <a:rPr lang="en-US" baseline="0" dirty="0" smtClean="0"/>
              <a:t> to be kind and generous</a:t>
            </a:r>
          </a:p>
          <a:p>
            <a:r>
              <a:rPr lang="en-US" baseline="0" dirty="0" smtClean="0"/>
              <a:t>Abundance and spread of capital</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31</a:t>
            </a:fld>
            <a:endParaRPr lang="en-US"/>
          </a:p>
        </p:txBody>
      </p:sp>
    </p:spTree>
    <p:extLst>
      <p:ext uri="{BB962C8B-B14F-4D97-AF65-F5344CB8AC3E}">
        <p14:creationId xmlns:p14="http://schemas.microsoft.com/office/powerpoint/2010/main" val="144055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57A68-B95A-498B-8FA1-D6E958C41C58}" type="slidenum">
              <a:rPr lang="en-US" smtClean="0"/>
              <a:t>3</a:t>
            </a:fld>
            <a:endParaRPr lang="en-US" dirty="0"/>
          </a:p>
        </p:txBody>
      </p:sp>
    </p:spTree>
    <p:extLst>
      <p:ext uri="{BB962C8B-B14F-4D97-AF65-F5344CB8AC3E}">
        <p14:creationId xmlns:p14="http://schemas.microsoft.com/office/powerpoint/2010/main" val="424560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A is the org goals.  B is what the audience is interested in (or their goals, needs, etc.)  What's in the middle is generally where THE conversation  topic is going to be. </a:t>
            </a:r>
          </a:p>
          <a:p>
            <a:endParaRPr lang="en-US" dirty="0"/>
          </a:p>
        </p:txBody>
      </p:sp>
      <p:sp>
        <p:nvSpPr>
          <p:cNvPr id="4" name="Slide Number Placeholder 3"/>
          <p:cNvSpPr>
            <a:spLocks noGrp="1"/>
          </p:cNvSpPr>
          <p:nvPr>
            <p:ph type="sldNum" sz="quarter" idx="10"/>
          </p:nvPr>
        </p:nvSpPr>
        <p:spPr/>
        <p:txBody>
          <a:bodyPr/>
          <a:lstStyle/>
          <a:p>
            <a:fld id="{1DB773C0-7A41-1A4A-AE65-8DC8E2090382}" type="slidenum">
              <a:rPr lang="en-US" smtClean="0"/>
              <a:t>32</a:t>
            </a:fld>
            <a:endParaRPr lang="en-US"/>
          </a:p>
        </p:txBody>
      </p:sp>
    </p:spTree>
    <p:extLst>
      <p:ext uri="{BB962C8B-B14F-4D97-AF65-F5344CB8AC3E}">
        <p14:creationId xmlns:p14="http://schemas.microsoft.com/office/powerpoint/2010/main" val="1762111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33</a:t>
            </a:fld>
            <a:endParaRPr lang="en-US"/>
          </a:p>
        </p:txBody>
      </p:sp>
    </p:spTree>
    <p:extLst>
      <p:ext uri="{BB962C8B-B14F-4D97-AF65-F5344CB8AC3E}">
        <p14:creationId xmlns:p14="http://schemas.microsoft.com/office/powerpoint/2010/main" val="2200834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34</a:t>
            </a:fld>
            <a:endParaRPr lang="en-US"/>
          </a:p>
        </p:txBody>
      </p:sp>
    </p:spTree>
    <p:extLst>
      <p:ext uri="{BB962C8B-B14F-4D97-AF65-F5344CB8AC3E}">
        <p14:creationId xmlns:p14="http://schemas.microsoft.com/office/powerpoint/2010/main" val="261785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39</a:t>
            </a:fld>
            <a:endParaRPr lang="en-US"/>
          </a:p>
        </p:txBody>
      </p:sp>
    </p:spTree>
    <p:extLst>
      <p:ext uri="{BB962C8B-B14F-4D97-AF65-F5344CB8AC3E}">
        <p14:creationId xmlns:p14="http://schemas.microsoft.com/office/powerpoint/2010/main" val="392188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Org culture is deeply</a:t>
            </a:r>
            <a:r>
              <a:rPr lang="en-US" baseline="0" dirty="0"/>
              <a:t> intertwined with leadership. This is something that comes from the top and is part of the DNA of the org. </a:t>
            </a:r>
            <a:br>
              <a:rPr lang="en-US" baseline="0" dirty="0"/>
            </a:b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40</a:t>
            </a:fld>
            <a:endParaRPr lang="en-US"/>
          </a:p>
        </p:txBody>
      </p:sp>
    </p:spTree>
    <p:extLst>
      <p:ext uri="{BB962C8B-B14F-4D97-AF65-F5344CB8AC3E}">
        <p14:creationId xmlns:p14="http://schemas.microsoft.com/office/powerpoint/2010/main" val="2627744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42</a:t>
            </a:fld>
            <a:endParaRPr lang="en-US"/>
          </a:p>
        </p:txBody>
      </p:sp>
    </p:spTree>
    <p:extLst>
      <p:ext uri="{BB962C8B-B14F-4D97-AF65-F5344CB8AC3E}">
        <p14:creationId xmlns:p14="http://schemas.microsoft.com/office/powerpoint/2010/main" val="1800379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44</a:t>
            </a:fld>
            <a:endParaRPr lang="en-US"/>
          </a:p>
        </p:txBody>
      </p:sp>
    </p:spTree>
    <p:extLst>
      <p:ext uri="{BB962C8B-B14F-4D97-AF65-F5344CB8AC3E}">
        <p14:creationId xmlns:p14="http://schemas.microsoft.com/office/powerpoint/2010/main" val="207614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45</a:t>
            </a:fld>
            <a:endParaRPr lang="en-US"/>
          </a:p>
        </p:txBody>
      </p:sp>
    </p:spTree>
    <p:extLst>
      <p:ext uri="{BB962C8B-B14F-4D97-AF65-F5344CB8AC3E}">
        <p14:creationId xmlns:p14="http://schemas.microsoft.com/office/powerpoint/2010/main" val="3497885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48</a:t>
            </a:fld>
            <a:endParaRPr lang="en-US"/>
          </a:p>
        </p:txBody>
      </p:sp>
    </p:spTree>
    <p:extLst>
      <p:ext uri="{BB962C8B-B14F-4D97-AF65-F5344CB8AC3E}">
        <p14:creationId xmlns:p14="http://schemas.microsoft.com/office/powerpoint/2010/main" val="3615517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50</a:t>
            </a:fld>
            <a:endParaRPr lang="en-US"/>
          </a:p>
        </p:txBody>
      </p:sp>
    </p:spTree>
    <p:extLst>
      <p:ext uri="{BB962C8B-B14F-4D97-AF65-F5344CB8AC3E}">
        <p14:creationId xmlns:p14="http://schemas.microsoft.com/office/powerpoint/2010/main" val="364265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5</a:t>
            </a:fld>
            <a:endParaRPr lang="en-US"/>
          </a:p>
        </p:txBody>
      </p:sp>
    </p:spTree>
    <p:extLst>
      <p:ext uri="{BB962C8B-B14F-4D97-AF65-F5344CB8AC3E}">
        <p14:creationId xmlns:p14="http://schemas.microsoft.com/office/powerpoint/2010/main" val="210841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52</a:t>
            </a:fld>
            <a:endParaRPr lang="en-US"/>
          </a:p>
        </p:txBody>
      </p:sp>
    </p:spTree>
    <p:extLst>
      <p:ext uri="{BB962C8B-B14F-4D97-AF65-F5344CB8AC3E}">
        <p14:creationId xmlns:p14="http://schemas.microsoft.com/office/powerpoint/2010/main" val="3921884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/photos/131814204@N04/28508432803/</a:t>
            </a:r>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53</a:t>
            </a:fld>
            <a:endParaRPr lang="en-US"/>
          </a:p>
        </p:txBody>
      </p:sp>
    </p:spTree>
    <p:extLst>
      <p:ext uri="{BB962C8B-B14F-4D97-AF65-F5344CB8AC3E}">
        <p14:creationId xmlns:p14="http://schemas.microsoft.com/office/powerpoint/2010/main" val="185326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Matterness is the solution</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6</a:t>
            </a:fld>
            <a:endParaRPr lang="en-US"/>
          </a:p>
        </p:txBody>
      </p:sp>
    </p:spTree>
    <p:extLst>
      <p:ext uri="{BB962C8B-B14F-4D97-AF65-F5344CB8AC3E}">
        <p14:creationId xmlns:p14="http://schemas.microsoft.com/office/powerpoint/2010/main" val="10626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/photos/40646519@N00/29342436224/</a:t>
            </a:r>
            <a:endParaRPr lang="en-US" dirty="0"/>
          </a:p>
        </p:txBody>
      </p:sp>
      <p:sp>
        <p:nvSpPr>
          <p:cNvPr id="4" name="Slide Number Placeholder 3"/>
          <p:cNvSpPr>
            <a:spLocks noGrp="1"/>
          </p:cNvSpPr>
          <p:nvPr>
            <p:ph type="sldNum" sz="quarter" idx="10"/>
          </p:nvPr>
        </p:nvSpPr>
        <p:spPr/>
        <p:txBody>
          <a:bodyPr/>
          <a:lstStyle/>
          <a:p>
            <a:fld id="{CC712E71-BC42-B342-9357-97914807F884}" type="slidenum">
              <a:rPr lang="en-US" smtClean="0"/>
              <a:t>7</a:t>
            </a:fld>
            <a:endParaRPr lang="en-US"/>
          </a:p>
        </p:txBody>
      </p:sp>
    </p:spTree>
    <p:extLst>
      <p:ext uri="{BB962C8B-B14F-4D97-AF65-F5344CB8AC3E}">
        <p14:creationId xmlns:p14="http://schemas.microsoft.com/office/powerpoint/2010/main" val="338002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DELETE</a:t>
            </a: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8</a:t>
            </a:fld>
            <a:endParaRPr lang="en-US"/>
          </a:p>
        </p:txBody>
      </p:sp>
    </p:spTree>
    <p:extLst>
      <p:ext uri="{BB962C8B-B14F-4D97-AF65-F5344CB8AC3E}">
        <p14:creationId xmlns:p14="http://schemas.microsoft.com/office/powerpoint/2010/main" val="381982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0786F5-C19D-FF4D-923E-8D7C85A92220}" type="slidenum">
              <a:rPr lang="en-US" smtClean="0"/>
              <a:t>9</a:t>
            </a:fld>
            <a:endParaRPr lang="en-US"/>
          </a:p>
        </p:txBody>
      </p:sp>
    </p:spTree>
    <p:extLst>
      <p:ext uri="{BB962C8B-B14F-4D97-AF65-F5344CB8AC3E}">
        <p14:creationId xmlns:p14="http://schemas.microsoft.com/office/powerpoint/2010/main" val="364265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Org culture is deeply</a:t>
            </a:r>
            <a:r>
              <a:rPr lang="en-US" baseline="0" dirty="0"/>
              <a:t> intertwined with leadership. This is something that comes from the top and is part of the DNA of the org. </a:t>
            </a:r>
            <a:br>
              <a:rPr lang="en-US" baseline="0" dirty="0"/>
            </a:br>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10</a:t>
            </a:fld>
            <a:endParaRPr lang="en-US"/>
          </a:p>
        </p:txBody>
      </p:sp>
    </p:spTree>
    <p:extLst>
      <p:ext uri="{BB962C8B-B14F-4D97-AF65-F5344CB8AC3E}">
        <p14:creationId xmlns:p14="http://schemas.microsoft.com/office/powerpoint/2010/main" val="2627744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Digital natives,</a:t>
            </a:r>
            <a:r>
              <a:rPr lang="en-US" baseline="0" dirty="0" smtClean="0"/>
              <a:t> 70+million, anti-institutional, cause but not nonprofit-oriented</a:t>
            </a:r>
            <a:endParaRPr lang="en-US" dirty="0" smtClean="0"/>
          </a:p>
          <a:p>
            <a:endParaRPr lang="en-US" dirty="0"/>
          </a:p>
        </p:txBody>
      </p:sp>
      <p:sp>
        <p:nvSpPr>
          <p:cNvPr id="4" name="Slide Number Placeholder 3"/>
          <p:cNvSpPr>
            <a:spLocks noGrp="1"/>
          </p:cNvSpPr>
          <p:nvPr>
            <p:ph type="sldNum" sz="quarter" idx="10"/>
          </p:nvPr>
        </p:nvSpPr>
        <p:spPr/>
        <p:txBody>
          <a:bodyPr/>
          <a:lstStyle/>
          <a:p>
            <a:fld id="{F30786F5-C19D-FF4D-923E-8D7C85A92220}" type="slidenum">
              <a:rPr lang="en-US" smtClean="0"/>
              <a:t>11</a:t>
            </a:fld>
            <a:endParaRPr lang="en-US"/>
          </a:p>
        </p:txBody>
      </p:sp>
    </p:spTree>
    <p:extLst>
      <p:ext uri="{BB962C8B-B14F-4D97-AF65-F5344CB8AC3E}">
        <p14:creationId xmlns:p14="http://schemas.microsoft.com/office/powerpoint/2010/main" val="420706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Helvetica"/>
                <a:cs typeface="Helvetica"/>
              </a:defRPr>
            </a:lvl1p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b="0" i="0">
                <a:solidFill>
                  <a:schemeClr val="tx1">
                    <a:tint val="75000"/>
                  </a:schemeClr>
                </a:solidFill>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5524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A051B39-B140-43FE-96DB-472A2B59CE7C}" type="datetime1">
              <a:rPr lang="en-US" smtClean="0"/>
              <a:t>10/26/16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95555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A600BB2-27C5-458B-ABCE-839C88CF47CE}" type="datetime1">
              <a:rPr lang="en-US" smtClean="0"/>
              <a:t>10/26/16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742888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Section Slide">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594623"/>
            <a:ext cx="2133600" cy="446484"/>
          </a:xfrm>
          <a:prstGeom prst="rect">
            <a:avLst/>
          </a:prstGeom>
        </p:spPr>
        <p:txBody>
          <a:bodyPr vert="horz" lIns="91440" tIns="45720" rIns="91440" bIns="45720" rtlCol="0" anchor="ctr"/>
          <a:lstStyle>
            <a:lvl1pPr algn="l">
              <a:defRPr sz="900">
                <a:solidFill>
                  <a:srgbClr val="5CAC34"/>
                </a:solidFill>
                <a:latin typeface="Arial"/>
                <a:cs typeface="Arial"/>
              </a:defRPr>
            </a:lvl1pPr>
          </a:lstStyle>
          <a:p>
            <a:r>
              <a:rPr lang="en-US" smtClean="0"/>
              <a:t>Blackbaud Confidential</a:t>
            </a:r>
            <a:endParaRPr lang="en-US" dirty="0"/>
          </a:p>
        </p:txBody>
      </p:sp>
      <p:sp>
        <p:nvSpPr>
          <p:cNvPr id="8" name="Footer Placeholder 4"/>
          <p:cNvSpPr>
            <a:spLocks noGrp="1"/>
          </p:cNvSpPr>
          <p:nvPr>
            <p:ph type="ftr" sz="quarter" idx="3"/>
          </p:nvPr>
        </p:nvSpPr>
        <p:spPr>
          <a:xfrm>
            <a:off x="3124200" y="4594622"/>
            <a:ext cx="2895600" cy="446484"/>
          </a:xfrm>
          <a:prstGeom prst="rect">
            <a:avLst/>
          </a:prstGeom>
        </p:spPr>
        <p:txBody>
          <a:bodyPr vert="horz" lIns="91440" tIns="45720" rIns="91440" bIns="45720" rtlCol="0" anchor="ctr"/>
          <a:lstStyle>
            <a:lvl1pPr algn="ctr">
              <a:defRPr sz="900">
                <a:solidFill>
                  <a:srgbClr val="5CAC34"/>
                </a:solidFill>
                <a:latin typeface="Arial"/>
                <a:cs typeface="Arial"/>
              </a:defRPr>
            </a:lvl1pPr>
          </a:lstStyle>
          <a:p>
            <a:fld id="{BA3CCAF9-CD37-7F4B-8BDB-A5BD60E017A9}" type="slidenum">
              <a:rPr lang="en-US" smtClean="0"/>
              <a:pPr/>
              <a:t>‹#›</a:t>
            </a:fld>
            <a:endParaRPr lang="en-US" dirty="0"/>
          </a:p>
        </p:txBody>
      </p:sp>
      <p:sp>
        <p:nvSpPr>
          <p:cNvPr id="5" name="Title 1"/>
          <p:cNvSpPr>
            <a:spLocks noGrp="1"/>
          </p:cNvSpPr>
          <p:nvPr>
            <p:ph type="title" hasCustomPrompt="1"/>
          </p:nvPr>
        </p:nvSpPr>
        <p:spPr>
          <a:xfrm>
            <a:off x="457200" y="1863329"/>
            <a:ext cx="8229600" cy="857250"/>
          </a:xfrm>
        </p:spPr>
        <p:txBody>
          <a:bodyPr/>
          <a:lstStyle>
            <a:lvl1pPr>
              <a:defRPr sz="4400" baseline="0">
                <a:solidFill>
                  <a:srgbClr val="6AAF42"/>
                </a:solidFill>
                <a:latin typeface="Arial Narrow"/>
                <a:cs typeface="Arial Narrow"/>
              </a:defRPr>
            </a:lvl1pPr>
          </a:lstStyle>
          <a:p>
            <a:r>
              <a:rPr lang="en-US" dirty="0" smtClean="0"/>
              <a:t>Section Slide</a:t>
            </a:r>
            <a:endParaRPr lang="en-US" dirty="0"/>
          </a:p>
        </p:txBody>
      </p:sp>
    </p:spTree>
    <p:extLst>
      <p:ext uri="{BB962C8B-B14F-4D97-AF65-F5344CB8AC3E}">
        <p14:creationId xmlns:p14="http://schemas.microsoft.com/office/powerpoint/2010/main" val="288608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29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949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34CF3C7-6809-4F39-BD67-A75817BDDE0A}" type="datetime1">
              <a:rPr lang="en-US" smtClean="0"/>
              <a:t>10/26/16</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159688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F7EAEB24-CE78-465C-A726-91D0868FA48F}" type="datetime1">
              <a:rPr lang="en-US" smtClean="0"/>
              <a:t>10/26/16</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145802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40BAADF0-1749-4E8B-9691-B44A5F8C0895}" type="datetime1">
              <a:rPr lang="en-US" smtClean="0"/>
              <a:t>10/26/16</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65258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A8AF628A-A867-4937-BBE5-207DB6F9C51A}" type="datetime1">
              <a:rPr lang="en-US" smtClean="0"/>
              <a:t>10/26/16</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4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18BBB94-68E6-4675-A946-F1C5994EDBD7}" type="datetime1">
              <a:rPr lang="en-US" smtClean="0"/>
              <a:t>10/26/16</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03121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DC3B8377-21E3-4835-B75D-4E2847E2750F}" type="datetime1">
              <a:rPr lang="en-US" smtClean="0"/>
              <a:t>10/26/16</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r>
              <a:rPr lang="en-US" smtClean="0"/>
              <a:t>Footer Text</a:t>
            </a:r>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277500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9932"/>
            <a:ext cx="822960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20545"/>
            <a:ext cx="8229600" cy="38418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692683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sldNum="0" hdr="0" ftr="0" dt="0"/>
  <p:txStyles>
    <p:titleStyle>
      <a:lvl1pPr algn="ctr" defTabSz="457200" rtl="0" eaLnBrk="1" latinLnBrk="0" hangingPunct="1">
        <a:spcBef>
          <a:spcPct val="0"/>
        </a:spcBef>
        <a:buNone/>
        <a:defRPr sz="4000" b="0"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hyperlink" Target="mailto:debra@communityorganizer20.com" TargetMode="External"/><Relationship Id="rId4" Type="http://schemas.openxmlformats.org/officeDocument/2006/relationships/hyperlink" Target="http://communityorganizer20.com" TargetMode="External"/><Relationship Id="rId5" Type="http://schemas.openxmlformats.org/officeDocument/2006/relationships/hyperlink" Target="http://www.linkedin.com/in/debraaskanase" TargetMode="External"/><Relationship Id="rId6" Type="http://schemas.openxmlformats.org/officeDocument/2006/relationships/hyperlink" Target="twitter.com%5Caskdebra" TargetMode="External"/><Relationship Id="rId7" Type="http://schemas.openxmlformats.org/officeDocument/2006/relationships/hyperlink" Target="http://slideshare.net/debask" TargetMode="External"/><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508432803_6528f902aa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732" y="-399839"/>
            <a:ext cx="5915245" cy="5915245"/>
          </a:xfrm>
          <a:prstGeom prst="rect">
            <a:avLst/>
          </a:prstGeom>
        </p:spPr>
      </p:pic>
      <p:sp>
        <p:nvSpPr>
          <p:cNvPr id="5" name="Title 1"/>
          <p:cNvSpPr txBox="1">
            <a:spLocks/>
          </p:cNvSpPr>
          <p:nvPr/>
        </p:nvSpPr>
        <p:spPr>
          <a:xfrm>
            <a:off x="359141" y="30940"/>
            <a:ext cx="4571001" cy="17115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1"/>
                </a:solidFill>
                <a:latin typeface="Helvetica"/>
                <a:ea typeface="+mj-ea"/>
                <a:cs typeface="Helvetica"/>
              </a:defRPr>
            </a:lvl1pPr>
          </a:lstStyle>
          <a:p>
            <a:pPr algn="l"/>
            <a:r>
              <a:rPr lang="en-US" b="1" dirty="0" smtClean="0"/>
              <a:t>Matter	</a:t>
            </a:r>
            <a:r>
              <a:rPr lang="en-US" b="1" dirty="0" smtClean="0">
                <a:solidFill>
                  <a:schemeClr val="accent6">
                    <a:lumMod val="75000"/>
                  </a:schemeClr>
                </a:solidFill>
              </a:rPr>
              <a:t>More</a:t>
            </a:r>
            <a:endParaRPr lang="en-US" b="1" dirty="0" smtClean="0">
              <a:solidFill>
                <a:srgbClr val="D6C852"/>
              </a:solidFill>
            </a:endParaRPr>
          </a:p>
          <a:p>
            <a:pPr algn="l"/>
            <a:r>
              <a:rPr lang="en-US" b="1" dirty="0" smtClean="0"/>
              <a:t>Do 			</a:t>
            </a:r>
            <a:r>
              <a:rPr lang="en-US" b="1" dirty="0" smtClean="0">
                <a:solidFill>
                  <a:srgbClr val="DE8B3C"/>
                </a:solidFill>
              </a:rPr>
              <a:t>More</a:t>
            </a:r>
          </a:p>
          <a:p>
            <a:pPr algn="l"/>
            <a:r>
              <a:rPr lang="en-US" b="1" dirty="0" smtClean="0"/>
              <a:t>Raise 	</a:t>
            </a:r>
            <a:r>
              <a:rPr lang="en-US" b="1" dirty="0" smtClean="0">
                <a:solidFill>
                  <a:srgbClr val="D6C852"/>
                </a:solidFill>
              </a:rPr>
              <a:t>More</a:t>
            </a:r>
            <a:endParaRPr lang="en-US" dirty="0">
              <a:solidFill>
                <a:schemeClr val="accent6">
                  <a:lumMod val="75000"/>
                </a:schemeClr>
              </a:solidFill>
            </a:endParaRPr>
          </a:p>
        </p:txBody>
      </p:sp>
      <p:pic>
        <p:nvPicPr>
          <p:cNvPr id="6" name="Picture 5" descr="Sept 2013 logo-small 250x7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886" y="4660314"/>
            <a:ext cx="2732454" cy="494733"/>
          </a:xfrm>
          <a:prstGeom prst="rect">
            <a:avLst/>
          </a:prstGeom>
        </p:spPr>
      </p:pic>
      <p:sp>
        <p:nvSpPr>
          <p:cNvPr id="7" name="Subtitle 2"/>
          <p:cNvSpPr txBox="1">
            <a:spLocks/>
          </p:cNvSpPr>
          <p:nvPr/>
        </p:nvSpPr>
        <p:spPr>
          <a:xfrm>
            <a:off x="359141" y="4728095"/>
            <a:ext cx="5363320" cy="3435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rgbClr val="DE8B3C"/>
                </a:solidFill>
                <a:latin typeface="Helvetica"/>
                <a:cs typeface="Helvetica"/>
              </a:rPr>
              <a:t>Mass Nonprofit Network Annual Conference 2016</a:t>
            </a:r>
          </a:p>
        </p:txBody>
      </p:sp>
    </p:spTree>
    <p:extLst>
      <p:ext uri="{BB962C8B-B14F-4D97-AF65-F5344CB8AC3E}">
        <p14:creationId xmlns:p14="http://schemas.microsoft.com/office/powerpoint/2010/main" val="8519359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97" y="121715"/>
            <a:ext cx="7055380" cy="1050398"/>
          </a:xfrm>
        </p:spPr>
        <p:txBody>
          <a:bodyPr/>
          <a:lstStyle/>
          <a:p>
            <a:pPr algn="ctr"/>
            <a:r>
              <a:rPr lang="en-US" dirty="0" smtClean="0"/>
              <a:t>Do More, Matter More, </a:t>
            </a:r>
            <a:br>
              <a:rPr lang="en-US" dirty="0" smtClean="0"/>
            </a:br>
            <a:r>
              <a:rPr lang="en-US" dirty="0" smtClean="0"/>
              <a:t>Raise More</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319626312"/>
              </p:ext>
            </p:extLst>
          </p:nvPr>
        </p:nvGraphicFramePr>
        <p:xfrm>
          <a:off x="827700" y="1351865"/>
          <a:ext cx="7433019" cy="3146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97011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07" y="592178"/>
            <a:ext cx="4461267" cy="2988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6"/>
          <p:cNvPicPr>
            <a:picLocks noChangeAspect="1"/>
          </p:cNvPicPr>
          <p:nvPr/>
        </p:nvPicPr>
        <p:blipFill>
          <a:blip r:embed="rId4"/>
          <a:stretch>
            <a:fillRect/>
          </a:stretch>
        </p:blipFill>
        <p:spPr>
          <a:xfrm>
            <a:off x="5303255" y="592178"/>
            <a:ext cx="3218208" cy="374809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101547" y="4898821"/>
            <a:ext cx="5042454" cy="276999"/>
          </a:xfrm>
          <a:prstGeom prst="rect">
            <a:avLst/>
          </a:prstGeom>
          <a:noFill/>
        </p:spPr>
        <p:txBody>
          <a:bodyPr wrap="square" rtlCol="0">
            <a:spAutoFit/>
          </a:bodyPr>
          <a:lstStyle/>
          <a:p>
            <a:pPr algn="r"/>
            <a:r>
              <a:rPr lang="pl-PL" sz="1200" dirty="0"/>
              <a:t>http://www.flickr.com/photos/47817241@N00/4094538566/</a:t>
            </a:r>
            <a:endParaRPr lang="en-US" sz="1200" dirty="0"/>
          </a:p>
        </p:txBody>
      </p:sp>
      <p:sp>
        <p:nvSpPr>
          <p:cNvPr id="6" name="Title 1"/>
          <p:cNvSpPr>
            <a:spLocks noGrp="1"/>
          </p:cNvSpPr>
          <p:nvPr>
            <p:ph type="title"/>
          </p:nvPr>
        </p:nvSpPr>
        <p:spPr>
          <a:xfrm>
            <a:off x="2682488" y="3814722"/>
            <a:ext cx="4214972" cy="857250"/>
          </a:xfrm>
          <a:solidFill>
            <a:schemeClr val="bg1">
              <a:lumMod val="85000"/>
              <a:alpha val="75000"/>
            </a:schemeClr>
          </a:solidFill>
        </p:spPr>
        <p:txBody>
          <a:bodyPr/>
          <a:lstStyle/>
          <a:p>
            <a:r>
              <a:rPr lang="en-US" dirty="0" smtClean="0"/>
              <a:t>Org Culture</a:t>
            </a:r>
            <a:endParaRPr lang="en-US" dirty="0"/>
          </a:p>
        </p:txBody>
      </p:sp>
    </p:spTree>
    <p:extLst>
      <p:ext uri="{BB962C8B-B14F-4D97-AF65-F5344CB8AC3E}">
        <p14:creationId xmlns:p14="http://schemas.microsoft.com/office/powerpoint/2010/main" val="4938992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tensions can obstruct</a:t>
            </a:r>
            <a:endParaRPr lang="en-US" dirty="0"/>
          </a:p>
        </p:txBody>
      </p:sp>
      <p:sp>
        <p:nvSpPr>
          <p:cNvPr id="3" name="Content Placeholder 2"/>
          <p:cNvSpPr>
            <a:spLocks noGrp="1"/>
          </p:cNvSpPr>
          <p:nvPr>
            <p:ph idx="1"/>
          </p:nvPr>
        </p:nvSpPr>
        <p:spPr>
          <a:xfrm>
            <a:off x="720239" y="1219491"/>
            <a:ext cx="7614439" cy="3662422"/>
          </a:xfrm>
        </p:spPr>
        <p:txBody>
          <a:bodyPr vert="horz" lIns="91440" tIns="45720" rIns="91440" bIns="45720" rtlCol="0" anchor="t">
            <a:noAutofit/>
          </a:bodyPr>
          <a:lstStyle/>
          <a:p>
            <a:r>
              <a:rPr lang="en-US" sz="2400" dirty="0"/>
              <a:t>Fear of losing control</a:t>
            </a:r>
          </a:p>
          <a:p>
            <a:r>
              <a:rPr lang="en-US" sz="2400" dirty="0"/>
              <a:t>Busyness trap of transactions</a:t>
            </a:r>
          </a:p>
          <a:p>
            <a:r>
              <a:rPr lang="en-US" sz="2400" dirty="0"/>
              <a:t>Push &amp;</a:t>
            </a:r>
            <a:r>
              <a:rPr lang="en-US" sz="2400" dirty="0" smtClean="0"/>
              <a:t> </a:t>
            </a:r>
            <a:r>
              <a:rPr lang="en-US" sz="2400" dirty="0"/>
              <a:t>p</a:t>
            </a:r>
            <a:r>
              <a:rPr lang="en-US" sz="2400" dirty="0" smtClean="0"/>
              <a:t>ull </a:t>
            </a:r>
            <a:r>
              <a:rPr lang="en-US" sz="2400" dirty="0"/>
              <a:t>of broadcasting content vs. online engagement  </a:t>
            </a:r>
          </a:p>
          <a:p>
            <a:r>
              <a:rPr lang="en-US" sz="2400" dirty="0"/>
              <a:t>Need to raise money</a:t>
            </a:r>
          </a:p>
          <a:p>
            <a:r>
              <a:rPr lang="en-US" sz="2400" dirty="0"/>
              <a:t>Limited staff time</a:t>
            </a:r>
          </a:p>
          <a:p>
            <a:r>
              <a:rPr lang="en-US" sz="2400" dirty="0"/>
              <a:t>Hard to simultaneously “do the work” and strategize  </a:t>
            </a:r>
          </a:p>
          <a:p>
            <a:r>
              <a:rPr lang="en-US" sz="2400" dirty="0" smtClean="0"/>
              <a:t>And...?</a:t>
            </a:r>
            <a:endParaRPr lang="en-US" sz="2400" dirty="0"/>
          </a:p>
        </p:txBody>
      </p:sp>
    </p:spTree>
    <p:extLst>
      <p:ext uri="{BB962C8B-B14F-4D97-AF65-F5344CB8AC3E}">
        <p14:creationId xmlns:p14="http://schemas.microsoft.com/office/powerpoint/2010/main" val="104231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art of the culture: #GivingTuesday</a:t>
            </a:r>
            <a:endParaRPr lang="en-US" dirty="0"/>
          </a:p>
        </p:txBody>
      </p:sp>
      <p:pic>
        <p:nvPicPr>
          <p:cNvPr id="3" name="Picture 2"/>
          <p:cNvPicPr>
            <a:picLocks noChangeAspect="1"/>
          </p:cNvPicPr>
          <p:nvPr/>
        </p:nvPicPr>
        <p:blipFill>
          <a:blip r:embed="rId3"/>
          <a:stretch>
            <a:fillRect/>
          </a:stretch>
        </p:blipFill>
        <p:spPr>
          <a:xfrm>
            <a:off x="1375789" y="967182"/>
            <a:ext cx="6291002" cy="397479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4051808" y="1233557"/>
            <a:ext cx="1270000" cy="771525"/>
          </a:xfrm>
          <a:prstGeom prst="rect">
            <a:avLst/>
          </a:prstGeom>
        </p:spPr>
      </p:pic>
    </p:spTree>
    <p:extLst>
      <p:ext uri="{BB962C8B-B14F-4D97-AF65-F5344CB8AC3E}">
        <p14:creationId xmlns:p14="http://schemas.microsoft.com/office/powerpoint/2010/main" val="33624870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nch Camp letter Mattern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80" y="690855"/>
            <a:ext cx="7890209" cy="3713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35367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 Canada values stat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525" y="0"/>
            <a:ext cx="8078351" cy="3922544"/>
          </a:xfrm>
          <a:prstGeom prst="rect">
            <a:avLst/>
          </a:prstGeom>
        </p:spPr>
      </p:pic>
      <p:sp>
        <p:nvSpPr>
          <p:cNvPr id="7" name="TextBox 6"/>
          <p:cNvSpPr txBox="1"/>
          <p:nvPr/>
        </p:nvSpPr>
        <p:spPr>
          <a:xfrm>
            <a:off x="196564" y="4784915"/>
            <a:ext cx="3946398" cy="369332"/>
          </a:xfrm>
          <a:prstGeom prst="rect">
            <a:avLst/>
          </a:prstGeom>
          <a:noFill/>
        </p:spPr>
        <p:txBody>
          <a:bodyPr wrap="square" rtlCol="0">
            <a:spAutoFit/>
          </a:bodyPr>
          <a:lstStyle/>
          <a:p>
            <a:r>
              <a:rPr lang="en-US" dirty="0"/>
              <a:t>http://</a:t>
            </a:r>
            <a:r>
              <a:rPr lang="en-US" dirty="0" err="1"/>
              <a:t>plancanada.ca</a:t>
            </a:r>
            <a:r>
              <a:rPr lang="en-US" dirty="0"/>
              <a:t>/values</a:t>
            </a:r>
          </a:p>
        </p:txBody>
      </p:sp>
    </p:spTree>
    <p:extLst>
      <p:ext uri="{BB962C8B-B14F-4D97-AF65-F5344CB8AC3E}">
        <p14:creationId xmlns:p14="http://schemas.microsoft.com/office/powerpoint/2010/main" val="31526576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xtUpFoundInstagr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173" y="403293"/>
            <a:ext cx="6126377" cy="4397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7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2559"/>
            <a:ext cx="8229600" cy="4659853"/>
          </a:xfrm>
          <a:solidFill>
            <a:schemeClr val="accent5">
              <a:lumMod val="60000"/>
              <a:lumOff val="40000"/>
            </a:schemeClr>
          </a:solidFill>
          <a:ln w="76200" cmpd="sng">
            <a:solidFill>
              <a:schemeClr val="accent6">
                <a:lumMod val="75000"/>
              </a:schemeClr>
            </a:solidFill>
          </a:ln>
        </p:spPr>
        <p:txBody>
          <a:bodyPr>
            <a:normAutofit/>
          </a:bodyPr>
          <a:lstStyle/>
          <a:p>
            <a:pPr marL="0" indent="0" algn="ctr">
              <a:buNone/>
            </a:pPr>
            <a:endParaRPr lang="en-US" sz="4800" dirty="0" smtClean="0"/>
          </a:p>
          <a:p>
            <a:pPr marL="0" indent="0" algn="ctr">
              <a:buNone/>
            </a:pPr>
            <a:r>
              <a:rPr lang="en-US" sz="4400" dirty="0" smtClean="0"/>
              <a:t>“Culture eats strategy for breakfast.”</a:t>
            </a:r>
          </a:p>
          <a:p>
            <a:pPr marL="0" indent="0" algn="ctr">
              <a:buNone/>
            </a:pPr>
            <a:endParaRPr lang="en-US" sz="4800" dirty="0" smtClean="0"/>
          </a:p>
          <a:p>
            <a:pPr algn="ctr">
              <a:buFontTx/>
              <a:buChar char="-"/>
            </a:pPr>
            <a:r>
              <a:rPr lang="en-US" sz="3200" dirty="0" smtClean="0"/>
              <a:t>Peter </a:t>
            </a:r>
            <a:r>
              <a:rPr lang="en-US" sz="3200" dirty="0" err="1" smtClean="0"/>
              <a:t>Druker</a:t>
            </a:r>
            <a:r>
              <a:rPr lang="en-US" sz="3200" dirty="0" smtClean="0"/>
              <a:t>, </a:t>
            </a:r>
          </a:p>
          <a:p>
            <a:pPr marL="0" indent="0" algn="ctr">
              <a:buNone/>
            </a:pPr>
            <a:r>
              <a:rPr lang="en-US" sz="3200" dirty="0" smtClean="0"/>
              <a:t>“Father of modern business”</a:t>
            </a:r>
            <a:endParaRPr lang="en-US" sz="3200" dirty="0"/>
          </a:p>
        </p:txBody>
      </p:sp>
    </p:spTree>
    <p:extLst>
      <p:ext uri="{BB962C8B-B14F-4D97-AF65-F5344CB8AC3E}">
        <p14:creationId xmlns:p14="http://schemas.microsoft.com/office/powerpoint/2010/main" val="9373724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Share Pair Exercise </a:t>
            </a:r>
            <a:endParaRPr lang="en-US" dirty="0">
              <a:solidFill>
                <a:srgbClr val="000000"/>
              </a:solidFill>
            </a:endParaRPr>
          </a:p>
        </p:txBody>
      </p:sp>
      <p:sp>
        <p:nvSpPr>
          <p:cNvPr id="3" name="Content Placeholder 2"/>
          <p:cNvSpPr>
            <a:spLocks noGrp="1"/>
          </p:cNvSpPr>
          <p:nvPr>
            <p:ph idx="1"/>
          </p:nvPr>
        </p:nvSpPr>
        <p:spPr>
          <a:xfrm>
            <a:off x="457200" y="1799270"/>
            <a:ext cx="8229600" cy="3163142"/>
          </a:xfrm>
        </p:spPr>
        <p:txBody>
          <a:bodyPr>
            <a:normAutofit/>
          </a:bodyPr>
          <a:lstStyle/>
          <a:p>
            <a:pPr marL="0" indent="0" algn="ctr">
              <a:buNone/>
            </a:pPr>
            <a:r>
              <a:rPr lang="en-US" dirty="0" smtClean="0"/>
              <a:t>What is holding your organization back from implementing Matterness?</a:t>
            </a:r>
          </a:p>
          <a:p>
            <a:pPr marL="0" indent="0" algn="ctr">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p:txBody>
      </p:sp>
      <p:pic>
        <p:nvPicPr>
          <p:cNvPr id="4" name="Picture 3"/>
          <p:cNvPicPr>
            <a:picLocks noChangeAspect="1"/>
          </p:cNvPicPr>
          <p:nvPr/>
        </p:nvPicPr>
        <p:blipFill>
          <a:blip r:embed="rId3"/>
          <a:stretch>
            <a:fillRect/>
          </a:stretch>
        </p:blipFill>
        <p:spPr>
          <a:xfrm rot="5400000">
            <a:off x="-2485881" y="2490016"/>
            <a:ext cx="5143505" cy="171757"/>
          </a:xfrm>
          <a:prstGeom prst="rect">
            <a:avLst/>
          </a:prstGeom>
        </p:spPr>
      </p:pic>
    </p:spTree>
    <p:extLst>
      <p:ext uri="{BB962C8B-B14F-4D97-AF65-F5344CB8AC3E}">
        <p14:creationId xmlns:p14="http://schemas.microsoft.com/office/powerpoint/2010/main" val="20942230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3295108320_5481cb410d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95" y="0"/>
            <a:ext cx="7709226" cy="5143500"/>
          </a:xfrm>
          <a:prstGeom prst="rect">
            <a:avLst/>
          </a:prstGeom>
        </p:spPr>
      </p:pic>
      <p:sp>
        <p:nvSpPr>
          <p:cNvPr id="4" name="TextBox 3"/>
          <p:cNvSpPr txBox="1"/>
          <p:nvPr/>
        </p:nvSpPr>
        <p:spPr>
          <a:xfrm>
            <a:off x="4089929" y="4767677"/>
            <a:ext cx="4188323" cy="276999"/>
          </a:xfrm>
          <a:prstGeom prst="rect">
            <a:avLst/>
          </a:prstGeom>
          <a:noFill/>
        </p:spPr>
        <p:txBody>
          <a:bodyPr wrap="square" rtlCol="0">
            <a:spAutoFit/>
          </a:bodyPr>
          <a:lstStyle/>
          <a:p>
            <a:r>
              <a:rPr lang="en-US" sz="1200" dirty="0">
                <a:solidFill>
                  <a:schemeClr val="bg1"/>
                </a:solidFill>
              </a:rPr>
              <a:t>https://</a:t>
            </a:r>
            <a:r>
              <a:rPr lang="en-US" sz="1200" dirty="0" err="1">
                <a:solidFill>
                  <a:schemeClr val="bg1"/>
                </a:solidFill>
              </a:rPr>
              <a:t>www.flickr.com</a:t>
            </a:r>
            <a:r>
              <a:rPr lang="en-US" sz="1200" dirty="0">
                <a:solidFill>
                  <a:schemeClr val="bg1"/>
                </a:solidFill>
              </a:rPr>
              <a:t>/photos/29155497@N06/23295108320/</a:t>
            </a:r>
          </a:p>
        </p:txBody>
      </p:sp>
      <p:sp>
        <p:nvSpPr>
          <p:cNvPr id="3" name="Title 1"/>
          <p:cNvSpPr txBox="1">
            <a:spLocks/>
          </p:cNvSpPr>
          <p:nvPr/>
        </p:nvSpPr>
        <p:spPr>
          <a:xfrm>
            <a:off x="2022528" y="2434306"/>
            <a:ext cx="5279737" cy="857250"/>
          </a:xfrm>
          <a:prstGeom prst="rect">
            <a:avLst/>
          </a:prstGeom>
          <a:solidFill>
            <a:schemeClr val="bg1">
              <a:lumMod val="85000"/>
              <a:alpha val="36000"/>
            </a:schemeClr>
          </a:solidFill>
        </p:spPr>
        <p:txBody>
          <a:bodyPr/>
          <a:lstStyle>
            <a:lvl1pPr algn="ctr" defTabSz="457200" rtl="0" eaLnBrk="1" latinLnBrk="0" hangingPunct="1">
              <a:spcBef>
                <a:spcPct val="0"/>
              </a:spcBef>
              <a:buNone/>
              <a:defRPr sz="4000" b="0" i="0" kern="1200">
                <a:solidFill>
                  <a:schemeClr val="tx1"/>
                </a:solidFill>
                <a:latin typeface="Helvetica"/>
                <a:ea typeface="+mj-ea"/>
                <a:cs typeface="Helvetica"/>
              </a:defRPr>
            </a:lvl1pPr>
          </a:lstStyle>
          <a:p>
            <a:r>
              <a:rPr lang="en-US" dirty="0" smtClean="0"/>
              <a:t>Personal engagement</a:t>
            </a:r>
            <a:endParaRPr lang="en-US" dirty="0"/>
          </a:p>
        </p:txBody>
      </p:sp>
    </p:spTree>
    <p:extLst>
      <p:ext uri="{BB962C8B-B14F-4D97-AF65-F5344CB8AC3E}">
        <p14:creationId xmlns:p14="http://schemas.microsoft.com/office/powerpoint/2010/main" val="9668423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bra presentation Grinsp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34" y="579763"/>
            <a:ext cx="6687767" cy="4418452"/>
          </a:xfrm>
          <a:prstGeom prst="rect">
            <a:avLst/>
          </a:prstGeom>
        </p:spPr>
      </p:pic>
      <p:sp>
        <p:nvSpPr>
          <p:cNvPr id="6" name="Titre 3"/>
          <p:cNvSpPr txBox="1">
            <a:spLocks/>
          </p:cNvSpPr>
          <p:nvPr/>
        </p:nvSpPr>
        <p:spPr>
          <a:xfrm>
            <a:off x="5455627" y="5325"/>
            <a:ext cx="3574554" cy="63817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lang="fr-FR" sz="3600" b="1" kern="1200">
                <a:solidFill>
                  <a:schemeClr val="accent4"/>
                </a:solidFill>
                <a:latin typeface="+mj-lt"/>
                <a:ea typeface="+mj-ea"/>
                <a:cs typeface="+mj-cs"/>
              </a:defRPr>
            </a:lvl1pPr>
          </a:lstStyle>
          <a:p>
            <a:pPr algn="l"/>
            <a:r>
              <a:rPr lang="en-US" b="0" dirty="0" smtClean="0">
                <a:solidFill>
                  <a:schemeClr val="tx1"/>
                </a:solidFill>
                <a:latin typeface="Helvetica"/>
                <a:cs typeface="Helvetica"/>
              </a:rPr>
              <a:t>Debra Askanase</a:t>
            </a:r>
            <a:endParaRPr lang="en-US" b="0" dirty="0">
              <a:solidFill>
                <a:schemeClr val="tx1"/>
              </a:solidFill>
              <a:latin typeface="Helvetica"/>
              <a:cs typeface="Helvetica"/>
            </a:endParaRPr>
          </a:p>
        </p:txBody>
      </p:sp>
      <p:sp>
        <p:nvSpPr>
          <p:cNvPr id="10" name="TextBox 9"/>
          <p:cNvSpPr txBox="1"/>
          <p:nvPr/>
        </p:nvSpPr>
        <p:spPr>
          <a:xfrm>
            <a:off x="313290" y="579763"/>
            <a:ext cx="4484195" cy="1569660"/>
          </a:xfrm>
          <a:prstGeom prst="rect">
            <a:avLst/>
          </a:prstGeom>
          <a:noFill/>
        </p:spPr>
        <p:txBody>
          <a:bodyPr wrap="square" rtlCol="0">
            <a:spAutoFit/>
          </a:bodyPr>
          <a:lstStyle/>
          <a:p>
            <a:r>
              <a:rPr lang="en-US" sz="2400" dirty="0">
                <a:latin typeface="Helvetica"/>
                <a:cs typeface="Helvetica"/>
              </a:rPr>
              <a:t>S</a:t>
            </a:r>
            <a:r>
              <a:rPr lang="en-US" sz="2400" dirty="0" smtClean="0">
                <a:latin typeface="Helvetica"/>
                <a:cs typeface="Helvetica"/>
              </a:rPr>
              <a:t>ocial media &amp; digital engagement strategy for mission-driven orgs since </a:t>
            </a:r>
          </a:p>
          <a:p>
            <a:r>
              <a:rPr lang="en-US" sz="2400" dirty="0" smtClean="0">
                <a:latin typeface="Helvetica"/>
                <a:cs typeface="Helvetica"/>
              </a:rPr>
              <a:t>2009</a:t>
            </a:r>
            <a:endParaRPr lang="en-US" sz="2400" dirty="0">
              <a:latin typeface="Helvetica"/>
              <a:cs typeface="Helvetica"/>
            </a:endParaRPr>
          </a:p>
        </p:txBody>
      </p:sp>
      <p:sp>
        <p:nvSpPr>
          <p:cNvPr id="12" name="TextBox 11"/>
          <p:cNvSpPr txBox="1"/>
          <p:nvPr/>
        </p:nvSpPr>
        <p:spPr>
          <a:xfrm>
            <a:off x="6881201" y="2983543"/>
            <a:ext cx="2262800" cy="1015663"/>
          </a:xfrm>
          <a:prstGeom prst="rect">
            <a:avLst/>
          </a:prstGeom>
          <a:noFill/>
        </p:spPr>
        <p:txBody>
          <a:bodyPr wrap="square" rtlCol="0">
            <a:spAutoFit/>
          </a:bodyPr>
          <a:lstStyle/>
          <a:p>
            <a:pPr algn="ctr"/>
            <a:r>
              <a:rPr lang="en-US" sz="2000" dirty="0" smtClean="0">
                <a:solidFill>
                  <a:srgbClr val="000000"/>
                </a:solidFill>
                <a:latin typeface="Helvetica"/>
                <a:cs typeface="Helvetica"/>
              </a:rPr>
              <a:t>Tweet your “</a:t>
            </a:r>
            <a:r>
              <a:rPr lang="en-US" sz="2000" dirty="0" smtClean="0">
                <a:solidFill>
                  <a:srgbClr val="000000"/>
                </a:solidFill>
                <a:latin typeface="Helvetica"/>
                <a:cs typeface="Helvetica"/>
              </a:rPr>
              <a:t>aha!” moments </a:t>
            </a:r>
            <a:endParaRPr lang="en-US" sz="2000" dirty="0" smtClean="0">
              <a:solidFill>
                <a:srgbClr val="000000"/>
              </a:solidFill>
              <a:latin typeface="Helvetica"/>
              <a:cs typeface="Helvetica"/>
            </a:endParaRPr>
          </a:p>
          <a:p>
            <a:pPr algn="ctr"/>
            <a:r>
              <a:rPr lang="en-US" sz="2000" dirty="0" smtClean="0">
                <a:solidFill>
                  <a:srgbClr val="000000"/>
                </a:solidFill>
                <a:latin typeface="Helvetica"/>
                <a:cs typeface="Helvetica"/>
              </a:rPr>
              <a:t>@askdebra</a:t>
            </a:r>
          </a:p>
        </p:txBody>
      </p:sp>
      <p:pic>
        <p:nvPicPr>
          <p:cNvPr id="13" name="Picture 12" descr="Sept 2013 logo-small 250x7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13" y="4318293"/>
            <a:ext cx="3280141" cy="638175"/>
          </a:xfrm>
          <a:prstGeom prst="rect">
            <a:avLst/>
          </a:prstGeom>
        </p:spPr>
      </p:pic>
    </p:spTree>
    <p:extLst>
      <p:ext uri="{BB962C8B-B14F-4D97-AF65-F5344CB8AC3E}">
        <p14:creationId xmlns:p14="http://schemas.microsoft.com/office/powerpoint/2010/main" val="3557607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08 at 2.34.30 PM.png"/>
          <p:cNvPicPr>
            <a:picLocks noGrp="1" noChangeAspect="1"/>
          </p:cNvPicPr>
          <p:nvPr>
            <p:ph idx="1"/>
          </p:nvPr>
        </p:nvPicPr>
        <p:blipFill>
          <a:blip r:embed="rId3">
            <a:extLst>
              <a:ext uri="{28A0092B-C50C-407E-A947-70E740481C1C}">
                <a14:useLocalDpi xmlns:a14="http://schemas.microsoft.com/office/drawing/2010/main" val="0"/>
              </a:ext>
            </a:extLst>
          </a:blip>
          <a:srcRect t="5876" b="5876"/>
          <a:stretch>
            <a:fillRect/>
          </a:stretch>
        </p:blipFill>
        <p:spPr>
          <a:xfrm>
            <a:off x="1804230" y="336790"/>
            <a:ext cx="5533312" cy="4291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85792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have to be yourself to create connections</a:t>
            </a:r>
            <a:endParaRPr lang="en-US" dirty="0"/>
          </a:p>
        </p:txBody>
      </p:sp>
      <p:pic>
        <p:nvPicPr>
          <p:cNvPr id="4" name="Picture 3" descr="wade davis twi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44" y="1559853"/>
            <a:ext cx="8336856" cy="306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7350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omas Campbell Met Museum inst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85" y="115537"/>
            <a:ext cx="8791838" cy="3424202"/>
          </a:xfrm>
          <a:prstGeom prst="rect">
            <a:avLst/>
          </a:prstGeom>
        </p:spPr>
      </p:pic>
      <p:pic>
        <p:nvPicPr>
          <p:cNvPr id="5" name="Picture 4" descr="Thomas Campbell instagram po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86" y="781727"/>
            <a:ext cx="7599550" cy="3930097"/>
          </a:xfrm>
          <a:prstGeom prst="rect">
            <a:avLst/>
          </a:prstGeom>
          <a:ln>
            <a:noFill/>
          </a:ln>
          <a:effectLst>
            <a:outerShdw blurRad="292100" dist="139700" dir="2700000" algn="tl" rotWithShape="0">
              <a:srgbClr val="333333">
                <a:alpha val="65000"/>
              </a:srgbClr>
            </a:outerShdw>
          </a:effectLst>
        </p:spPr>
      </p:pic>
      <p:pic>
        <p:nvPicPr>
          <p:cNvPr id="2" name="Picture 1" descr="Screen Shot 2016-10-18 at 4.42.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248" y="814467"/>
            <a:ext cx="7869988" cy="3897357"/>
          </a:xfrm>
          <a:prstGeom prst="rect">
            <a:avLst/>
          </a:prstGeom>
        </p:spPr>
      </p:pic>
    </p:spTree>
    <p:extLst>
      <p:ext uri="{BB962C8B-B14F-4D97-AF65-F5344CB8AC3E}">
        <p14:creationId xmlns:p14="http://schemas.microsoft.com/office/powerpoint/2010/main" val="696470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CRC twit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90" y="1080203"/>
            <a:ext cx="2442220" cy="3248025"/>
          </a:xfrm>
          <a:prstGeom prst="rect">
            <a:avLst/>
          </a:prstGeom>
          <a:ln>
            <a:noFill/>
          </a:ln>
          <a:effectLst>
            <a:outerShdw blurRad="292100" dist="139700" dir="2700000" algn="tl" rotWithShape="0">
              <a:srgbClr val="333333">
                <a:alpha val="65000"/>
              </a:srgbClr>
            </a:outerShdw>
          </a:effectLst>
        </p:spPr>
      </p:pic>
      <p:pic>
        <p:nvPicPr>
          <p:cNvPr id="7" name="Picture 6" descr="Jeremy Burton twit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375" y="949355"/>
            <a:ext cx="2523317" cy="3638550"/>
          </a:xfrm>
          <a:prstGeom prst="rect">
            <a:avLst/>
          </a:prstGeom>
        </p:spPr>
      </p:pic>
    </p:spTree>
    <p:extLst>
      <p:ext uri="{BB962C8B-B14F-4D97-AF65-F5344CB8AC3E}">
        <p14:creationId xmlns:p14="http://schemas.microsoft.com/office/powerpoint/2010/main" val="3457556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 CEO: Inviting input</a:t>
            </a:r>
            <a:endParaRPr lang="en-US" dirty="0"/>
          </a:p>
        </p:txBody>
      </p:sp>
      <p:pic>
        <p:nvPicPr>
          <p:cNvPr id="4" name="Content Placeholder 3" descr="BarrCEOTwitter asking questions.png"/>
          <p:cNvPicPr>
            <a:picLocks noGrp="1" noChangeAspect="1"/>
          </p:cNvPicPr>
          <p:nvPr>
            <p:ph idx="1"/>
          </p:nvPr>
        </p:nvPicPr>
        <p:blipFill>
          <a:blip r:embed="rId2">
            <a:extLst>
              <a:ext uri="{28A0092B-C50C-407E-A947-70E740481C1C}">
                <a14:useLocalDpi xmlns:a14="http://schemas.microsoft.com/office/drawing/2010/main" val="0"/>
              </a:ext>
            </a:extLst>
          </a:blip>
          <a:srcRect l="-77076" r="-77076"/>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08617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t>…</a:t>
            </a:r>
            <a:r>
              <a:rPr lang="en-US" dirty="0" smtClean="0"/>
              <a:t>and not afraid to be himself</a:t>
            </a:r>
            <a:endParaRPr lang="en-US" dirty="0"/>
          </a:p>
        </p:txBody>
      </p:sp>
      <p:pic>
        <p:nvPicPr>
          <p:cNvPr id="4" name="Content Placeholder 3" descr="BarrTwitter CEO personal tweet.png"/>
          <p:cNvPicPr>
            <a:picLocks noGrp="1" noChangeAspect="1"/>
          </p:cNvPicPr>
          <p:nvPr>
            <p:ph idx="1"/>
          </p:nvPr>
        </p:nvPicPr>
        <p:blipFill>
          <a:blip r:embed="rId2">
            <a:extLst>
              <a:ext uri="{28A0092B-C50C-407E-A947-70E740481C1C}">
                <a14:useLocalDpi xmlns:a14="http://schemas.microsoft.com/office/drawing/2010/main" val="0"/>
              </a:ext>
            </a:extLst>
          </a:blip>
          <a:srcRect l="-7829" r="-7829"/>
          <a:stretch>
            <a:fillRect/>
          </a:stretch>
        </p:blipFill>
        <p:spPr>
          <a:xfrm>
            <a:off x="904038" y="1129328"/>
            <a:ext cx="7550598" cy="3323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65012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556792662_9be34a80f5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0"/>
            <a:ext cx="7709227" cy="5143500"/>
          </a:xfrm>
          <a:prstGeom prst="rect">
            <a:avLst/>
          </a:prstGeom>
        </p:spPr>
      </p:pic>
      <p:sp>
        <p:nvSpPr>
          <p:cNvPr id="6" name="TextBox 5"/>
          <p:cNvSpPr txBox="1"/>
          <p:nvPr/>
        </p:nvSpPr>
        <p:spPr>
          <a:xfrm>
            <a:off x="711200" y="90710"/>
            <a:ext cx="7709227" cy="523220"/>
          </a:xfrm>
          <a:prstGeom prst="rect">
            <a:avLst/>
          </a:prstGeom>
          <a:noFill/>
        </p:spPr>
        <p:txBody>
          <a:bodyPr wrap="square" rtlCol="0">
            <a:spAutoFit/>
          </a:bodyPr>
          <a:lstStyle/>
          <a:p>
            <a:r>
              <a:rPr lang="en-US" sz="2800" dirty="0" smtClean="0"/>
              <a:t>Transparent		  			Trustworthy </a:t>
            </a:r>
            <a:endParaRPr lang="en-US" sz="2800" dirty="0"/>
          </a:p>
        </p:txBody>
      </p:sp>
      <p:sp>
        <p:nvSpPr>
          <p:cNvPr id="7" name="TextBox 6"/>
          <p:cNvSpPr txBox="1"/>
          <p:nvPr/>
        </p:nvSpPr>
        <p:spPr>
          <a:xfrm>
            <a:off x="710655" y="4443934"/>
            <a:ext cx="7575269" cy="523220"/>
          </a:xfrm>
          <a:prstGeom prst="rect">
            <a:avLst/>
          </a:prstGeom>
          <a:noFill/>
        </p:spPr>
        <p:txBody>
          <a:bodyPr wrap="square" rtlCol="0">
            <a:spAutoFit/>
          </a:bodyPr>
          <a:lstStyle/>
          <a:p>
            <a:r>
              <a:rPr lang="en-US" sz="2800" dirty="0" smtClean="0"/>
              <a:t>Relational					Authentic</a:t>
            </a:r>
            <a:endParaRPr lang="en-US" sz="2800" dirty="0"/>
          </a:p>
        </p:txBody>
      </p:sp>
    </p:spTree>
    <p:extLst>
      <p:ext uri="{BB962C8B-B14F-4D97-AF65-F5344CB8AC3E}">
        <p14:creationId xmlns:p14="http://schemas.microsoft.com/office/powerpoint/2010/main" val="1676505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4175"/>
            <a:ext cx="8229600" cy="4403458"/>
          </a:xfrm>
          <a:solidFill>
            <a:schemeClr val="accent5">
              <a:lumMod val="60000"/>
              <a:lumOff val="40000"/>
            </a:schemeClr>
          </a:solidFill>
          <a:ln w="38100" cmpd="sng">
            <a:solidFill>
              <a:schemeClr val="accent6">
                <a:lumMod val="75000"/>
              </a:schemeClr>
            </a:solidFill>
          </a:ln>
        </p:spPr>
        <p:txBody>
          <a:bodyPr>
            <a:normAutofit fontScale="92500" lnSpcReduction="20000"/>
          </a:bodyPr>
          <a:lstStyle/>
          <a:p>
            <a:pPr marL="0" indent="0" algn="ctr">
              <a:buNone/>
            </a:pPr>
            <a:endParaRPr lang="en-US" sz="4000" dirty="0" smtClean="0"/>
          </a:p>
          <a:p>
            <a:pPr marL="0" indent="0" algn="ctr">
              <a:buNone/>
            </a:pPr>
            <a:r>
              <a:rPr lang="en-US" sz="4000" dirty="0" smtClean="0"/>
              <a:t>“82</a:t>
            </a:r>
            <a:r>
              <a:rPr lang="en-US" sz="4000" dirty="0"/>
              <a:t>% of people are more likely to trust a company whose CEO and leadership team engage </a:t>
            </a:r>
            <a:r>
              <a:rPr lang="en-US" sz="4000" dirty="0" smtClean="0"/>
              <a:t>with </a:t>
            </a:r>
            <a:r>
              <a:rPr lang="en-US" sz="4000" dirty="0"/>
              <a:t>social </a:t>
            </a:r>
            <a:r>
              <a:rPr lang="en-US" sz="4000" dirty="0" smtClean="0"/>
              <a:t>media.”</a:t>
            </a:r>
          </a:p>
          <a:p>
            <a:pPr marL="0" indent="0" algn="ctr">
              <a:buNone/>
            </a:pPr>
            <a:r>
              <a:rPr lang="en-US" dirty="0" smtClean="0"/>
              <a:t> </a:t>
            </a:r>
          </a:p>
          <a:p>
            <a:pPr marL="0" indent="0" algn="ctr">
              <a:buNone/>
            </a:pPr>
            <a:endParaRPr lang="en-US" dirty="0" smtClean="0"/>
          </a:p>
          <a:p>
            <a:pPr marL="0" indent="0" algn="ctr">
              <a:buNone/>
            </a:pPr>
            <a:endParaRPr lang="en-US" dirty="0" smtClean="0"/>
          </a:p>
          <a:p>
            <a:pPr marL="0" indent="0" algn="ctr">
              <a:buNone/>
            </a:pPr>
            <a:r>
              <a:rPr lang="en-US" sz="2600" dirty="0"/>
              <a:t> </a:t>
            </a:r>
            <a:r>
              <a:rPr lang="en-US" sz="2600" dirty="0" smtClean="0"/>
              <a:t>- </a:t>
            </a:r>
            <a:r>
              <a:rPr lang="en-US" sz="2600" dirty="0"/>
              <a:t>BRANDfog CEO Social Media Leadership </a:t>
            </a:r>
            <a:r>
              <a:rPr lang="en-US" sz="2600" dirty="0" smtClean="0"/>
              <a:t>Survey</a:t>
            </a:r>
            <a:endParaRPr lang="en-US" sz="2600" dirty="0"/>
          </a:p>
        </p:txBody>
      </p:sp>
    </p:spTree>
    <p:extLst>
      <p:ext uri="{BB962C8B-B14F-4D97-AF65-F5344CB8AC3E}">
        <p14:creationId xmlns:p14="http://schemas.microsoft.com/office/powerpoint/2010/main" val="27397133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97" y="121715"/>
            <a:ext cx="7055380" cy="1050398"/>
          </a:xfrm>
        </p:spPr>
        <p:txBody>
          <a:bodyPr/>
          <a:lstStyle/>
          <a:p>
            <a:pPr algn="ctr"/>
            <a:r>
              <a:rPr lang="en-US" dirty="0" smtClean="0"/>
              <a:t>Matter More, </a:t>
            </a:r>
            <a:br>
              <a:rPr lang="en-US" dirty="0" smtClean="0"/>
            </a:br>
            <a:r>
              <a:rPr lang="en-US" dirty="0" smtClean="0"/>
              <a:t>Do More, Raise More</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149960536"/>
              </p:ext>
            </p:extLst>
          </p:nvPr>
        </p:nvGraphicFramePr>
        <p:xfrm>
          <a:off x="827700" y="1351865"/>
          <a:ext cx="7433019" cy="3146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93990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549926350_a6cd7cbcb7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583"/>
            <a:ext cx="6787299" cy="5143500"/>
          </a:xfrm>
          <a:prstGeom prst="rect">
            <a:avLst/>
          </a:prstGeom>
        </p:spPr>
      </p:pic>
      <p:sp>
        <p:nvSpPr>
          <p:cNvPr id="3" name="Title 1"/>
          <p:cNvSpPr txBox="1">
            <a:spLocks/>
          </p:cNvSpPr>
          <p:nvPr/>
        </p:nvSpPr>
        <p:spPr>
          <a:xfrm>
            <a:off x="0" y="-19095"/>
            <a:ext cx="9144000" cy="995169"/>
          </a:xfrm>
          <a:prstGeom prst="rect">
            <a:avLst/>
          </a:prstGeom>
        </p:spPr>
        <p:txBody>
          <a:bodyPr>
            <a:noAutofit/>
          </a:bodyPr>
          <a:lstStyle>
            <a:lvl1pPr algn="ctr" defTabSz="457200" rtl="0" eaLnBrk="1" latinLnBrk="0" hangingPunct="1">
              <a:spcBef>
                <a:spcPct val="0"/>
              </a:spcBef>
              <a:buNone/>
              <a:defRPr sz="4000" b="0" i="0" kern="1200">
                <a:solidFill>
                  <a:schemeClr val="tx1"/>
                </a:solidFill>
                <a:latin typeface="Helvetica"/>
                <a:ea typeface="+mj-ea"/>
                <a:cs typeface="Helvetica"/>
              </a:defRPr>
            </a:lvl1pPr>
          </a:lstStyle>
          <a:p>
            <a:pPr algn="l"/>
            <a:r>
              <a:rPr lang="en-US" sz="2800" dirty="0" smtClean="0"/>
              <a:t>Matterness is not </a:t>
            </a:r>
            <a:r>
              <a:rPr lang="en-US" sz="2800" dirty="0"/>
              <a:t>r</a:t>
            </a:r>
            <a:r>
              <a:rPr lang="en-US" sz="2800" dirty="0" smtClean="0"/>
              <a:t>eally </a:t>
            </a:r>
            <a:r>
              <a:rPr lang="en-US" sz="2800" dirty="0"/>
              <a:t>w</a:t>
            </a:r>
            <a:r>
              <a:rPr lang="en-US" sz="2800" dirty="0" smtClean="0"/>
              <a:t>hat </a:t>
            </a:r>
            <a:r>
              <a:rPr lang="en-US" sz="2800" dirty="0"/>
              <a:t>y</a:t>
            </a:r>
            <a:r>
              <a:rPr lang="en-US" sz="2800" dirty="0" smtClean="0"/>
              <a:t>ou </a:t>
            </a:r>
            <a:r>
              <a:rPr lang="en-US" sz="2800" dirty="0"/>
              <a:t>w</a:t>
            </a:r>
            <a:r>
              <a:rPr lang="en-US" sz="2800" dirty="0" smtClean="0"/>
              <a:t>ant to talk about…</a:t>
            </a:r>
            <a:endParaRPr lang="en-US" sz="2800" dirty="0"/>
          </a:p>
        </p:txBody>
      </p:sp>
      <p:sp>
        <p:nvSpPr>
          <p:cNvPr id="4" name="TextBox 3"/>
          <p:cNvSpPr txBox="1"/>
          <p:nvPr/>
        </p:nvSpPr>
        <p:spPr>
          <a:xfrm>
            <a:off x="1940215" y="4826202"/>
            <a:ext cx="4847084" cy="276999"/>
          </a:xfrm>
          <a:prstGeom prst="rect">
            <a:avLst/>
          </a:prstGeom>
          <a:noFill/>
        </p:spPr>
        <p:txBody>
          <a:bodyPr wrap="square" rtlCol="0">
            <a:spAutoFit/>
          </a:bodyPr>
          <a:lstStyle/>
          <a:p>
            <a:pPr algn="ctr"/>
            <a:r>
              <a:rPr lang="pl-PL" sz="1200" dirty="0" smtClean="0"/>
              <a:t>http://</a:t>
            </a:r>
            <a:r>
              <a:rPr lang="pl-PL" sz="1200" dirty="0" err="1" smtClean="0"/>
              <a:t>www.flickr.com</a:t>
            </a:r>
            <a:r>
              <a:rPr lang="pl-PL" sz="1200" dirty="0" smtClean="0"/>
              <a:t>/</a:t>
            </a:r>
            <a:r>
              <a:rPr lang="pl-PL" sz="1200" dirty="0" err="1" smtClean="0"/>
              <a:t>photos</a:t>
            </a:r>
            <a:r>
              <a:rPr lang="pl-PL" sz="1200" dirty="0" smtClean="0"/>
              <a:t>/47390431@N08/5549926350/</a:t>
            </a:r>
            <a:endParaRPr lang="en-US" sz="1200" dirty="0"/>
          </a:p>
        </p:txBody>
      </p:sp>
    </p:spTree>
    <p:extLst>
      <p:ext uri="{BB962C8B-B14F-4D97-AF65-F5344CB8AC3E}">
        <p14:creationId xmlns:p14="http://schemas.microsoft.com/office/powerpoint/2010/main" val="21463933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95536" y="4785996"/>
            <a:ext cx="7992888" cy="273844"/>
          </a:xfrm>
          <a:prstGeom prst="rect">
            <a:avLst/>
          </a:prstGeom>
        </p:spPr>
        <p:txBody>
          <a:bodyPr/>
          <a:lstStyle/>
          <a:p>
            <a:pPr algn="r"/>
            <a:r>
              <a:rPr lang="en-US" sz="1400" dirty="0"/>
              <a:t>https://</a:t>
            </a:r>
            <a:r>
              <a:rPr lang="en-US" sz="1400" dirty="0" err="1"/>
              <a:t>www.flickr.com</a:t>
            </a:r>
            <a:r>
              <a:rPr lang="en-US" sz="1400" dirty="0"/>
              <a:t>/photos/93931453@N00/29639911211/</a:t>
            </a:r>
          </a:p>
        </p:txBody>
      </p:sp>
      <p:pic>
        <p:nvPicPr>
          <p:cNvPr id="2" name="Picture 1"/>
          <p:cNvPicPr>
            <a:picLocks noChangeAspect="1"/>
          </p:cNvPicPr>
          <p:nvPr/>
        </p:nvPicPr>
        <p:blipFill>
          <a:blip r:embed="rId3"/>
          <a:stretch>
            <a:fillRect/>
          </a:stretch>
        </p:blipFill>
        <p:spPr>
          <a:xfrm>
            <a:off x="395536" y="238112"/>
            <a:ext cx="8348296" cy="430367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395536" y="265468"/>
            <a:ext cx="8348296" cy="857250"/>
          </a:xfrm>
        </p:spPr>
        <p:txBody>
          <a:bodyPr/>
          <a:lstStyle/>
          <a:p>
            <a:r>
              <a:rPr lang="en-US" dirty="0" smtClean="0">
                <a:solidFill>
                  <a:schemeClr val="bg1"/>
                </a:solidFill>
              </a:rPr>
              <a:t>Who’s in the room?</a:t>
            </a:r>
            <a:endParaRPr lang="en-US" dirty="0">
              <a:solidFill>
                <a:schemeClr val="bg1"/>
              </a:solidFill>
            </a:endParaRPr>
          </a:p>
        </p:txBody>
      </p:sp>
    </p:spTree>
    <p:extLst>
      <p:ext uri="{BB962C8B-B14F-4D97-AF65-F5344CB8AC3E}">
        <p14:creationId xmlns:p14="http://schemas.microsoft.com/office/powerpoint/2010/main" val="4007292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8043" y="1564070"/>
            <a:ext cx="4609481" cy="1422591"/>
          </a:xfrm>
          <a:prstGeom prst="rect">
            <a:avLst/>
          </a:prstGeom>
        </p:spPr>
        <p:txBody>
          <a:bodyPr>
            <a:noAutofit/>
          </a:bodyPr>
          <a:lstStyle>
            <a:lvl1pPr algn="ctr" defTabSz="457200" rtl="0" eaLnBrk="1" latinLnBrk="0" hangingPunct="1">
              <a:spcBef>
                <a:spcPct val="0"/>
              </a:spcBef>
              <a:buNone/>
              <a:defRPr sz="4000" b="0" i="0" kern="1200">
                <a:solidFill>
                  <a:schemeClr val="tx1"/>
                </a:solidFill>
                <a:latin typeface="Helvetica"/>
                <a:ea typeface="+mj-ea"/>
                <a:cs typeface="Helvetica"/>
              </a:defRPr>
            </a:lvl1pPr>
          </a:lstStyle>
          <a:p>
            <a:r>
              <a:rPr lang="en-US" sz="3600" dirty="0" smtClean="0"/>
              <a:t>It’s what </a:t>
            </a:r>
            <a:r>
              <a:rPr lang="en-US" sz="3600" i="1" dirty="0" smtClean="0">
                <a:solidFill>
                  <a:srgbClr val="DE8B3C"/>
                </a:solidFill>
              </a:rPr>
              <a:t>they</a:t>
            </a:r>
            <a:r>
              <a:rPr lang="en-US" sz="3600" dirty="0" smtClean="0">
                <a:solidFill>
                  <a:srgbClr val="DE8B3C"/>
                </a:solidFill>
              </a:rPr>
              <a:t> </a:t>
            </a:r>
            <a:r>
              <a:rPr lang="en-US" sz="3600" dirty="0" smtClean="0"/>
              <a:t>want to talk about</a:t>
            </a:r>
            <a:endParaRPr lang="en-US" sz="3600" dirty="0"/>
          </a:p>
        </p:txBody>
      </p:sp>
      <p:pic>
        <p:nvPicPr>
          <p:cNvPr id="4" name="Picture 3" descr="4074805374_958d66c6d3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013" y="0"/>
            <a:ext cx="3857625" cy="5143500"/>
          </a:xfrm>
          <a:prstGeom prst="rect">
            <a:avLst/>
          </a:prstGeom>
        </p:spPr>
      </p:pic>
      <p:sp>
        <p:nvSpPr>
          <p:cNvPr id="6" name="TextBox 5"/>
          <p:cNvSpPr txBox="1"/>
          <p:nvPr/>
        </p:nvSpPr>
        <p:spPr>
          <a:xfrm>
            <a:off x="5315013" y="4835865"/>
            <a:ext cx="3735890" cy="246221"/>
          </a:xfrm>
          <a:prstGeom prst="rect">
            <a:avLst/>
          </a:prstGeom>
          <a:noFill/>
        </p:spPr>
        <p:txBody>
          <a:bodyPr wrap="square" rtlCol="0">
            <a:spAutoFit/>
          </a:bodyPr>
          <a:lstStyle/>
          <a:p>
            <a:pPr algn="r"/>
            <a:r>
              <a:rPr lang="pl-PL" sz="1000" dirty="0" smtClean="0">
                <a:solidFill>
                  <a:schemeClr val="bg1"/>
                </a:solidFill>
              </a:rPr>
              <a:t>http://</a:t>
            </a:r>
            <a:r>
              <a:rPr lang="pl-PL" sz="1000" dirty="0" err="1" smtClean="0">
                <a:solidFill>
                  <a:schemeClr val="bg1"/>
                </a:solidFill>
              </a:rPr>
              <a:t>www.flickr.com</a:t>
            </a:r>
            <a:r>
              <a:rPr lang="pl-PL" sz="1000" dirty="0" smtClean="0">
                <a:solidFill>
                  <a:schemeClr val="bg1"/>
                </a:solidFill>
              </a:rPr>
              <a:t>/</a:t>
            </a:r>
            <a:r>
              <a:rPr lang="pl-PL" sz="1000" dirty="0" err="1" smtClean="0">
                <a:solidFill>
                  <a:schemeClr val="bg1"/>
                </a:solidFill>
              </a:rPr>
              <a:t>photos</a:t>
            </a:r>
            <a:r>
              <a:rPr lang="pl-PL" sz="1000" dirty="0" smtClean="0">
                <a:solidFill>
                  <a:schemeClr val="bg1"/>
                </a:solidFill>
              </a:rPr>
              <a:t>/32454422@N00/4074805374/</a:t>
            </a:r>
            <a:endParaRPr lang="en-US" sz="1000" dirty="0">
              <a:solidFill>
                <a:schemeClr val="bg1"/>
              </a:solidFill>
            </a:endParaRPr>
          </a:p>
        </p:txBody>
      </p:sp>
    </p:spTree>
    <p:extLst>
      <p:ext uri="{BB962C8B-B14F-4D97-AF65-F5344CB8AC3E}">
        <p14:creationId xmlns:p14="http://schemas.microsoft.com/office/powerpoint/2010/main" val="13817705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03" y="18052"/>
            <a:ext cx="6349999" cy="655402"/>
          </a:xfrm>
        </p:spPr>
        <p:txBody>
          <a:bodyPr>
            <a:normAutofit fontScale="90000"/>
          </a:bodyPr>
          <a:lstStyle/>
          <a:p>
            <a:r>
              <a:rPr lang="en-US" dirty="0"/>
              <a:t>Matterness </a:t>
            </a:r>
            <a:r>
              <a:rPr lang="en-US" dirty="0" smtClean="0"/>
              <a:t>is not…</a:t>
            </a:r>
            <a:endParaRPr lang="en-US" dirty="0"/>
          </a:p>
        </p:txBody>
      </p:sp>
      <p:sp>
        <p:nvSpPr>
          <p:cNvPr id="3" name="TextBox 2"/>
          <p:cNvSpPr txBox="1"/>
          <p:nvPr/>
        </p:nvSpPr>
        <p:spPr>
          <a:xfrm>
            <a:off x="127042" y="4866501"/>
            <a:ext cx="4764654" cy="246221"/>
          </a:xfrm>
          <a:prstGeom prst="rect">
            <a:avLst/>
          </a:prstGeom>
          <a:noFill/>
        </p:spPr>
        <p:txBody>
          <a:bodyPr wrap="square" rtlCol="0">
            <a:spAutoFit/>
          </a:bodyPr>
          <a:lstStyle/>
          <a:p>
            <a:r>
              <a:rPr lang="en-US" sz="1000" dirty="0"/>
              <a:t>https://</a:t>
            </a:r>
            <a:r>
              <a:rPr lang="en-US" sz="1000" dirty="0" err="1"/>
              <a:t>www.flickr.com</a:t>
            </a:r>
            <a:r>
              <a:rPr lang="en-US" sz="1000" dirty="0"/>
              <a:t>/photos/29261037@N02/30280411301/</a:t>
            </a:r>
          </a:p>
        </p:txBody>
      </p:sp>
      <p:pic>
        <p:nvPicPr>
          <p:cNvPr id="4" name="Picture 3"/>
          <p:cNvPicPr>
            <a:picLocks noChangeAspect="1"/>
          </p:cNvPicPr>
          <p:nvPr/>
        </p:nvPicPr>
        <p:blipFill>
          <a:blip r:embed="rId3"/>
          <a:stretch>
            <a:fillRect/>
          </a:stretch>
        </p:blipFill>
        <p:spPr>
          <a:xfrm>
            <a:off x="127041" y="673454"/>
            <a:ext cx="6350000" cy="4216400"/>
          </a:xfrm>
          <a:prstGeom prst="rect">
            <a:avLst/>
          </a:prstGeom>
        </p:spPr>
      </p:pic>
      <p:sp>
        <p:nvSpPr>
          <p:cNvPr id="9" name="Content Placeholder 2"/>
          <p:cNvSpPr txBox="1">
            <a:spLocks/>
          </p:cNvSpPr>
          <p:nvPr/>
        </p:nvSpPr>
        <p:spPr>
          <a:xfrm>
            <a:off x="4997525" y="728475"/>
            <a:ext cx="4073819" cy="1741400"/>
          </a:xfrm>
          <a:prstGeom prst="rect">
            <a:avLst/>
          </a:prstGeom>
          <a:solidFill>
            <a:schemeClr val="bg1">
              <a:lumMod val="95000"/>
              <a:alpha val="58000"/>
            </a:schemeClr>
          </a:solidFill>
        </p:spPr>
        <p:txBody>
          <a:bodyPr vert="horz" lIns="91440" tIns="45720" rIns="91440" bIns="45720" rtlCol="0" anchor="t">
            <a:normAutofit fontScale="77500" lnSpcReduction="20000"/>
          </a:bodyPr>
          <a:lstStyle>
            <a:lvl1pPr marL="342900" indent="-34290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dirty="0" smtClean="0">
                <a:latin typeface="Helvetica"/>
                <a:cs typeface="Helvetica"/>
              </a:rPr>
              <a:t>Customer service</a:t>
            </a:r>
          </a:p>
          <a:p>
            <a:pPr marL="0" indent="0" algn="ctr">
              <a:buFont typeface="Arial"/>
              <a:buNone/>
            </a:pPr>
            <a:r>
              <a:rPr lang="en-US" sz="3600" dirty="0" smtClean="0">
                <a:latin typeface="Helvetica"/>
                <a:cs typeface="Helvetica"/>
              </a:rPr>
              <a:t>Window dressing</a:t>
            </a:r>
          </a:p>
          <a:p>
            <a:pPr marL="0" indent="0" algn="ctr">
              <a:buFont typeface="Arial"/>
              <a:buNone/>
            </a:pPr>
            <a:r>
              <a:rPr lang="en-US" sz="3600" dirty="0" smtClean="0">
                <a:latin typeface="Helvetica"/>
                <a:cs typeface="Helvetica"/>
              </a:rPr>
              <a:t>A zero-sum game</a:t>
            </a:r>
          </a:p>
          <a:p>
            <a:pPr marL="0" indent="0" algn="ctr">
              <a:buFont typeface="Arial"/>
              <a:buNone/>
            </a:pPr>
            <a:r>
              <a:rPr lang="en-US" sz="3600" dirty="0" smtClean="0">
                <a:latin typeface="Helvetica"/>
                <a:cs typeface="Helvetica"/>
              </a:rPr>
              <a:t>A plan to raise money</a:t>
            </a:r>
          </a:p>
          <a:p>
            <a:pPr algn="ctr"/>
            <a:endParaRPr lang="en-US" sz="3600" dirty="0">
              <a:latin typeface="Helvetica"/>
              <a:cs typeface="Helvetica"/>
            </a:endParaRPr>
          </a:p>
        </p:txBody>
      </p:sp>
    </p:spTree>
    <p:extLst>
      <p:ext uri="{BB962C8B-B14F-4D97-AF65-F5344CB8AC3E}">
        <p14:creationId xmlns:p14="http://schemas.microsoft.com/office/powerpoint/2010/main" val="22680185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nn 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207" y="871765"/>
            <a:ext cx="5135845" cy="412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95536" y="107375"/>
            <a:ext cx="8229600" cy="634475"/>
          </a:xfrm>
          <a:prstGeom prst="rect">
            <a:avLst/>
          </a:prstGeom>
        </p:spPr>
        <p:txBody>
          <a:bodyPr>
            <a:normAutofit lnSpcReduction="10000"/>
          </a:bodyPr>
          <a:lstStyle>
            <a:lvl1pPr algn="ctr" defTabSz="457200" rtl="0" eaLnBrk="1" latinLnBrk="0" hangingPunct="1">
              <a:spcBef>
                <a:spcPct val="0"/>
              </a:spcBef>
              <a:buNone/>
              <a:defRPr sz="4000" b="0" i="0" kern="1200">
                <a:solidFill>
                  <a:schemeClr val="tx1"/>
                </a:solidFill>
                <a:latin typeface="Helvetica"/>
                <a:ea typeface="+mj-ea"/>
                <a:cs typeface="Helvetica"/>
              </a:defRPr>
            </a:lvl1pPr>
          </a:lstStyle>
          <a:p>
            <a:r>
              <a:rPr lang="en-US" sz="3600" dirty="0" smtClean="0"/>
              <a:t>Finding the “conversation intersection”</a:t>
            </a:r>
            <a:endParaRPr lang="en-US" sz="3600" dirty="0"/>
          </a:p>
        </p:txBody>
      </p:sp>
    </p:spTree>
    <p:extLst>
      <p:ext uri="{BB962C8B-B14F-4D97-AF65-F5344CB8AC3E}">
        <p14:creationId xmlns:p14="http://schemas.microsoft.com/office/powerpoint/2010/main" val="17660957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28" t="7326" r="62916" b="53987"/>
          <a:stretch/>
        </p:blipFill>
        <p:spPr bwMode="auto">
          <a:xfrm>
            <a:off x="279069" y="19254"/>
            <a:ext cx="5518222" cy="3873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46223" r="63611" b="3777"/>
          <a:stretch/>
        </p:blipFill>
        <p:spPr bwMode="auto">
          <a:xfrm>
            <a:off x="4489017" y="999323"/>
            <a:ext cx="4177278" cy="3977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903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when it’s hard</a:t>
            </a:r>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784" t="10000" r="34444" b="52353"/>
          <a:stretch/>
        </p:blipFill>
        <p:spPr bwMode="auto">
          <a:xfrm>
            <a:off x="1636408" y="1160731"/>
            <a:ext cx="6159730" cy="3583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0971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u know you're at JCDS wh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06" y="831936"/>
            <a:ext cx="4606716" cy="4181156"/>
          </a:xfrm>
          <a:prstGeom prst="rect">
            <a:avLst/>
          </a:prstGeom>
          <a:ln>
            <a:noFill/>
          </a:ln>
          <a:effectLst>
            <a:outerShdw blurRad="292100" dist="139700" dir="2700000" algn="tl" rotWithShape="0">
              <a:srgbClr val="333333">
                <a:alpha val="65000"/>
              </a:srgbClr>
            </a:outerShdw>
          </a:effectLst>
        </p:spPr>
      </p:pic>
      <p:sp>
        <p:nvSpPr>
          <p:cNvPr id="5" name="Title 1"/>
          <p:cNvSpPr>
            <a:spLocks noGrp="1"/>
          </p:cNvSpPr>
          <p:nvPr>
            <p:ph type="title"/>
          </p:nvPr>
        </p:nvSpPr>
        <p:spPr>
          <a:xfrm>
            <a:off x="457200" y="90178"/>
            <a:ext cx="8229600" cy="624158"/>
          </a:xfrm>
        </p:spPr>
        <p:txBody>
          <a:bodyPr/>
          <a:lstStyle/>
          <a:p>
            <a:r>
              <a:rPr lang="en-US" dirty="0" smtClean="0"/>
              <a:t>It is </a:t>
            </a:r>
            <a:r>
              <a:rPr lang="en-US" dirty="0"/>
              <a:t>a</a:t>
            </a:r>
            <a:r>
              <a:rPr lang="en-US" dirty="0" smtClean="0"/>
              <a:t>bout </a:t>
            </a:r>
            <a:r>
              <a:rPr lang="en-US" dirty="0"/>
              <a:t>t</a:t>
            </a:r>
            <a:r>
              <a:rPr lang="en-US" dirty="0" smtClean="0"/>
              <a:t>hem, not </a:t>
            </a:r>
            <a:r>
              <a:rPr lang="en-US" dirty="0"/>
              <a:t>u</a:t>
            </a:r>
            <a:r>
              <a:rPr lang="en-US" dirty="0" smtClean="0"/>
              <a:t>s</a:t>
            </a:r>
            <a:endParaRPr lang="en-US" dirty="0"/>
          </a:p>
        </p:txBody>
      </p:sp>
    </p:spTree>
    <p:extLst>
      <p:ext uri="{BB962C8B-B14F-4D97-AF65-F5344CB8AC3E}">
        <p14:creationId xmlns:p14="http://schemas.microsoft.com/office/powerpoint/2010/main" val="2514056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8 at 11.38.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525" y="164367"/>
            <a:ext cx="4802733" cy="4802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48559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M inventor convers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510" y="206537"/>
            <a:ext cx="4822159" cy="4838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63254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01"/>
            <a:ext cx="8229600" cy="857250"/>
          </a:xfrm>
        </p:spPr>
        <p:txBody>
          <a:bodyPr>
            <a:normAutofit/>
          </a:bodyPr>
          <a:lstStyle/>
          <a:p>
            <a:r>
              <a:rPr lang="en-US" dirty="0" smtClean="0"/>
              <a:t>I/We can be part of the solution</a:t>
            </a:r>
            <a:endParaRPr lang="en-US" dirty="0"/>
          </a:p>
        </p:txBody>
      </p:sp>
      <p:pic>
        <p:nvPicPr>
          <p:cNvPr id="6" name="Content Placeholder 5" descr="MooreFB understanding the conversation science post.png"/>
          <p:cNvPicPr>
            <a:picLocks noGrp="1" noChangeAspect="1"/>
          </p:cNvPicPr>
          <p:nvPr>
            <p:ph idx="1"/>
          </p:nvPr>
        </p:nvPicPr>
        <p:blipFill>
          <a:blip r:embed="rId2">
            <a:extLst>
              <a:ext uri="{28A0092B-C50C-407E-A947-70E740481C1C}">
                <a14:useLocalDpi xmlns:a14="http://schemas.microsoft.com/office/drawing/2010/main" val="0"/>
              </a:ext>
            </a:extLst>
          </a:blip>
          <a:srcRect l="-67739" r="-67739"/>
          <a:stretch>
            <a:fillRect/>
          </a:stretch>
        </p:blipFill>
        <p:spPr>
          <a:xfrm>
            <a:off x="457200" y="1014722"/>
            <a:ext cx="8229600" cy="3579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24878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Share Pair Exercise </a:t>
            </a:r>
            <a:endParaRPr lang="en-US" dirty="0">
              <a:solidFill>
                <a:srgbClr val="000000"/>
              </a:solidFill>
            </a:endParaRPr>
          </a:p>
        </p:txBody>
      </p:sp>
      <p:sp>
        <p:nvSpPr>
          <p:cNvPr id="3" name="Content Placeholder 2"/>
          <p:cNvSpPr>
            <a:spLocks noGrp="1"/>
          </p:cNvSpPr>
          <p:nvPr>
            <p:ph idx="1"/>
          </p:nvPr>
        </p:nvSpPr>
        <p:spPr>
          <a:xfrm>
            <a:off x="457200" y="1463763"/>
            <a:ext cx="8229600" cy="3498649"/>
          </a:xfrm>
        </p:spPr>
        <p:txBody>
          <a:bodyPr>
            <a:normAutofit/>
          </a:bodyPr>
          <a:lstStyle/>
          <a:p>
            <a:pPr marL="0" indent="0">
              <a:buNone/>
            </a:pPr>
            <a:endParaRPr lang="en-US" dirty="0" smtClean="0"/>
          </a:p>
          <a:p>
            <a:pPr marL="0" indent="0" algn="ctr">
              <a:buNone/>
            </a:pPr>
            <a:r>
              <a:rPr lang="en-US" dirty="0" smtClean="0">
                <a:solidFill>
                  <a:srgbClr val="000000"/>
                </a:solidFill>
              </a:rPr>
              <a:t>What </a:t>
            </a:r>
            <a:r>
              <a:rPr lang="en-US" dirty="0" smtClean="0">
                <a:solidFill>
                  <a:srgbClr val="000000"/>
                </a:solidFill>
              </a:rPr>
              <a:t>do your people really, </a:t>
            </a:r>
            <a:r>
              <a:rPr lang="en-US" i="1" dirty="0" smtClean="0">
                <a:solidFill>
                  <a:srgbClr val="000000"/>
                </a:solidFill>
              </a:rPr>
              <a:t>really</a:t>
            </a:r>
            <a:r>
              <a:rPr lang="en-US" dirty="0" smtClean="0">
                <a:solidFill>
                  <a:srgbClr val="000000"/>
                </a:solidFill>
              </a:rPr>
              <a:t> </a:t>
            </a:r>
            <a:endParaRPr lang="en-US" dirty="0" smtClean="0">
              <a:solidFill>
                <a:srgbClr val="000000"/>
              </a:solidFill>
            </a:endParaRPr>
          </a:p>
          <a:p>
            <a:pPr marL="0" indent="0" algn="ctr">
              <a:buNone/>
            </a:pPr>
            <a:r>
              <a:rPr lang="en-US" dirty="0" smtClean="0">
                <a:solidFill>
                  <a:srgbClr val="000000"/>
                </a:solidFill>
              </a:rPr>
              <a:t>want </a:t>
            </a:r>
            <a:r>
              <a:rPr lang="en-US" dirty="0" smtClean="0">
                <a:solidFill>
                  <a:srgbClr val="000000"/>
                </a:solidFill>
              </a:rPr>
              <a:t>to talk about</a:t>
            </a:r>
            <a:r>
              <a:rPr lang="en-US" dirty="0" smtClean="0">
                <a:solidFill>
                  <a:srgbClr val="000000"/>
                </a:solidFill>
              </a:rPr>
              <a:t>? </a:t>
            </a:r>
          </a:p>
          <a:p>
            <a:pPr marL="0" indent="0" algn="ctr">
              <a:buNone/>
            </a:pPr>
            <a:endParaRPr lang="en-US" dirty="0">
              <a:solidFill>
                <a:srgbClr val="000000"/>
              </a:solidFill>
            </a:endParaRPr>
          </a:p>
          <a:p>
            <a:pPr marL="0" indent="0" algn="ctr">
              <a:buNone/>
            </a:pPr>
            <a:r>
              <a:rPr lang="en-US" dirty="0" smtClean="0">
                <a:solidFill>
                  <a:srgbClr val="000000"/>
                </a:solidFill>
              </a:rPr>
              <a:t>(Hint: It’s not you.)</a:t>
            </a:r>
            <a:endParaRPr lang="en-US" dirty="0">
              <a:solidFill>
                <a:srgbClr val="000000"/>
              </a:solidFill>
            </a:endParaRPr>
          </a:p>
          <a:p>
            <a:pPr marL="0" indent="0">
              <a:buNone/>
            </a:pPr>
            <a:endParaRPr lang="en-US" dirty="0" smtClean="0"/>
          </a:p>
          <a:p>
            <a:pPr marL="514350" indent="-514350" algn="ctr">
              <a:buAutoNum type="arabicPeriod"/>
            </a:pPr>
            <a:endParaRPr lang="en-US" dirty="0" smtClean="0"/>
          </a:p>
          <a:p>
            <a:pPr marL="0" indent="0" algn="ctr">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p:txBody>
      </p:sp>
      <p:pic>
        <p:nvPicPr>
          <p:cNvPr id="4" name="Picture 3"/>
          <p:cNvPicPr>
            <a:picLocks noChangeAspect="1"/>
          </p:cNvPicPr>
          <p:nvPr/>
        </p:nvPicPr>
        <p:blipFill>
          <a:blip r:embed="rId3"/>
          <a:stretch>
            <a:fillRect/>
          </a:stretch>
        </p:blipFill>
        <p:spPr>
          <a:xfrm rot="5400000">
            <a:off x="-2485881" y="2490016"/>
            <a:ext cx="5143505" cy="171757"/>
          </a:xfrm>
          <a:prstGeom prst="rect">
            <a:avLst/>
          </a:prstGeom>
        </p:spPr>
      </p:pic>
    </p:spTree>
    <p:extLst>
      <p:ext uri="{BB962C8B-B14F-4D97-AF65-F5344CB8AC3E}">
        <p14:creationId xmlns:p14="http://schemas.microsoft.com/office/powerpoint/2010/main" val="13003843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8B3C"/>
        </a:solidFill>
        <a:effectLst/>
      </p:bgPr>
    </p:bg>
    <p:spTree>
      <p:nvGrpSpPr>
        <p:cNvPr id="1" name=""/>
        <p:cNvGrpSpPr/>
        <p:nvPr/>
      </p:nvGrpSpPr>
      <p:grpSpPr>
        <a:xfrm>
          <a:off x="0" y="0"/>
          <a:ext cx="0" cy="0"/>
          <a:chOff x="0" y="0"/>
          <a:chExt cx="0" cy="0"/>
        </a:xfrm>
      </p:grpSpPr>
      <p:pic>
        <p:nvPicPr>
          <p:cNvPr id="4" name="Picture 3" descr="Matterness_Front-Prf4a-PDFx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203" y="158741"/>
            <a:ext cx="3421834" cy="4837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59048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97" y="121715"/>
            <a:ext cx="7055380" cy="1050398"/>
          </a:xfrm>
        </p:spPr>
        <p:txBody>
          <a:bodyPr/>
          <a:lstStyle/>
          <a:p>
            <a:pPr algn="ctr"/>
            <a:r>
              <a:rPr lang="en-US" dirty="0" smtClean="0"/>
              <a:t>Do More, Matter More, </a:t>
            </a:r>
            <a:br>
              <a:rPr lang="en-US" dirty="0" smtClean="0"/>
            </a:br>
            <a:r>
              <a:rPr lang="en-US" dirty="0" smtClean="0"/>
              <a:t>Raise More</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137945666"/>
              </p:ext>
            </p:extLst>
          </p:nvPr>
        </p:nvGraphicFramePr>
        <p:xfrm>
          <a:off x="827700" y="1351865"/>
          <a:ext cx="7433019" cy="3146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28478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7803310"/>
              </p:ext>
            </p:extLst>
          </p:nvPr>
        </p:nvGraphicFramePr>
        <p:xfrm>
          <a:off x="408249" y="215434"/>
          <a:ext cx="8346404" cy="4716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7289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932"/>
            <a:ext cx="8229600" cy="1342214"/>
          </a:xfrm>
        </p:spPr>
        <p:txBody>
          <a:bodyPr/>
          <a:lstStyle/>
          <a:p>
            <a:r>
              <a:rPr lang="en-US" sz="3200" dirty="0" smtClean="0"/>
              <a:t>Matterness = More Resources</a:t>
            </a:r>
            <a:br>
              <a:rPr lang="en-US" sz="3200" dirty="0" smtClean="0"/>
            </a:br>
            <a:r>
              <a:rPr lang="en-US" sz="3200" dirty="0" smtClean="0"/>
              <a:t>What happens when they’re unleashed?</a:t>
            </a:r>
            <a:br>
              <a:rPr lang="en-US" sz="3200" dirty="0" smtClean="0"/>
            </a:br>
            <a:endParaRPr lang="en-US" sz="3200" dirty="0"/>
          </a:p>
        </p:txBody>
      </p:sp>
      <p:pic>
        <p:nvPicPr>
          <p:cNvPr id="6" name="Content Placeholder 5" descr="Screen Shot 2015-04-27 at 9.27.42 AM.png"/>
          <p:cNvPicPr>
            <a:picLocks noGrp="1" noChangeAspect="1"/>
          </p:cNvPicPr>
          <p:nvPr>
            <p:ph idx="1"/>
          </p:nvPr>
        </p:nvPicPr>
        <p:blipFill>
          <a:blip r:embed="rId3">
            <a:extLst>
              <a:ext uri="{28A0092B-C50C-407E-A947-70E740481C1C}">
                <a14:useLocalDpi xmlns:a14="http://schemas.microsoft.com/office/drawing/2010/main" val="0"/>
              </a:ext>
            </a:extLst>
          </a:blip>
          <a:srcRect t="-2608" b="-2608"/>
          <a:stretch>
            <a:fillRect/>
          </a:stretch>
        </p:blipFill>
        <p:spPr>
          <a:xfrm>
            <a:off x="1038745" y="1452146"/>
            <a:ext cx="3048155" cy="1429093"/>
          </a:xfrm>
          <a:prstGeom prst="rect">
            <a:avLst/>
          </a:prstGeom>
          <a:ln>
            <a:noFill/>
          </a:ln>
          <a:effectLst>
            <a:outerShdw blurRad="292100" dist="139700" dir="2700000" algn="tl" rotWithShape="0">
              <a:srgbClr val="333333">
                <a:alpha val="65000"/>
              </a:srgbClr>
            </a:outerShdw>
          </a:effectLst>
        </p:spPr>
      </p:pic>
      <p:pic>
        <p:nvPicPr>
          <p:cNvPr id="7" name="Picture 6" descr="Screen Shot 2015-04-27 at 9.31.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66" y="3311622"/>
            <a:ext cx="4579006" cy="1514392"/>
          </a:xfrm>
          <a:prstGeom prst="rect">
            <a:avLst/>
          </a:prstGeom>
          <a:ln>
            <a:noFill/>
          </a:ln>
          <a:effectLst>
            <a:outerShdw blurRad="292100" dist="139700" dir="2700000" algn="tl" rotWithShape="0">
              <a:srgbClr val="333333">
                <a:alpha val="65000"/>
              </a:srgbClr>
            </a:outerShdw>
          </a:effectLst>
        </p:spPr>
      </p:pic>
      <p:pic>
        <p:nvPicPr>
          <p:cNvPr id="5" name="Picture 4" descr="NextDoor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337" y="3680858"/>
            <a:ext cx="3032106" cy="56435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4693403" y="1452146"/>
            <a:ext cx="4097830" cy="1516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07305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2Hill event 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25" y="53063"/>
            <a:ext cx="8842677" cy="3500536"/>
          </a:xfrm>
          <a:prstGeom prst="rect">
            <a:avLst/>
          </a:prstGeom>
        </p:spPr>
      </p:pic>
      <p:pic>
        <p:nvPicPr>
          <p:cNvPr id="4" name="Picture 3" descr="Lisa MDBTS Advoc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427" y="1293593"/>
            <a:ext cx="5018546" cy="3591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8610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0924"/>
            <a:ext cx="9144000" cy="707886"/>
          </a:xfrm>
          <a:prstGeom prst="rect">
            <a:avLst/>
          </a:prstGeom>
          <a:noFill/>
        </p:spPr>
        <p:txBody>
          <a:bodyPr wrap="square" rtlCol="0">
            <a:spAutoFit/>
          </a:bodyPr>
          <a:lstStyle/>
          <a:p>
            <a:pPr algn="ctr"/>
            <a:r>
              <a:rPr lang="en-US" sz="4000" dirty="0" smtClean="0">
                <a:solidFill>
                  <a:srgbClr val="000000"/>
                </a:solidFill>
                <a:latin typeface="Helvetica"/>
                <a:cs typeface="Helvetica"/>
              </a:rPr>
              <a:t>Libraries Yes! Multnomah County</a:t>
            </a:r>
            <a:endParaRPr lang="en-US" sz="4000" dirty="0">
              <a:solidFill>
                <a:srgbClr val="000000"/>
              </a:solidFill>
              <a:latin typeface="Helvetica"/>
              <a:cs typeface="Helvetica"/>
            </a:endParaRPr>
          </a:p>
        </p:txBody>
      </p:sp>
      <p:pic>
        <p:nvPicPr>
          <p:cNvPr id="5" name="Picture 4" descr="My Library Heart pho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565" y="878810"/>
            <a:ext cx="6240601" cy="383270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61962" y="4771110"/>
            <a:ext cx="8319996" cy="307777"/>
          </a:xfrm>
          <a:prstGeom prst="rect">
            <a:avLst/>
          </a:prstGeom>
          <a:noFill/>
        </p:spPr>
        <p:txBody>
          <a:bodyPr wrap="square" rtlCol="0">
            <a:spAutoFit/>
          </a:bodyPr>
          <a:lstStyle/>
          <a:p>
            <a:pPr algn="r"/>
            <a:r>
              <a:rPr lang="en-US" sz="1400" dirty="0"/>
              <a:t>http://communityorganizer20.com/2012/05/23/libraries-yes-a-place-based-community-advocacy-campaign/</a:t>
            </a:r>
          </a:p>
        </p:txBody>
      </p:sp>
    </p:spTree>
    <p:extLst>
      <p:ext uri="{BB962C8B-B14F-4D97-AF65-F5344CB8AC3E}">
        <p14:creationId xmlns:p14="http://schemas.microsoft.com/office/powerpoint/2010/main" val="15685147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a:t>
            </a:r>
            <a:r>
              <a:rPr lang="en-US" dirty="0" smtClean="0"/>
              <a:t>out </a:t>
            </a:r>
            <a:r>
              <a:rPr lang="en-US" dirty="0"/>
              <a:t>t</a:t>
            </a:r>
            <a:r>
              <a:rPr lang="en-US" dirty="0" smtClean="0"/>
              <a:t>he </a:t>
            </a:r>
            <a:r>
              <a:rPr lang="en-US" dirty="0"/>
              <a:t>w</a:t>
            </a:r>
            <a:r>
              <a:rPr lang="en-US" dirty="0" smtClean="0"/>
              <a:t>ork</a:t>
            </a:r>
            <a:endParaRPr lang="en-US" dirty="0"/>
          </a:p>
        </p:txBody>
      </p:sp>
      <p:pic>
        <p:nvPicPr>
          <p:cNvPr id="3" name="Picture 2" descr="Screen Shot 2016-01-06 at 10.23.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023" y="2113379"/>
            <a:ext cx="5337412" cy="2928692"/>
          </a:xfrm>
          <a:prstGeom prst="rect">
            <a:avLst/>
          </a:prstGeom>
        </p:spPr>
      </p:pic>
      <p:pic>
        <p:nvPicPr>
          <p:cNvPr id="4" name="Picture 3" descr="Screen Shot 2016-01-06 at 10.16.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023" y="923925"/>
            <a:ext cx="5345375" cy="1095375"/>
          </a:xfrm>
          <a:prstGeom prst="rect">
            <a:avLst/>
          </a:prstGeom>
        </p:spPr>
      </p:pic>
    </p:spTree>
    <p:extLst>
      <p:ext uri="{BB962C8B-B14F-4D97-AF65-F5344CB8AC3E}">
        <p14:creationId xmlns:p14="http://schemas.microsoft.com/office/powerpoint/2010/main" val="33359104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cebook Lilly black bear birdhouse proj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674" y="399837"/>
            <a:ext cx="7396336" cy="4338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85394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4363" y="258594"/>
            <a:ext cx="5218555" cy="4708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4609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3022" y="211679"/>
            <a:ext cx="7020053" cy="4755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95303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lly the black bear vo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86" y="162561"/>
            <a:ext cx="5213554" cy="3925279"/>
          </a:xfrm>
          <a:prstGeom prst="rect">
            <a:avLst/>
          </a:prstGeom>
          <a:ln>
            <a:noFill/>
          </a:ln>
          <a:effectLst>
            <a:outerShdw blurRad="292100" dist="139700" dir="2700000" algn="tl" rotWithShape="0">
              <a:srgbClr val="333333">
                <a:alpha val="65000"/>
              </a:srgbClr>
            </a:outerShdw>
          </a:effectLst>
        </p:spPr>
      </p:pic>
      <p:pic>
        <p:nvPicPr>
          <p:cNvPr id="5" name="Picture 4" descr="Screen Shot 2016-10-18 at 10.4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1" y="2125201"/>
            <a:ext cx="7937245" cy="2774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71474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423" y="2984562"/>
            <a:ext cx="7561672" cy="1200150"/>
          </a:xfrm>
        </p:spPr>
        <p:txBody>
          <a:bodyPr>
            <a:normAutofit fontScale="90000"/>
          </a:bodyPr>
          <a:lstStyle/>
          <a:p>
            <a:r>
              <a:rPr lang="en-US" dirty="0" smtClean="0"/>
              <a:t>People don’t </a:t>
            </a:r>
            <a:r>
              <a:rPr lang="en-US" dirty="0" smtClean="0">
                <a:solidFill>
                  <a:srgbClr val="DE8B3C"/>
                </a:solidFill>
              </a:rPr>
              <a:t>feel</a:t>
            </a:r>
            <a:r>
              <a:rPr lang="en-US" dirty="0" smtClean="0"/>
              <a:t> as if</a:t>
            </a:r>
            <a:br>
              <a:rPr lang="en-US" dirty="0" smtClean="0"/>
            </a:br>
            <a:r>
              <a:rPr lang="en-US" dirty="0" smtClean="0"/>
              <a:t>they matter</a:t>
            </a:r>
            <a:endParaRPr lang="en-US" dirty="0"/>
          </a:p>
        </p:txBody>
      </p:sp>
      <p:sp>
        <p:nvSpPr>
          <p:cNvPr id="6" name="Oval Callout 5"/>
          <p:cNvSpPr/>
          <p:nvPr/>
        </p:nvSpPr>
        <p:spPr>
          <a:xfrm flipH="1">
            <a:off x="189009" y="181838"/>
            <a:ext cx="2380225" cy="1466907"/>
          </a:xfrm>
          <a:prstGeom prst="wedgeEllipseCallout">
            <a:avLst/>
          </a:prstGeom>
          <a:effectLst>
            <a:outerShdw blurRad="50800" dist="38100" dir="2700000" algn="tl" rotWithShape="0">
              <a:srgbClr val="000000">
                <a:alpha val="43000"/>
              </a:srgb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smtClean="0"/>
              <a:t>“Why don’t </a:t>
            </a:r>
            <a:r>
              <a:rPr lang="en-US" sz="2000" dirty="0"/>
              <a:t>y</a:t>
            </a:r>
            <a:r>
              <a:rPr lang="en-US" sz="2000" dirty="0" smtClean="0"/>
              <a:t>ou </a:t>
            </a:r>
            <a:r>
              <a:rPr lang="en-US" sz="2000" dirty="0"/>
              <a:t>t</a:t>
            </a:r>
            <a:r>
              <a:rPr lang="en-US" sz="2000" dirty="0" smtClean="0"/>
              <a:t>alk to me </a:t>
            </a:r>
            <a:r>
              <a:rPr lang="en-US" sz="2000" dirty="0"/>
              <a:t>l</a:t>
            </a:r>
            <a:r>
              <a:rPr lang="en-US" sz="2000" dirty="0" smtClean="0"/>
              <a:t>ike a person?”</a:t>
            </a:r>
            <a:endParaRPr lang="en-US" sz="2000" dirty="0"/>
          </a:p>
        </p:txBody>
      </p:sp>
      <p:sp>
        <p:nvSpPr>
          <p:cNvPr id="7" name="Oval Callout 6"/>
          <p:cNvSpPr/>
          <p:nvPr/>
        </p:nvSpPr>
        <p:spPr>
          <a:xfrm flipH="1">
            <a:off x="4732665" y="507924"/>
            <a:ext cx="2215110" cy="1630607"/>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000" dirty="0" smtClean="0"/>
              <a:t>“You keep </a:t>
            </a:r>
            <a:r>
              <a:rPr lang="en-US" sz="2000" dirty="0"/>
              <a:t>m</a:t>
            </a:r>
            <a:r>
              <a:rPr lang="en-US" sz="2000" dirty="0" smtClean="0"/>
              <a:t>isspelling </a:t>
            </a:r>
            <a:r>
              <a:rPr lang="en-US" sz="2000" dirty="0"/>
              <a:t>m</a:t>
            </a:r>
            <a:r>
              <a:rPr lang="en-US" sz="2000" dirty="0" smtClean="0"/>
              <a:t>y </a:t>
            </a:r>
            <a:r>
              <a:rPr lang="en-US" sz="2000" dirty="0"/>
              <a:t>n</a:t>
            </a:r>
            <a:r>
              <a:rPr lang="en-US" sz="2000" dirty="0" smtClean="0"/>
              <a:t>ame”</a:t>
            </a:r>
            <a:endParaRPr lang="en-US" sz="2000" dirty="0"/>
          </a:p>
        </p:txBody>
      </p:sp>
      <p:sp>
        <p:nvSpPr>
          <p:cNvPr id="8" name="Oval Callout 7"/>
          <p:cNvSpPr/>
          <p:nvPr/>
        </p:nvSpPr>
        <p:spPr>
          <a:xfrm>
            <a:off x="2169408" y="783447"/>
            <a:ext cx="2398633" cy="1730595"/>
          </a:xfrm>
          <a:prstGeom prst="wedgeEllipseCallout">
            <a:avLst/>
          </a:prstGeom>
          <a:effectLst>
            <a:innerShdw blurRad="63500" dist="50800" dir="135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“I never </a:t>
            </a:r>
            <a:r>
              <a:rPr lang="en-US" sz="2000" dirty="0"/>
              <a:t>g</a:t>
            </a:r>
            <a:r>
              <a:rPr lang="en-US" sz="2000" dirty="0" smtClean="0"/>
              <a:t>ot a thank </a:t>
            </a:r>
            <a:r>
              <a:rPr lang="en-US" sz="2000" dirty="0"/>
              <a:t>y</a:t>
            </a:r>
            <a:r>
              <a:rPr lang="en-US" sz="2000" dirty="0" smtClean="0"/>
              <a:t>ou”</a:t>
            </a:r>
            <a:endParaRPr lang="en-US" sz="2000" dirty="0"/>
          </a:p>
        </p:txBody>
      </p:sp>
      <p:sp>
        <p:nvSpPr>
          <p:cNvPr id="5" name="Oval Callout 4"/>
          <p:cNvSpPr/>
          <p:nvPr/>
        </p:nvSpPr>
        <p:spPr>
          <a:xfrm rot="327161">
            <a:off x="6487994" y="147885"/>
            <a:ext cx="2397313" cy="1565670"/>
          </a:xfrm>
          <a:prstGeom prst="wedgeEllipseCallout">
            <a:avLst/>
          </a:prstGeom>
          <a:effectLst>
            <a:innerShdw blurRad="63500" dist="50800" dir="13500000">
              <a:srgbClr val="000000">
                <a:alpha val="50000"/>
              </a:srgbClr>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smtClean="0"/>
              <a:t>“I’ve been a member for years!”</a:t>
            </a:r>
            <a:endParaRPr lang="en-US" sz="2000" dirty="0"/>
          </a:p>
        </p:txBody>
      </p:sp>
    </p:spTree>
    <p:extLst>
      <p:ext uri="{BB962C8B-B14F-4D97-AF65-F5344CB8AC3E}">
        <p14:creationId xmlns:p14="http://schemas.microsoft.com/office/powerpoint/2010/main" val="2220494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Matterness is working </a:t>
            </a:r>
            <a:r>
              <a:rPr lang="en-US" dirty="0" smtClean="0">
                <a:solidFill>
                  <a:srgbClr val="DE8B3C"/>
                </a:solidFill>
              </a:rPr>
              <a:t>with</a:t>
            </a:r>
            <a:r>
              <a:rPr lang="en-US" i="1" dirty="0" smtClean="0">
                <a:solidFill>
                  <a:srgbClr val="DE8B3C"/>
                </a:solidFill>
              </a:rPr>
              <a:t> </a:t>
            </a:r>
            <a:r>
              <a:rPr lang="en-US" i="1" dirty="0" smtClean="0"/>
              <a:t/>
            </a:r>
            <a:br>
              <a:rPr lang="en-US" i="1" dirty="0" smtClean="0"/>
            </a:br>
            <a:r>
              <a:rPr lang="en-US" dirty="0" smtClean="0"/>
              <a:t>and not </a:t>
            </a:r>
            <a:r>
              <a:rPr lang="en-US" dirty="0">
                <a:solidFill>
                  <a:srgbClr val="DE8B3C"/>
                </a:solidFill>
              </a:rPr>
              <a:t>a</a:t>
            </a:r>
            <a:r>
              <a:rPr lang="en-US" dirty="0" smtClean="0">
                <a:solidFill>
                  <a:srgbClr val="DE8B3C"/>
                </a:solidFill>
              </a:rPr>
              <a:t>t </a:t>
            </a:r>
            <a:r>
              <a:rPr lang="en-US" dirty="0"/>
              <a:t>p</a:t>
            </a:r>
            <a:r>
              <a:rPr lang="en-US" dirty="0" smtClean="0"/>
              <a:t>eople</a:t>
            </a:r>
            <a:endParaRPr lang="en-US" dirty="0"/>
          </a:p>
        </p:txBody>
      </p:sp>
      <p:sp>
        <p:nvSpPr>
          <p:cNvPr id="3" name="Content Placeholder 2"/>
          <p:cNvSpPr>
            <a:spLocks noGrp="1"/>
          </p:cNvSpPr>
          <p:nvPr>
            <p:ph idx="1"/>
          </p:nvPr>
        </p:nvSpPr>
        <p:spPr>
          <a:xfrm>
            <a:off x="457200" y="1387672"/>
            <a:ext cx="8229600" cy="3574740"/>
          </a:xfrm>
        </p:spPr>
        <p:txBody>
          <a:bodyPr>
            <a:normAutofit fontScale="92500"/>
          </a:bodyPr>
          <a:lstStyle/>
          <a:p>
            <a:r>
              <a:rPr lang="en-US" dirty="0" smtClean="0"/>
              <a:t>Creating ways for people to participate</a:t>
            </a:r>
          </a:p>
          <a:p>
            <a:r>
              <a:rPr lang="en-US" dirty="0" smtClean="0"/>
              <a:t>Being in conversation online and on land</a:t>
            </a:r>
          </a:p>
          <a:p>
            <a:r>
              <a:rPr lang="en-US" dirty="0"/>
              <a:t>O</a:t>
            </a:r>
            <a:r>
              <a:rPr lang="en-US" dirty="0" smtClean="0"/>
              <a:t>pportunities for supporters to tell their own stories</a:t>
            </a:r>
          </a:p>
          <a:p>
            <a:r>
              <a:rPr lang="en-US" dirty="0"/>
              <a:t>O</a:t>
            </a:r>
            <a:r>
              <a:rPr lang="en-US" dirty="0" smtClean="0"/>
              <a:t>pportunities to connect with each other </a:t>
            </a:r>
          </a:p>
          <a:p>
            <a:r>
              <a:rPr lang="en-US" dirty="0" smtClean="0"/>
              <a:t>Leading by following</a:t>
            </a:r>
          </a:p>
          <a:p>
            <a:r>
              <a:rPr lang="en-US" dirty="0" smtClean="0"/>
              <a:t>Treating everyone like people</a:t>
            </a:r>
          </a:p>
          <a:p>
            <a:r>
              <a:rPr lang="en-US" dirty="0" smtClean="0"/>
              <a:t>Being real online</a:t>
            </a:r>
            <a:endParaRPr lang="en-US" dirty="0"/>
          </a:p>
        </p:txBody>
      </p:sp>
    </p:spTree>
    <p:extLst>
      <p:ext uri="{BB962C8B-B14F-4D97-AF65-F5344CB8AC3E}">
        <p14:creationId xmlns:p14="http://schemas.microsoft.com/office/powerpoint/2010/main" val="2546775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908812463_5ee4377298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7324" cy="5143500"/>
          </a:xfrm>
          <a:prstGeom prst="rect">
            <a:avLst/>
          </a:prstGeom>
        </p:spPr>
      </p:pic>
      <p:sp>
        <p:nvSpPr>
          <p:cNvPr id="5" name="TextBox 4"/>
          <p:cNvSpPr txBox="1"/>
          <p:nvPr/>
        </p:nvSpPr>
        <p:spPr>
          <a:xfrm>
            <a:off x="4522632" y="1486998"/>
            <a:ext cx="3810161" cy="830997"/>
          </a:xfrm>
          <a:prstGeom prst="rect">
            <a:avLst/>
          </a:prstGeom>
          <a:solidFill>
            <a:srgbClr val="FF0000"/>
          </a:solidFill>
        </p:spPr>
        <p:txBody>
          <a:bodyPr wrap="square" rtlCol="0">
            <a:spAutoFit/>
          </a:bodyPr>
          <a:lstStyle/>
          <a:p>
            <a:pPr algn="ctr"/>
            <a:r>
              <a:rPr lang="en-US" sz="4800" dirty="0" smtClean="0">
                <a:solidFill>
                  <a:schemeClr val="bg1"/>
                </a:solidFill>
              </a:rPr>
              <a:t>EXPERIMENT!</a:t>
            </a:r>
            <a:endParaRPr lang="en-US" sz="4800" dirty="0">
              <a:solidFill>
                <a:schemeClr val="bg1"/>
              </a:solidFill>
            </a:endParaRPr>
          </a:p>
        </p:txBody>
      </p:sp>
      <p:sp>
        <p:nvSpPr>
          <p:cNvPr id="6" name="TextBox 5"/>
          <p:cNvSpPr txBox="1"/>
          <p:nvPr/>
        </p:nvSpPr>
        <p:spPr>
          <a:xfrm>
            <a:off x="3915706" y="4866501"/>
            <a:ext cx="4510117" cy="276999"/>
          </a:xfrm>
          <a:prstGeom prst="rect">
            <a:avLst/>
          </a:prstGeom>
          <a:noFill/>
        </p:spPr>
        <p:txBody>
          <a:bodyPr wrap="square" rtlCol="0">
            <a:spAutoFit/>
          </a:bodyPr>
          <a:lstStyle/>
          <a:p>
            <a:pPr algn="r"/>
            <a:r>
              <a:rPr lang="pl-PL" sz="1200" dirty="0"/>
              <a:t>https://</a:t>
            </a:r>
            <a:r>
              <a:rPr lang="pl-PL" sz="1200" dirty="0" err="1"/>
              <a:t>www.flickr.com</a:t>
            </a:r>
            <a:r>
              <a:rPr lang="pl-PL" sz="1200" dirty="0"/>
              <a:t>/</a:t>
            </a:r>
            <a:r>
              <a:rPr lang="pl-PL" sz="1200" dirty="0" err="1"/>
              <a:t>photos</a:t>
            </a:r>
            <a:r>
              <a:rPr lang="pl-PL" sz="1200" dirty="0"/>
              <a:t>/27703797@N06/11908812463/</a:t>
            </a:r>
            <a:endParaRPr lang="en-US" sz="1200" dirty="0"/>
          </a:p>
        </p:txBody>
      </p:sp>
    </p:spTree>
    <p:extLst>
      <p:ext uri="{BB962C8B-B14F-4D97-AF65-F5344CB8AC3E}">
        <p14:creationId xmlns:p14="http://schemas.microsoft.com/office/powerpoint/2010/main" val="3829539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Your Matterness experiment</a:t>
            </a:r>
            <a:endParaRPr lang="en-US" dirty="0">
              <a:solidFill>
                <a:srgbClr val="000000"/>
              </a:solidFill>
            </a:endParaRPr>
          </a:p>
        </p:txBody>
      </p:sp>
      <p:sp>
        <p:nvSpPr>
          <p:cNvPr id="3" name="Content Placeholder 2"/>
          <p:cNvSpPr>
            <a:spLocks noGrp="1"/>
          </p:cNvSpPr>
          <p:nvPr>
            <p:ph idx="1"/>
          </p:nvPr>
        </p:nvSpPr>
        <p:spPr>
          <a:xfrm>
            <a:off x="457200" y="1950250"/>
            <a:ext cx="8229600" cy="3012162"/>
          </a:xfrm>
        </p:spPr>
        <p:txBody>
          <a:bodyPr>
            <a:normAutofit/>
          </a:bodyPr>
          <a:lstStyle/>
          <a:p>
            <a:pPr marL="0" indent="0" algn="ctr">
              <a:buNone/>
            </a:pPr>
            <a:r>
              <a:rPr lang="en-US" dirty="0" smtClean="0">
                <a:solidFill>
                  <a:srgbClr val="000000"/>
                </a:solidFill>
              </a:rPr>
              <a:t>Think of one way that </a:t>
            </a:r>
            <a:r>
              <a:rPr lang="en-US" dirty="0" smtClean="0">
                <a:solidFill>
                  <a:srgbClr val="000000"/>
                </a:solidFill>
              </a:rPr>
              <a:t>you will </a:t>
            </a:r>
            <a:r>
              <a:rPr lang="en-US" dirty="0" smtClean="0">
                <a:solidFill>
                  <a:srgbClr val="000000"/>
                </a:solidFill>
              </a:rPr>
              <a:t>bring co-creation and stakeholder engagement into your </a:t>
            </a:r>
            <a:r>
              <a:rPr lang="en-US" dirty="0" smtClean="0">
                <a:solidFill>
                  <a:srgbClr val="000000"/>
                </a:solidFill>
              </a:rPr>
              <a:t>organization. </a:t>
            </a: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p:txBody>
      </p:sp>
      <p:pic>
        <p:nvPicPr>
          <p:cNvPr id="4" name="Picture 3"/>
          <p:cNvPicPr>
            <a:picLocks noChangeAspect="1"/>
          </p:cNvPicPr>
          <p:nvPr/>
        </p:nvPicPr>
        <p:blipFill>
          <a:blip r:embed="rId3"/>
          <a:stretch>
            <a:fillRect/>
          </a:stretch>
        </p:blipFill>
        <p:spPr>
          <a:xfrm rot="5400000">
            <a:off x="-2485881" y="2490016"/>
            <a:ext cx="5143505" cy="171757"/>
          </a:xfrm>
          <a:prstGeom prst="rect">
            <a:avLst/>
          </a:prstGeom>
        </p:spPr>
      </p:pic>
    </p:spTree>
    <p:extLst>
      <p:ext uri="{BB962C8B-B14F-4D97-AF65-F5344CB8AC3E}">
        <p14:creationId xmlns:p14="http://schemas.microsoft.com/office/powerpoint/2010/main" val="41896330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8508432803_6528f902aa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488" y="-499611"/>
            <a:ext cx="5790479" cy="5790479"/>
          </a:xfrm>
          <a:prstGeom prst="rect">
            <a:avLst/>
          </a:prstGeom>
        </p:spPr>
      </p:pic>
      <p:sp>
        <p:nvSpPr>
          <p:cNvPr id="5" name="Title 1"/>
          <p:cNvSpPr txBox="1">
            <a:spLocks/>
          </p:cNvSpPr>
          <p:nvPr/>
        </p:nvSpPr>
        <p:spPr>
          <a:xfrm>
            <a:off x="238178" y="2378688"/>
            <a:ext cx="4571001" cy="17115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1"/>
                </a:solidFill>
                <a:latin typeface="Helvetica"/>
                <a:ea typeface="+mj-ea"/>
                <a:cs typeface="Helvetica"/>
              </a:defRPr>
            </a:lvl1pPr>
          </a:lstStyle>
          <a:p>
            <a:pPr algn="l"/>
            <a:r>
              <a:rPr lang="en-US" b="1" dirty="0" smtClean="0"/>
              <a:t>Matter	</a:t>
            </a:r>
            <a:r>
              <a:rPr lang="en-US" b="1" dirty="0" smtClean="0">
                <a:solidFill>
                  <a:schemeClr val="accent6">
                    <a:lumMod val="75000"/>
                  </a:schemeClr>
                </a:solidFill>
              </a:rPr>
              <a:t>More</a:t>
            </a:r>
            <a:endParaRPr lang="en-US" b="1" dirty="0" smtClean="0">
              <a:solidFill>
                <a:srgbClr val="D6C852"/>
              </a:solidFill>
            </a:endParaRPr>
          </a:p>
          <a:p>
            <a:pPr algn="l"/>
            <a:r>
              <a:rPr lang="en-US" b="1" dirty="0" smtClean="0"/>
              <a:t>Do 			</a:t>
            </a:r>
            <a:r>
              <a:rPr lang="en-US" b="1" dirty="0" smtClean="0">
                <a:solidFill>
                  <a:srgbClr val="DE8B3C"/>
                </a:solidFill>
              </a:rPr>
              <a:t>More</a:t>
            </a:r>
          </a:p>
          <a:p>
            <a:pPr algn="l"/>
            <a:r>
              <a:rPr lang="en-US" b="1" dirty="0" smtClean="0"/>
              <a:t>Raise 	</a:t>
            </a:r>
            <a:r>
              <a:rPr lang="en-US" b="1" dirty="0" smtClean="0">
                <a:solidFill>
                  <a:srgbClr val="D6C852"/>
                </a:solidFill>
              </a:rPr>
              <a:t>More</a:t>
            </a:r>
            <a:endParaRPr lang="en-US" dirty="0">
              <a:solidFill>
                <a:schemeClr val="accent6">
                  <a:lumMod val="75000"/>
                </a:schemeClr>
              </a:solidFill>
            </a:endParaRPr>
          </a:p>
        </p:txBody>
      </p:sp>
      <p:pic>
        <p:nvPicPr>
          <p:cNvPr id="6" name="Picture 5" descr="Sept 2013 logo-small 250x7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02" y="4612675"/>
            <a:ext cx="3034166" cy="530825"/>
          </a:xfrm>
          <a:prstGeom prst="rect">
            <a:avLst/>
          </a:prstGeom>
        </p:spPr>
      </p:pic>
    </p:spTree>
    <p:extLst>
      <p:ext uri="{BB962C8B-B14F-4D97-AF65-F5344CB8AC3E}">
        <p14:creationId xmlns:p14="http://schemas.microsoft.com/office/powerpoint/2010/main" val="3461025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6942" y="324970"/>
            <a:ext cx="7664824" cy="707886"/>
          </a:xfrm>
          <a:prstGeom prst="rect">
            <a:avLst/>
          </a:prstGeom>
          <a:noFill/>
        </p:spPr>
        <p:txBody>
          <a:bodyPr wrap="square" rtlCol="0">
            <a:spAutoFit/>
          </a:bodyPr>
          <a:lstStyle/>
          <a:p>
            <a:r>
              <a:rPr lang="en-US" sz="4000" dirty="0" smtClean="0">
                <a:solidFill>
                  <a:srgbClr val="FFFFFF"/>
                </a:solidFill>
                <a:latin typeface="Arial Black"/>
                <a:cs typeface="Arial Black"/>
              </a:rPr>
              <a:t>Don’t forget to have fun!</a:t>
            </a:r>
            <a:endParaRPr lang="en-US" sz="4000" dirty="0">
              <a:solidFill>
                <a:srgbClr val="FFFFFF"/>
              </a:solidFill>
              <a:latin typeface="Arial Black"/>
              <a:cs typeface="Arial Black"/>
            </a:endParaRPr>
          </a:p>
        </p:txBody>
      </p:sp>
      <p:sp>
        <p:nvSpPr>
          <p:cNvPr id="8" name="Title 1"/>
          <p:cNvSpPr txBox="1">
            <a:spLocks/>
          </p:cNvSpPr>
          <p:nvPr/>
        </p:nvSpPr>
        <p:spPr>
          <a:xfrm>
            <a:off x="0" y="44514"/>
            <a:ext cx="9144000" cy="1177086"/>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lang="fr-FR" sz="3600" b="1" kern="1200">
                <a:solidFill>
                  <a:schemeClr val="accent5">
                    <a:lumMod val="75000"/>
                  </a:schemeClr>
                </a:solidFill>
                <a:latin typeface="+mj-lt"/>
                <a:ea typeface="+mj-ea"/>
                <a:cs typeface="+mj-cs"/>
              </a:defRPr>
            </a:lvl1pPr>
          </a:lstStyle>
          <a:p>
            <a:r>
              <a:rPr lang="en-US" sz="4000" b="0" dirty="0" smtClean="0">
                <a:solidFill>
                  <a:schemeClr val="tx1"/>
                </a:solidFill>
                <a:latin typeface="Helvetica"/>
                <a:cs typeface="Helvetica"/>
              </a:rPr>
              <a:t>I’m always available to answer follow-up questions!</a:t>
            </a:r>
            <a:endParaRPr lang="en-US" sz="4000" b="0" dirty="0">
              <a:solidFill>
                <a:schemeClr val="tx1"/>
              </a:solidFill>
              <a:latin typeface="Helvetica"/>
              <a:cs typeface="Helvetica"/>
            </a:endParaRPr>
          </a:p>
        </p:txBody>
      </p:sp>
      <p:pic>
        <p:nvPicPr>
          <p:cNvPr id="9" name="Picture 8" descr="community organizer 2.0 logo 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372" y="4585716"/>
            <a:ext cx="4214413" cy="557784"/>
          </a:xfrm>
          <a:prstGeom prst="rect">
            <a:avLst/>
          </a:prstGeom>
        </p:spPr>
      </p:pic>
      <p:sp>
        <p:nvSpPr>
          <p:cNvPr id="10" name="TextBox 9"/>
          <p:cNvSpPr txBox="1"/>
          <p:nvPr/>
        </p:nvSpPr>
        <p:spPr>
          <a:xfrm>
            <a:off x="0" y="1501690"/>
            <a:ext cx="9144000" cy="3108544"/>
          </a:xfrm>
          <a:prstGeom prst="rect">
            <a:avLst/>
          </a:prstGeom>
          <a:noFill/>
        </p:spPr>
        <p:txBody>
          <a:bodyPr wrap="square" rtlCol="0">
            <a:spAutoFit/>
          </a:bodyPr>
          <a:lstStyle/>
          <a:p>
            <a:pPr lvl="1"/>
            <a:r>
              <a:rPr lang="en-US" sz="2800" dirty="0" smtClean="0">
                <a:latin typeface="Helvetica Light"/>
                <a:cs typeface="Helvetica Light"/>
              </a:rPr>
              <a:t>Email:</a:t>
            </a:r>
            <a:r>
              <a:rPr lang="en-US" sz="2800" dirty="0">
                <a:latin typeface="Helvetica Light"/>
                <a:cs typeface="Helvetica Light"/>
              </a:rPr>
              <a:t> </a:t>
            </a:r>
            <a:r>
              <a:rPr lang="en-US" sz="2800" dirty="0" smtClean="0">
                <a:latin typeface="Helvetica Light"/>
                <a:cs typeface="Helvetica Light"/>
                <a:hlinkClick r:id="rId3"/>
              </a:rPr>
              <a:t>debra@communityorganizer20.com</a:t>
            </a:r>
            <a:endParaRPr lang="en-US" sz="2800" dirty="0" smtClean="0">
              <a:latin typeface="Helvetica Light"/>
              <a:cs typeface="Helvetica Light"/>
            </a:endParaRPr>
          </a:p>
          <a:p>
            <a:pPr lvl="1"/>
            <a:r>
              <a:rPr lang="en-US" sz="2800" dirty="0" smtClean="0">
                <a:latin typeface="Helvetica Light"/>
                <a:cs typeface="Helvetica Light"/>
              </a:rPr>
              <a:t>Website/blog: </a:t>
            </a:r>
            <a:r>
              <a:rPr lang="en-US" sz="2800" dirty="0" smtClean="0">
                <a:latin typeface="Helvetica Light"/>
                <a:cs typeface="Helvetica Light"/>
                <a:hlinkClick r:id="rId4"/>
              </a:rPr>
              <a:t>communityorganizer20.com</a:t>
            </a:r>
            <a:endParaRPr lang="en-US" sz="2800" dirty="0" smtClean="0">
              <a:latin typeface="Helvetica Light"/>
              <a:cs typeface="Helvetica Light"/>
            </a:endParaRPr>
          </a:p>
          <a:p>
            <a:pPr lvl="1"/>
            <a:r>
              <a:rPr lang="en-US" sz="2800" dirty="0" smtClean="0">
                <a:latin typeface="Helvetica Light"/>
                <a:cs typeface="Helvetica Light"/>
              </a:rPr>
              <a:t>Linkedin: </a:t>
            </a:r>
            <a:r>
              <a:rPr lang="en-US" sz="2800" dirty="0" smtClean="0">
                <a:latin typeface="Helvetica Light"/>
                <a:cs typeface="Helvetica Light"/>
                <a:hlinkClick r:id="rId5"/>
              </a:rPr>
              <a:t>linkedin.com/in/debraaskanase</a:t>
            </a:r>
            <a:endParaRPr lang="en-US" sz="2800" dirty="0" smtClean="0">
              <a:latin typeface="Helvetica Light"/>
              <a:cs typeface="Helvetica Light"/>
            </a:endParaRPr>
          </a:p>
          <a:p>
            <a:pPr lvl="1"/>
            <a:r>
              <a:rPr lang="en-US" sz="2800" dirty="0" smtClean="0">
                <a:latin typeface="Helvetica Light"/>
                <a:cs typeface="Helvetica Light"/>
              </a:rPr>
              <a:t>Twitter: </a:t>
            </a:r>
            <a:r>
              <a:rPr lang="en-US" sz="2800" dirty="0" smtClean="0">
                <a:latin typeface="Helvetica Light"/>
                <a:cs typeface="Helvetica Light"/>
                <a:hlinkClick r:id="rId6" action="ppaction://hlinkfile"/>
              </a:rPr>
              <a:t>@askdebra</a:t>
            </a:r>
            <a:endParaRPr lang="en-US" sz="2800" dirty="0" smtClean="0">
              <a:latin typeface="Helvetica Light"/>
              <a:cs typeface="Helvetica Light"/>
            </a:endParaRPr>
          </a:p>
          <a:p>
            <a:pPr lvl="1"/>
            <a:r>
              <a:rPr lang="en-US" sz="2800" dirty="0" smtClean="0">
                <a:latin typeface="Helvetica Light"/>
                <a:cs typeface="Helvetica Light"/>
              </a:rPr>
              <a:t>Other slides:</a:t>
            </a:r>
            <a:r>
              <a:rPr lang="en-US" sz="2800" dirty="0">
                <a:latin typeface="Helvetica Light"/>
                <a:cs typeface="Helvetica Light"/>
              </a:rPr>
              <a:t> </a:t>
            </a:r>
            <a:r>
              <a:rPr lang="en-US" sz="2800" dirty="0" smtClean="0">
                <a:latin typeface="Helvetica Light"/>
                <a:cs typeface="Helvetica Light"/>
                <a:hlinkClick r:id="rId7"/>
              </a:rPr>
              <a:t>slideshare.net/debask</a:t>
            </a:r>
            <a:endParaRPr lang="en-US" sz="2800" dirty="0" smtClean="0">
              <a:latin typeface="Helvetica Light"/>
              <a:cs typeface="Helvetica Light"/>
            </a:endParaRPr>
          </a:p>
          <a:p>
            <a:pPr lvl="1"/>
            <a:r>
              <a:rPr lang="en-US" sz="2800" dirty="0" smtClean="0">
                <a:latin typeface="Helvetica Light"/>
                <a:cs typeface="Helvetica Light"/>
              </a:rPr>
              <a:t>Telephone: (</a:t>
            </a:r>
            <a:r>
              <a:rPr lang="en-US" sz="2800" dirty="0">
                <a:latin typeface="Helvetica Light"/>
                <a:cs typeface="Helvetica Light"/>
              </a:rPr>
              <a:t>617) 682-2977 </a:t>
            </a:r>
          </a:p>
          <a:p>
            <a:pPr algn="ctr"/>
            <a:endParaRPr lang="en-US" sz="2800" dirty="0" smtClean="0">
              <a:latin typeface="Helvetica Light"/>
              <a:cs typeface="Helvetica Light"/>
            </a:endParaRPr>
          </a:p>
        </p:txBody>
      </p:sp>
    </p:spTree>
    <p:extLst>
      <p:ext uri="{BB962C8B-B14F-4D97-AF65-F5344CB8AC3E}">
        <p14:creationId xmlns:p14="http://schemas.microsoft.com/office/powerpoint/2010/main" val="22607011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1086396" y="454804"/>
            <a:ext cx="7177305" cy="4191917"/>
          </a:xfrm>
          <a:prstGeom prst="rect">
            <a:avLst/>
          </a:prstGeom>
          <a:noFill/>
        </p:spPr>
        <p:txBody>
          <a:bodyPr vert="horz" wrap="square" lIns="91440" tIns="45720" rIns="91440" bIns="45720" rtlCol="0" anchor="t">
            <a:spAutoFit/>
          </a:bodyPr>
          <a:lstStyle/>
          <a:p>
            <a:pPr marL="0" indent="0" algn="ctr">
              <a:buNone/>
            </a:pPr>
            <a:r>
              <a:rPr lang="en-US" sz="3600" dirty="0" smtClean="0"/>
              <a:t>Matterness </a:t>
            </a:r>
            <a:r>
              <a:rPr lang="en-US" sz="3600" dirty="0"/>
              <a:t>is a different way of working that turns passive stakeholders into </a:t>
            </a:r>
            <a:r>
              <a:rPr lang="en-US" sz="3600" dirty="0" smtClean="0"/>
              <a:t>active participants by </a:t>
            </a:r>
            <a:r>
              <a:rPr lang="en-US" sz="3600" dirty="0"/>
              <a:t>making each person </a:t>
            </a:r>
            <a:endParaRPr lang="en-US" sz="3600" dirty="0" smtClean="0"/>
          </a:p>
          <a:p>
            <a:pPr marL="0" indent="0" algn="ctr">
              <a:buNone/>
            </a:pPr>
            <a:r>
              <a:rPr lang="en-US" sz="3600" b="1" dirty="0" smtClean="0">
                <a:solidFill>
                  <a:srgbClr val="DE8B3C"/>
                </a:solidFill>
              </a:rPr>
              <a:t>known</a:t>
            </a:r>
            <a:r>
              <a:rPr lang="en-US" sz="3600" b="1" dirty="0">
                <a:solidFill>
                  <a:srgbClr val="DE8B3C"/>
                </a:solidFill>
              </a:rPr>
              <a:t>, </a:t>
            </a:r>
            <a:r>
              <a:rPr lang="en-US" sz="3600" b="1" dirty="0" smtClean="0">
                <a:solidFill>
                  <a:srgbClr val="DE8B3C"/>
                </a:solidFill>
              </a:rPr>
              <a:t>acknowledged &amp; invested </a:t>
            </a:r>
          </a:p>
          <a:p>
            <a:pPr marL="0" indent="0" algn="ctr">
              <a:buNone/>
            </a:pPr>
            <a:r>
              <a:rPr lang="en-US" sz="3600" dirty="0" smtClean="0"/>
              <a:t>in </a:t>
            </a:r>
            <a:r>
              <a:rPr lang="en-US" sz="3600" dirty="0"/>
              <a:t>your success. </a:t>
            </a:r>
          </a:p>
        </p:txBody>
      </p:sp>
    </p:spTree>
    <p:extLst>
      <p:ext uri="{BB962C8B-B14F-4D97-AF65-F5344CB8AC3E}">
        <p14:creationId xmlns:p14="http://schemas.microsoft.com/office/powerpoint/2010/main" val="11045350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50786" y="0"/>
            <a:ext cx="4793215" cy="6429264"/>
          </a:xfrm>
          <a:prstGeom prst="rect">
            <a:avLst/>
          </a:prstGeom>
        </p:spPr>
      </p:pic>
      <p:sp>
        <p:nvSpPr>
          <p:cNvPr id="5" name="Content Placeholder 2"/>
          <p:cNvSpPr>
            <a:spLocks noGrp="1"/>
          </p:cNvSpPr>
          <p:nvPr>
            <p:ph idx="1"/>
          </p:nvPr>
        </p:nvSpPr>
        <p:spPr>
          <a:xfrm>
            <a:off x="282214" y="622237"/>
            <a:ext cx="3585883" cy="2023748"/>
          </a:xfrm>
        </p:spPr>
        <p:txBody>
          <a:bodyPr>
            <a:noAutofit/>
          </a:bodyPr>
          <a:lstStyle/>
          <a:p>
            <a:pPr marL="0" indent="0" algn="ctr">
              <a:buNone/>
            </a:pPr>
            <a:r>
              <a:rPr lang="en-US" sz="3200" dirty="0" smtClean="0">
                <a:latin typeface="Helvetica"/>
                <a:cs typeface="Helvetica"/>
              </a:rPr>
              <a:t>When has an organization or </a:t>
            </a:r>
            <a:r>
              <a:rPr lang="en-US" sz="3200" dirty="0">
                <a:latin typeface="Helvetica"/>
                <a:cs typeface="Helvetica"/>
              </a:rPr>
              <a:t>p</a:t>
            </a:r>
            <a:r>
              <a:rPr lang="en-US" sz="3200" dirty="0" smtClean="0">
                <a:latin typeface="Helvetica"/>
                <a:cs typeface="Helvetica"/>
              </a:rPr>
              <a:t>erson </a:t>
            </a:r>
            <a:r>
              <a:rPr lang="en-US" sz="3200" dirty="0">
                <a:latin typeface="Helvetica"/>
                <a:cs typeface="Helvetica"/>
              </a:rPr>
              <a:t>m</a:t>
            </a:r>
            <a:r>
              <a:rPr lang="en-US" sz="3200" dirty="0" smtClean="0">
                <a:latin typeface="Helvetica"/>
                <a:cs typeface="Helvetica"/>
              </a:rPr>
              <a:t>ade </a:t>
            </a:r>
            <a:r>
              <a:rPr lang="en-US" sz="3200" dirty="0">
                <a:latin typeface="Helvetica"/>
                <a:cs typeface="Helvetica"/>
              </a:rPr>
              <a:t>y</a:t>
            </a:r>
            <a:r>
              <a:rPr lang="en-US" sz="3200" dirty="0" smtClean="0">
                <a:latin typeface="Helvetica"/>
                <a:cs typeface="Helvetica"/>
              </a:rPr>
              <a:t>ou feel</a:t>
            </a:r>
            <a:endParaRPr lang="en-US" sz="3200" b="1" dirty="0">
              <a:latin typeface="Helvetica"/>
              <a:cs typeface="Helvetica"/>
            </a:endParaRPr>
          </a:p>
        </p:txBody>
      </p:sp>
      <p:sp>
        <p:nvSpPr>
          <p:cNvPr id="8" name="TextBox 7"/>
          <p:cNvSpPr txBox="1"/>
          <p:nvPr/>
        </p:nvSpPr>
        <p:spPr>
          <a:xfrm>
            <a:off x="667967" y="3362492"/>
            <a:ext cx="2878389" cy="1077218"/>
          </a:xfrm>
          <a:prstGeom prst="rect">
            <a:avLst/>
          </a:prstGeom>
          <a:noFill/>
        </p:spPr>
        <p:txBody>
          <a:bodyPr wrap="square" rtlCol="0">
            <a:spAutoFit/>
          </a:bodyPr>
          <a:lstStyle/>
          <a:p>
            <a:pPr algn="ctr"/>
            <a:r>
              <a:rPr lang="mr-IN" sz="3200" dirty="0" smtClean="0">
                <a:solidFill>
                  <a:srgbClr val="DE8B3C"/>
                </a:solidFill>
                <a:latin typeface="Helvetica"/>
                <a:cs typeface="Helvetica"/>
              </a:rPr>
              <a:t>…</a:t>
            </a:r>
            <a:r>
              <a:rPr lang="en-US" sz="3200" dirty="0" smtClean="0">
                <a:solidFill>
                  <a:srgbClr val="DE8B3C"/>
                </a:solidFill>
                <a:latin typeface="Helvetica"/>
                <a:cs typeface="Helvetica"/>
              </a:rPr>
              <a:t>like you matter?</a:t>
            </a:r>
            <a:endParaRPr lang="en-US" sz="3200" dirty="0">
              <a:solidFill>
                <a:srgbClr val="DE8B3C"/>
              </a:solidFill>
              <a:latin typeface="Helvetica"/>
              <a:cs typeface="Helvetica"/>
            </a:endParaRPr>
          </a:p>
        </p:txBody>
      </p:sp>
    </p:spTree>
    <p:extLst>
      <p:ext uri="{BB962C8B-B14F-4D97-AF65-F5344CB8AC3E}">
        <p14:creationId xmlns:p14="http://schemas.microsoft.com/office/powerpoint/2010/main" val="28135277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Matterness so important?</a:t>
            </a:r>
            <a:endParaRPr lang="en-US" dirty="0"/>
          </a:p>
        </p:txBody>
      </p:sp>
      <p:sp>
        <p:nvSpPr>
          <p:cNvPr id="3" name="Content Placeholder 2"/>
          <p:cNvSpPr>
            <a:spLocks noGrp="1"/>
          </p:cNvSpPr>
          <p:nvPr>
            <p:ph idx="1"/>
          </p:nvPr>
        </p:nvSpPr>
        <p:spPr>
          <a:xfrm>
            <a:off x="457200" y="1551913"/>
            <a:ext cx="8229600" cy="3591587"/>
          </a:xfrm>
        </p:spPr>
        <p:txBody>
          <a:bodyPr vert="horz" lIns="91440" tIns="45720" rIns="91440" bIns="45720" rtlCol="0" anchor="t">
            <a:normAutofit/>
          </a:bodyPr>
          <a:lstStyle/>
          <a:p>
            <a:pPr marL="0" indent="0" algn="ctr">
              <a:buNone/>
            </a:pPr>
            <a:r>
              <a:rPr lang="en-US" dirty="0" smtClean="0"/>
              <a:t>Our stakeholders have </a:t>
            </a:r>
            <a:r>
              <a:rPr lang="en-US" dirty="0"/>
              <a:t>a lot of choices</a:t>
            </a:r>
          </a:p>
          <a:p>
            <a:pPr marL="0" indent="0" algn="ctr">
              <a:buNone/>
            </a:pPr>
            <a:r>
              <a:rPr lang="en-US" dirty="0" smtClean="0"/>
              <a:t>We need our </a:t>
            </a:r>
            <a:r>
              <a:rPr lang="en-US" dirty="0"/>
              <a:t>resources </a:t>
            </a:r>
            <a:r>
              <a:rPr lang="en-US" dirty="0" smtClean="0"/>
              <a:t>to go </a:t>
            </a:r>
            <a:r>
              <a:rPr lang="en-US" dirty="0" smtClean="0"/>
              <a:t>further</a:t>
            </a:r>
          </a:p>
          <a:p>
            <a:pPr marL="0" indent="0" algn="ctr">
              <a:buNone/>
            </a:pPr>
            <a:r>
              <a:rPr lang="en-US" dirty="0" smtClean="0"/>
              <a:t>Donor retention</a:t>
            </a:r>
            <a:endParaRPr lang="en-US" dirty="0"/>
          </a:p>
          <a:p>
            <a:pPr marL="0" indent="0" algn="ctr">
              <a:buNone/>
            </a:pPr>
            <a:r>
              <a:rPr lang="en-US" dirty="0"/>
              <a:t>Organizational </a:t>
            </a:r>
            <a:r>
              <a:rPr lang="en-US" dirty="0" smtClean="0"/>
              <a:t>sustainability</a:t>
            </a:r>
          </a:p>
          <a:p>
            <a:pPr marL="0" indent="0" algn="ctr">
              <a:buNone/>
            </a:pPr>
            <a:r>
              <a:rPr lang="en-US" dirty="0" smtClean="0"/>
              <a:t>Countering negative publicity</a:t>
            </a:r>
          </a:p>
          <a:p>
            <a:pPr marL="0" indent="0" algn="ctr">
              <a:buNone/>
            </a:pPr>
            <a:r>
              <a:rPr lang="en-US" dirty="0" smtClean="0">
                <a:solidFill>
                  <a:schemeClr val="accent6"/>
                </a:solidFill>
              </a:rPr>
              <a:t>Moving stakeholders to action!</a:t>
            </a:r>
            <a:endParaRPr lang="en-US" dirty="0">
              <a:solidFill>
                <a:schemeClr val="accent6"/>
              </a:solidFill>
            </a:endParaRPr>
          </a:p>
          <a:p>
            <a:pPr marL="0" indent="0" algn="ctr">
              <a:buNone/>
            </a:pPr>
            <a:endParaRPr lang="en-US" dirty="0"/>
          </a:p>
        </p:txBody>
      </p:sp>
    </p:spTree>
    <p:extLst>
      <p:ext uri="{BB962C8B-B14F-4D97-AF65-F5344CB8AC3E}">
        <p14:creationId xmlns:p14="http://schemas.microsoft.com/office/powerpoint/2010/main" val="14127774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Matterness is working </a:t>
            </a:r>
            <a:r>
              <a:rPr lang="en-US" dirty="0" smtClean="0">
                <a:solidFill>
                  <a:srgbClr val="DE8B3C"/>
                </a:solidFill>
              </a:rPr>
              <a:t>with</a:t>
            </a:r>
            <a:r>
              <a:rPr lang="en-US" i="1" dirty="0" smtClean="0">
                <a:solidFill>
                  <a:srgbClr val="DE8B3C"/>
                </a:solidFill>
              </a:rPr>
              <a:t> </a:t>
            </a:r>
            <a:r>
              <a:rPr lang="en-US" i="1" dirty="0" smtClean="0"/>
              <a:t/>
            </a:r>
            <a:br>
              <a:rPr lang="en-US" i="1" dirty="0" smtClean="0"/>
            </a:br>
            <a:r>
              <a:rPr lang="en-US" dirty="0" smtClean="0"/>
              <a:t>and not </a:t>
            </a:r>
            <a:r>
              <a:rPr lang="en-US" dirty="0">
                <a:solidFill>
                  <a:srgbClr val="DE8B3C"/>
                </a:solidFill>
              </a:rPr>
              <a:t>a</a:t>
            </a:r>
            <a:r>
              <a:rPr lang="en-US" dirty="0" smtClean="0">
                <a:solidFill>
                  <a:srgbClr val="DE8B3C"/>
                </a:solidFill>
              </a:rPr>
              <a:t>t </a:t>
            </a:r>
            <a:r>
              <a:rPr lang="en-US" dirty="0"/>
              <a:t>p</a:t>
            </a:r>
            <a:r>
              <a:rPr lang="en-US" dirty="0" smtClean="0"/>
              <a:t>eople</a:t>
            </a:r>
            <a:endParaRPr lang="en-US" dirty="0"/>
          </a:p>
        </p:txBody>
      </p:sp>
      <p:sp>
        <p:nvSpPr>
          <p:cNvPr id="3" name="Content Placeholder 2"/>
          <p:cNvSpPr>
            <a:spLocks noGrp="1"/>
          </p:cNvSpPr>
          <p:nvPr>
            <p:ph idx="1"/>
          </p:nvPr>
        </p:nvSpPr>
        <p:spPr>
          <a:xfrm>
            <a:off x="457200" y="1387672"/>
            <a:ext cx="8229600" cy="3574740"/>
          </a:xfrm>
        </p:spPr>
        <p:txBody>
          <a:bodyPr>
            <a:normAutofit fontScale="92500"/>
          </a:bodyPr>
          <a:lstStyle/>
          <a:p>
            <a:r>
              <a:rPr lang="en-US" dirty="0" smtClean="0"/>
              <a:t>Creating ways for people to participate</a:t>
            </a:r>
          </a:p>
          <a:p>
            <a:r>
              <a:rPr lang="en-US" dirty="0" smtClean="0"/>
              <a:t>Being in conversation online and on land</a:t>
            </a:r>
          </a:p>
          <a:p>
            <a:r>
              <a:rPr lang="en-US" dirty="0"/>
              <a:t>O</a:t>
            </a:r>
            <a:r>
              <a:rPr lang="en-US" dirty="0" smtClean="0"/>
              <a:t>pportunities for supporters to tell their own stories</a:t>
            </a:r>
          </a:p>
          <a:p>
            <a:r>
              <a:rPr lang="en-US" dirty="0"/>
              <a:t>O</a:t>
            </a:r>
            <a:r>
              <a:rPr lang="en-US" dirty="0" smtClean="0"/>
              <a:t>pportunities to connect with each other </a:t>
            </a:r>
          </a:p>
          <a:p>
            <a:r>
              <a:rPr lang="en-US" dirty="0" smtClean="0"/>
              <a:t>Leading by following</a:t>
            </a:r>
          </a:p>
          <a:p>
            <a:r>
              <a:rPr lang="en-US" dirty="0" smtClean="0"/>
              <a:t>Treating everyone like people</a:t>
            </a:r>
          </a:p>
          <a:p>
            <a:r>
              <a:rPr lang="en-US" dirty="0" smtClean="0"/>
              <a:t>Being real online</a:t>
            </a:r>
            <a:endParaRPr lang="en-US" dirty="0"/>
          </a:p>
        </p:txBody>
      </p:sp>
    </p:spTree>
    <p:extLst>
      <p:ext uri="{BB962C8B-B14F-4D97-AF65-F5344CB8AC3E}">
        <p14:creationId xmlns:p14="http://schemas.microsoft.com/office/powerpoint/2010/main" val="1431534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4578</TotalTime>
  <Words>1106</Words>
  <Application>Microsoft Macintosh PowerPoint</Application>
  <PresentationFormat>On-screen Show (16:9)</PresentationFormat>
  <Paragraphs>191</Paragraphs>
  <Slides>54</Slides>
  <Notes>31</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Who’s in the room?</vt:lpstr>
      <vt:lpstr>PowerPoint Presentation</vt:lpstr>
      <vt:lpstr>People don’t feel as if they matter</vt:lpstr>
      <vt:lpstr>PowerPoint Presentation</vt:lpstr>
      <vt:lpstr>PowerPoint Presentation</vt:lpstr>
      <vt:lpstr>Why is Matterness so important?</vt:lpstr>
      <vt:lpstr>Matterness is working with  and not at people</vt:lpstr>
      <vt:lpstr>Do More, Matter More,  Raise More</vt:lpstr>
      <vt:lpstr>Org Culture</vt:lpstr>
      <vt:lpstr>Internal tensions can obstruct</vt:lpstr>
      <vt:lpstr>Part of the culture: #GivingTuesday</vt:lpstr>
      <vt:lpstr>PowerPoint Presentation</vt:lpstr>
      <vt:lpstr>PowerPoint Presentation</vt:lpstr>
      <vt:lpstr>PowerPoint Presentation</vt:lpstr>
      <vt:lpstr>PowerPoint Presentation</vt:lpstr>
      <vt:lpstr>Share Pair Exercise </vt:lpstr>
      <vt:lpstr>PowerPoint Presentation</vt:lpstr>
      <vt:lpstr>PowerPoint Presentation</vt:lpstr>
      <vt:lpstr>You have to be yourself to create connections</vt:lpstr>
      <vt:lpstr>PowerPoint Presentation</vt:lpstr>
      <vt:lpstr>PowerPoint Presentation</vt:lpstr>
      <vt:lpstr>Barr CEO: Inviting input</vt:lpstr>
      <vt:lpstr>…and not afraid to be himself</vt:lpstr>
      <vt:lpstr>PowerPoint Presentation</vt:lpstr>
      <vt:lpstr>PowerPoint Presentation</vt:lpstr>
      <vt:lpstr>Matter More,  Do More, Raise More</vt:lpstr>
      <vt:lpstr>PowerPoint Presentation</vt:lpstr>
      <vt:lpstr>PowerPoint Presentation</vt:lpstr>
      <vt:lpstr>Matterness is not…</vt:lpstr>
      <vt:lpstr>PowerPoint Presentation</vt:lpstr>
      <vt:lpstr>PowerPoint Presentation</vt:lpstr>
      <vt:lpstr>Even when it’s hard</vt:lpstr>
      <vt:lpstr>It is about them, not us</vt:lpstr>
      <vt:lpstr>PowerPoint Presentation</vt:lpstr>
      <vt:lpstr>PowerPoint Presentation</vt:lpstr>
      <vt:lpstr>I/We can be part of the solution</vt:lpstr>
      <vt:lpstr>Share Pair Exercise </vt:lpstr>
      <vt:lpstr>Do More, Matter More,  Raise More</vt:lpstr>
      <vt:lpstr>PowerPoint Presentation</vt:lpstr>
      <vt:lpstr>Matterness = More Resources What happens when they’re unleashed? </vt:lpstr>
      <vt:lpstr>PowerPoint Presentation</vt:lpstr>
      <vt:lpstr>PowerPoint Presentation</vt:lpstr>
      <vt:lpstr>Spread out the work</vt:lpstr>
      <vt:lpstr>PowerPoint Presentation</vt:lpstr>
      <vt:lpstr>PowerPoint Presentation</vt:lpstr>
      <vt:lpstr>PowerPoint Presentation</vt:lpstr>
      <vt:lpstr>PowerPoint Presentation</vt:lpstr>
      <vt:lpstr>Matterness is working with  and not at people</vt:lpstr>
      <vt:lpstr>PowerPoint Presentation</vt:lpstr>
      <vt:lpstr>Your Matterness experiment</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Askanase</dc:creator>
  <cp:lastModifiedBy>Debra Askanase</cp:lastModifiedBy>
  <cp:revision>129</cp:revision>
  <dcterms:created xsi:type="dcterms:W3CDTF">2016-01-26T13:59:41Z</dcterms:created>
  <dcterms:modified xsi:type="dcterms:W3CDTF">2016-10-26T18:19:56Z</dcterms:modified>
</cp:coreProperties>
</file>