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77" r:id="rId9"/>
  </p:sldIdLst>
  <p:sldSz cx="9144000" cy="5143500" type="screen16x9"/>
  <p:notesSz cx="6858000" cy="9144000"/>
  <p:embeddedFontLst>
    <p:embeddedFont>
      <p:font typeface="Roboto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10683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0745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9220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8217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4508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3356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937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0569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072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226077" y="357800"/>
            <a:ext cx="2808000" cy="953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6000"/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79466"/>
            <a:ext cx="4045200" cy="12350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en" sz="10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Intergenerational Cultural Competence: Traditionalists to Millennials Sharing the Workplace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subTitle" idx="1"/>
          </p:nvPr>
        </p:nvSpPr>
        <p:spPr>
          <a:xfrm>
            <a:off x="390525" y="2789102"/>
            <a:ext cx="8222100" cy="2250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Massachusetts Non-Profit Network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Gwendolyn VanSant, Multicultural BRIDGE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2016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Diversity &amp; Culture Across Generations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Age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Perceptions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Attitudes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Beliefs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Appearance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Politics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Cultural Competence Ladder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Shared Information, Resources and Knowledge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Valuing Diversity in Measurable Outcomes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Self-Assessment of Individual and Organization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/>
              <a:t>Navigating the Dynamics of Difference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Adapting Policy, Practice to Cultural Context of Employees/Customers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Benefits of Cultural Competence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❏"/>
            </a:pPr>
            <a:r>
              <a:rPr lang="en"/>
              <a:t>Increased Productivity</a:t>
            </a:r>
          </a:p>
          <a:p>
            <a:pPr marL="457200" lvl="0" indent="-228600" rtl="0">
              <a:spcBef>
                <a:spcPts val="0"/>
              </a:spcBef>
              <a:buChar char="❏"/>
            </a:pPr>
            <a:r>
              <a:rPr lang="en"/>
              <a:t>Happier, positive &amp; thriving work environment</a:t>
            </a:r>
          </a:p>
          <a:p>
            <a:pPr marL="457200" lvl="0" indent="-228600" rtl="0">
              <a:spcBef>
                <a:spcPts val="0"/>
              </a:spcBef>
              <a:buChar char="❏"/>
            </a:pPr>
            <a:r>
              <a:rPr lang="en"/>
              <a:t>Increased Retention</a:t>
            </a:r>
          </a:p>
          <a:p>
            <a:pPr marL="457200" lvl="0" indent="-228600" rtl="0">
              <a:spcBef>
                <a:spcPts val="0"/>
              </a:spcBef>
              <a:buChar char="❏"/>
            </a:pPr>
            <a:r>
              <a:rPr lang="en"/>
              <a:t>Improved Cross-Cultural Communication &amp; Interactions</a:t>
            </a:r>
          </a:p>
          <a:p>
            <a:pPr marL="457200" lvl="0" indent="-228600" rtl="0">
              <a:spcBef>
                <a:spcPts val="0"/>
              </a:spcBef>
              <a:buChar char="❏"/>
            </a:pPr>
            <a:r>
              <a:rPr lang="en"/>
              <a:t>Creative, engaged &amp; dynamic workforce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Culture of Generations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subTitle" idx="1"/>
          </p:nvPr>
        </p:nvSpPr>
        <p:spPr>
          <a:xfrm>
            <a:off x="265500" y="2779466"/>
            <a:ext cx="4045200" cy="1235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Generations Working Side By Side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Traditionalists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Baby Boomers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Generation X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Millennials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81744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Valuing Diversity: What contexts inform the attributes of a generation?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800" dirty="0"/>
              <a:t>Cultural Competence: Platinum Rule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4294967295"/>
          </p:nvPr>
        </p:nvSpPr>
        <p:spPr>
          <a:xfrm>
            <a:off x="609850" y="3429000"/>
            <a:ext cx="6973200" cy="1200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 dirty="0">
                <a:solidFill>
                  <a:srgbClr val="666666"/>
                </a:solidFill>
              </a:rPr>
              <a:t>Treat Others in the Way </a:t>
            </a:r>
            <a:r>
              <a:rPr lang="en" sz="3000" i="1" dirty="0">
                <a:solidFill>
                  <a:srgbClr val="666666"/>
                </a:solidFill>
              </a:rPr>
              <a:t>They</a:t>
            </a:r>
            <a:r>
              <a:rPr lang="en" sz="3000" dirty="0">
                <a:solidFill>
                  <a:srgbClr val="666666"/>
                </a:solidFill>
              </a:rPr>
              <a:t> Would Like to Be Treated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Copyright 2016  to Gwendolyn VanSant. Produced for Multicultural BRIDGE Use ONLY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7400" y="1843460"/>
            <a:ext cx="7361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Roboto" panose="020B0604020202020204" charset="0"/>
                <a:ea typeface="Roboto" panose="020B0604020202020204" charset="0"/>
                <a:cs typeface="Roboto" panose="020B0604020202020204" charset="0"/>
              </a:rPr>
              <a:t>For more information, contact us at: gwendolyn@multiculturalbridge.org</a:t>
            </a:r>
            <a:endParaRPr lang="en-US" sz="3000" dirty="0">
              <a:latin typeface="Roboto" panose="020B0604020202020204" charset="0"/>
              <a:ea typeface="Roboto" panose="020B0604020202020204" charset="0"/>
              <a:cs typeface="Roboto" panose="020B0604020202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On-screen Show (16:9)</PresentationFormat>
  <Paragraphs>39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Roboto</vt:lpstr>
      <vt:lpstr>Arial</vt:lpstr>
      <vt:lpstr>material</vt:lpstr>
      <vt:lpstr>Intergenerational Cultural Competence: Traditionalists to Millennials Sharing the Workplace</vt:lpstr>
      <vt:lpstr>Diversity &amp; Culture Across Generations</vt:lpstr>
      <vt:lpstr>Cultural Competence Ladder</vt:lpstr>
      <vt:lpstr>Benefits of Cultural Competence</vt:lpstr>
      <vt:lpstr>Culture of Generations</vt:lpstr>
      <vt:lpstr>Valuing Diversity: What contexts inform the attributes of a generation?</vt:lpstr>
      <vt:lpstr>Cultural Competence: Platinum Rule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Intergenerational Cultural Competence: Traditionalists to Millennials Sharing the Workplace</dc:title>
  <cp:lastModifiedBy>Guest</cp:lastModifiedBy>
  <cp:revision>1</cp:revision>
  <dcterms:modified xsi:type="dcterms:W3CDTF">2016-10-31T17:12:26Z</dcterms:modified>
</cp:coreProperties>
</file>