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1"/>
  </p:sldMasterIdLst>
  <p:notesMasterIdLst>
    <p:notesMasterId r:id="rId23"/>
  </p:notesMasterIdLst>
  <p:sldIdLst>
    <p:sldId id="257" r:id="rId2"/>
    <p:sldId id="258" r:id="rId3"/>
    <p:sldId id="259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  <p:sldId id="269" r:id="rId15"/>
    <p:sldId id="270" r:id="rId16"/>
    <p:sldId id="271" r:id="rId17"/>
    <p:sldId id="272" r:id="rId18"/>
    <p:sldId id="277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25"/>
    <p:restoredTop sz="94643"/>
  </p:normalViewPr>
  <p:slideViewPr>
    <p:cSldViewPr snapToGrid="0" snapToObjects="1">
      <p:cViewPr varScale="1">
        <p:scale>
          <a:sx n="68" d="100"/>
          <a:sy n="68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36CE7-195C-FC4A-91D9-A364CC72FDFA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3DCF7-74BE-4846-A83D-681B97A0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5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DCF7-74BE-4846-A83D-681B97A034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6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9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1" y="1792225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3" y="322682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10" y="292610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6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437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38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9" y="263181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4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0519"/>
            <a:ext cx="8453907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6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37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70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5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2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2" y="3193563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301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2" y="3193563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371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9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8" y="4532846"/>
            <a:ext cx="3046767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5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6" y="5184002"/>
            <a:ext cx="3050439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9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5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4716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1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3" y="1278468"/>
            <a:ext cx="6247547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5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2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8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6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2"/>
            <a:ext cx="4825159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4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4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4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79764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6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4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8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2"/>
            <a:ext cx="2793159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8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8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9" y="6394063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9" y="6391840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9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</p:sldLayoutIdLst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058" y="1813983"/>
            <a:ext cx="10532220" cy="2677648"/>
          </a:xfrm>
        </p:spPr>
        <p:txBody>
          <a:bodyPr/>
          <a:lstStyle/>
          <a:p>
            <a:pPr algn="ctr"/>
            <a:r>
              <a:rPr lang="en-US" b="1" dirty="0"/>
              <a:t>Nine Steps to Running a Winning Advocacy Campaign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 Matt Wilson </a:t>
            </a:r>
          </a:p>
        </p:txBody>
      </p:sp>
    </p:spTree>
    <p:extLst>
      <p:ext uri="{BB962C8B-B14F-4D97-AF65-F5344CB8AC3E}">
        <p14:creationId xmlns:p14="http://schemas.microsoft.com/office/powerpoint/2010/main" val="11278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TO VICTORY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154953" y="3938102"/>
            <a:ext cx="3129168" cy="576263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EXECUTIVE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512725" y="3938102"/>
            <a:ext cx="3145380" cy="576263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LEGISLATIVE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886702" y="3938100"/>
            <a:ext cx="3161029" cy="576261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OUTSIDE OF GOVERNMENT</a:t>
            </a:r>
          </a:p>
        </p:txBody>
      </p:sp>
    </p:spTree>
    <p:extLst>
      <p:ext uri="{BB962C8B-B14F-4D97-AF65-F5344CB8AC3E}">
        <p14:creationId xmlns:p14="http://schemas.microsoft.com/office/powerpoint/2010/main" val="177622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9265925" cy="1822515"/>
          </a:xfrm>
        </p:spPr>
        <p:txBody>
          <a:bodyPr/>
          <a:lstStyle/>
          <a:p>
            <a:r>
              <a:rPr lang="en-US" sz="5400" dirty="0"/>
              <a:t>STEP FOUR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5221" y="4999201"/>
            <a:ext cx="8825659" cy="860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DECISION MAKER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60">
                        <a14:foregroundMark x1="33333" y1="64417" x2="45578" y2="96012"/>
                        <a14:foregroundMark x1="13605" y1="69325" x2="12585" y2="99693"/>
                        <a14:foregroundMark x1="45918" y1="79448" x2="64966" y2="56135"/>
                        <a14:foregroundMark x1="74490" y1="66871" x2="69048" y2="57055"/>
                        <a14:foregroundMark x1="69388" y1="65644" x2="63605" y2="54294"/>
                        <a14:foregroundMark x1="65646" y1="54908" x2="74150" y2="65031"/>
                        <a14:foregroundMark x1="20748" y1="72699" x2="31293" y2="65337"/>
                        <a14:foregroundMark x1="44558" y1="21779" x2="51020" y2="19018"/>
                        <a14:foregroundMark x1="63946" y1="89571" x2="74830" y2="84049"/>
                        <a14:foregroundMark x1="14286" y1="67485" x2="35034" y2="64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7" y="763729"/>
            <a:ext cx="3252635" cy="36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5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9265925" cy="1822515"/>
          </a:xfrm>
        </p:spPr>
        <p:txBody>
          <a:bodyPr/>
          <a:lstStyle/>
          <a:p>
            <a:r>
              <a:rPr lang="en-US" sz="5400" dirty="0"/>
              <a:t>STEP FIVE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5221" y="4999201"/>
            <a:ext cx="8825659" cy="860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STRATEGIC APPROACH</a:t>
            </a:r>
          </a:p>
        </p:txBody>
      </p:sp>
    </p:spTree>
    <p:extLst>
      <p:ext uri="{BB962C8B-B14F-4D97-AF65-F5344CB8AC3E}">
        <p14:creationId xmlns:p14="http://schemas.microsoft.com/office/powerpoint/2010/main" val="829341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778517"/>
              </p:ext>
            </p:extLst>
          </p:nvPr>
        </p:nvGraphicFramePr>
        <p:xfrm>
          <a:off x="1514476" y="1062567"/>
          <a:ext cx="8659814" cy="513749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74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8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😃</a:t>
                      </a:r>
                    </a:p>
                    <a:p>
                      <a:pPr algn="ctr"/>
                      <a:r>
                        <a:rPr lang="en-US" sz="1900" b="1" dirty="0"/>
                        <a:t>Decision-maker</a:t>
                      </a:r>
                      <a:r>
                        <a:rPr lang="en-US" sz="1900" b="1" baseline="0" dirty="0"/>
                        <a:t> is with you</a:t>
                      </a:r>
                    </a:p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Decision-maker isn’t with you/unknown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868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😃</a:t>
                      </a:r>
                    </a:p>
                    <a:p>
                      <a:pPr algn="ctr"/>
                      <a:r>
                        <a:rPr lang="en-US" sz="1900" b="1" dirty="0"/>
                        <a:t>Public is with you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68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😐</a:t>
                      </a:r>
                    </a:p>
                    <a:p>
                      <a:pPr algn="ctr"/>
                      <a:r>
                        <a:rPr lang="en-US" sz="1900" b="1" dirty="0"/>
                        <a:t>Public isn’t with you/unknown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0238" y="471488"/>
            <a:ext cx="752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STRATEGY: Your theory on why you think you’ll get what you want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00788" y="4757738"/>
            <a:ext cx="38735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MERITS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86026" y="4757738"/>
            <a:ext cx="38147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COVER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86026" y="2643187"/>
            <a:ext cx="38147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HERO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00788" y="2643187"/>
            <a:ext cx="3873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PRESSURE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570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9265925" cy="1822515"/>
          </a:xfrm>
        </p:spPr>
        <p:txBody>
          <a:bodyPr/>
          <a:lstStyle/>
          <a:p>
            <a:r>
              <a:rPr lang="en-US" sz="5400" dirty="0"/>
              <a:t>STEP SIX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5221" y="4999201"/>
            <a:ext cx="8825659" cy="860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POWER MAP</a:t>
            </a:r>
          </a:p>
        </p:txBody>
      </p:sp>
    </p:spTree>
    <p:extLst>
      <p:ext uri="{BB962C8B-B14F-4D97-AF65-F5344CB8AC3E}">
        <p14:creationId xmlns:p14="http://schemas.microsoft.com/office/powerpoint/2010/main" val="960660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90174" y="2718342"/>
            <a:ext cx="3576608" cy="9070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Decision Maker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5851720" y="222206"/>
            <a:ext cx="12960" cy="2500887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92995" y="3687701"/>
            <a:ext cx="0" cy="277300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303709" y="3687701"/>
            <a:ext cx="0" cy="277300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3"/>
          </p:cNvCxnSpPr>
          <p:nvPr/>
        </p:nvCxnSpPr>
        <p:spPr>
          <a:xfrm>
            <a:off x="7680841" y="3234172"/>
            <a:ext cx="2410323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303133" y="3234172"/>
            <a:ext cx="273429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369948" y="2553882"/>
            <a:ext cx="1127409" cy="45352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Public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963760" y="2553882"/>
            <a:ext cx="1127409" cy="45352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$$$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963760" y="3460940"/>
            <a:ext cx="1127409" cy="45352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Media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02920" y="3914468"/>
            <a:ext cx="1127409" cy="45352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Personal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69948" y="3460940"/>
            <a:ext cx="1127409" cy="45352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VIPs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44449" y="1537030"/>
            <a:ext cx="1373625" cy="8817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General Public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919577" y="279757"/>
            <a:ext cx="1853110" cy="10724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Other Organizations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535751" y="279760"/>
            <a:ext cx="2142030" cy="8925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Specific Region/Specific Group of People</a:t>
            </a:r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 rot="8100000">
            <a:off x="4963747" y="1518748"/>
            <a:ext cx="228600" cy="228600"/>
          </a:xfrm>
          <a:prstGeom prst="up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Up Arrow 16"/>
          <p:cNvSpPr/>
          <p:nvPr/>
        </p:nvSpPr>
        <p:spPr>
          <a:xfrm rot="8100000">
            <a:off x="3848425" y="2481135"/>
            <a:ext cx="228600" cy="228600"/>
          </a:xfrm>
          <a:prstGeom prst="up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ounded Rectangle 18"/>
          <p:cNvSpPr/>
          <p:nvPr/>
        </p:nvSpPr>
        <p:spPr>
          <a:xfrm>
            <a:off x="8907064" y="5495336"/>
            <a:ext cx="1579961" cy="10724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Stories of the community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21672" y="4802085"/>
            <a:ext cx="1373625" cy="10724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Social Media: Facebook &amp; Twitter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907064" y="4066864"/>
            <a:ext cx="1373625" cy="10724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Earned Media: Paper, Radio, TV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497357" y="5504605"/>
            <a:ext cx="1927007" cy="10724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Special Interest Groups, </a:t>
            </a:r>
            <a:r>
              <a:rPr lang="en-US" sz="1600"/>
              <a:t>Government Agencies</a:t>
            </a:r>
            <a:endParaRPr lang="en-US" sz="1600" dirty="0"/>
          </a:p>
        </p:txBody>
      </p:sp>
      <p:sp>
        <p:nvSpPr>
          <p:cNvPr id="23" name="Rounded Rectangle 22"/>
          <p:cNvSpPr/>
          <p:nvPr/>
        </p:nvSpPr>
        <p:spPr>
          <a:xfrm>
            <a:off x="630452" y="5478361"/>
            <a:ext cx="1710641" cy="10724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Sit-down meetings with decision maker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230143" y="4099630"/>
            <a:ext cx="1373625" cy="10724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Experts, Elected Officials</a:t>
            </a:r>
          </a:p>
        </p:txBody>
      </p:sp>
      <p:sp>
        <p:nvSpPr>
          <p:cNvPr id="25" name="Up Arrow 24"/>
          <p:cNvSpPr/>
          <p:nvPr/>
        </p:nvSpPr>
        <p:spPr>
          <a:xfrm rot="2700000">
            <a:off x="3427407" y="5202416"/>
            <a:ext cx="228600" cy="228600"/>
          </a:xfrm>
          <a:prstGeom prst="up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6" name="Up Arrow 25"/>
          <p:cNvSpPr/>
          <p:nvPr/>
        </p:nvSpPr>
        <p:spPr>
          <a:xfrm rot="2700000">
            <a:off x="1932368" y="4106618"/>
            <a:ext cx="228600" cy="228600"/>
          </a:xfrm>
          <a:prstGeom prst="up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7" name="Up Arrow 26"/>
          <p:cNvSpPr/>
          <p:nvPr/>
        </p:nvSpPr>
        <p:spPr>
          <a:xfrm rot="2700000">
            <a:off x="1970728" y="5219391"/>
            <a:ext cx="228600" cy="228600"/>
          </a:xfrm>
          <a:prstGeom prst="up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8" name="Up Arrow 27"/>
          <p:cNvSpPr/>
          <p:nvPr/>
        </p:nvSpPr>
        <p:spPr>
          <a:xfrm rot="18900000">
            <a:off x="7836245" y="4445857"/>
            <a:ext cx="228600" cy="228600"/>
          </a:xfrm>
          <a:prstGeom prst="up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9" name="Up Arrow 28"/>
          <p:cNvSpPr/>
          <p:nvPr/>
        </p:nvSpPr>
        <p:spPr>
          <a:xfrm rot="18900000">
            <a:off x="8497141" y="3952565"/>
            <a:ext cx="228600" cy="228600"/>
          </a:xfrm>
          <a:prstGeom prst="up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30" name="Up Arrow 29"/>
          <p:cNvSpPr/>
          <p:nvPr/>
        </p:nvSpPr>
        <p:spPr>
          <a:xfrm rot="18900000">
            <a:off x="9462835" y="5219391"/>
            <a:ext cx="228600" cy="228600"/>
          </a:xfrm>
          <a:prstGeom prst="up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31" name="Rounded Rectangle 30"/>
          <p:cNvSpPr/>
          <p:nvPr/>
        </p:nvSpPr>
        <p:spPr>
          <a:xfrm>
            <a:off x="7914176" y="407992"/>
            <a:ext cx="1670178" cy="9079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Campaign Contributors</a:t>
            </a:r>
          </a:p>
        </p:txBody>
      </p:sp>
      <p:sp>
        <p:nvSpPr>
          <p:cNvPr id="32" name="Up Arrow 31"/>
          <p:cNvSpPr/>
          <p:nvPr/>
        </p:nvSpPr>
        <p:spPr>
          <a:xfrm rot="13500000">
            <a:off x="7997890" y="1426984"/>
            <a:ext cx="228600" cy="228600"/>
          </a:xfrm>
          <a:prstGeom prst="up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33" name="Rounded Rectangle 32"/>
          <p:cNvSpPr/>
          <p:nvPr/>
        </p:nvSpPr>
        <p:spPr>
          <a:xfrm>
            <a:off x="5437763" y="5172046"/>
            <a:ext cx="1797315" cy="10724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Interactions that help identify their motivations</a:t>
            </a:r>
          </a:p>
        </p:txBody>
      </p:sp>
      <p:sp>
        <p:nvSpPr>
          <p:cNvPr id="34" name="Up Arrow 33"/>
          <p:cNvSpPr/>
          <p:nvPr/>
        </p:nvSpPr>
        <p:spPr>
          <a:xfrm>
            <a:off x="6157623" y="4870819"/>
            <a:ext cx="228600" cy="228600"/>
          </a:xfrm>
          <a:prstGeom prst="upArrow">
            <a:avLst/>
          </a:prstGeom>
          <a:solidFill>
            <a:srgbClr val="C0504D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35" name="Rounded Rectangle 34"/>
          <p:cNvSpPr/>
          <p:nvPr/>
        </p:nvSpPr>
        <p:spPr>
          <a:xfrm>
            <a:off x="1583879" y="1493607"/>
            <a:ext cx="1373625" cy="943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Media</a:t>
            </a:r>
          </a:p>
        </p:txBody>
      </p:sp>
      <p:sp>
        <p:nvSpPr>
          <p:cNvPr id="36" name="Up Arrow 35"/>
          <p:cNvSpPr/>
          <p:nvPr/>
        </p:nvSpPr>
        <p:spPr>
          <a:xfrm rot="8100000">
            <a:off x="3031603" y="1264579"/>
            <a:ext cx="228600" cy="228600"/>
          </a:xfrm>
          <a:prstGeom prst="up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37" name="Up Arrow 36"/>
          <p:cNvSpPr/>
          <p:nvPr/>
        </p:nvSpPr>
        <p:spPr>
          <a:xfrm rot="8100000">
            <a:off x="2653135" y="2504700"/>
            <a:ext cx="228600" cy="228600"/>
          </a:xfrm>
          <a:prstGeom prst="up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38" name="Rounded Rectangle 37"/>
          <p:cNvSpPr/>
          <p:nvPr/>
        </p:nvSpPr>
        <p:spPr>
          <a:xfrm>
            <a:off x="4552080" y="4446967"/>
            <a:ext cx="962223" cy="7102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Family &amp; Friends</a:t>
            </a:r>
          </a:p>
        </p:txBody>
      </p:sp>
      <p:sp>
        <p:nvSpPr>
          <p:cNvPr id="39" name="Up Arrow 38"/>
          <p:cNvSpPr/>
          <p:nvPr/>
        </p:nvSpPr>
        <p:spPr>
          <a:xfrm rot="2700000">
            <a:off x="4851079" y="4155630"/>
            <a:ext cx="228600" cy="228600"/>
          </a:xfrm>
          <a:prstGeom prst="up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1" name="Rounded Rectangle 40"/>
          <p:cNvSpPr/>
          <p:nvPr/>
        </p:nvSpPr>
        <p:spPr>
          <a:xfrm>
            <a:off x="224974" y="4223670"/>
            <a:ext cx="1644138" cy="10724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Important Businesses </a:t>
            </a:r>
          </a:p>
        </p:txBody>
      </p:sp>
      <p:sp>
        <p:nvSpPr>
          <p:cNvPr id="42" name="Up Arrow 41"/>
          <p:cNvSpPr/>
          <p:nvPr/>
        </p:nvSpPr>
        <p:spPr>
          <a:xfrm rot="2700000">
            <a:off x="3725126" y="3976086"/>
            <a:ext cx="228600" cy="228600"/>
          </a:xfrm>
          <a:prstGeom prst="up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5" name="Rounded Rectangle 44"/>
          <p:cNvSpPr/>
          <p:nvPr/>
        </p:nvSpPr>
        <p:spPr>
          <a:xfrm>
            <a:off x="6021256" y="1137114"/>
            <a:ext cx="1670178" cy="9079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Investors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408852" y="1461074"/>
            <a:ext cx="1670178" cy="9079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Consumers</a:t>
            </a:r>
          </a:p>
        </p:txBody>
      </p:sp>
      <p:sp>
        <p:nvSpPr>
          <p:cNvPr id="47" name="Up Arrow 46"/>
          <p:cNvSpPr/>
          <p:nvPr/>
        </p:nvSpPr>
        <p:spPr>
          <a:xfrm rot="13500000">
            <a:off x="8132906" y="2323848"/>
            <a:ext cx="228600" cy="228600"/>
          </a:xfrm>
          <a:prstGeom prst="up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8" name="Up Arrow 47"/>
          <p:cNvSpPr/>
          <p:nvPr/>
        </p:nvSpPr>
        <p:spPr>
          <a:xfrm rot="13500000">
            <a:off x="6766560" y="2103120"/>
            <a:ext cx="228600" cy="228600"/>
          </a:xfrm>
          <a:prstGeom prst="up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07468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9265925" cy="1822515"/>
          </a:xfrm>
        </p:spPr>
        <p:txBody>
          <a:bodyPr/>
          <a:lstStyle/>
          <a:p>
            <a:r>
              <a:rPr lang="en-US" sz="5400" dirty="0"/>
              <a:t>STEP SEVEN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5221" y="4999201"/>
            <a:ext cx="8825659" cy="860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PRIORITIZING YOUR TACTICS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4668" y="5859601"/>
            <a:ext cx="343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Strongest Influences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5929" y="5860269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Your Capacity</a:t>
            </a:r>
          </a:p>
        </p:txBody>
      </p:sp>
    </p:spTree>
    <p:extLst>
      <p:ext uri="{BB962C8B-B14F-4D97-AF65-F5344CB8AC3E}">
        <p14:creationId xmlns:p14="http://schemas.microsoft.com/office/powerpoint/2010/main" val="15017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9265925" cy="1822515"/>
          </a:xfrm>
        </p:spPr>
        <p:txBody>
          <a:bodyPr/>
          <a:lstStyle/>
          <a:p>
            <a:r>
              <a:rPr lang="en-US" sz="5400" dirty="0"/>
              <a:t>STEP EIGHT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5221" y="4999201"/>
            <a:ext cx="8825659" cy="860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TIMELINE AND OPERATIONS</a:t>
            </a:r>
          </a:p>
        </p:txBody>
      </p:sp>
    </p:spTree>
    <p:extLst>
      <p:ext uri="{BB962C8B-B14F-4D97-AF65-F5344CB8AC3E}">
        <p14:creationId xmlns:p14="http://schemas.microsoft.com/office/powerpoint/2010/main" val="2050228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89832"/>
              </p:ext>
            </p:extLst>
          </p:nvPr>
        </p:nvGraphicFramePr>
        <p:xfrm>
          <a:off x="447039" y="943186"/>
          <a:ext cx="9956800" cy="54982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63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996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</a:t>
                      </a:r>
                      <a:r>
                        <a:rPr lang="en-US" baseline="0" dirty="0"/>
                        <a:t> PERSON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65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PETITION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65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PERSONAL MEETINGS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65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ENDORSEMENTS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965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OP-EDS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9920" y="203200"/>
            <a:ext cx="924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564416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9265925" cy="1822515"/>
          </a:xfrm>
        </p:spPr>
        <p:txBody>
          <a:bodyPr/>
          <a:lstStyle/>
          <a:p>
            <a:r>
              <a:rPr lang="en-US" sz="5400" dirty="0"/>
              <a:t>STEP NINE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5220" y="5041732"/>
            <a:ext cx="8825659" cy="860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NARRATIVE</a:t>
            </a:r>
          </a:p>
        </p:txBody>
      </p:sp>
    </p:spTree>
    <p:extLst>
      <p:ext uri="{BB962C8B-B14F-4D97-AF65-F5344CB8AC3E}">
        <p14:creationId xmlns:p14="http://schemas.microsoft.com/office/powerpoint/2010/main" val="94561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97868" y="456671"/>
            <a:ext cx="8825659" cy="2677648"/>
          </a:xfrm>
        </p:spPr>
        <p:txBody>
          <a:bodyPr/>
          <a:lstStyle/>
          <a:p>
            <a:pPr algn="ctr"/>
            <a:r>
              <a:rPr lang="en-US" dirty="0"/>
              <a:t>ADVOCACY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97868" y="3477222"/>
            <a:ext cx="8825659" cy="8614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WHAT? &amp; WHY?</a:t>
            </a:r>
          </a:p>
        </p:txBody>
      </p:sp>
    </p:spTree>
    <p:extLst>
      <p:ext uri="{BB962C8B-B14F-4D97-AF65-F5344CB8AC3E}">
        <p14:creationId xmlns:p14="http://schemas.microsoft.com/office/powerpoint/2010/main" val="1456565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STORY OF SELF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STORY OF US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7902349" y="3193561"/>
            <a:ext cx="3145380" cy="2833495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Compelling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Consistent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Concise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STORY OF NOW</a:t>
            </a:r>
          </a:p>
        </p:txBody>
      </p:sp>
    </p:spTree>
    <p:extLst>
      <p:ext uri="{BB962C8B-B14F-4D97-AF65-F5344CB8AC3E}">
        <p14:creationId xmlns:p14="http://schemas.microsoft.com/office/powerpoint/2010/main" val="175986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uiExpand="1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5467" y="1659468"/>
            <a:ext cx="5537200" cy="403013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MATT WILSON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(P) 617-350-7610</a:t>
            </a:r>
          </a:p>
          <a:p>
            <a:r>
              <a:rPr lang="en-US" sz="2400" u="sng" dirty="0">
                <a:solidFill>
                  <a:srgbClr val="0432FF"/>
                </a:solidFill>
              </a:rPr>
              <a:t>mwilson@mass-creative.org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MASSCreative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15 Channel Center St, Suite 103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Boston MA 02210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52" y="842963"/>
            <a:ext cx="3892493" cy="518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34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97868" y="1017560"/>
            <a:ext cx="8825659" cy="1379755"/>
          </a:xfrm>
        </p:spPr>
        <p:txBody>
          <a:bodyPr/>
          <a:lstStyle/>
          <a:p>
            <a:pPr algn="ctr"/>
            <a:r>
              <a:rPr lang="en-US" sz="5400" dirty="0"/>
              <a:t>CAMPAIGN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1183529" y="3529012"/>
            <a:ext cx="8825659" cy="657227"/>
          </a:xfrm>
        </p:spPr>
        <p:txBody>
          <a:bodyPr>
            <a:normAutofit/>
          </a:bodyPr>
          <a:lstStyle/>
          <a:p>
            <a:r>
              <a:rPr lang="en-US" sz="3200" dirty="0"/>
              <a:t>1. a series of military operations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529" y="4530211"/>
            <a:ext cx="99755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1. work in an organized and active way toward a particular goal	</a:t>
            </a:r>
          </a:p>
        </p:txBody>
      </p:sp>
    </p:spTree>
    <p:extLst>
      <p:ext uri="{BB962C8B-B14F-4D97-AF65-F5344CB8AC3E}">
        <p14:creationId xmlns:p14="http://schemas.microsoft.com/office/powerpoint/2010/main" val="38681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Key Questions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05912" y="3795171"/>
            <a:ext cx="3478210" cy="576262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1. What do you want?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01519" y="3795171"/>
            <a:ext cx="3363132" cy="576262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2. Who can get it for you?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764651" y="3795171"/>
            <a:ext cx="3998563" cy="1040299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3. How can you convince them to get it for you?</a:t>
            </a:r>
          </a:p>
        </p:txBody>
      </p:sp>
    </p:spTree>
    <p:extLst>
      <p:ext uri="{BB962C8B-B14F-4D97-AF65-F5344CB8AC3E}">
        <p14:creationId xmlns:p14="http://schemas.microsoft.com/office/powerpoint/2010/main" val="120142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r="2991"/>
          <a:stretch>
            <a:fillRect/>
          </a:stretch>
        </p:blipFill>
        <p:spPr>
          <a:xfrm>
            <a:off x="1227511" y="828675"/>
            <a:ext cx="3639185" cy="5155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08" y="2603688"/>
            <a:ext cx="2245784" cy="1557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39907" r="8387" b="36673"/>
          <a:stretch/>
        </p:blipFill>
        <p:spPr>
          <a:xfrm>
            <a:off x="6028267" y="1303868"/>
            <a:ext cx="5875867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99" y="4470399"/>
            <a:ext cx="1041400" cy="172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92" y="4959353"/>
            <a:ext cx="3479800" cy="7493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554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9265925" cy="1822515"/>
          </a:xfrm>
        </p:spPr>
        <p:txBody>
          <a:bodyPr/>
          <a:lstStyle/>
          <a:p>
            <a:r>
              <a:rPr lang="en-US" sz="5400" dirty="0"/>
              <a:t>STEP 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5221" y="4999201"/>
            <a:ext cx="8825659" cy="860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952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WHAT’S </a:t>
            </a:r>
            <a:r>
              <a:rPr lang="en-US" sz="4000" b="1" dirty="0">
                <a:ln w="9525">
                  <a:noFill/>
                </a:ln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n-US" sz="4000" b="1" dirty="0">
                <a:ln w="952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 PROBLEM?</a:t>
            </a:r>
          </a:p>
        </p:txBody>
      </p:sp>
    </p:spTree>
    <p:extLst>
      <p:ext uri="{BB962C8B-B14F-4D97-AF65-F5344CB8AC3E}">
        <p14:creationId xmlns:p14="http://schemas.microsoft.com/office/powerpoint/2010/main" val="29498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9265925" cy="1822515"/>
          </a:xfrm>
        </p:spPr>
        <p:txBody>
          <a:bodyPr/>
          <a:lstStyle/>
          <a:p>
            <a:r>
              <a:rPr lang="en-US" sz="5400" dirty="0"/>
              <a:t>STEP TWO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5221" y="4726745"/>
            <a:ext cx="8825659" cy="143490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/>
              </a:rPr>
              <a:t>WHAT IS THE SOLUTION? 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/>
              </a:rPr>
              <a:t>WHAT DO WANT TO ACCOMPLISH?</a:t>
            </a:r>
          </a:p>
        </p:txBody>
      </p:sp>
    </p:spTree>
    <p:extLst>
      <p:ext uri="{BB962C8B-B14F-4D97-AF65-F5344CB8AC3E}">
        <p14:creationId xmlns:p14="http://schemas.microsoft.com/office/powerpoint/2010/main" val="1486514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496" y="832991"/>
            <a:ext cx="8761413" cy="706964"/>
          </a:xfrm>
        </p:spPr>
        <p:txBody>
          <a:bodyPr/>
          <a:lstStyle/>
          <a:p>
            <a:pPr algn="ctr"/>
            <a:r>
              <a:rPr lang="en-US" dirty="0"/>
              <a:t>Develop thoughtful short term, long term, and organizational goals.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Short Term Goals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28934" y="3201500"/>
            <a:ext cx="3129168" cy="2833496"/>
          </a:xfrm>
        </p:spPr>
        <p:txBody>
          <a:bodyPr>
            <a:normAutofit/>
          </a:bodyPr>
          <a:lstStyle/>
          <a:p>
            <a:pPr marL="285744" indent="-285744">
              <a:buFont typeface="Arial" charset="0"/>
              <a:buChar char="•"/>
            </a:pPr>
            <a:r>
              <a:rPr lang="en-US" sz="2400" dirty="0"/>
              <a:t>An aspirational term vision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Long Term Goals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1154954" y="3201500"/>
            <a:ext cx="3145380" cy="2833495"/>
          </a:xfrm>
        </p:spPr>
        <p:txBody>
          <a:bodyPr>
            <a:normAutofit/>
          </a:bodyPr>
          <a:lstStyle/>
          <a:p>
            <a:pPr marL="285744" indent="-285744">
              <a:buFont typeface="Arial" charset="0"/>
              <a:buChar char="•"/>
            </a:pPr>
            <a:r>
              <a:rPr lang="en-US" sz="2400" dirty="0"/>
              <a:t>Impactful</a:t>
            </a:r>
          </a:p>
          <a:p>
            <a:pPr marL="285744" indent="-285744">
              <a:buFont typeface="Arial" charset="0"/>
              <a:buChar char="•"/>
            </a:pPr>
            <a:r>
              <a:rPr lang="en-US" sz="2400" dirty="0"/>
              <a:t>Winnable </a:t>
            </a:r>
          </a:p>
          <a:p>
            <a:pPr marL="285744" indent="-285744">
              <a:buFont typeface="Arial" charset="0"/>
              <a:buChar char="•"/>
            </a:pPr>
            <a:r>
              <a:rPr lang="en-US" sz="2400" dirty="0"/>
              <a:t>Doable</a:t>
            </a:r>
          </a:p>
          <a:p>
            <a:pPr marL="285744" indent="-285744">
              <a:buFont typeface="Arial" charset="0"/>
              <a:buChar char="•"/>
            </a:pPr>
            <a:r>
              <a:rPr lang="en-US" sz="2400" dirty="0"/>
              <a:t>Adrenaline Factor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886700" y="2617301"/>
            <a:ext cx="3164721" cy="584199"/>
          </a:xfrm>
        </p:spPr>
        <p:txBody>
          <a:bodyPr/>
          <a:lstStyle/>
          <a:p>
            <a:pPr algn="ctr"/>
            <a:endParaRPr lang="en-US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Organizational Goals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 fontScale="92500"/>
          </a:bodyPr>
          <a:lstStyle/>
          <a:p>
            <a:pPr marL="285744" indent="-285744">
              <a:buFont typeface="Arial" charset="0"/>
              <a:buChar char="•"/>
            </a:pPr>
            <a:r>
              <a:rPr lang="en-US" sz="2400" dirty="0"/>
              <a:t>Raise Money</a:t>
            </a:r>
          </a:p>
          <a:p>
            <a:pPr marL="285744" indent="-285744">
              <a:buFont typeface="Arial" charset="0"/>
              <a:buChar char="•"/>
            </a:pPr>
            <a:r>
              <a:rPr lang="en-US" sz="2400" dirty="0"/>
              <a:t>Build Infrastructure</a:t>
            </a:r>
          </a:p>
          <a:p>
            <a:pPr marL="285744" indent="-285744">
              <a:buFont typeface="Arial" charset="0"/>
              <a:buChar char="•"/>
            </a:pPr>
            <a:r>
              <a:rPr lang="en-US" sz="2400" dirty="0"/>
              <a:t>Create Partnerships</a:t>
            </a:r>
          </a:p>
          <a:p>
            <a:pPr marL="285744" indent="-285744">
              <a:buFont typeface="Arial" charset="0"/>
              <a:buChar char="•"/>
            </a:pPr>
            <a:r>
              <a:rPr lang="en-US" sz="2400" dirty="0"/>
              <a:t>Train Staff</a:t>
            </a:r>
          </a:p>
          <a:p>
            <a:pPr marL="285744" indent="-285744">
              <a:buFont typeface="Arial" charset="0"/>
              <a:buChar char="•"/>
            </a:pPr>
            <a:r>
              <a:rPr lang="en-US" sz="2400" dirty="0"/>
              <a:t>Raise Visibility</a:t>
            </a:r>
          </a:p>
        </p:txBody>
      </p:sp>
    </p:spTree>
    <p:extLst>
      <p:ext uri="{BB962C8B-B14F-4D97-AF65-F5344CB8AC3E}">
        <p14:creationId xmlns:p14="http://schemas.microsoft.com/office/powerpoint/2010/main" val="78833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9265925" cy="1822515"/>
          </a:xfrm>
        </p:spPr>
        <p:txBody>
          <a:bodyPr/>
          <a:lstStyle/>
          <a:p>
            <a:r>
              <a:rPr lang="en-US" sz="5400" dirty="0"/>
              <a:t>STEP THREE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5221" y="4999201"/>
            <a:ext cx="8825659" cy="860400"/>
          </a:xfrm>
          <a:effectLst/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/>
              </a:rPr>
              <a:t>PATHWAY TO VICTORY</a:t>
            </a:r>
          </a:p>
        </p:txBody>
      </p:sp>
    </p:spTree>
    <p:extLst>
      <p:ext uri="{BB962C8B-B14F-4D97-AF65-F5344CB8AC3E}">
        <p14:creationId xmlns:p14="http://schemas.microsoft.com/office/powerpoint/2010/main" val="887783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351</TotalTime>
  <Words>310</Words>
  <Application>Microsoft Office PowerPoint</Application>
  <PresentationFormat>Widescreen</PresentationFormat>
  <Paragraphs>109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Ion Boardroom</vt:lpstr>
      <vt:lpstr>Nine Steps to Running a Winning Advocacy Campaign </vt:lpstr>
      <vt:lpstr>ADVOCACY</vt:lpstr>
      <vt:lpstr>CAMPAIGN</vt:lpstr>
      <vt:lpstr>Three Key Questions</vt:lpstr>
      <vt:lpstr>PowerPoint Presentation</vt:lpstr>
      <vt:lpstr>STEP ONE</vt:lpstr>
      <vt:lpstr>STEP TWO</vt:lpstr>
      <vt:lpstr>Develop thoughtful short term, long term, and organizational goals.</vt:lpstr>
      <vt:lpstr>STEP THREE</vt:lpstr>
      <vt:lpstr>PATHWAY TO VICTORY</vt:lpstr>
      <vt:lpstr>STEP FOUR</vt:lpstr>
      <vt:lpstr>STEP FIVE</vt:lpstr>
      <vt:lpstr>PowerPoint Presentation</vt:lpstr>
      <vt:lpstr>STEP SIX</vt:lpstr>
      <vt:lpstr>PowerPoint Presentation</vt:lpstr>
      <vt:lpstr>STEP SEVEN</vt:lpstr>
      <vt:lpstr>STEP EIGHT</vt:lpstr>
      <vt:lpstr>PowerPoint Presentation</vt:lpstr>
      <vt:lpstr>STEP NINE</vt:lpstr>
      <vt:lpstr>NARRATIVE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merissaml@mass-creative.org</dc:creator>
  <cp:lastModifiedBy>Matt Wilson</cp:lastModifiedBy>
  <cp:revision>71</cp:revision>
  <dcterms:created xsi:type="dcterms:W3CDTF">2016-10-19T20:15:34Z</dcterms:created>
  <dcterms:modified xsi:type="dcterms:W3CDTF">2016-11-03T23:28:55Z</dcterms:modified>
</cp:coreProperties>
</file>