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27"/>
  </p:notesMasterIdLst>
  <p:handoutMasterIdLst>
    <p:handoutMasterId r:id="rId28"/>
  </p:handoutMasterIdLst>
  <p:sldIdLst>
    <p:sldId id="326" r:id="rId2"/>
    <p:sldId id="346" r:id="rId3"/>
    <p:sldId id="323" r:id="rId4"/>
    <p:sldId id="335" r:id="rId5"/>
    <p:sldId id="345" r:id="rId6"/>
    <p:sldId id="310" r:id="rId7"/>
    <p:sldId id="322" r:id="rId8"/>
    <p:sldId id="312" r:id="rId9"/>
    <p:sldId id="325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60" r:id="rId24"/>
    <p:sldId id="333" r:id="rId25"/>
    <p:sldId id="334" r:id="rId2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Farina" initials="JF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2" autoAdjust="0"/>
    <p:restoredTop sz="88345" autoAdjust="0"/>
  </p:normalViewPr>
  <p:slideViewPr>
    <p:cSldViewPr snapToGrid="0">
      <p:cViewPr varScale="1">
        <p:scale>
          <a:sx n="66" d="100"/>
          <a:sy n="66" d="100"/>
        </p:scale>
        <p:origin x="13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B3700-3851-4EE8-9672-C14B5ACF79FF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BF55-1C2A-4D14-9A61-A63D3DBC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5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24A1-A333-4334-ACB4-85AE93C4AC33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8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AA93-1B58-493F-91CC-15FB2FAB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3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9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1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785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6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149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24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1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03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12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8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1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3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1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7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3F18-5561-49E4-8FC6-D2C6928DC98E}" type="datetimeFigureOut">
              <a:rPr lang="en-US" smtClean="0"/>
              <a:t>10/27/2016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recclestone@insourceservice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Relationship Id="rId5" Type="http://schemas.openxmlformats.org/officeDocument/2006/relationships/hyperlink" Target="mailto:rgreenwald@insourceservices.com" TargetMode="External"/><Relationship Id="rId4" Type="http://schemas.openxmlformats.org/officeDocument/2006/relationships/hyperlink" Target="mailto:shagerty@insourceservices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ourceservice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14195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2529" y="1722152"/>
            <a:ext cx="310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2, 2016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315532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Agile and Lean: 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 Your Organization’s Ability to Capitalize on Emerging Opportunities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8232" y="4041352"/>
            <a:ext cx="4247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83986" y="5832827"/>
            <a:ext cx="64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© 2016 Insource Services, Inc. All Rights Reserved.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0247" y="4558749"/>
            <a:ext cx="218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Russell Greenwald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Vice President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4862433"/>
            <a:ext cx="3136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Ryan Ecclestone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Senior IT Project Manager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83429" y="4861059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Scott Hagerty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Manager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87465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PREPARATION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2096721"/>
            <a:ext cx="8883731" cy="4145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Already given to us by the Owner: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Backlog – list of tasks to accomplish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Sizing – how much effort each task is estimated to require, compared to other tasks in the backlog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Prioritization – which ones are crucial, which ones are not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</p:spTree>
    <p:extLst>
      <p:ext uri="{BB962C8B-B14F-4D97-AF65-F5344CB8AC3E}">
        <p14:creationId xmlns:p14="http://schemas.microsoft.com/office/powerpoint/2010/main" val="35014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99340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WORKSHOP: ROUND 1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2096721"/>
            <a:ext cx="8883731" cy="1990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House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Populating Sprints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</p:spTree>
    <p:extLst>
      <p:ext uri="{BB962C8B-B14F-4D97-AF65-F5344CB8AC3E}">
        <p14:creationId xmlns:p14="http://schemas.microsoft.com/office/powerpoint/2010/main" val="142031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7334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LEAN ORIGINS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283" y="1890659"/>
            <a:ext cx="4517793" cy="285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Toyota in the 1930’s and 1940’s developed Toyota Production System in order to reduce wasteful steps in their Auto Manufacturing lines.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713" y="383106"/>
            <a:ext cx="1800529" cy="18005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35639" y="1869389"/>
            <a:ext cx="34245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Forms of Waste: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Defects/Errors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Processing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Production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Waiting</a:t>
            </a:r>
          </a:p>
        </p:txBody>
      </p:sp>
    </p:spTree>
    <p:extLst>
      <p:ext uri="{BB962C8B-B14F-4D97-AF65-F5344CB8AC3E}">
        <p14:creationId xmlns:p14="http://schemas.microsoft.com/office/powerpoint/2010/main" val="45992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0120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8574638" cy="2421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people here have eliminated a wasteful step in a routine work task?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was it?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</p:spTree>
    <p:extLst>
      <p:ext uri="{BB962C8B-B14F-4D97-AF65-F5344CB8AC3E}">
        <p14:creationId xmlns:p14="http://schemas.microsoft.com/office/powerpoint/2010/main" val="140152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80431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LEAN APPLICATIONS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000574"/>
            <a:ext cx="9144000" cy="1190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reduce areas of waste to save time, </a:t>
            </a:r>
            <a:b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product/service more quickly.</a:t>
            </a:r>
            <a:endParaRPr lang="en-US" sz="2500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5" y="2984855"/>
            <a:ext cx="8796270" cy="274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36795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284681" y="2258152"/>
            <a:ext cx="485398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organization with funding for one year to prove success.</a:t>
            </a:r>
          </a:p>
          <a:p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to garner more funding from donors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to attract program participants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to report on program effectiveness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staff so efficiency is key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 are starting now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2492" y="2288259"/>
            <a:ext cx="34137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school training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school athletics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 training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Senior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services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3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84059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TRADITIONAL PROCESS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260269" y="1742134"/>
            <a:ext cx="48539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(Think Gantt Chart)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 1 – Assessment and evaluation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 2 – Process review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 3 – Vendor vetting, RFP and selection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 4 -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Months 5-9 – Software build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Months 10-11 -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 12 – Delivery</a:t>
            </a:r>
          </a:p>
          <a:p>
            <a:pPr lvl="1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7169" y="1765103"/>
            <a:ext cx="40117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scenarios imagined in advance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control on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 documented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margin for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 longer lead time to deliverable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10" y="5141301"/>
            <a:ext cx="1841679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Team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Lead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47829" y="5151252"/>
            <a:ext cx="2600451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Team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Lead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&amp; Communications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4420" y="5151975"/>
            <a:ext cx="2047741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Team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Lead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2257" y="5151975"/>
            <a:ext cx="2266682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Team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Lead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Managers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72379" y="4172239"/>
            <a:ext cx="2183533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Leads 1-4</a:t>
            </a:r>
          </a:p>
        </p:txBody>
      </p:sp>
    </p:spTree>
    <p:extLst>
      <p:ext uri="{BB962C8B-B14F-4D97-AF65-F5344CB8AC3E}">
        <p14:creationId xmlns:p14="http://schemas.microsoft.com/office/powerpoint/2010/main" val="17139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54811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PROCESS AGILE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450761" y="1724926"/>
            <a:ext cx="8242477" cy="369331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Kickoff meeting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 the backlog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Weekly 1 hour meetings with Working Team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Weekly tasks and next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approach and group updates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 (handle feature creep)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Immediate feedback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dependent teams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 to predict timeline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 to predict budgets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41679" y="4149271"/>
            <a:ext cx="370244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Executive Director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&amp; Communications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Managers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4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69625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CREATING A BACKLOG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115910" y="1724926"/>
            <a:ext cx="9028089" cy="501675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Management System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 requirements Case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 usage process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Compliance regulations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 needs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systems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and develop deployment process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Deploy Case Management</a:t>
            </a:r>
          </a:p>
          <a:p>
            <a:pPr lvl="1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Membership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with other nonprofits with similar needs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feature requirements for membership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with current vendor to discuss feature requirements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website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pricing and options for a new website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phase 1 website deliverables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hosting provider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 internally with WordPress template and deploy</a:t>
            </a:r>
          </a:p>
          <a:p>
            <a:pPr lvl="1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Events and Social Media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Layout feature requirements for social media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Eventbrite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Facebook and Twitter accounts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ventbrite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72" y="390456"/>
            <a:ext cx="2217110" cy="169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1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669625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CREATING A BACKLOG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431442" y="1967639"/>
            <a:ext cx="9028089" cy="452431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 current membership system to Salesforce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Layout short term needs Development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Salesforce consultants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consultants and begin implementation</a:t>
            </a: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 Tracking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choose bar code scanners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Export names and ID’s from membership system to Google Sheets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templated Google Sheets for grading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barcode scanners with laptops and Google Sheets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 staff</a:t>
            </a: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37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7" y="6232112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65754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55124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INTRODUCTION/AGENDA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186" y="2001947"/>
            <a:ext cx="82997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we are &amp; why listen to us?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Agile &amp; Lean?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2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60574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SCHEDULE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115911" y="1724926"/>
            <a:ext cx="4932608" cy="550920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Week 1-2 (Limit 50)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 requirements Case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 usage process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 needs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Compliance regulations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feature requirements for membership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with current vendor to discuss feature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website needs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phase 1 website deliverables</a:t>
            </a:r>
          </a:p>
          <a:p>
            <a:pPr lvl="1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Week 3-4 (Limit 50)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 internally with WordPress template and deploy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Export names and ID’s from membership system to Google Sheets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 current membership system to Salesforce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Layout short term needs Development</a:t>
            </a: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017" y="2021544"/>
            <a:ext cx="4223948" cy="329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8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60574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SCHEDULE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94860" y="1864398"/>
            <a:ext cx="8680359" cy="550920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Week 5-6 (Limit 50)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 requirements Case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Documents usage process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 needs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Compliance regulations Case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feature requirements for membership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with current vendor to discuss feature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website needs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phase 1 website deliverables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Week 6-8 (Limit 50)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Deploy Case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choose bar code scanners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templated Google Sheets for grading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barcode scanners with laptops and Google Sheets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Layout feature requirements for social media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Facebook and Twitter accounts</a:t>
            </a:r>
          </a:p>
          <a:p>
            <a:pPr lvl="1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Week 8-10 (Limit 40)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with other nonprofits with similar needs</a:t>
            </a: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52880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STUDY – OUTCOME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431442" y="1967639"/>
            <a:ext cx="9028089" cy="360098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Week Process to Meet Primary Goals</a:t>
            </a: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Salesforce for development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Docs with bar code for attendance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website built internally off WordPress templates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Eventbrite, Facebook, Twitter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management software that can generate reports (HIPPA compliant)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Still using old database for printing ID cards </a:t>
            </a: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27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01914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681" y="2258152"/>
            <a:ext cx="4029742" cy="69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TextBox 5"/>
          <p:cNvSpPr txBox="1"/>
          <p:nvPr/>
        </p:nvSpPr>
        <p:spPr>
          <a:xfrm>
            <a:off x="173574" y="2142733"/>
            <a:ext cx="8801363" cy="31700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Lean and Agile have their place; not a fit for every scenario</a:t>
            </a:r>
          </a:p>
          <a:p>
            <a:pPr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Agile: Create results now, adapt and revise when change comes</a:t>
            </a:r>
          </a:p>
          <a:p>
            <a:pPr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Lean: Trim the waste wherever you find it</a:t>
            </a:r>
          </a:p>
          <a:p>
            <a:pPr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introductions and concepts; there is much more to it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554" y="5562048"/>
            <a:ext cx="370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24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923" y="620635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454" y="2534775"/>
            <a:ext cx="4572000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sz="2700" b="1" dirty="0"/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9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45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7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352" y="2073498"/>
            <a:ext cx="381022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Ryan Ecclestone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Sr. IT Project Manager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recclestone@insourceservices.com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781-374-5126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6792" y="2099255"/>
            <a:ext cx="370911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Scott Hagerty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Manager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shagerty@insourceservices.com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781-374-5134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0777" y="3474501"/>
            <a:ext cx="37992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Russell Greenwald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Vice President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rgreenwald@insourceservices.com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781-374-5116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3750" y="5305652"/>
            <a:ext cx="4900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www.insourceservices.com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2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014" y="6240935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71218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5980" y="1910138"/>
            <a:ext cx="827204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Finance, HR, and IT Consulting Firm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in MA and New Hampshire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we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HR, Finance and 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pPr algn="ctr"/>
            <a:endParaRPr lang="en-US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www.insourceservices.com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8756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4499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71218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724925"/>
            <a:ext cx="827204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do: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department outsourcing; generally part-time and long term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la carte” services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Trainings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Project/Interim assignment</a:t>
            </a:r>
          </a:p>
          <a:p>
            <a:pPr lvl="1"/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we do it: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Seek to understand client businesses and missions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Experienced, expert senior account leaders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 team with multiple skill levels; work is performed at the most cost-effective level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50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endParaRPr lang="en-US" sz="2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6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79201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AND FROM WHERE?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186" y="2001947"/>
            <a:ext cx="82997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463147"/>
              </p:ext>
            </p:extLst>
          </p:nvPr>
        </p:nvGraphicFramePr>
        <p:xfrm>
          <a:off x="345186" y="2189792"/>
          <a:ext cx="8255360" cy="30685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94305"/>
                <a:gridCol w="4361055"/>
              </a:tblGrid>
              <a:tr h="573828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Agile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Lean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734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Practices based on principles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values in the Agile Manifesto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Approach to business operations that forever strives to eliminate waste through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constant improvement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734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Originally conceived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for software development, later applied to all areas of business practice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Originally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developed in Auto Manufacturing (Toyota), later applied to all areas of business practice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704" y="247115"/>
            <a:ext cx="2286233" cy="146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8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192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88732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ORIGINS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834817"/>
            <a:ext cx="8547681" cy="394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and interactions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process and tools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software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comprehensive documentation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collaboration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contract negotiation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Responding to change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following a plan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100" dirty="0"/>
          </a:p>
          <a:p>
            <a:endParaRPr lang="en-US" sz="135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213" y="357591"/>
            <a:ext cx="2080088" cy="208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40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3211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64416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288732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ORIGINS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" y="1724926"/>
            <a:ext cx="7493249" cy="482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/>
            <a:r>
              <a:rPr lang="en-US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(Distilled)</a:t>
            </a:r>
            <a:endParaRPr lang="en-US" sz="2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"/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 satisfaction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is ok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delivery of results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of requestor and deliverer is vital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Motivated individuals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communication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are primary measure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Steady pace of work, indefinitely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quality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Simplicity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Self-organizing teams</a:t>
            </a:r>
          </a:p>
          <a:p>
            <a:pPr marL="771525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Regular reflection and adjustments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27" y="449763"/>
            <a:ext cx="2080088" cy="208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1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159541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95819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APPLICATIONS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3275" y="2510639"/>
            <a:ext cx="4463026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algn="ctr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for Environments with:</a:t>
            </a:r>
          </a:p>
          <a:p>
            <a:pPr marL="85725" algn="ctr"/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342900" algn="ctr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or unknown requirements/priorities</a:t>
            </a:r>
          </a:p>
          <a:p>
            <a:pPr marL="428625" indent="-342900" algn="ctr">
              <a:buFont typeface="Arial" panose="020B0604020202020204" pitchFamily="34" charset="0"/>
              <a:buChar char="•"/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342900" algn="ctr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degree of customer </a:t>
            </a:r>
          </a:p>
          <a:p>
            <a:pPr marL="85725" algn="ctr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involvement</a:t>
            </a:r>
          </a:p>
          <a:p>
            <a:pPr marL="85725" algn="ctr"/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342900" algn="ctr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Varying Costs &amp; Timelines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350" dirty="0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2411897"/>
            <a:ext cx="3945240" cy="340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88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165" y="618059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67975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AGILE IN PRACTICE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2096721"/>
            <a:ext cx="8883731" cy="4253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Sprint – Time-boxed period during which the team selects &amp; accomplishes work </a:t>
            </a:r>
          </a:p>
          <a:p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(usually one or two weeks)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Story – A description of what work will be done, and why</a:t>
            </a: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(in our example, just tasks)</a:t>
            </a:r>
          </a:p>
          <a:p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Size – Arbitrary unit for relative effort between tasks</a:t>
            </a: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(not specifically calculated  hours, just comparison levels)</a:t>
            </a:r>
          </a:p>
          <a:p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Priority – Relative importance that it be accomplished within the project</a:t>
            </a:r>
          </a:p>
          <a:p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(we’ll use buckets: need to have, nice to have, etc.)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788" dirty="0"/>
          </a:p>
        </p:txBody>
      </p:sp>
      <p:sp>
        <p:nvSpPr>
          <p:cNvPr id="6" name="Rectangle 5"/>
          <p:cNvSpPr/>
          <p:nvPr/>
        </p:nvSpPr>
        <p:spPr>
          <a:xfrm>
            <a:off x="3770934" y="970371"/>
            <a:ext cx="520307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 AGILE…QUICK &amp; DIRTY)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53149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2857</TotalTime>
  <Words>1179</Words>
  <Application>Microsoft Office PowerPoint</Application>
  <PresentationFormat>On-screen Show (4:3)</PresentationFormat>
  <Paragraphs>344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Insource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Ethos History Timeline</dc:title>
  <dc:creator>Jessica Farina</dc:creator>
  <cp:lastModifiedBy>Tracy Poliseno</cp:lastModifiedBy>
  <cp:revision>219</cp:revision>
  <cp:lastPrinted>2014-09-22T20:11:59Z</cp:lastPrinted>
  <dcterms:created xsi:type="dcterms:W3CDTF">2014-05-14T18:30:45Z</dcterms:created>
  <dcterms:modified xsi:type="dcterms:W3CDTF">2016-10-27T18:45:24Z</dcterms:modified>
</cp:coreProperties>
</file>