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notesMasterIdLst>
    <p:notesMasterId r:id="rId15"/>
  </p:notesMasterIdLst>
  <p:handoutMasterIdLst>
    <p:handoutMasterId r:id="rId16"/>
  </p:handoutMasterIdLst>
  <p:sldIdLst>
    <p:sldId id="326" r:id="rId2"/>
    <p:sldId id="323" r:id="rId3"/>
    <p:sldId id="335" r:id="rId4"/>
    <p:sldId id="346" r:id="rId5"/>
    <p:sldId id="345" r:id="rId6"/>
    <p:sldId id="310" r:id="rId7"/>
    <p:sldId id="347" r:id="rId8"/>
    <p:sldId id="348" r:id="rId9"/>
    <p:sldId id="349" r:id="rId10"/>
    <p:sldId id="350" r:id="rId11"/>
    <p:sldId id="351" r:id="rId12"/>
    <p:sldId id="333" r:id="rId13"/>
    <p:sldId id="334" r:id="rId14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ssica Farina" initials="JF" lastIdx="2" clrIdx="0">
    <p:extLst>
      <p:ext uri="{19B8F6BF-5375-455C-9EA6-DF929625EA0E}">
        <p15:presenceInfo xmlns:p15="http://schemas.microsoft.com/office/powerpoint/2012/main" userId="S-1-5-21-1939873187-2113618696-1538882281-44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35" autoAdjust="0"/>
    <p:restoredTop sz="88323" autoAdjust="0"/>
  </p:normalViewPr>
  <p:slideViewPr>
    <p:cSldViewPr snapToGrid="0">
      <p:cViewPr varScale="1">
        <p:scale>
          <a:sx n="74" d="100"/>
          <a:sy n="74" d="100"/>
        </p:scale>
        <p:origin x="11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B3700-3851-4EE8-9672-C14B5ACF79FF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E9BF55-1C2A-4D14-9A61-A63D3DBC3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651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5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D324A1-A333-4334-ACB4-85AE93C4AC33}" type="datetimeFigureOut">
              <a:rPr lang="en-US" smtClean="0"/>
              <a:t>11/8/2016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8"/>
            <a:ext cx="548640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5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8AA93-1B58-493F-91CC-15FB2FAB66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037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11/8/2016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891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11/8/2016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219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11/8/2016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7858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11/8/2016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069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11/8/2016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7149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11/8/2016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6246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11/8/2016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311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11/8/2016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034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9125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11/8/2016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487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11/8/2016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914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11/8/2016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606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11/8/2016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183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11/8/2016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26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11/8/2016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733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11/8/2016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513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11/8/2016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573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F3F18-5561-49E4-8FC6-D2C6928DC98E}" type="datetimeFigureOut">
              <a:rPr lang="en-US" smtClean="0"/>
              <a:t>11/8/2016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38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  <p:sldLayoutId id="2147483776" r:id="rId13"/>
    <p:sldLayoutId id="2147483777" r:id="rId14"/>
    <p:sldLayoutId id="2147483778" r:id="rId15"/>
    <p:sldLayoutId id="2147483779" r:id="rId16"/>
    <p:sldLayoutId id="214748378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cbertoncini@insourceservices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Relationship Id="rId4" Type="http://schemas.openxmlformats.org/officeDocument/2006/relationships/hyperlink" Target="http://www.insourceservices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ourceservices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7014" y="6141959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21165" y="1828393"/>
            <a:ext cx="30493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November 9, 2016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9617" y="2885082"/>
            <a:ext cx="83245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“Assessing Your Financial Infrastructure”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30246" y="3836858"/>
            <a:ext cx="42475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Presented by:</a:t>
            </a:r>
          </a:p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Chris Bertoncini</a:t>
            </a:r>
          </a:p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Director, Finance Practice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83323" y="5728612"/>
            <a:ext cx="6400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Copyright © 2016 Insource Services,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67863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6219233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3458126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DONOR TRACKING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8620" y="1834817"/>
            <a:ext cx="8547681" cy="27776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Donor = Customer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2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Jobs to track multiple grants from same donor separately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100" dirty="0"/>
          </a:p>
          <a:p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224236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6219233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4481355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BUDGETING/REPORTING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0269" y="1441470"/>
            <a:ext cx="8547681" cy="4932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 budgeting options when using Class and Job features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2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Profit &amp; Loss by Class reporting</a:t>
            </a:r>
          </a:p>
          <a:p>
            <a:pPr marL="342900" lvl="1"/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Profit &amp; Loss by Job reporting</a:t>
            </a:r>
          </a:p>
          <a:p>
            <a:pPr marL="342900" lvl="1"/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Produce more meaningful information on a recurring basis to allow for informed decisions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100" dirty="0"/>
          </a:p>
          <a:p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418741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2923" y="6206353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31454" y="1452949"/>
            <a:ext cx="4572000" cy="10618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en-US" sz="2700" b="1" dirty="0"/>
          </a:p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25" y="3114852"/>
            <a:ext cx="1504950" cy="227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99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045" y="6244990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CONTACT INFORMATION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70165" y="2226544"/>
            <a:ext cx="5203669" cy="27392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Chris Bertoncini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Director, Finance Practice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cbertoncini@insourceservices.com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781-374-5119</a:t>
            </a:r>
          </a:p>
          <a:p>
            <a:pPr algn="ctr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www.insourceservices.com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21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7014" y="6240935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4712187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INSOURCE SERVICES, INC.</a:t>
            </a:r>
            <a:endParaRPr lang="en-US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0269" y="1910138"/>
            <a:ext cx="8272040" cy="4416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Finance, HR, and IT Consulting Firm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Based in MA and New Hampshire</a:t>
            </a:r>
          </a:p>
          <a:p>
            <a:pPr lvl="1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Insource, we believe that HR, Finance and IT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start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people</a:t>
            </a:r>
          </a:p>
          <a:p>
            <a:pPr algn="ctr"/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www.insourceservices.com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endParaRPr lang="en-US" dirty="0" smtClean="0"/>
          </a:p>
          <a:p>
            <a:pPr lvl="1" algn="ctr"/>
            <a:endParaRPr lang="en-US" dirty="0"/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287563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8" y="6244990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4712187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INSOURCE SERVICES, INC.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0269" y="1724925"/>
            <a:ext cx="8272040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we do: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Full department outsourcing; generally part-time and long term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“A la carte” services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Assessments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Trainings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Project/Interim assignment</a:t>
            </a:r>
          </a:p>
          <a:p>
            <a:pPr lvl="1"/>
            <a:endParaRPr lang="en-US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we do it: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Seek to understand client businesses and missions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Experienced, expert senior account leaders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 team with multiple skill levels; work is performed at the most cost-effective level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Approximately 50 employees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endParaRPr lang="en-US" dirty="0">
              <a:solidFill>
                <a:prstClr val="black"/>
              </a:solidFill>
            </a:endParaRPr>
          </a:p>
          <a:p>
            <a:endParaRPr lang="en-US" sz="2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61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7" y="6232112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4247125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WE WILL COVER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7515" y="1928809"/>
            <a:ext cx="829975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Setting up QuickBooks file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Chart of Accounts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 Tracking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Donor Tracking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Budgeting/Reporting</a:t>
            </a: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8974" y="2819803"/>
            <a:ext cx="2247900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21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232111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302210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POLL QUESTION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7004" y="2081187"/>
            <a:ext cx="82997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many of you currently use QuickBooks?</a:t>
            </a: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7004" y="2896841"/>
            <a:ext cx="77427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you answered yes, do you use the desktop version or QuickBooks online?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5783" y="4298536"/>
            <a:ext cx="2362200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389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6219233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5936625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SETTING UP A QUICKBOOKS FILE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8620" y="1834817"/>
            <a:ext cx="8547681" cy="2285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 admin and create users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2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“Must use” preferences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100" dirty="0"/>
          </a:p>
          <a:p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80140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6219233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3981475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CHART OF ACCOUNTS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8620" y="1834817"/>
            <a:ext cx="8547681" cy="3208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Simplify but don’t limit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2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Meaningful</a:t>
            </a:r>
          </a:p>
          <a:p>
            <a:pPr marL="342900" lvl="1"/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Collapsible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100" dirty="0"/>
          </a:p>
          <a:p>
            <a:endParaRPr lang="en-US" sz="135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9015" y="2389568"/>
            <a:ext cx="1933575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75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232111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302210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POLL QUESTION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75179" y="2487015"/>
            <a:ext cx="82997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 reviews financial reports at your organization?</a:t>
            </a: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7100" y="3605212"/>
            <a:ext cx="2209800" cy="147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21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6219233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3996735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 TRACKING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8620" y="1834817"/>
            <a:ext cx="8547681" cy="3147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 = Department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2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Multiple Facets to Program Reporting Capabilities</a:t>
            </a:r>
          </a:p>
          <a:p>
            <a:pPr marL="342900" lvl="1"/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Collapsible and Drill Down Features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100" dirty="0"/>
          </a:p>
          <a:p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205288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2837</TotalTime>
  <Words>283</Words>
  <Application>Microsoft Office PowerPoint</Application>
  <PresentationFormat>On-screen Show (4:3)</PresentationFormat>
  <Paragraphs>86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Insource Services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Ethos History Timeline</dc:title>
  <dc:creator>Jessica Farina</dc:creator>
  <cp:lastModifiedBy>Tracy Poliseno</cp:lastModifiedBy>
  <cp:revision>193</cp:revision>
  <cp:lastPrinted>2014-09-22T20:11:59Z</cp:lastPrinted>
  <dcterms:created xsi:type="dcterms:W3CDTF">2014-05-14T18:30:45Z</dcterms:created>
  <dcterms:modified xsi:type="dcterms:W3CDTF">2016-11-08T15:51:25Z</dcterms:modified>
</cp:coreProperties>
</file>