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2" r:id="rId2"/>
  </p:sldMasterIdLst>
  <p:notesMasterIdLst>
    <p:notesMasterId r:id="rId39"/>
  </p:notesMasterIdLst>
  <p:sldIdLst>
    <p:sldId id="319" r:id="rId3"/>
    <p:sldId id="322" r:id="rId4"/>
    <p:sldId id="299" r:id="rId5"/>
    <p:sldId id="313" r:id="rId6"/>
    <p:sldId id="268" r:id="rId7"/>
    <p:sldId id="269" r:id="rId8"/>
    <p:sldId id="264" r:id="rId9"/>
    <p:sldId id="298" r:id="rId10"/>
    <p:sldId id="316" r:id="rId11"/>
    <p:sldId id="271" r:id="rId12"/>
    <p:sldId id="294" r:id="rId13"/>
    <p:sldId id="295" r:id="rId14"/>
    <p:sldId id="296" r:id="rId15"/>
    <p:sldId id="300" r:id="rId16"/>
    <p:sldId id="301" r:id="rId17"/>
    <p:sldId id="302" r:id="rId18"/>
    <p:sldId id="317" r:id="rId19"/>
    <p:sldId id="297" r:id="rId20"/>
    <p:sldId id="280" r:id="rId21"/>
    <p:sldId id="304" r:id="rId22"/>
    <p:sldId id="314" r:id="rId23"/>
    <p:sldId id="305" r:id="rId24"/>
    <p:sldId id="306" r:id="rId25"/>
    <p:sldId id="307" r:id="rId26"/>
    <p:sldId id="308" r:id="rId27"/>
    <p:sldId id="309" r:id="rId28"/>
    <p:sldId id="310" r:id="rId29"/>
    <p:sldId id="318" r:id="rId30"/>
    <p:sldId id="282" r:id="rId31"/>
    <p:sldId id="303" r:id="rId32"/>
    <p:sldId id="320" r:id="rId33"/>
    <p:sldId id="321" r:id="rId34"/>
    <p:sldId id="315" r:id="rId35"/>
    <p:sldId id="311" r:id="rId36"/>
    <p:sldId id="283" r:id="rId37"/>
    <p:sldId id="312" r:id="rId3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C5C5"/>
    <a:srgbClr val="462242"/>
    <a:srgbClr val="C8C2B4"/>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615" autoAdjust="0"/>
    <p:restoredTop sz="94598" autoAdjust="0"/>
  </p:normalViewPr>
  <p:slideViewPr>
    <p:cSldViewPr snapToGrid="0" snapToObjects="1">
      <p:cViewPr varScale="1">
        <p:scale>
          <a:sx n="100" d="100"/>
          <a:sy n="100" d="100"/>
        </p:scale>
        <p:origin x="-1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5" d="100"/>
          <a:sy n="75" d="100"/>
        </p:scale>
        <p:origin x="-290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9" y="1"/>
            <a:ext cx="3038475" cy="464980"/>
          </a:xfrm>
          <a:prstGeom prst="rect">
            <a:avLst/>
          </a:prstGeom>
        </p:spPr>
        <p:txBody>
          <a:bodyPr vert="horz" lIns="91440" tIns="45720" rIns="91440" bIns="45720" rtlCol="0"/>
          <a:lstStyle>
            <a:lvl1pPr algn="r">
              <a:defRPr sz="1200"/>
            </a:lvl1pPr>
          </a:lstStyle>
          <a:p>
            <a:fld id="{7C17AD43-36D0-4E27-9257-AA85D558F8A7}" type="datetimeFigureOut">
              <a:rPr lang="en-US" smtClean="0"/>
              <a:pPr/>
              <a:t>7/18/2016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510"/>
            <a:ext cx="5607050" cy="418322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823"/>
            <a:ext cx="3038475" cy="46498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823"/>
            <a:ext cx="3038475" cy="464980"/>
          </a:xfrm>
          <a:prstGeom prst="rect">
            <a:avLst/>
          </a:prstGeom>
        </p:spPr>
        <p:txBody>
          <a:bodyPr vert="horz" lIns="91440" tIns="45720" rIns="91440" bIns="45720" rtlCol="0" anchor="b"/>
          <a:lstStyle>
            <a:lvl1pPr algn="r">
              <a:defRPr sz="1200"/>
            </a:lvl1pPr>
          </a:lstStyle>
          <a:p>
            <a:fld id="{40C923E6-2C27-4BAB-A1E9-7C7A1D7757D1}" type="slidenum">
              <a:rPr lang="en-US" smtClean="0"/>
              <a:pPr/>
              <a:t>‹#›</a:t>
            </a:fld>
            <a:endParaRPr lang="en-US"/>
          </a:p>
        </p:txBody>
      </p:sp>
    </p:spTree>
    <p:extLst>
      <p:ext uri="{BB962C8B-B14F-4D97-AF65-F5344CB8AC3E}">
        <p14:creationId xmlns:p14="http://schemas.microsoft.com/office/powerpoint/2010/main" val="1053401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C923E6-2C27-4BAB-A1E9-7C7A1D7757D1}" type="slidenum">
              <a:rPr lang="en-US" smtClean="0"/>
              <a:pPr/>
              <a:t>7</a:t>
            </a:fld>
            <a:endParaRPr lang="en-US" dirty="0"/>
          </a:p>
        </p:txBody>
      </p:sp>
    </p:spTree>
    <p:extLst>
      <p:ext uri="{BB962C8B-B14F-4D97-AF65-F5344CB8AC3E}">
        <p14:creationId xmlns:p14="http://schemas.microsoft.com/office/powerpoint/2010/main" val="1173734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C923E6-2C27-4BAB-A1E9-7C7A1D7757D1}" type="slidenum">
              <a:rPr lang="en-US" smtClean="0"/>
              <a:pPr/>
              <a:t>18</a:t>
            </a:fld>
            <a:endParaRPr lang="en-US" dirty="0"/>
          </a:p>
        </p:txBody>
      </p:sp>
    </p:spTree>
    <p:extLst>
      <p:ext uri="{BB962C8B-B14F-4D97-AF65-F5344CB8AC3E}">
        <p14:creationId xmlns:p14="http://schemas.microsoft.com/office/powerpoint/2010/main" val="2510137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C923E6-2C27-4BAB-A1E9-7C7A1D7757D1}" type="slidenum">
              <a:rPr lang="en-US" smtClean="0"/>
              <a:pPr/>
              <a:t>35</a:t>
            </a:fld>
            <a:endParaRPr lang="en-US"/>
          </a:p>
        </p:txBody>
      </p:sp>
    </p:spTree>
    <p:extLst>
      <p:ext uri="{BB962C8B-B14F-4D97-AF65-F5344CB8AC3E}">
        <p14:creationId xmlns:p14="http://schemas.microsoft.com/office/powerpoint/2010/main" val="2163739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279401" y="2362200"/>
            <a:ext cx="7553325" cy="1409700"/>
          </a:xfrm>
          <a:prstGeom prst="rect">
            <a:avLst/>
          </a:prstGeom>
          <a:solidFill>
            <a:srgbClr val="C8C2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04800" y="2425700"/>
            <a:ext cx="6692900" cy="609600"/>
          </a:xfrm>
        </p:spPr>
        <p:txBody>
          <a:bodyPr>
            <a:normAutofit/>
          </a:bodyPr>
          <a:lstStyle>
            <a:lvl1pPr algn="r">
              <a:defRPr sz="3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71800"/>
            <a:ext cx="5651500" cy="800100"/>
          </a:xfrm>
        </p:spPr>
        <p:txBody>
          <a:bodyPr>
            <a:normAutofit/>
          </a:bodyPr>
          <a:lstStyle>
            <a:lvl1pPr marL="0" indent="0" algn="r">
              <a:buNone/>
              <a:defRPr sz="1500" b="0" i="0">
                <a:solidFill>
                  <a:schemeClr val="bg1"/>
                </a:solidFill>
                <a:latin typeface="Futura Book"/>
                <a:cs typeface="Futura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CA26AFB-3A11-4E0B-9D17-2FD111DDC8F6}" type="datetime1">
              <a:rPr lang="en-US" smtClean="0"/>
              <a:pPr/>
              <a:t>7/18/2016</a:t>
            </a:fld>
            <a:endParaRPr lang="en-US" dirty="0"/>
          </a:p>
        </p:txBody>
      </p:sp>
      <p:sp>
        <p:nvSpPr>
          <p:cNvPr id="6" name="Slide Number Placeholder 5"/>
          <p:cNvSpPr>
            <a:spLocks noGrp="1"/>
          </p:cNvSpPr>
          <p:nvPr>
            <p:ph type="sldNum" sz="quarter" idx="12"/>
          </p:nvPr>
        </p:nvSpPr>
        <p:spPr/>
        <p:txBody>
          <a:bodyPr/>
          <a:lstStyle/>
          <a:p>
            <a:fld id="{0D03F8EA-E595-4942-80E1-5C06A271EB06}" type="slidenum">
              <a:rPr lang="en-US" smtClean="0"/>
              <a:pPr/>
              <a:t>‹#›</a:t>
            </a:fld>
            <a:endParaRPr lang="en-US" dirty="0"/>
          </a:p>
        </p:txBody>
      </p:sp>
      <p:sp>
        <p:nvSpPr>
          <p:cNvPr id="9" name="Rectangle 8"/>
          <p:cNvSpPr/>
          <p:nvPr userDrawn="1"/>
        </p:nvSpPr>
        <p:spPr>
          <a:xfrm>
            <a:off x="7467600" y="2362200"/>
            <a:ext cx="1460500" cy="1409700"/>
          </a:xfrm>
          <a:prstGeom prst="rect">
            <a:avLst/>
          </a:prstGeom>
          <a:solidFill>
            <a:srgbClr val="4622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kpm-logo-cover.psd"/>
          <p:cNvPicPr>
            <a:picLocks noChangeAspect="1"/>
          </p:cNvPicPr>
          <p:nvPr userDrawn="1"/>
        </p:nvPicPr>
        <p:blipFill>
          <a:blip r:embed="rId2"/>
          <a:stretch>
            <a:fillRect/>
          </a:stretch>
        </p:blipFill>
        <p:spPr>
          <a:xfrm>
            <a:off x="7765288" y="2660904"/>
            <a:ext cx="896112" cy="850392"/>
          </a:xfrm>
          <a:prstGeom prst="rect">
            <a:avLst/>
          </a:prstGeom>
        </p:spPr>
      </p:pic>
      <p:sp>
        <p:nvSpPr>
          <p:cNvPr id="14" name="TextBox 13"/>
          <p:cNvSpPr txBox="1"/>
          <p:nvPr userDrawn="1"/>
        </p:nvSpPr>
        <p:spPr>
          <a:xfrm>
            <a:off x="4330700" y="5778500"/>
            <a:ext cx="2867025" cy="307777"/>
          </a:xfrm>
          <a:prstGeom prst="rect">
            <a:avLst/>
          </a:prstGeom>
          <a:noFill/>
        </p:spPr>
        <p:txBody>
          <a:bodyPr wrap="square" rtlCol="0">
            <a:spAutoFit/>
          </a:bodyPr>
          <a:lstStyle/>
          <a:p>
            <a:pPr algn="r"/>
            <a:r>
              <a:rPr lang="en-US" sz="1400" b="0" i="0" dirty="0" smtClean="0">
                <a:solidFill>
                  <a:srgbClr val="462242"/>
                </a:solidFill>
                <a:latin typeface="Futura Book"/>
                <a:cs typeface="Futura Book"/>
              </a:rPr>
              <a:t>Kevin</a:t>
            </a:r>
            <a:r>
              <a:rPr lang="en-US" sz="1400" b="0" i="0" baseline="0" dirty="0" smtClean="0">
                <a:solidFill>
                  <a:srgbClr val="462242"/>
                </a:solidFill>
                <a:latin typeface="Futura Book"/>
                <a:cs typeface="Futura Book"/>
              </a:rPr>
              <a:t> P. Martin &amp; Associates, P.C.</a:t>
            </a:r>
            <a:endParaRPr lang="en-US" sz="1400" b="0" i="0" dirty="0">
              <a:solidFill>
                <a:srgbClr val="462242"/>
              </a:solidFill>
              <a:latin typeface="Futura Book"/>
              <a:cs typeface="Futura Book"/>
            </a:endParaRPr>
          </a:p>
        </p:txBody>
      </p:sp>
      <p:sp>
        <p:nvSpPr>
          <p:cNvPr id="15" name="TextBox 14"/>
          <p:cNvSpPr txBox="1"/>
          <p:nvPr userDrawn="1"/>
        </p:nvSpPr>
        <p:spPr>
          <a:xfrm>
            <a:off x="2006600" y="6162477"/>
            <a:ext cx="5174488" cy="261610"/>
          </a:xfrm>
          <a:prstGeom prst="rect">
            <a:avLst/>
          </a:prstGeom>
          <a:noFill/>
        </p:spPr>
        <p:txBody>
          <a:bodyPr wrap="square" rtlCol="0">
            <a:spAutoFit/>
          </a:bodyPr>
          <a:lstStyle/>
          <a:p>
            <a:pPr algn="r"/>
            <a:r>
              <a:rPr lang="en-US" sz="1100" spc="100" dirty="0" smtClean="0">
                <a:solidFill>
                  <a:srgbClr val="C8C2B4"/>
                </a:solidFill>
                <a:latin typeface="Gotham"/>
                <a:cs typeface="Gotham"/>
              </a:rPr>
              <a:t>ASSURANCE </a:t>
            </a:r>
            <a:r>
              <a:rPr lang="en-US" sz="1100" spc="100" baseline="0" dirty="0" smtClean="0">
                <a:solidFill>
                  <a:srgbClr val="C8C2B4"/>
                </a:solidFill>
                <a:latin typeface="Gotham"/>
                <a:cs typeface="Gotham"/>
              </a:rPr>
              <a:t> |  TAX  |  RISK MANAGEMENT  |  IT ADVISORY</a:t>
            </a:r>
            <a:endParaRPr lang="en-US" sz="1100" spc="100" dirty="0">
              <a:solidFill>
                <a:srgbClr val="C8C2B4"/>
              </a:solidFill>
              <a:latin typeface="Gotham"/>
              <a:cs typeface="Gotham"/>
            </a:endParaRPr>
          </a:p>
        </p:txBody>
      </p:sp>
      <p:sp>
        <p:nvSpPr>
          <p:cNvPr id="17" name="Rectangle 16"/>
          <p:cNvSpPr/>
          <p:nvPr userDrawn="1"/>
        </p:nvSpPr>
        <p:spPr>
          <a:xfrm>
            <a:off x="-279400" y="6086277"/>
            <a:ext cx="9791700" cy="1841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19" name="TextBox 18"/>
          <p:cNvSpPr txBox="1"/>
          <p:nvPr userDrawn="1"/>
        </p:nvSpPr>
        <p:spPr>
          <a:xfrm>
            <a:off x="2013712" y="6352521"/>
            <a:ext cx="5174488" cy="261610"/>
          </a:xfrm>
          <a:prstGeom prst="rect">
            <a:avLst/>
          </a:prstGeom>
          <a:noFill/>
        </p:spPr>
        <p:txBody>
          <a:bodyPr wrap="square" rtlCol="0">
            <a:spAutoFit/>
          </a:bodyPr>
          <a:lstStyle/>
          <a:p>
            <a:pPr algn="r"/>
            <a:r>
              <a:rPr lang="en-US" sz="1100" spc="100" dirty="0" smtClean="0">
                <a:solidFill>
                  <a:srgbClr val="C8C2B4"/>
                </a:solidFill>
                <a:latin typeface="Gotham"/>
                <a:cs typeface="Gotham"/>
              </a:rPr>
              <a:t>ASSURANCE </a:t>
            </a:r>
            <a:r>
              <a:rPr lang="en-US" sz="1100" spc="100" baseline="0" dirty="0" smtClean="0">
                <a:solidFill>
                  <a:srgbClr val="C8C2B4"/>
                </a:solidFill>
                <a:latin typeface="Gotham"/>
                <a:cs typeface="Gotham"/>
              </a:rPr>
              <a:t> |  TAX  |  RISK MANAGEMENT  |  IT ADVISORY</a:t>
            </a:r>
            <a:endParaRPr lang="en-US" sz="1100" spc="100" dirty="0">
              <a:solidFill>
                <a:srgbClr val="C8C2B4"/>
              </a:solidFill>
              <a:latin typeface="Gotham"/>
              <a:cs typeface="Gotham"/>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D44F81-F781-426E-9661-50B6D73DA99D}" type="datetimeFigureOut">
              <a:rPr lang="en-US" smtClean="0">
                <a:solidFill>
                  <a:prstClr val="black">
                    <a:tint val="75000"/>
                  </a:prstClr>
                </a:solidFill>
              </a:rPr>
              <a:pPr/>
              <a:t>7/18/2016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79D530-7652-411C-9DE0-3FCEE44D6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21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44F81-F781-426E-9661-50B6D73DA99D}" type="datetimeFigureOut">
              <a:rPr lang="en-US" smtClean="0">
                <a:solidFill>
                  <a:prstClr val="black">
                    <a:tint val="75000"/>
                  </a:prstClr>
                </a:solidFill>
              </a:rPr>
              <a:pPr/>
              <a:t>7/18/2016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79D530-7652-411C-9DE0-3FCEE44D6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5011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D44F81-F781-426E-9661-50B6D73DA99D}" type="datetimeFigureOut">
              <a:rPr lang="en-US" smtClean="0">
                <a:solidFill>
                  <a:prstClr val="black">
                    <a:tint val="75000"/>
                  </a:prstClr>
                </a:solidFill>
              </a:rPr>
              <a:pPr/>
              <a:t>7/18/2016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79D530-7652-411C-9DE0-3FCEE44D6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8812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D44F81-F781-426E-9661-50B6D73DA99D}" type="datetimeFigureOut">
              <a:rPr lang="en-US" smtClean="0">
                <a:solidFill>
                  <a:prstClr val="black">
                    <a:tint val="75000"/>
                  </a:prstClr>
                </a:solidFill>
              </a:rPr>
              <a:pPr/>
              <a:t>7/18/2016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79D530-7652-411C-9DE0-3FCEE44D6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164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D44F81-F781-426E-9661-50B6D73DA99D}" type="datetimeFigureOut">
              <a:rPr lang="en-US" smtClean="0">
                <a:solidFill>
                  <a:prstClr val="black">
                    <a:tint val="75000"/>
                  </a:prstClr>
                </a:solidFill>
              </a:rPr>
              <a:pPr/>
              <a:t>7/18/2016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D79D530-7652-411C-9DE0-3FCEE44D6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048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D44F81-F781-426E-9661-50B6D73DA99D}" type="datetimeFigureOut">
              <a:rPr lang="en-US" smtClean="0">
                <a:solidFill>
                  <a:prstClr val="black">
                    <a:tint val="75000"/>
                  </a:prstClr>
                </a:solidFill>
              </a:rPr>
              <a:pPr/>
              <a:t>7/18/2016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D79D530-7652-411C-9DE0-3FCEE44D6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877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D44F81-F781-426E-9661-50B6D73DA99D}" type="datetimeFigureOut">
              <a:rPr lang="en-US" smtClean="0">
                <a:solidFill>
                  <a:prstClr val="black">
                    <a:tint val="75000"/>
                  </a:prstClr>
                </a:solidFill>
              </a:rPr>
              <a:pPr/>
              <a:t>7/18/2016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D79D530-7652-411C-9DE0-3FCEE44D6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2564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D44F81-F781-426E-9661-50B6D73DA99D}" type="datetimeFigureOut">
              <a:rPr lang="en-US" smtClean="0">
                <a:solidFill>
                  <a:prstClr val="black">
                    <a:tint val="75000"/>
                  </a:prstClr>
                </a:solidFill>
              </a:rPr>
              <a:pPr/>
              <a:t>7/18/2016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79D530-7652-411C-9DE0-3FCEE44D6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961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D44F81-F781-426E-9661-50B6D73DA99D}" type="datetimeFigureOut">
              <a:rPr lang="en-US" smtClean="0">
                <a:solidFill>
                  <a:prstClr val="black">
                    <a:tint val="75000"/>
                  </a:prstClr>
                </a:solidFill>
              </a:rPr>
              <a:pPr/>
              <a:t>7/18/2016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79D530-7652-411C-9DE0-3FCEE44D6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7066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44F81-F781-426E-9661-50B6D73DA99D}" type="datetimeFigureOut">
              <a:rPr lang="en-US" smtClean="0">
                <a:solidFill>
                  <a:prstClr val="black">
                    <a:tint val="75000"/>
                  </a:prstClr>
                </a:solidFill>
              </a:rPr>
              <a:pPr/>
              <a:t>7/18/2016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79D530-7652-411C-9DE0-3FCEE44D6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561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None/>
              <a:defRPr sz="2800" cap="all"/>
            </a:lvl1pPr>
            <a:lvl2pPr>
              <a:buFont typeface="Wingdings"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47EF1EF-B44F-4EF6-BD07-16935AC85C76}" type="datetime1">
              <a:rPr lang="en-US" smtClean="0"/>
              <a:pPr/>
              <a:t>7/18/2016</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44F81-F781-426E-9661-50B6D73DA99D}" type="datetimeFigureOut">
              <a:rPr lang="en-US" smtClean="0">
                <a:solidFill>
                  <a:prstClr val="black">
                    <a:tint val="75000"/>
                  </a:prstClr>
                </a:solidFill>
              </a:rPr>
              <a:pPr/>
              <a:t>7/18/2016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79D530-7652-411C-9DE0-3FCEE44D6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553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229100"/>
          </a:xfrm>
        </p:spPr>
        <p:txBody>
          <a:bodyPr/>
          <a:lstStyle>
            <a:lvl1pPr marL="0">
              <a:buNone/>
              <a:defRPr sz="2400" u="sng" cap="all" normalizeH="0" baseline="0">
                <a:ln>
                  <a:noFill/>
                </a:ln>
                <a:uFill>
                  <a:solidFill>
                    <a:srgbClr val="C8C2B4"/>
                  </a:solidFill>
                </a:uFill>
              </a:defRPr>
            </a:lvl1pPr>
            <a:lvl2pPr>
              <a:defRPr sz="2400">
                <a:solidFill>
                  <a:srgbClr val="78704E"/>
                </a:solidFill>
              </a:defRPr>
            </a:lvl2pPr>
            <a:lvl3pPr>
              <a:buSzPct val="100000"/>
              <a:buFontTx/>
              <a:buBlip>
                <a:blip r:embed="rId2"/>
              </a:buBlip>
              <a:defRPr sz="2000">
                <a:solidFill>
                  <a:srgbClr val="78704E"/>
                </a:solidFill>
              </a:defRPr>
            </a:lvl3pPr>
            <a:lvl4pPr>
              <a:defRPr sz="1800">
                <a:solidFill>
                  <a:srgbClr val="78704E"/>
                </a:solidFill>
              </a:defRPr>
            </a:lvl4pPr>
            <a:lvl5pPr>
              <a:defRPr sz="1800">
                <a:solidFill>
                  <a:srgbClr val="78704E"/>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4BE51C1-B940-4E3A-9A6F-2B0B440303EA}" type="datetime1">
              <a:rPr lang="en-US" smtClean="0"/>
              <a:pPr/>
              <a:t>7/18/2016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03F8EA-E595-4942-80E1-5C06A271EB06}" type="slidenum">
              <a:rPr lang="en-US" smtClean="0"/>
              <a:pPr/>
              <a:t>‹#›</a:t>
            </a:fld>
            <a:endParaRPr lang="en-US" dirty="0"/>
          </a:p>
        </p:txBody>
      </p:sp>
      <p:sp>
        <p:nvSpPr>
          <p:cNvPr id="11" name="Content Placeholder 2"/>
          <p:cNvSpPr>
            <a:spLocks noGrp="1"/>
          </p:cNvSpPr>
          <p:nvPr>
            <p:ph sz="half" idx="13"/>
          </p:nvPr>
        </p:nvSpPr>
        <p:spPr>
          <a:xfrm>
            <a:off x="4648199" y="1600201"/>
            <a:ext cx="4038600" cy="4229100"/>
          </a:xfrm>
        </p:spPr>
        <p:txBody>
          <a:bodyPr/>
          <a:lstStyle>
            <a:lvl1pPr marL="0">
              <a:buNone/>
              <a:defRPr sz="2400" u="sng" cap="all" normalizeH="0" baseline="0">
                <a:ln>
                  <a:noFill/>
                </a:ln>
                <a:uFill>
                  <a:solidFill>
                    <a:srgbClr val="C8C2B4"/>
                  </a:solidFill>
                </a:uFill>
              </a:defRPr>
            </a:lvl1pPr>
            <a:lvl2pPr>
              <a:defRPr sz="2400">
                <a:solidFill>
                  <a:srgbClr val="78704E"/>
                </a:solidFill>
              </a:defRPr>
            </a:lvl2pPr>
            <a:lvl3pPr>
              <a:buSzPct val="100000"/>
              <a:buFontTx/>
              <a:buBlip>
                <a:blip r:embed="rId2"/>
              </a:buBlip>
              <a:defRPr sz="2000">
                <a:solidFill>
                  <a:srgbClr val="78704E"/>
                </a:solidFill>
              </a:defRPr>
            </a:lvl3pPr>
            <a:lvl4pPr>
              <a:defRPr sz="1800">
                <a:solidFill>
                  <a:srgbClr val="78704E"/>
                </a:solidFill>
              </a:defRPr>
            </a:lvl4pPr>
            <a:lvl5pPr>
              <a:defRPr sz="1800">
                <a:solidFill>
                  <a:srgbClr val="78704E"/>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1206842" y="274638"/>
            <a:ext cx="7479957" cy="561535"/>
          </a:xfrm>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60500" y="1600201"/>
            <a:ext cx="3035300" cy="2082799"/>
          </a:xfrm>
        </p:spPr>
        <p:txBody>
          <a:bodyPr/>
          <a:lstStyle>
            <a:lvl1pPr marL="0">
              <a:buNone/>
              <a:defRPr sz="2400" u="sng" cap="all" normalizeH="0" baseline="0">
                <a:ln>
                  <a:noFill/>
                </a:ln>
                <a:uFill>
                  <a:solidFill>
                    <a:srgbClr val="C8C2B4"/>
                  </a:solidFill>
                </a:uFill>
              </a:defRPr>
            </a:lvl1pPr>
            <a:lvl2pPr>
              <a:defRPr sz="2400">
                <a:solidFill>
                  <a:srgbClr val="78704E"/>
                </a:solidFill>
              </a:defRPr>
            </a:lvl2pPr>
            <a:lvl3pPr>
              <a:buSzPct val="100000"/>
              <a:buFontTx/>
              <a:buBlip>
                <a:blip r:embed="rId2"/>
              </a:buBlip>
              <a:defRPr sz="2000">
                <a:solidFill>
                  <a:srgbClr val="78704E"/>
                </a:solidFill>
              </a:defRPr>
            </a:lvl3pPr>
            <a:lvl4pPr>
              <a:defRPr sz="1800">
                <a:solidFill>
                  <a:srgbClr val="78704E"/>
                </a:solidFill>
              </a:defRPr>
            </a:lvl4pPr>
            <a:lvl5pPr>
              <a:defRPr sz="1800">
                <a:solidFill>
                  <a:srgbClr val="78704E"/>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5" name="Date Placeholder 4"/>
          <p:cNvSpPr>
            <a:spLocks noGrp="1"/>
          </p:cNvSpPr>
          <p:nvPr>
            <p:ph type="dt" sz="half" idx="10"/>
          </p:nvPr>
        </p:nvSpPr>
        <p:spPr/>
        <p:txBody>
          <a:bodyPr/>
          <a:lstStyle/>
          <a:p>
            <a:fld id="{B2949686-92F0-4947-82C6-11D3C8D0DC7A}" type="datetime1">
              <a:rPr lang="en-US" smtClean="0"/>
              <a:pPr/>
              <a:t>7/18/2016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03F8EA-E595-4942-80E1-5C06A271EB06}" type="slidenum">
              <a:rPr lang="en-US" smtClean="0"/>
              <a:pPr/>
              <a:t>‹#›</a:t>
            </a:fld>
            <a:endParaRPr lang="en-US" dirty="0"/>
          </a:p>
        </p:txBody>
      </p:sp>
      <p:sp>
        <p:nvSpPr>
          <p:cNvPr id="12" name="Title 1"/>
          <p:cNvSpPr>
            <a:spLocks noGrp="1"/>
          </p:cNvSpPr>
          <p:nvPr>
            <p:ph type="title"/>
          </p:nvPr>
        </p:nvSpPr>
        <p:spPr>
          <a:xfrm>
            <a:off x="1206842" y="274638"/>
            <a:ext cx="7479957" cy="561535"/>
          </a:xfrm>
        </p:spPr>
        <p:txBody>
          <a:bodyPr/>
          <a:lstStyle/>
          <a:p>
            <a:r>
              <a:rPr lang="en-US" dirty="0" smtClean="0"/>
              <a:t>Click to edit Master title style</a:t>
            </a:r>
            <a:endParaRPr lang="en-US" dirty="0"/>
          </a:p>
        </p:txBody>
      </p:sp>
      <p:sp>
        <p:nvSpPr>
          <p:cNvPr id="9" name="Content Placeholder 2"/>
          <p:cNvSpPr>
            <a:spLocks noGrp="1"/>
          </p:cNvSpPr>
          <p:nvPr>
            <p:ph sz="half" idx="14"/>
          </p:nvPr>
        </p:nvSpPr>
        <p:spPr>
          <a:xfrm>
            <a:off x="1460500" y="3746502"/>
            <a:ext cx="3035300" cy="2082799"/>
          </a:xfrm>
        </p:spPr>
        <p:txBody>
          <a:bodyPr/>
          <a:lstStyle>
            <a:lvl1pPr marL="0">
              <a:buNone/>
              <a:defRPr sz="2400" u="sng" cap="all" normalizeH="0" baseline="0">
                <a:ln>
                  <a:noFill/>
                </a:ln>
                <a:uFill>
                  <a:solidFill>
                    <a:srgbClr val="C8C2B4"/>
                  </a:solidFill>
                </a:uFill>
              </a:defRPr>
            </a:lvl1pPr>
            <a:lvl2pPr>
              <a:defRPr sz="2400">
                <a:solidFill>
                  <a:srgbClr val="78704E"/>
                </a:solidFill>
              </a:defRPr>
            </a:lvl2pPr>
            <a:lvl3pPr>
              <a:buSzPct val="100000"/>
              <a:buFontTx/>
              <a:buBlip>
                <a:blip r:embed="rId2"/>
              </a:buBlip>
              <a:defRPr sz="2000">
                <a:solidFill>
                  <a:srgbClr val="78704E"/>
                </a:solidFill>
              </a:defRPr>
            </a:lvl3pPr>
            <a:lvl4pPr>
              <a:defRPr sz="1800">
                <a:solidFill>
                  <a:srgbClr val="78704E"/>
                </a:solidFill>
              </a:defRPr>
            </a:lvl4pPr>
            <a:lvl5pPr>
              <a:defRPr sz="1800">
                <a:solidFill>
                  <a:srgbClr val="78704E"/>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10" name="Content Placeholder 2"/>
          <p:cNvSpPr>
            <a:spLocks noGrp="1"/>
          </p:cNvSpPr>
          <p:nvPr>
            <p:ph sz="half" idx="15"/>
          </p:nvPr>
        </p:nvSpPr>
        <p:spPr>
          <a:xfrm>
            <a:off x="5651500" y="1600201"/>
            <a:ext cx="3035300" cy="2082799"/>
          </a:xfrm>
        </p:spPr>
        <p:txBody>
          <a:bodyPr/>
          <a:lstStyle>
            <a:lvl1pPr marL="0">
              <a:buNone/>
              <a:defRPr sz="2400" u="sng" cap="all" normalizeH="0" baseline="0">
                <a:ln>
                  <a:noFill/>
                </a:ln>
                <a:uFill>
                  <a:solidFill>
                    <a:srgbClr val="C8C2B4"/>
                  </a:solidFill>
                </a:uFill>
              </a:defRPr>
            </a:lvl1pPr>
            <a:lvl2pPr>
              <a:defRPr sz="2400">
                <a:solidFill>
                  <a:srgbClr val="78704E"/>
                </a:solidFill>
              </a:defRPr>
            </a:lvl2pPr>
            <a:lvl3pPr>
              <a:buSzPct val="100000"/>
              <a:buFontTx/>
              <a:buBlip>
                <a:blip r:embed="rId2"/>
              </a:buBlip>
              <a:defRPr sz="2000">
                <a:solidFill>
                  <a:srgbClr val="78704E"/>
                </a:solidFill>
              </a:defRPr>
            </a:lvl3pPr>
            <a:lvl4pPr>
              <a:defRPr sz="1800">
                <a:solidFill>
                  <a:srgbClr val="78704E"/>
                </a:solidFill>
              </a:defRPr>
            </a:lvl4pPr>
            <a:lvl5pPr>
              <a:defRPr sz="1800">
                <a:solidFill>
                  <a:srgbClr val="78704E"/>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13" name="Content Placeholder 2"/>
          <p:cNvSpPr>
            <a:spLocks noGrp="1"/>
          </p:cNvSpPr>
          <p:nvPr>
            <p:ph sz="half" idx="16"/>
          </p:nvPr>
        </p:nvSpPr>
        <p:spPr>
          <a:xfrm>
            <a:off x="5651500" y="3746502"/>
            <a:ext cx="3035300" cy="2082799"/>
          </a:xfrm>
        </p:spPr>
        <p:txBody>
          <a:bodyPr/>
          <a:lstStyle>
            <a:lvl1pPr marL="0">
              <a:buNone/>
              <a:defRPr sz="2400" u="sng" cap="all" normalizeH="0" baseline="0">
                <a:ln>
                  <a:noFill/>
                </a:ln>
                <a:uFill>
                  <a:solidFill>
                    <a:srgbClr val="C8C2B4"/>
                  </a:solidFill>
                </a:uFill>
              </a:defRPr>
            </a:lvl1pPr>
            <a:lvl2pPr>
              <a:defRPr sz="2400">
                <a:solidFill>
                  <a:srgbClr val="78704E"/>
                </a:solidFill>
              </a:defRPr>
            </a:lvl2pPr>
            <a:lvl3pPr>
              <a:buSzPct val="100000"/>
              <a:buFontTx/>
              <a:buBlip>
                <a:blip r:embed="rId2"/>
              </a:buBlip>
              <a:defRPr sz="2000">
                <a:solidFill>
                  <a:srgbClr val="78704E"/>
                </a:solidFill>
              </a:defRPr>
            </a:lvl3pPr>
            <a:lvl4pPr>
              <a:defRPr sz="1800">
                <a:solidFill>
                  <a:srgbClr val="78704E"/>
                </a:solidFill>
              </a:defRPr>
            </a:lvl4pPr>
            <a:lvl5pPr>
              <a:defRPr sz="1800">
                <a:solidFill>
                  <a:srgbClr val="78704E"/>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13021" y="2959100"/>
            <a:ext cx="2266779" cy="2920999"/>
          </a:xfrm>
        </p:spPr>
        <p:txBody>
          <a:bodyPr/>
          <a:lstStyle>
            <a:lvl1pPr marL="0">
              <a:buNone/>
              <a:defRPr sz="1800" u="sng" cap="all" normalizeH="0" baseline="0">
                <a:ln>
                  <a:noFill/>
                </a:ln>
                <a:uFill>
                  <a:solidFill>
                    <a:srgbClr val="C8C2B4"/>
                  </a:solidFill>
                </a:uFill>
              </a:defRPr>
            </a:lvl1pPr>
            <a:lvl2pPr marL="0">
              <a:buFont typeface="Arial"/>
              <a:buNone/>
              <a:defRPr sz="1700">
                <a:solidFill>
                  <a:srgbClr val="78704E"/>
                </a:solidFill>
              </a:defRPr>
            </a:lvl2pPr>
            <a:lvl3pPr>
              <a:buSzPct val="100000"/>
              <a:buFontTx/>
              <a:buBlip>
                <a:blip r:embed="rId2"/>
              </a:buBlip>
              <a:defRPr sz="2000">
                <a:solidFill>
                  <a:srgbClr val="78704E"/>
                </a:solidFill>
              </a:defRPr>
            </a:lvl3pPr>
            <a:lvl4pPr>
              <a:defRPr sz="1800">
                <a:solidFill>
                  <a:srgbClr val="78704E"/>
                </a:solidFill>
              </a:defRPr>
            </a:lvl4pPr>
            <a:lvl5pPr>
              <a:defRPr sz="1800">
                <a:solidFill>
                  <a:srgbClr val="78704E"/>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5" name="Date Placeholder 4"/>
          <p:cNvSpPr>
            <a:spLocks noGrp="1"/>
          </p:cNvSpPr>
          <p:nvPr>
            <p:ph type="dt" sz="half" idx="10"/>
          </p:nvPr>
        </p:nvSpPr>
        <p:spPr/>
        <p:txBody>
          <a:bodyPr/>
          <a:lstStyle/>
          <a:p>
            <a:fld id="{4E085CB9-8FD3-4856-A02A-CB9C2FFE47E9}" type="datetime1">
              <a:rPr lang="en-US" smtClean="0"/>
              <a:pPr/>
              <a:t>7/18/2016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03F8EA-E595-4942-80E1-5C06A271EB06}" type="slidenum">
              <a:rPr lang="en-US" smtClean="0"/>
              <a:pPr/>
              <a:t>‹#›</a:t>
            </a:fld>
            <a:endParaRPr lang="en-US" dirty="0"/>
          </a:p>
        </p:txBody>
      </p:sp>
      <p:sp>
        <p:nvSpPr>
          <p:cNvPr id="12" name="Title 1"/>
          <p:cNvSpPr>
            <a:spLocks noGrp="1"/>
          </p:cNvSpPr>
          <p:nvPr>
            <p:ph type="title"/>
          </p:nvPr>
        </p:nvSpPr>
        <p:spPr>
          <a:xfrm>
            <a:off x="1206842" y="274638"/>
            <a:ext cx="7479957" cy="561535"/>
          </a:xfrm>
        </p:spPr>
        <p:txBody>
          <a:bodyPr/>
          <a:lstStyle/>
          <a:p>
            <a:r>
              <a:rPr lang="en-US" dirty="0" smtClean="0"/>
              <a:t>Click to edit Master title style</a:t>
            </a:r>
            <a:endParaRPr lang="en-US" dirty="0"/>
          </a:p>
        </p:txBody>
      </p:sp>
      <p:sp>
        <p:nvSpPr>
          <p:cNvPr id="14" name="Content Placeholder 2"/>
          <p:cNvSpPr>
            <a:spLocks noGrp="1"/>
          </p:cNvSpPr>
          <p:nvPr>
            <p:ph sz="half" idx="13"/>
          </p:nvPr>
        </p:nvSpPr>
        <p:spPr>
          <a:xfrm>
            <a:off x="3797642" y="2959100"/>
            <a:ext cx="2285658" cy="2920999"/>
          </a:xfrm>
        </p:spPr>
        <p:txBody>
          <a:bodyPr/>
          <a:lstStyle>
            <a:lvl1pPr marL="0">
              <a:buNone/>
              <a:defRPr sz="1800" u="sng" cap="all" normalizeH="0" baseline="0">
                <a:ln>
                  <a:noFill/>
                </a:ln>
                <a:uFill>
                  <a:solidFill>
                    <a:srgbClr val="C8C2B4"/>
                  </a:solidFill>
                </a:uFill>
              </a:defRPr>
            </a:lvl1pPr>
            <a:lvl2pPr marL="0">
              <a:buFont typeface="Arial"/>
              <a:buNone/>
              <a:defRPr sz="1700">
                <a:solidFill>
                  <a:srgbClr val="78704E"/>
                </a:solidFill>
              </a:defRPr>
            </a:lvl2pPr>
            <a:lvl3pPr>
              <a:buSzPct val="100000"/>
              <a:buFontTx/>
              <a:buBlip>
                <a:blip r:embed="rId2"/>
              </a:buBlip>
              <a:defRPr sz="2000">
                <a:solidFill>
                  <a:srgbClr val="78704E"/>
                </a:solidFill>
              </a:defRPr>
            </a:lvl3pPr>
            <a:lvl4pPr>
              <a:defRPr sz="1800">
                <a:solidFill>
                  <a:srgbClr val="78704E"/>
                </a:solidFill>
              </a:defRPr>
            </a:lvl4pPr>
            <a:lvl5pPr>
              <a:defRPr sz="1800">
                <a:solidFill>
                  <a:srgbClr val="78704E"/>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15" name="Content Placeholder 2"/>
          <p:cNvSpPr>
            <a:spLocks noGrp="1"/>
          </p:cNvSpPr>
          <p:nvPr>
            <p:ph sz="half" idx="14"/>
          </p:nvPr>
        </p:nvSpPr>
        <p:spPr>
          <a:xfrm>
            <a:off x="6400800" y="2959100"/>
            <a:ext cx="2286000" cy="2920999"/>
          </a:xfrm>
        </p:spPr>
        <p:txBody>
          <a:bodyPr/>
          <a:lstStyle>
            <a:lvl1pPr marL="0">
              <a:buNone/>
              <a:defRPr sz="1800" u="sng" cap="all" normalizeH="0" baseline="0">
                <a:ln>
                  <a:noFill/>
                </a:ln>
                <a:uFill>
                  <a:solidFill>
                    <a:srgbClr val="C8C2B4"/>
                  </a:solidFill>
                </a:uFill>
              </a:defRPr>
            </a:lvl1pPr>
            <a:lvl2pPr marL="0">
              <a:buFont typeface="Arial"/>
              <a:buNone/>
              <a:defRPr sz="1700">
                <a:solidFill>
                  <a:srgbClr val="78704E"/>
                </a:solidFill>
              </a:defRPr>
            </a:lvl2pPr>
            <a:lvl3pPr>
              <a:buSzPct val="100000"/>
              <a:buFontTx/>
              <a:buBlip>
                <a:blip r:embed="rId2"/>
              </a:buBlip>
              <a:defRPr sz="2000">
                <a:solidFill>
                  <a:srgbClr val="78704E"/>
                </a:solidFill>
              </a:defRPr>
            </a:lvl3pPr>
            <a:lvl4pPr>
              <a:defRPr sz="1800">
                <a:solidFill>
                  <a:srgbClr val="78704E"/>
                </a:solidFill>
              </a:defRPr>
            </a:lvl4pPr>
            <a:lvl5pPr>
              <a:defRPr sz="1800">
                <a:solidFill>
                  <a:srgbClr val="78704E"/>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13EDC4D-BBC7-4DC8-9837-75BDB36DE252}" type="datetime1">
              <a:rPr lang="en-US" smtClean="0"/>
              <a:pPr/>
              <a:t>7/18/2016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03F8EA-E595-4942-80E1-5C06A271EB06}" type="slidenum">
              <a:rPr lang="en-US" smtClean="0"/>
              <a:pPr/>
              <a:t>‹#›</a:t>
            </a:fld>
            <a:endParaRPr lang="en-US" dirty="0"/>
          </a:p>
        </p:txBody>
      </p:sp>
      <p:sp>
        <p:nvSpPr>
          <p:cNvPr id="11" name="Content Placeholder 2"/>
          <p:cNvSpPr>
            <a:spLocks noGrp="1"/>
          </p:cNvSpPr>
          <p:nvPr>
            <p:ph sz="half" idx="13"/>
          </p:nvPr>
        </p:nvSpPr>
        <p:spPr>
          <a:xfrm>
            <a:off x="1206842" y="3898899"/>
            <a:ext cx="7479957" cy="1930401"/>
          </a:xfrm>
        </p:spPr>
        <p:txBody>
          <a:bodyPr/>
          <a:lstStyle>
            <a:lvl1pPr marL="0">
              <a:buNone/>
              <a:defRPr sz="2400" u="sng" cap="all" normalizeH="0" baseline="0">
                <a:ln>
                  <a:noFill/>
                </a:ln>
                <a:uFill>
                  <a:solidFill>
                    <a:srgbClr val="C8C2B4"/>
                  </a:solidFill>
                </a:uFill>
              </a:defRPr>
            </a:lvl1pPr>
            <a:lvl2pPr>
              <a:defRPr sz="2400">
                <a:solidFill>
                  <a:srgbClr val="78704E"/>
                </a:solidFill>
              </a:defRPr>
            </a:lvl2pPr>
            <a:lvl3pPr>
              <a:buSzPct val="100000"/>
              <a:buFontTx/>
              <a:buBlip>
                <a:blip r:embed="rId2"/>
              </a:buBlip>
              <a:defRPr sz="2000">
                <a:solidFill>
                  <a:srgbClr val="78704E"/>
                </a:solidFill>
              </a:defRPr>
            </a:lvl3pPr>
            <a:lvl4pPr>
              <a:defRPr sz="1800">
                <a:solidFill>
                  <a:srgbClr val="78704E"/>
                </a:solidFill>
              </a:defRPr>
            </a:lvl4pPr>
            <a:lvl5pPr>
              <a:defRPr sz="1800">
                <a:solidFill>
                  <a:srgbClr val="78704E"/>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1206842" y="274638"/>
            <a:ext cx="7479957" cy="561535"/>
          </a:xfrm>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pPr lvl="0"/>
            <a:r>
              <a:rPr lang="en-US" dirty="0" smtClean="0"/>
              <a:t>Click to edit Master text styles	</a:t>
            </a:r>
          </a:p>
        </p:txBody>
      </p:sp>
      <p:sp>
        <p:nvSpPr>
          <p:cNvPr id="3" name="Date Placeholder 2"/>
          <p:cNvSpPr>
            <a:spLocks noGrp="1"/>
          </p:cNvSpPr>
          <p:nvPr>
            <p:ph type="dt" sz="half" idx="10"/>
          </p:nvPr>
        </p:nvSpPr>
        <p:spPr/>
        <p:txBody>
          <a:bodyPr/>
          <a:lstStyle/>
          <a:p>
            <a:fld id="{A04061ED-EF80-4576-81BE-2512C80EFCDB}" type="datetime1">
              <a:rPr lang="en-US" smtClean="0"/>
              <a:pPr/>
              <a:t>7/18/2016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D03F8EA-E595-4942-80E1-5C06A271EB06}"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57200" y="825500"/>
            <a:ext cx="8445500" cy="317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1E8B18C0-4D31-40ED-A6E4-30ADC78C13EF}" type="datetime1">
              <a:rPr lang="en-US" smtClean="0"/>
              <a:pPr/>
              <a:t>7/18/2016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D03F8EA-E595-4942-80E1-5C06A271EB0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82699"/>
            <a:ext cx="5486400" cy="34448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889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29D986-CA9D-4DE9-BF7A-6A63818280BD}" type="datetime1">
              <a:rPr lang="en-US" smtClean="0"/>
              <a:pPr/>
              <a:t>7/18/2016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03F8EA-E595-4942-80E1-5C06A271EB06}" type="slidenum">
              <a:rPr lang="en-US" smtClean="0"/>
              <a:pPr/>
              <a:t>‹#›</a:t>
            </a:fld>
            <a:endParaRPr lang="en-US" dirty="0"/>
          </a:p>
        </p:txBody>
      </p:sp>
      <p:sp>
        <p:nvSpPr>
          <p:cNvPr id="8" name="Title 1"/>
          <p:cNvSpPr txBox="1">
            <a:spLocks/>
          </p:cNvSpPr>
          <p:nvPr userDrawn="1"/>
        </p:nvSpPr>
        <p:spPr>
          <a:xfrm>
            <a:off x="1206842" y="274638"/>
            <a:ext cx="7479957" cy="561535"/>
          </a:xfrm>
          <a:prstGeom prst="rect">
            <a:avLst/>
          </a:prstGeom>
          <a:noFill/>
        </p:spPr>
        <p:txBody>
          <a:bodyPr vert="horz" lIns="91440" tIns="45720" rIns="91440" bIns="45720" rtlCol="0" anchor="ctr">
            <a:normAutofit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400" b="0" i="0" u="none" strike="noStrike" kern="1200" cap="none" spc="0" normalizeH="0" baseline="0" noProof="0" dirty="0" smtClean="0">
                <a:ln>
                  <a:noFill/>
                </a:ln>
                <a:solidFill>
                  <a:srgbClr val="462242"/>
                </a:solidFill>
                <a:effectLst/>
                <a:uLnTx/>
                <a:uFillTx/>
                <a:latin typeface="Gotham"/>
                <a:ea typeface="+mj-ea"/>
                <a:cs typeface="Gotham"/>
              </a:rPr>
              <a:t>Click to edit Master title style</a:t>
            </a:r>
          </a:p>
        </p:txBody>
      </p:sp>
      <p:sp>
        <p:nvSpPr>
          <p:cNvPr id="10" name="Title 1"/>
          <p:cNvSpPr>
            <a:spLocks noGrp="1"/>
          </p:cNvSpPr>
          <p:nvPr/>
        </p:nvSpPr>
        <p:spPr>
          <a:xfrm>
            <a:off x="-266700" y="12827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6842" y="274638"/>
            <a:ext cx="7479957" cy="561535"/>
          </a:xfrm>
          <a:prstGeom prst="rect">
            <a:avLst/>
          </a:prstGeom>
          <a:no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07EE34-7CDC-4D88-ACAF-6C85C116C6C5}" type="datetime1">
              <a:rPr lang="en-US" smtClean="0"/>
              <a:pPr/>
              <a:t>7/18/2016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03F8EA-E595-4942-80E1-5C06A271EB06}" type="slidenum">
              <a:rPr lang="en-US" smtClean="0"/>
              <a:pPr/>
              <a:t>‹#›</a:t>
            </a:fld>
            <a:endParaRPr lang="en-US" dirty="0"/>
          </a:p>
        </p:txBody>
      </p:sp>
      <p:cxnSp>
        <p:nvCxnSpPr>
          <p:cNvPr id="9" name="Straight Connector 8"/>
          <p:cNvCxnSpPr/>
          <p:nvPr/>
        </p:nvCxnSpPr>
        <p:spPr>
          <a:xfrm>
            <a:off x="1276350" y="885989"/>
            <a:ext cx="7482941" cy="1588"/>
          </a:xfrm>
          <a:prstGeom prst="line">
            <a:avLst/>
          </a:prstGeom>
          <a:ln w="19050" cap="flat" cmpd="sng" algn="ctr">
            <a:solidFill>
              <a:srgbClr val="C8C2B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177800" y="6113463"/>
            <a:ext cx="9550400" cy="973137"/>
          </a:xfrm>
          <a:prstGeom prst="rect">
            <a:avLst/>
          </a:prstGeom>
          <a:solidFill>
            <a:srgbClr val="C8C2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kpm-logo.psd"/>
          <p:cNvPicPr>
            <a:picLocks noChangeAspect="1"/>
          </p:cNvPicPr>
          <p:nvPr/>
        </p:nvPicPr>
        <p:blipFill>
          <a:blip r:embed="rId11"/>
          <a:stretch>
            <a:fillRect/>
          </a:stretch>
        </p:blipFill>
        <p:spPr>
          <a:xfrm>
            <a:off x="508526" y="300038"/>
            <a:ext cx="634474" cy="634474"/>
          </a:xfrm>
          <a:prstGeom prst="rect">
            <a:avLst/>
          </a:prstGeom>
        </p:spPr>
      </p:pic>
      <p:sp>
        <p:nvSpPr>
          <p:cNvPr id="18" name="TextBox 17"/>
          <p:cNvSpPr txBox="1"/>
          <p:nvPr/>
        </p:nvSpPr>
        <p:spPr>
          <a:xfrm>
            <a:off x="453492" y="6330950"/>
            <a:ext cx="2867025" cy="292388"/>
          </a:xfrm>
          <a:prstGeom prst="rect">
            <a:avLst/>
          </a:prstGeom>
          <a:noFill/>
        </p:spPr>
        <p:txBody>
          <a:bodyPr wrap="square" rtlCol="0">
            <a:spAutoFit/>
          </a:bodyPr>
          <a:lstStyle/>
          <a:p>
            <a:pPr algn="l"/>
            <a:r>
              <a:rPr lang="en-US" sz="1300" b="0" i="0" dirty="0" smtClean="0">
                <a:solidFill>
                  <a:srgbClr val="462242"/>
                </a:solidFill>
                <a:latin typeface="Futura Book"/>
                <a:cs typeface="Futura Book"/>
              </a:rPr>
              <a:t>Kevin</a:t>
            </a:r>
            <a:r>
              <a:rPr lang="en-US" sz="1300" b="0" i="0" baseline="0" dirty="0" smtClean="0">
                <a:solidFill>
                  <a:srgbClr val="462242"/>
                </a:solidFill>
                <a:latin typeface="Futura Book"/>
                <a:cs typeface="Futura Book"/>
              </a:rPr>
              <a:t> P. Martin &amp; Associates, P.C.</a:t>
            </a:r>
            <a:endParaRPr lang="en-US" sz="1300" b="0" i="0" dirty="0">
              <a:solidFill>
                <a:srgbClr val="462242"/>
              </a:solidFill>
              <a:latin typeface="Futura Book"/>
              <a:cs typeface="Futura Book"/>
            </a:endParaRPr>
          </a:p>
        </p:txBody>
      </p:sp>
      <p:sp>
        <p:nvSpPr>
          <p:cNvPr id="19" name="TextBox 18"/>
          <p:cNvSpPr txBox="1"/>
          <p:nvPr/>
        </p:nvSpPr>
        <p:spPr>
          <a:xfrm>
            <a:off x="3124200" y="6377922"/>
            <a:ext cx="5546344" cy="246221"/>
          </a:xfrm>
          <a:prstGeom prst="rect">
            <a:avLst/>
          </a:prstGeom>
          <a:noFill/>
        </p:spPr>
        <p:txBody>
          <a:bodyPr wrap="square" rtlCol="0">
            <a:spAutoFit/>
          </a:bodyPr>
          <a:lstStyle/>
          <a:p>
            <a:pPr algn="r"/>
            <a:r>
              <a:rPr lang="en-US" sz="1000" kern="1500" spc="310" dirty="0" smtClean="0">
                <a:solidFill>
                  <a:schemeClr val="bg1"/>
                </a:solidFill>
                <a:latin typeface="Gotham"/>
                <a:cs typeface="Gotham"/>
              </a:rPr>
              <a:t>ASSURANCE </a:t>
            </a:r>
            <a:r>
              <a:rPr lang="en-US" sz="1000" kern="1500" spc="310" baseline="0" dirty="0" smtClean="0">
                <a:solidFill>
                  <a:schemeClr val="bg1"/>
                </a:solidFill>
                <a:latin typeface="Gotham"/>
                <a:cs typeface="Gotham"/>
              </a:rPr>
              <a:t>| TAX | RISK MANAGEMENT | IT ADVISORY</a:t>
            </a:r>
            <a:endParaRPr lang="en-US" sz="1000" kern="1500" spc="310" dirty="0">
              <a:solidFill>
                <a:schemeClr val="bg1"/>
              </a:solidFill>
              <a:latin typeface="Gotham"/>
              <a:cs typeface="Gotham"/>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61" r:id="rId5"/>
    <p:sldLayoutId id="2147483659" r:id="rId6"/>
    <p:sldLayoutId id="2147483658" r:id="rId7"/>
    <p:sldLayoutId id="2147483655" r:id="rId8"/>
    <p:sldLayoutId id="2147483657" r:id="rId9"/>
  </p:sldLayoutIdLst>
  <p:timing>
    <p:tnLst>
      <p:par>
        <p:cTn id="1" dur="indefinite" restart="never" nodeType="tmRoot"/>
      </p:par>
    </p:tnLst>
  </p:timing>
  <p:hf hdr="0" ftr="0" dt="0"/>
  <p:txStyles>
    <p:titleStyle>
      <a:lvl1pPr algn="l" defTabSz="457200" rtl="0" eaLnBrk="1" latinLnBrk="0" hangingPunct="1">
        <a:spcBef>
          <a:spcPct val="0"/>
        </a:spcBef>
        <a:buNone/>
        <a:defRPr sz="3400" kern="1200">
          <a:solidFill>
            <a:srgbClr val="462242"/>
          </a:solidFill>
          <a:latin typeface="Gotham"/>
          <a:ea typeface="+mj-ea"/>
          <a:cs typeface="Gotham"/>
        </a:defRPr>
      </a:lvl1pPr>
    </p:titleStyle>
    <p:bodyStyle>
      <a:lvl1pPr marL="342900" indent="-342900" algn="l" defTabSz="457200" rtl="0" eaLnBrk="1" latinLnBrk="0" hangingPunct="1">
        <a:spcBef>
          <a:spcPct val="20000"/>
        </a:spcBef>
        <a:buFont typeface="Arial"/>
        <a:buNone/>
        <a:defRPr sz="3200" b="0" i="0" kern="1200">
          <a:solidFill>
            <a:srgbClr val="462242"/>
          </a:solidFill>
          <a:latin typeface="Gotham"/>
          <a:ea typeface="+mn-ea"/>
          <a:cs typeface="Gotham"/>
        </a:defRPr>
      </a:lvl1pPr>
      <a:lvl2pPr marL="466344" indent="-285750" algn="l" defTabSz="457200" rtl="0" eaLnBrk="1" latinLnBrk="0" hangingPunct="1">
        <a:spcBef>
          <a:spcPct val="20000"/>
        </a:spcBef>
        <a:buSzPct val="100000"/>
        <a:buFontTx/>
        <a:buBlip>
          <a:blip r:embed="rId12"/>
        </a:buBlip>
        <a:defRPr sz="2200" b="0" i="0" kern="1200">
          <a:solidFill>
            <a:schemeClr val="tx1"/>
          </a:solidFill>
          <a:latin typeface="Futura Book"/>
          <a:ea typeface="+mn-ea"/>
          <a:cs typeface="Futura Book"/>
        </a:defRPr>
      </a:lvl2pPr>
      <a:lvl3pPr marL="1143000" indent="-228600" algn="l" defTabSz="457200" rtl="0" eaLnBrk="1" latinLnBrk="0" hangingPunct="1">
        <a:spcBef>
          <a:spcPct val="20000"/>
        </a:spcBef>
        <a:buSzPct val="100000"/>
        <a:buFontTx/>
        <a:buBlip>
          <a:blip r:embed="rId12"/>
        </a:buBlip>
        <a:defRPr sz="2000" b="0" i="0" kern="1200">
          <a:solidFill>
            <a:schemeClr val="tx1"/>
          </a:solidFill>
          <a:latin typeface="Futura Book"/>
          <a:ea typeface="+mn-ea"/>
          <a:cs typeface="Futura Book"/>
        </a:defRPr>
      </a:lvl3pPr>
      <a:lvl4pPr marL="1600200" indent="-228600" algn="l" defTabSz="457200" rtl="0" eaLnBrk="1" latinLnBrk="0" hangingPunct="1">
        <a:spcBef>
          <a:spcPct val="20000"/>
        </a:spcBef>
        <a:buSzPct val="100000"/>
        <a:buFontTx/>
        <a:buBlip>
          <a:blip r:embed="rId13"/>
        </a:buBlip>
        <a:defRPr sz="1900" b="0" i="0" kern="1200">
          <a:solidFill>
            <a:schemeClr val="tx1"/>
          </a:solidFill>
          <a:latin typeface="Futura Book"/>
          <a:ea typeface="+mn-ea"/>
          <a:cs typeface="Futura Book"/>
        </a:defRPr>
      </a:lvl4pPr>
      <a:lvl5pPr marL="2057400" indent="-228600" algn="l" defTabSz="457200" rtl="0" eaLnBrk="1" latinLnBrk="0" hangingPunct="1">
        <a:spcBef>
          <a:spcPct val="20000"/>
        </a:spcBef>
        <a:buFont typeface="Arial"/>
        <a:buChar char="»"/>
        <a:defRPr sz="1700" b="0" i="0" kern="1200">
          <a:solidFill>
            <a:schemeClr val="tx1"/>
          </a:solidFill>
          <a:latin typeface="Futura Book"/>
          <a:ea typeface="+mn-ea"/>
          <a:cs typeface="Futura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41D44F81-F781-426E-9661-50B6D73DA99D}" type="datetimeFigureOut">
              <a:rPr lang="en-US" smtClean="0">
                <a:solidFill>
                  <a:prstClr val="black">
                    <a:tint val="75000"/>
                  </a:prstClr>
                </a:solidFill>
              </a:rPr>
              <a:pPr defTabSz="914400"/>
              <a:t>7/18/2016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D79D530-7652-411C-9DE0-3FCEE44D651E}"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81610863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irs.gov/charities-non-profits/lobbying" TargetMode="External"/><Relationship Id="rId2" Type="http://schemas.openxmlformats.org/officeDocument/2006/relationships/hyperlink" Target="http://www.sec.state.ma.us/LobbyistWeb/Common/Signin.aspx"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mailto:klabonte@kpm-us.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5143913"/>
            <a:ext cx="2545049" cy="1299035"/>
          </a:xfrm>
          <a:prstGeom prst="rect">
            <a:avLst/>
          </a:prstGeom>
        </p:spPr>
      </p:pic>
      <p:sp>
        <p:nvSpPr>
          <p:cNvPr id="5" name="TextBox 4"/>
          <p:cNvSpPr txBox="1"/>
          <p:nvPr/>
        </p:nvSpPr>
        <p:spPr>
          <a:xfrm>
            <a:off x="0" y="304800"/>
            <a:ext cx="9144000" cy="1985159"/>
          </a:xfrm>
          <a:prstGeom prst="rect">
            <a:avLst/>
          </a:prstGeom>
          <a:noFill/>
        </p:spPr>
        <p:txBody>
          <a:bodyPr wrap="square" rtlCol="0">
            <a:spAutoFit/>
          </a:bodyPr>
          <a:lstStyle/>
          <a:p>
            <a:pPr algn="ctr" defTabSz="914400"/>
            <a:r>
              <a:rPr lang="en-US" sz="3200" b="1" dirty="0">
                <a:solidFill>
                  <a:srgbClr val="007D9F"/>
                </a:solidFill>
                <a:latin typeface="Times New Roman" panose="02020603050405020304" pitchFamily="18" charset="0"/>
                <a:cs typeface="Times New Roman" panose="02020603050405020304" pitchFamily="18" charset="0"/>
              </a:rPr>
              <a:t>Nonprofit </a:t>
            </a:r>
            <a:r>
              <a:rPr lang="en-US" sz="3200" b="1" dirty="0" smtClean="0">
                <a:solidFill>
                  <a:srgbClr val="007D9F"/>
                </a:solidFill>
                <a:latin typeface="Times New Roman" panose="02020603050405020304" pitchFamily="18" charset="0"/>
                <a:cs typeface="Times New Roman" panose="02020603050405020304" pitchFamily="18" charset="0"/>
              </a:rPr>
              <a:t>Lobbying:</a:t>
            </a:r>
          </a:p>
          <a:p>
            <a:pPr algn="ctr" defTabSz="914400"/>
            <a:r>
              <a:rPr lang="en-US" sz="3200" b="1" dirty="0" smtClean="0">
                <a:solidFill>
                  <a:srgbClr val="007D9F"/>
                </a:solidFill>
                <a:latin typeface="Times New Roman" panose="02020603050405020304" pitchFamily="18" charset="0"/>
                <a:cs typeface="Times New Roman" panose="02020603050405020304" pitchFamily="18" charset="0"/>
              </a:rPr>
              <a:t>Rules</a:t>
            </a:r>
            <a:r>
              <a:rPr lang="en-US" sz="3200" b="1" dirty="0">
                <a:solidFill>
                  <a:srgbClr val="007D9F"/>
                </a:solidFill>
                <a:latin typeface="Times New Roman" panose="02020603050405020304" pitchFamily="18" charset="0"/>
                <a:cs typeface="Times New Roman" panose="02020603050405020304" pitchFamily="18" charset="0"/>
              </a:rPr>
              <a:t>, Regulations &amp; Potential Impact</a:t>
            </a:r>
            <a:endParaRPr lang="en-US" sz="3200" b="1" dirty="0" smtClean="0">
              <a:solidFill>
                <a:srgbClr val="007D9F"/>
              </a:solidFill>
              <a:latin typeface="Times New Roman" panose="02020603050405020304" pitchFamily="18" charset="0"/>
              <a:cs typeface="Times New Roman" panose="02020603050405020304" pitchFamily="18" charset="0"/>
            </a:endParaRPr>
          </a:p>
          <a:p>
            <a:pPr algn="ctr" defTabSz="914400"/>
            <a:endParaRPr lang="en-US" sz="1100" b="1" dirty="0" smtClean="0">
              <a:solidFill>
                <a:srgbClr val="007D9F"/>
              </a:solidFill>
              <a:latin typeface="Times New Roman" panose="02020603050405020304" pitchFamily="18" charset="0"/>
              <a:cs typeface="Times New Roman" panose="02020603050405020304" pitchFamily="18" charset="0"/>
            </a:endParaRPr>
          </a:p>
          <a:p>
            <a:pPr algn="ctr" defTabSz="914400"/>
            <a:r>
              <a:rPr lang="en-US" sz="2400" b="1" dirty="0" smtClean="0">
                <a:solidFill>
                  <a:srgbClr val="007D9F"/>
                </a:solidFill>
                <a:latin typeface="Times New Roman" panose="02020603050405020304" pitchFamily="18" charset="0"/>
                <a:cs typeface="Times New Roman" panose="02020603050405020304" pitchFamily="18" charset="0"/>
              </a:rPr>
              <a:t>July Webinar</a:t>
            </a:r>
          </a:p>
          <a:p>
            <a:pPr algn="ctr" defTabSz="914400"/>
            <a:r>
              <a:rPr lang="en-US" sz="2400" b="1" dirty="0" smtClean="0">
                <a:solidFill>
                  <a:srgbClr val="007D9F"/>
                </a:solidFill>
                <a:latin typeface="Times New Roman" panose="02020603050405020304" pitchFamily="18" charset="0"/>
                <a:cs typeface="Times New Roman" panose="02020603050405020304" pitchFamily="18" charset="0"/>
              </a:rPr>
              <a:t>Presented by Kevin P. Martin &amp; Associates</a:t>
            </a:r>
            <a:endParaRPr lang="en-US" sz="2400" b="1" dirty="0">
              <a:solidFill>
                <a:srgbClr val="007D9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64475" y="2578909"/>
            <a:ext cx="4876799" cy="3139321"/>
          </a:xfrm>
          <a:prstGeom prst="rect">
            <a:avLst/>
          </a:prstGeom>
          <a:noFill/>
        </p:spPr>
        <p:txBody>
          <a:bodyPr wrap="square" rtlCol="0">
            <a:spAutoFit/>
          </a:bodyPr>
          <a:lstStyle/>
          <a:p>
            <a:pPr defTabSz="914400"/>
            <a:r>
              <a:rPr lang="en-US" sz="1400" b="1" dirty="0" smtClean="0">
                <a:solidFill>
                  <a:prstClr val="black"/>
                </a:solidFill>
                <a:latin typeface="Times New Roman" panose="02020603050405020304" pitchFamily="18" charset="0"/>
                <a:cs typeface="Times New Roman" panose="02020603050405020304" pitchFamily="18" charset="0"/>
              </a:rPr>
              <a:t>Thanks for joining us. A few instructions before we begin:</a:t>
            </a:r>
          </a:p>
          <a:p>
            <a:pPr defTabSz="914400"/>
            <a:endParaRPr lang="en-US" sz="1400" b="1" dirty="0" smtClean="0">
              <a:solidFill>
                <a:prstClr val="black"/>
              </a:solidFill>
              <a:latin typeface="Times New Roman" panose="02020603050405020304" pitchFamily="18" charset="0"/>
              <a:cs typeface="Times New Roman" panose="02020603050405020304" pitchFamily="18" charset="0"/>
            </a:endParaRPr>
          </a:p>
          <a:p>
            <a:pPr marL="285750" indent="-285750" defTabSz="914400">
              <a:buFont typeface="Arial" panose="020B0604020202020204" pitchFamily="34" charset="0"/>
              <a:buChar char="•"/>
            </a:pPr>
            <a:r>
              <a:rPr lang="en-US" sz="1400" dirty="0" smtClean="0">
                <a:solidFill>
                  <a:prstClr val="black"/>
                </a:solidFill>
                <a:latin typeface="Times New Roman" panose="02020603050405020304" pitchFamily="18" charset="0"/>
                <a:cs typeface="Times New Roman" panose="02020603050405020304" pitchFamily="18" charset="0"/>
              </a:rPr>
              <a:t>You may</a:t>
            </a:r>
            <a:r>
              <a:rPr lang="en-US" sz="1400" b="1" dirty="0" smtClean="0">
                <a:solidFill>
                  <a:prstClr val="black"/>
                </a:solidFill>
                <a:latin typeface="Times New Roman" panose="02020603050405020304" pitchFamily="18" charset="0"/>
                <a:cs typeface="Times New Roman" panose="02020603050405020304" pitchFamily="18" charset="0"/>
              </a:rPr>
              <a:t> join the audio </a:t>
            </a:r>
            <a:r>
              <a:rPr lang="en-US" sz="1400" dirty="0" smtClean="0">
                <a:solidFill>
                  <a:prstClr val="black"/>
                </a:solidFill>
                <a:latin typeface="Times New Roman" panose="02020603050405020304" pitchFamily="18" charset="0"/>
                <a:cs typeface="Times New Roman" panose="02020603050405020304" pitchFamily="18" charset="0"/>
              </a:rPr>
              <a:t>by selecting the radio button for either “Telephone” or “Mic &amp; Speakers”. If you are using telephone, please dial in using the conference line and audio pin provided.</a:t>
            </a:r>
          </a:p>
          <a:p>
            <a:pPr defTabSz="914400"/>
            <a:endParaRPr lang="en-US" sz="1050" dirty="0" smtClean="0">
              <a:solidFill>
                <a:prstClr val="black"/>
              </a:solidFill>
              <a:latin typeface="Times New Roman" panose="02020603050405020304" pitchFamily="18" charset="0"/>
              <a:cs typeface="Times New Roman" panose="02020603050405020304" pitchFamily="18" charset="0"/>
            </a:endParaRPr>
          </a:p>
          <a:p>
            <a:pPr marL="285750" indent="-285750" defTabSz="914400">
              <a:buFont typeface="Arial" panose="020B0604020202020204" pitchFamily="34" charset="0"/>
              <a:buChar char="•"/>
            </a:pPr>
            <a:r>
              <a:rPr lang="en-US" sz="1400" dirty="0" smtClean="0">
                <a:solidFill>
                  <a:prstClr val="black"/>
                </a:solidFill>
                <a:latin typeface="Times New Roman" panose="02020603050405020304" pitchFamily="18" charset="0"/>
                <a:cs typeface="Times New Roman" panose="02020603050405020304" pitchFamily="18" charset="0"/>
              </a:rPr>
              <a:t>If you are having any technical issues, please let us know in the chat box.</a:t>
            </a:r>
          </a:p>
          <a:p>
            <a:pPr defTabSz="914400"/>
            <a:endParaRPr lang="en-US" sz="1050" dirty="0" smtClean="0">
              <a:solidFill>
                <a:prstClr val="black"/>
              </a:solidFill>
              <a:latin typeface="Times New Roman" panose="02020603050405020304" pitchFamily="18" charset="0"/>
              <a:cs typeface="Times New Roman" panose="02020603050405020304" pitchFamily="18" charset="0"/>
            </a:endParaRPr>
          </a:p>
          <a:p>
            <a:pPr marL="285750" indent="-285750" defTabSz="914400">
              <a:buFont typeface="Arial" panose="020B0604020202020204" pitchFamily="34" charset="0"/>
              <a:buChar char="•"/>
            </a:pPr>
            <a:r>
              <a:rPr lang="en-US" sz="1400" dirty="0" smtClean="0">
                <a:solidFill>
                  <a:prstClr val="black"/>
                </a:solidFill>
                <a:latin typeface="Times New Roman" panose="02020603050405020304" pitchFamily="18" charset="0"/>
                <a:cs typeface="Times New Roman" panose="02020603050405020304" pitchFamily="18" charset="0"/>
              </a:rPr>
              <a:t>We will have time for </a:t>
            </a:r>
            <a:r>
              <a:rPr lang="en-US" sz="1400" b="1" dirty="0" smtClean="0">
                <a:solidFill>
                  <a:prstClr val="black"/>
                </a:solidFill>
                <a:latin typeface="Times New Roman" panose="02020603050405020304" pitchFamily="18" charset="0"/>
                <a:cs typeface="Times New Roman" panose="02020603050405020304" pitchFamily="18" charset="0"/>
              </a:rPr>
              <a:t>Q&amp;A</a:t>
            </a:r>
            <a:r>
              <a:rPr lang="en-US" sz="1400" dirty="0" smtClean="0">
                <a:solidFill>
                  <a:prstClr val="black"/>
                </a:solidFill>
                <a:latin typeface="Times New Roman" panose="02020603050405020304" pitchFamily="18" charset="0"/>
                <a:cs typeface="Times New Roman" panose="02020603050405020304" pitchFamily="18" charset="0"/>
              </a:rPr>
              <a:t> at the end of the webinar. Please feel free to enter your questions in the chat box at any time.</a:t>
            </a:r>
          </a:p>
          <a:p>
            <a:pPr defTabSz="914400"/>
            <a:endParaRPr lang="en-US" sz="900" dirty="0" smtClean="0">
              <a:solidFill>
                <a:prstClr val="black"/>
              </a:solidFill>
              <a:latin typeface="Times New Roman" panose="02020603050405020304" pitchFamily="18" charset="0"/>
              <a:cs typeface="Times New Roman" panose="02020603050405020304" pitchFamily="18" charset="0"/>
            </a:endParaRPr>
          </a:p>
          <a:p>
            <a:pPr marL="285750" indent="-285750" defTabSz="914400">
              <a:buFont typeface="Arial" panose="020B0604020202020204" pitchFamily="34" charset="0"/>
              <a:buChar char="•"/>
            </a:pPr>
            <a:r>
              <a:rPr lang="en-US" sz="1400" dirty="0" smtClean="0">
                <a:solidFill>
                  <a:prstClr val="black"/>
                </a:solidFill>
                <a:latin typeface="Times New Roman" panose="02020603050405020304" pitchFamily="18" charset="0"/>
                <a:cs typeface="Times New Roman" panose="02020603050405020304" pitchFamily="18" charset="0"/>
              </a:rPr>
              <a:t>This webinar is being recorded and we will distribute the </a:t>
            </a:r>
            <a:r>
              <a:rPr lang="en-US" sz="1400" b="1" dirty="0" smtClean="0">
                <a:solidFill>
                  <a:prstClr val="black"/>
                </a:solidFill>
                <a:latin typeface="Times New Roman" panose="02020603050405020304" pitchFamily="18" charset="0"/>
                <a:cs typeface="Times New Roman" panose="02020603050405020304" pitchFamily="18" charset="0"/>
              </a:rPr>
              <a:t>slides and recording </a:t>
            </a:r>
            <a:r>
              <a:rPr lang="en-US" sz="1400" dirty="0" smtClean="0">
                <a:solidFill>
                  <a:prstClr val="black"/>
                </a:solidFill>
                <a:latin typeface="Times New Roman" panose="02020603050405020304" pitchFamily="18" charset="0"/>
                <a:cs typeface="Times New Roman" panose="02020603050405020304" pitchFamily="18" charset="0"/>
              </a:rPr>
              <a:t>after the webinar has concluded. </a:t>
            </a:r>
            <a:endParaRPr lang="en-US" sz="1400"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182043" y="4006987"/>
            <a:ext cx="2459006" cy="523220"/>
          </a:xfrm>
          <a:prstGeom prst="rect">
            <a:avLst/>
          </a:prstGeom>
          <a:noFill/>
        </p:spPr>
        <p:txBody>
          <a:bodyPr wrap="none" rtlCol="0">
            <a:spAutoFit/>
          </a:bodyPr>
          <a:lstStyle/>
          <a:p>
            <a:pPr algn="r" defTabSz="914400"/>
            <a:r>
              <a:rPr lang="en-US" sz="1400" b="1" dirty="0" err="1">
                <a:solidFill>
                  <a:prstClr val="black"/>
                </a:solidFill>
                <a:latin typeface="Times New Roman" panose="02020603050405020304" pitchFamily="18" charset="0"/>
                <a:cs typeface="Times New Roman" panose="02020603050405020304" pitchFamily="18" charset="0"/>
              </a:rPr>
              <a:t>Tonja</a:t>
            </a:r>
            <a:r>
              <a:rPr lang="en-US" sz="1400" b="1" dirty="0">
                <a:solidFill>
                  <a:prstClr val="black"/>
                </a:solidFill>
                <a:latin typeface="Times New Roman" panose="02020603050405020304" pitchFamily="18" charset="0"/>
                <a:cs typeface="Times New Roman" panose="02020603050405020304" pitchFamily="18" charset="0"/>
              </a:rPr>
              <a:t> </a:t>
            </a:r>
            <a:r>
              <a:rPr lang="en-US" sz="1400" b="1" dirty="0" err="1">
                <a:solidFill>
                  <a:prstClr val="black"/>
                </a:solidFill>
                <a:latin typeface="Times New Roman" panose="02020603050405020304" pitchFamily="18" charset="0"/>
                <a:cs typeface="Times New Roman" panose="02020603050405020304" pitchFamily="18" charset="0"/>
              </a:rPr>
              <a:t>Mettlach</a:t>
            </a:r>
            <a:endParaRPr lang="en-US" sz="1400" b="1" dirty="0" smtClean="0">
              <a:solidFill>
                <a:prstClr val="black"/>
              </a:solidFill>
              <a:latin typeface="Times New Roman" panose="02020603050405020304" pitchFamily="18" charset="0"/>
              <a:cs typeface="Times New Roman" panose="02020603050405020304" pitchFamily="18" charset="0"/>
            </a:endParaRPr>
          </a:p>
          <a:p>
            <a:pPr algn="r" defTabSz="914400"/>
            <a:r>
              <a:rPr lang="en-US" sz="1400" dirty="0">
                <a:solidFill>
                  <a:prstClr val="black"/>
                </a:solidFill>
                <a:latin typeface="Times New Roman" panose="02020603050405020304" pitchFamily="18" charset="0"/>
                <a:cs typeface="Times New Roman" panose="02020603050405020304" pitchFamily="18" charset="0"/>
              </a:rPr>
              <a:t>Director of Government Affairs</a:t>
            </a:r>
          </a:p>
        </p:txBody>
      </p:sp>
      <p:sp>
        <p:nvSpPr>
          <p:cNvPr id="9" name="Rectangular Callout 8"/>
          <p:cNvSpPr/>
          <p:nvPr/>
        </p:nvSpPr>
        <p:spPr>
          <a:xfrm>
            <a:off x="304800" y="2514600"/>
            <a:ext cx="5029200" cy="3686175"/>
          </a:xfrm>
          <a:prstGeom prst="wedgeRectCallout">
            <a:avLst>
              <a:gd name="adj1" fmla="val 82576"/>
              <a:gd name="adj2" fmla="val -30428"/>
            </a:avLst>
          </a:prstGeom>
          <a:noFill/>
          <a:ln>
            <a:solidFill>
              <a:srgbClr val="007D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extBox 1"/>
          <p:cNvSpPr txBox="1"/>
          <p:nvPr/>
        </p:nvSpPr>
        <p:spPr>
          <a:xfrm>
            <a:off x="3120288" y="6473428"/>
            <a:ext cx="2691827" cy="369332"/>
          </a:xfrm>
          <a:prstGeom prst="rect">
            <a:avLst/>
          </a:prstGeom>
          <a:noFill/>
        </p:spPr>
        <p:txBody>
          <a:bodyPr wrap="none" rtlCol="0">
            <a:spAutoFit/>
          </a:bodyPr>
          <a:lstStyle/>
          <a:p>
            <a:pPr defTabSz="914400"/>
            <a:r>
              <a:rPr lang="en-US" dirty="0" smtClean="0">
                <a:solidFill>
                  <a:srgbClr val="007D9F"/>
                </a:solidFill>
                <a:latin typeface="Times New Roman" panose="02020603050405020304" pitchFamily="18" charset="0"/>
                <a:cs typeface="Times New Roman" panose="02020603050405020304" pitchFamily="18" charset="0"/>
              </a:rPr>
              <a:t>www.massnonprofitnet.org</a:t>
            </a:r>
            <a:endParaRPr lang="en-US" dirty="0">
              <a:solidFill>
                <a:srgbClr val="007D9F"/>
              </a:solidFill>
              <a:latin typeface="Times New Roman" panose="02020603050405020304" pitchFamily="18" charset="0"/>
              <a:cs typeface="Times New Roman" panose="02020603050405020304" pitchFamily="18" charset="0"/>
            </a:endParaRPr>
          </a:p>
        </p:txBody>
      </p:sp>
      <p:pic>
        <p:nvPicPr>
          <p:cNvPr id="1026" name="Picture 2" descr="C:\Users\Natasha Terhorst\Downloads\Tonja-Mettlach-MN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9" t="13267" r="-349" b="14483"/>
          <a:stretch/>
        </p:blipFill>
        <p:spPr bwMode="auto">
          <a:xfrm>
            <a:off x="7162800" y="259080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215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r>
              <a:rPr lang="en-US" sz="3200" dirty="0" smtClean="0">
                <a:latin typeface="Times New Roman" panose="02020603050405020304" pitchFamily="18" charset="0"/>
                <a:cs typeface="Times New Roman" panose="02020603050405020304" pitchFamily="18" charset="0"/>
              </a:rPr>
              <a:t>Should We </a:t>
            </a:r>
            <a:r>
              <a:rPr lang="en-US" sz="3200" dirty="0">
                <a:latin typeface="Times New Roman" panose="02020603050405020304" pitchFamily="18" charset="0"/>
                <a:cs typeface="Times New Roman" panose="02020603050405020304" pitchFamily="18" charset="0"/>
              </a:rPr>
              <a:t>B</a:t>
            </a:r>
            <a:r>
              <a:rPr lang="en-US" sz="3200" dirty="0" smtClean="0">
                <a:latin typeface="Times New Roman" panose="02020603050405020304" pitchFamily="18" charset="0"/>
                <a:cs typeface="Times New Roman" panose="02020603050405020304" pitchFamily="18" charset="0"/>
              </a:rPr>
              <a:t>e Lobbying?</a:t>
            </a:r>
            <a:br>
              <a:rPr lang="en-US" sz="3200" dirty="0" smtClean="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1"/>
          <p:cNvSpPr txBox="1">
            <a:spLocks/>
          </p:cNvSpPr>
          <p:nvPr/>
        </p:nvSpPr>
        <p:spPr>
          <a:xfrm>
            <a:off x="460858" y="1141171"/>
            <a:ext cx="8225941" cy="4526787"/>
          </a:xfrm>
          <a:prstGeom prst="rect">
            <a:avLst/>
          </a:prstGeom>
        </p:spPr>
        <p:txBody>
          <a:bodyPr/>
          <a:lstStyle/>
          <a:p>
            <a:pPr marL="752094" lvl="1" indent="-571500">
              <a:spcBef>
                <a:spcPct val="20000"/>
              </a:spcBef>
              <a:buSzPct val="100000"/>
              <a:buFont typeface="Wingdings" panose="05000000000000000000" pitchFamily="2" charset="2"/>
              <a:buChar char="Ø"/>
            </a:pPr>
            <a:r>
              <a:rPr kumimoji="0" lang="en-US" sz="3600" b="0" i="0" u="none" strike="noStrike" kern="1200" cap="none" spc="0" normalizeH="0" baseline="0" noProof="0" dirty="0" smtClean="0">
                <a:ln>
                  <a:noFill/>
                </a:ln>
                <a:solidFill>
                  <a:schemeClr val="tx1">
                    <a:lumMod val="75000"/>
                  </a:schemeClr>
                </a:solidFill>
                <a:effectLst/>
                <a:uLnTx/>
                <a:uFillTx/>
                <a:latin typeface="Times New Roman" panose="02020603050405020304" pitchFamily="18" charset="0"/>
                <a:cs typeface="Times New Roman" panose="02020603050405020304" pitchFamily="18" charset="0"/>
              </a:rPr>
              <a:t>Sparks Public Debate</a:t>
            </a:r>
          </a:p>
          <a:p>
            <a:pPr marL="752094" lvl="1" indent="-571500">
              <a:spcBef>
                <a:spcPct val="20000"/>
              </a:spcBef>
              <a:buSzPct val="100000"/>
              <a:buFont typeface="Wingdings" panose="05000000000000000000" pitchFamily="2" charset="2"/>
              <a:buChar char="Ø"/>
            </a:pPr>
            <a:r>
              <a:rPr lang="en-US" sz="3600" dirty="0" smtClean="0">
                <a:solidFill>
                  <a:schemeClr val="tx1">
                    <a:lumMod val="75000"/>
                  </a:schemeClr>
                </a:solidFill>
                <a:latin typeface="Times New Roman" panose="02020603050405020304" pitchFamily="18" charset="0"/>
                <a:cs typeface="Times New Roman" panose="02020603050405020304" pitchFamily="18" charset="0"/>
              </a:rPr>
              <a:t>Connects policymakers to ideas</a:t>
            </a:r>
          </a:p>
          <a:p>
            <a:pPr marL="752094" lvl="1" indent="-571500">
              <a:spcBef>
                <a:spcPct val="20000"/>
              </a:spcBef>
              <a:buSzPct val="100000"/>
              <a:buFont typeface="Wingdings" panose="05000000000000000000" pitchFamily="2" charset="2"/>
              <a:buChar char="Ø"/>
            </a:pPr>
            <a:r>
              <a:rPr kumimoji="0" lang="en-US" sz="3600" b="0" i="0" u="none" strike="noStrike" kern="1200" cap="none" spc="0" normalizeH="0" noProof="0" dirty="0" smtClean="0">
                <a:ln>
                  <a:noFill/>
                </a:ln>
                <a:solidFill>
                  <a:schemeClr val="tx1">
                    <a:lumMod val="75000"/>
                  </a:schemeClr>
                </a:solidFill>
                <a:effectLst/>
                <a:uLnTx/>
                <a:uFillTx/>
                <a:latin typeface="Times New Roman" panose="02020603050405020304" pitchFamily="18" charset="0"/>
                <a:cs typeface="Times New Roman" panose="02020603050405020304" pitchFamily="18" charset="0"/>
              </a:rPr>
              <a:t>Empowers individuals</a:t>
            </a:r>
          </a:p>
          <a:p>
            <a:pPr marL="752094" lvl="1" indent="-571500">
              <a:spcBef>
                <a:spcPct val="20000"/>
              </a:spcBef>
              <a:buSzPct val="100000"/>
              <a:buFont typeface="Wingdings" panose="05000000000000000000" pitchFamily="2" charset="2"/>
              <a:buChar char="Ø"/>
            </a:pPr>
            <a:r>
              <a:rPr lang="en-US" sz="3600" baseline="0" dirty="0" smtClean="0">
                <a:solidFill>
                  <a:schemeClr val="tx1">
                    <a:lumMod val="75000"/>
                  </a:schemeClr>
                </a:solidFill>
                <a:latin typeface="Times New Roman" panose="02020603050405020304" pitchFamily="18" charset="0"/>
                <a:cs typeface="Times New Roman" panose="02020603050405020304" pitchFamily="18" charset="0"/>
              </a:rPr>
              <a:t>Brings</a:t>
            </a:r>
            <a:r>
              <a:rPr lang="en-US" sz="3600" dirty="0" smtClean="0">
                <a:solidFill>
                  <a:schemeClr val="tx1">
                    <a:lumMod val="75000"/>
                  </a:schemeClr>
                </a:solidFill>
                <a:latin typeface="Times New Roman" panose="02020603050405020304" pitchFamily="18" charset="0"/>
                <a:cs typeface="Times New Roman" panose="02020603050405020304" pitchFamily="18" charset="0"/>
              </a:rPr>
              <a:t> about change</a:t>
            </a:r>
          </a:p>
          <a:p>
            <a:pPr marL="752094" lvl="1" indent="-571500">
              <a:spcBef>
                <a:spcPct val="20000"/>
              </a:spcBef>
              <a:buSzPct val="100000"/>
              <a:buFont typeface="Wingdings" panose="05000000000000000000" pitchFamily="2" charset="2"/>
              <a:buChar char="Ø"/>
            </a:pPr>
            <a:r>
              <a:rPr kumimoji="0" lang="en-US" sz="3600" b="0" i="0" u="none" strike="noStrike" kern="1200" cap="none" spc="0" normalizeH="0" baseline="0" noProof="0" dirty="0" smtClean="0">
                <a:ln>
                  <a:noFill/>
                </a:ln>
                <a:solidFill>
                  <a:schemeClr val="tx1">
                    <a:lumMod val="75000"/>
                  </a:schemeClr>
                </a:solidFill>
                <a:effectLst/>
                <a:uLnTx/>
                <a:uFillTx/>
                <a:latin typeface="Times New Roman" panose="02020603050405020304" pitchFamily="18" charset="0"/>
                <a:cs typeface="Times New Roman" panose="02020603050405020304" pitchFamily="18" charset="0"/>
              </a:rPr>
              <a:t>Advocates</a:t>
            </a:r>
            <a:r>
              <a:rPr kumimoji="0" lang="en-US" sz="3600" b="0" i="0" u="none" strike="noStrike" kern="1200" cap="none" spc="0" normalizeH="0" noProof="0" dirty="0" smtClean="0">
                <a:ln>
                  <a:noFill/>
                </a:ln>
                <a:solidFill>
                  <a:schemeClr val="tx1">
                    <a:lumMod val="75000"/>
                  </a:schemeClr>
                </a:solidFill>
                <a:effectLst/>
                <a:uLnTx/>
                <a:uFillTx/>
                <a:latin typeface="Times New Roman" panose="02020603050405020304" pitchFamily="18" charset="0"/>
                <a:cs typeface="Times New Roman" panose="02020603050405020304" pitchFamily="18" charset="0"/>
              </a:rPr>
              <a:t> clients mission/issues</a:t>
            </a:r>
            <a:endParaRPr kumimoji="0" lang="en-US" sz="3600" b="0" i="0" u="none" strike="noStrike" kern="1200" cap="none" spc="0" normalizeH="0" baseline="0" noProof="0" dirty="0" smtClean="0">
              <a:ln>
                <a:noFill/>
              </a:ln>
              <a:solidFill>
                <a:schemeClr val="tx1">
                  <a:lumMod val="75000"/>
                </a:schemeClr>
              </a:solidFill>
              <a:effectLst/>
              <a:uLnTx/>
              <a:uFillTx/>
              <a:latin typeface="Times New Roman" panose="02020603050405020304" pitchFamily="18" charset="0"/>
              <a:cs typeface="Times New Roman" panose="02020603050405020304" pitchFamily="18" charset="0"/>
            </a:endParaRPr>
          </a:p>
          <a:p>
            <a:pPr marL="466344" marR="0" lvl="1" indent="-285750" algn="l" defTabSz="457200" rtl="0" eaLnBrk="1" fontAlgn="auto" latinLnBrk="0" hangingPunct="1">
              <a:lnSpc>
                <a:spcPct val="100000"/>
              </a:lnSpc>
              <a:spcBef>
                <a:spcPct val="20000"/>
              </a:spcBef>
              <a:spcAft>
                <a:spcPts val="0"/>
              </a:spcAft>
              <a:buClrTx/>
              <a:buSzPct val="100000"/>
              <a:buFont typeface="Arial"/>
              <a:buChar char="•"/>
              <a:tabLst/>
              <a:defRPr/>
            </a:pPr>
            <a:endParaRPr kumimoji="0" lang="en-US" sz="3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5" name="Slide Number Placeholder 4"/>
          <p:cNvSpPr txBox="1">
            <a:spLocks/>
          </p:cNvSpPr>
          <p:nvPr/>
        </p:nvSpPr>
        <p:spPr>
          <a:xfrm>
            <a:off x="7010400" y="6538912"/>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3</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3074" name="Picture 2" descr="C:\Users\kkent\AppData\Local\Microsoft\Windows\Temporary Internet Files\Content.IE5\HG1CLUTF\clip-artSucces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0721" y="4279429"/>
            <a:ext cx="1492957" cy="15544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latin typeface="Times New Roman" panose="02020603050405020304" pitchFamily="18" charset="0"/>
                <a:cs typeface="Times New Roman" panose="02020603050405020304" pitchFamily="18" charset="0"/>
              </a:rPr>
              <a:t>Types of Lobbying</a:t>
            </a:r>
            <a:endParaRPr lang="en-US" sz="2400" dirty="0">
              <a:latin typeface="Times New Roman" panose="02020603050405020304" pitchFamily="18" charset="0"/>
              <a:cs typeface="Times New Roman" panose="02020603050405020304" pitchFamily="18" charset="0"/>
            </a:endParaRPr>
          </a:p>
        </p:txBody>
      </p:sp>
      <p:sp>
        <p:nvSpPr>
          <p:cNvPr id="4" name="Content Placeholder 1"/>
          <p:cNvSpPr txBox="1">
            <a:spLocks/>
          </p:cNvSpPr>
          <p:nvPr/>
        </p:nvSpPr>
        <p:spPr>
          <a:xfrm>
            <a:off x="724286" y="1053390"/>
            <a:ext cx="7352914" cy="1966036"/>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000" b="0" i="0" u="none" strike="noStrike" kern="1200" cap="none" spc="0" normalizeH="0" baseline="0" noProof="0" dirty="0" smtClean="0">
              <a:ln>
                <a:noFill/>
              </a:ln>
              <a:solidFill>
                <a:srgbClr val="462242"/>
              </a:solidFill>
              <a:effectLst/>
              <a:uLnTx/>
              <a:uFillTx/>
              <a:latin typeface="Gotham"/>
              <a:ea typeface="+mn-ea"/>
              <a:cs typeface="Gotham"/>
            </a:endParaRPr>
          </a:p>
        </p:txBody>
      </p:sp>
      <p:sp>
        <p:nvSpPr>
          <p:cNvPr id="6" name="Slide Number Placeholder 4"/>
          <p:cNvSpPr txBox="1">
            <a:spLocks/>
          </p:cNvSpPr>
          <p:nvPr/>
        </p:nvSpPr>
        <p:spPr>
          <a:xfrm>
            <a:off x="7010400" y="6538912"/>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5</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4"/>
          <p:cNvSpPr/>
          <p:nvPr/>
        </p:nvSpPr>
        <p:spPr>
          <a:xfrm>
            <a:off x="724286" y="1061396"/>
            <a:ext cx="8109876" cy="3416320"/>
          </a:xfrm>
          <a:prstGeom prst="rect">
            <a:avLst/>
          </a:prstGeom>
        </p:spPr>
        <p:txBody>
          <a:bodyPr wrap="square">
            <a:spAutoFit/>
          </a:bodyPr>
          <a:lstStyle/>
          <a:p>
            <a:r>
              <a:rPr lang="en-US" b="1" dirty="0" smtClean="0">
                <a:solidFill>
                  <a:schemeClr val="tx1">
                    <a:lumMod val="75000"/>
                  </a:schemeClr>
                </a:solidFill>
                <a:latin typeface="Times New Roman" panose="02020603050405020304" pitchFamily="18" charset="0"/>
                <a:cs typeface="Times New Roman" panose="02020603050405020304" pitchFamily="18" charset="0"/>
              </a:rPr>
              <a:t>Grassroots Lobbying:</a:t>
            </a:r>
          </a:p>
          <a:p>
            <a:pPr marL="285750" indent="-285750">
              <a:buFont typeface="Wingdings" panose="05000000000000000000" pitchFamily="2" charset="2"/>
              <a:buChar char="Ø"/>
            </a:pPr>
            <a:endParaRPr lang="en-US" dirty="0">
              <a:solidFill>
                <a:schemeClr val="tx1">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solidFill>
                  <a:schemeClr val="tx1">
                    <a:lumMod val="75000"/>
                  </a:schemeClr>
                </a:solidFill>
                <a:latin typeface="Times New Roman" panose="02020603050405020304" pitchFamily="18" charset="0"/>
                <a:cs typeface="Times New Roman" panose="02020603050405020304" pitchFamily="18" charset="0"/>
              </a:rPr>
              <a:t>A call to action that attempts to motivate the general public to contact legislators to support or oppose legislation.</a:t>
            </a:r>
          </a:p>
          <a:p>
            <a:pPr marL="285750" indent="-285750">
              <a:buFont typeface="Wingdings" panose="05000000000000000000" pitchFamily="2" charset="2"/>
              <a:buChar char="Ø"/>
            </a:pPr>
            <a:endParaRPr lang="en-US" dirty="0">
              <a:solidFill>
                <a:schemeClr val="tx1">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solidFill>
                  <a:schemeClr val="tx1">
                    <a:lumMod val="75000"/>
                  </a:schemeClr>
                </a:solidFill>
                <a:latin typeface="Times New Roman" panose="02020603050405020304" pitchFamily="18" charset="0"/>
                <a:cs typeface="Times New Roman" panose="02020603050405020304" pitchFamily="18" charset="0"/>
              </a:rPr>
              <a:t>Reflects a view on the legislation </a:t>
            </a:r>
          </a:p>
          <a:p>
            <a:pPr marL="285750" indent="-285750">
              <a:buFont typeface="Wingdings" panose="05000000000000000000" pitchFamily="2" charset="2"/>
              <a:buChar char="Ø"/>
            </a:pPr>
            <a:endParaRPr lang="en-US" dirty="0">
              <a:solidFill>
                <a:schemeClr val="tx1">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solidFill>
                  <a:schemeClr val="tx1">
                    <a:lumMod val="75000"/>
                  </a:schemeClr>
                </a:solidFill>
                <a:latin typeface="Times New Roman" panose="02020603050405020304" pitchFamily="18" charset="0"/>
                <a:cs typeface="Times New Roman" panose="02020603050405020304" pitchFamily="18" charset="0"/>
              </a:rPr>
              <a:t>Encourages the recipient to take action with respect to the legislation</a:t>
            </a:r>
          </a:p>
          <a:p>
            <a:pPr marL="285750" indent="-285750">
              <a:buFont typeface="Wingdings" panose="05000000000000000000" pitchFamily="2" charset="2"/>
              <a:buChar char="Ø"/>
            </a:pPr>
            <a:endParaRPr lang="en-US" dirty="0">
              <a:solidFill>
                <a:schemeClr val="tx1">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solidFill>
                  <a:schemeClr val="tx1">
                    <a:lumMod val="75000"/>
                  </a:schemeClr>
                </a:solidFill>
                <a:latin typeface="Times New Roman" panose="02020603050405020304" pitchFamily="18" charset="0"/>
                <a:cs typeface="Times New Roman" panose="02020603050405020304" pitchFamily="18" charset="0"/>
              </a:rPr>
              <a:t>Refers to the many types of indirect attempts to communicate with and influence legislators, such as communication aimed at legislators’ constituents.</a:t>
            </a:r>
          </a:p>
          <a:p>
            <a:pPr marL="285750" indent="-285750">
              <a:buFont typeface="Wingdings" panose="05000000000000000000" pitchFamily="2" charset="2"/>
              <a:buChar char="v"/>
            </a:pPr>
            <a:endParaRPr lang="en-US" dirty="0" smtClean="0"/>
          </a:p>
        </p:txBody>
      </p:sp>
      <p:pic>
        <p:nvPicPr>
          <p:cNvPr id="4100" name="Picture 4" descr="C:\Users\kkent\AppData\Local\Microsoft\Windows\Temporary Internet Files\Content.IE5\K3DI18LC\grassroot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4238" y="4335213"/>
            <a:ext cx="1977083"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326192"/>
      </p:ext>
    </p:extLst>
  </p:cSld>
  <p:clrMapOvr>
    <a:masterClrMapping/>
  </p:clrMapOvr>
  <p:transition>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latin typeface="Times New Roman" panose="02020603050405020304" pitchFamily="18" charset="0"/>
                <a:cs typeface="Times New Roman" panose="02020603050405020304" pitchFamily="18" charset="0"/>
              </a:rPr>
              <a:t>Types of Lobbying</a:t>
            </a:r>
            <a:endParaRPr lang="en-US" sz="2400" dirty="0">
              <a:latin typeface="Times New Roman" panose="02020603050405020304" pitchFamily="18" charset="0"/>
              <a:cs typeface="Times New Roman" panose="02020603050405020304" pitchFamily="18" charset="0"/>
            </a:endParaRPr>
          </a:p>
        </p:txBody>
      </p:sp>
      <p:sp>
        <p:nvSpPr>
          <p:cNvPr id="5" name="Content Placeholder 1"/>
          <p:cNvSpPr txBox="1">
            <a:spLocks/>
          </p:cNvSpPr>
          <p:nvPr/>
        </p:nvSpPr>
        <p:spPr>
          <a:xfrm>
            <a:off x="709574" y="1053389"/>
            <a:ext cx="7352914" cy="4242511"/>
          </a:xfrm>
          <a:prstGeom prst="rect">
            <a:avLst/>
          </a:prstGeom>
        </p:spPr>
        <p:txBody>
          <a:bodyPr/>
          <a:lstStyle/>
          <a:p>
            <a:pPr marL="342900" lvl="0" indent="-342900">
              <a:spcBef>
                <a:spcPct val="20000"/>
              </a:spcBef>
              <a:defRPr/>
            </a:pPr>
            <a:r>
              <a:rPr lang="en-US" sz="1600" b="1" dirty="0" smtClean="0">
                <a:solidFill>
                  <a:schemeClr val="tx1">
                    <a:lumMod val="75000"/>
                  </a:schemeClr>
                </a:solidFill>
                <a:latin typeface="Times New Roman" panose="02020603050405020304" pitchFamily="18" charset="0"/>
                <a:cs typeface="Times New Roman" panose="02020603050405020304" pitchFamily="18" charset="0"/>
              </a:rPr>
              <a:t>Direct Lobbying</a:t>
            </a:r>
            <a:r>
              <a:rPr lang="en-US" sz="1600" dirty="0" smtClean="0">
                <a:solidFill>
                  <a:schemeClr val="tx1">
                    <a:lumMod val="75000"/>
                  </a:schemeClr>
                </a:solidFill>
                <a:latin typeface="Times New Roman" panose="02020603050405020304" pitchFamily="18" charset="0"/>
                <a:cs typeface="Times New Roman" panose="02020603050405020304" pitchFamily="18" charset="0"/>
              </a:rPr>
              <a:t>:</a:t>
            </a:r>
          </a:p>
          <a:p>
            <a:pPr marL="342900" lvl="0" indent="-342900">
              <a:spcBef>
                <a:spcPct val="20000"/>
              </a:spcBef>
              <a:defRPr/>
            </a:pPr>
            <a:endParaRPr lang="en-US" sz="1600" dirty="0">
              <a:solidFill>
                <a:schemeClr val="tx1">
                  <a:lumMod val="75000"/>
                </a:schemeClr>
              </a:solidFill>
              <a:latin typeface="Times New Roman" panose="02020603050405020304" pitchFamily="18" charset="0"/>
              <a:cs typeface="Times New Roman" panose="02020603050405020304" pitchFamily="18" charset="0"/>
            </a:endParaRPr>
          </a:p>
          <a:p>
            <a:pPr lvl="0">
              <a:spcBef>
                <a:spcPct val="20000"/>
              </a:spcBef>
              <a:defRPr/>
            </a:pPr>
            <a:r>
              <a:rPr lang="en-US" sz="1600" dirty="0" smtClean="0">
                <a:solidFill>
                  <a:schemeClr val="tx1">
                    <a:lumMod val="75000"/>
                  </a:schemeClr>
                </a:solidFill>
                <a:latin typeface="Times New Roman" panose="02020603050405020304" pitchFamily="18" charset="0"/>
                <a:cs typeface="Times New Roman" panose="02020603050405020304" pitchFamily="18" charset="0"/>
              </a:rPr>
              <a:t>Any attempt to influence any legislation through communication with:</a:t>
            </a:r>
          </a:p>
          <a:p>
            <a:pPr marL="800100" lvl="1" indent="-342900">
              <a:spcBef>
                <a:spcPct val="20000"/>
              </a:spcBef>
              <a:buFont typeface="Wingdings" panose="05000000000000000000" pitchFamily="2" charset="2"/>
              <a:buChar char="Ø"/>
              <a:defRPr/>
            </a:pPr>
            <a:r>
              <a:rPr lang="en-US" sz="1600" dirty="0" smtClean="0">
                <a:solidFill>
                  <a:schemeClr val="tx1">
                    <a:lumMod val="75000"/>
                  </a:schemeClr>
                </a:solidFill>
                <a:latin typeface="Times New Roman" panose="02020603050405020304" pitchFamily="18" charset="0"/>
                <a:cs typeface="Times New Roman" panose="02020603050405020304" pitchFamily="18" charset="0"/>
              </a:rPr>
              <a:t>Any member or employee of a legislative body;</a:t>
            </a:r>
          </a:p>
          <a:p>
            <a:pPr marL="800100" lvl="1" indent="-342900">
              <a:spcBef>
                <a:spcPct val="20000"/>
              </a:spcBef>
              <a:buFont typeface="Wingdings" panose="05000000000000000000" pitchFamily="2" charset="2"/>
              <a:buChar char="Ø"/>
              <a:defRPr/>
            </a:pPr>
            <a:r>
              <a:rPr lang="en-US" sz="1600" dirty="0" smtClean="0">
                <a:solidFill>
                  <a:schemeClr val="tx1">
                    <a:lumMod val="75000"/>
                  </a:schemeClr>
                </a:solidFill>
                <a:latin typeface="Times New Roman" panose="02020603050405020304" pitchFamily="18" charset="0"/>
                <a:cs typeface="Times New Roman" panose="02020603050405020304" pitchFamily="18" charset="0"/>
              </a:rPr>
              <a:t>Any governmental official or employee who may participate in the formulation of the legislation, only if the principal purpose is to influence legislation</a:t>
            </a:r>
          </a:p>
          <a:p>
            <a:pPr marL="171450" lvl="0" indent="-171450">
              <a:spcBef>
                <a:spcPct val="20000"/>
              </a:spcBef>
              <a:buFont typeface="Wingdings" panose="05000000000000000000" pitchFamily="2" charset="2"/>
              <a:buChar char="q"/>
              <a:defRPr/>
            </a:pPr>
            <a:endParaRPr lang="en-US" sz="1600" dirty="0" smtClean="0">
              <a:solidFill>
                <a:schemeClr val="tx1">
                  <a:lumMod val="75000"/>
                </a:schemeClr>
              </a:solidFill>
              <a:latin typeface="Times New Roman" panose="02020603050405020304" pitchFamily="18" charset="0"/>
              <a:cs typeface="Times New Roman" panose="02020603050405020304" pitchFamily="18" charset="0"/>
            </a:endParaRPr>
          </a:p>
          <a:p>
            <a:pPr lvl="0">
              <a:spcBef>
                <a:spcPct val="20000"/>
              </a:spcBef>
              <a:defRPr/>
            </a:pPr>
            <a:r>
              <a:rPr lang="en-US" sz="1600" dirty="0" smtClean="0">
                <a:solidFill>
                  <a:schemeClr val="tx1">
                    <a:lumMod val="75000"/>
                  </a:schemeClr>
                </a:solidFill>
                <a:latin typeface="Times New Roman" panose="02020603050405020304" pitchFamily="18" charset="0"/>
                <a:cs typeface="Times New Roman" panose="02020603050405020304" pitchFamily="18" charset="0"/>
              </a:rPr>
              <a:t>Any communication with a legislator or government official is considered lobbying if and only if:</a:t>
            </a:r>
          </a:p>
          <a:p>
            <a:pPr marL="742950" lvl="1" indent="-285750">
              <a:spcBef>
                <a:spcPct val="20000"/>
              </a:spcBef>
              <a:buFont typeface="Wingdings" panose="05000000000000000000" pitchFamily="2" charset="2"/>
              <a:buChar char="Ø"/>
              <a:defRPr/>
            </a:pPr>
            <a:r>
              <a:rPr lang="en-US" sz="1600" dirty="0" smtClean="0">
                <a:solidFill>
                  <a:schemeClr val="tx1">
                    <a:lumMod val="75000"/>
                  </a:schemeClr>
                </a:solidFill>
                <a:latin typeface="Times New Roman" panose="02020603050405020304" pitchFamily="18" charset="0"/>
                <a:cs typeface="Times New Roman" panose="02020603050405020304" pitchFamily="18" charset="0"/>
              </a:rPr>
              <a:t>Refers to specific legislation and;</a:t>
            </a:r>
          </a:p>
          <a:p>
            <a:pPr marL="742950" lvl="1" indent="-285750">
              <a:spcBef>
                <a:spcPct val="20000"/>
              </a:spcBef>
              <a:buFont typeface="Wingdings" panose="05000000000000000000" pitchFamily="2" charset="2"/>
              <a:buChar char="Ø"/>
              <a:defRPr/>
            </a:pPr>
            <a:r>
              <a:rPr lang="en-US" sz="1600" dirty="0" smtClean="0">
                <a:solidFill>
                  <a:schemeClr val="tx1">
                    <a:lumMod val="75000"/>
                  </a:schemeClr>
                </a:solidFill>
                <a:latin typeface="Times New Roman" panose="02020603050405020304" pitchFamily="18" charset="0"/>
                <a:cs typeface="Times New Roman" panose="02020603050405020304" pitchFamily="18" charset="0"/>
              </a:rPr>
              <a:t>Reflects a view on such legislation</a:t>
            </a:r>
          </a:p>
          <a:p>
            <a:pPr marL="342900" lvl="0" indent="-342900">
              <a:spcBef>
                <a:spcPct val="20000"/>
              </a:spcBef>
              <a:buFont typeface="Wingdings" panose="05000000000000000000" pitchFamily="2" charset="2"/>
              <a:buChar char="q"/>
              <a:defRPr/>
            </a:pPr>
            <a:endParaRPr lang="en-US" sz="1600" dirty="0">
              <a:latin typeface="Times New Roman" panose="02020603050405020304" pitchFamily="18" charset="0"/>
              <a:cs typeface="Times New Roman" panose="02020603050405020304" pitchFamily="18" charset="0"/>
            </a:endParaRPr>
          </a:p>
          <a:p>
            <a:pPr marL="342900" lvl="0" indent="-342900">
              <a:spcBef>
                <a:spcPct val="20000"/>
              </a:spcBef>
              <a:buFont typeface="Wingdings" panose="05000000000000000000" pitchFamily="2" charset="2"/>
              <a:buChar char="q"/>
              <a:defRPr/>
            </a:pPr>
            <a:endParaRPr lang="en-US" sz="1600" dirty="0" smtClean="0">
              <a:latin typeface="Times New Roman" panose="02020603050405020304" pitchFamily="18" charset="0"/>
              <a:cs typeface="Times New Roman" panose="02020603050405020304" pitchFamily="18" charset="0"/>
            </a:endParaRPr>
          </a:p>
          <a:p>
            <a:pPr marL="342900" lvl="0" indent="-342900">
              <a:spcBef>
                <a:spcPct val="20000"/>
              </a:spcBef>
              <a:buFont typeface="Wingdings" panose="05000000000000000000" pitchFamily="2" charset="2"/>
              <a:buChar char="q"/>
              <a:defRPr/>
            </a:pPr>
            <a:endParaRPr lang="en-US" sz="1600" dirty="0">
              <a:latin typeface="Times New Roman" panose="02020603050405020304" pitchFamily="18" charset="0"/>
              <a:cs typeface="Times New Roman" panose="02020603050405020304" pitchFamily="18" charset="0"/>
            </a:endParaRPr>
          </a:p>
        </p:txBody>
      </p:sp>
      <p:sp>
        <p:nvSpPr>
          <p:cNvPr id="8" name="Slide Number Placeholder 4"/>
          <p:cNvSpPr txBox="1">
            <a:spLocks/>
          </p:cNvSpPr>
          <p:nvPr/>
        </p:nvSpPr>
        <p:spPr>
          <a:xfrm>
            <a:off x="6766560" y="6538912"/>
            <a:ext cx="2377440"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6</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104386165"/>
      </p:ext>
    </p:extLst>
  </p:cSld>
  <p:clrMapOvr>
    <a:masterClrMapping/>
  </p:clrMapOvr>
  <p:transition>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latin typeface="Times New Roman" panose="02020603050405020304" pitchFamily="18" charset="0"/>
                <a:cs typeface="Times New Roman" panose="02020603050405020304" pitchFamily="18" charset="0"/>
              </a:rPr>
              <a:t>Lobbying – What it is not</a:t>
            </a:r>
            <a:endParaRPr lang="en-US" sz="2400" dirty="0">
              <a:latin typeface="Times New Roman" panose="02020603050405020304" pitchFamily="18" charset="0"/>
              <a:cs typeface="Times New Roman" panose="02020603050405020304" pitchFamily="18" charset="0"/>
            </a:endParaRPr>
          </a:p>
        </p:txBody>
      </p:sp>
      <p:sp>
        <p:nvSpPr>
          <p:cNvPr id="5" name="Content Placeholder 1"/>
          <p:cNvSpPr txBox="1">
            <a:spLocks/>
          </p:cNvSpPr>
          <p:nvPr/>
        </p:nvSpPr>
        <p:spPr>
          <a:xfrm>
            <a:off x="528628" y="1161488"/>
            <a:ext cx="7856526" cy="4831233"/>
          </a:xfrm>
          <a:prstGeom prst="rect">
            <a:avLst/>
          </a:prstGeom>
        </p:spPr>
        <p:txBody>
          <a:bodyPr/>
          <a:lstStyle/>
          <a:p>
            <a:pPr marL="342900" lvl="0" indent="-342900">
              <a:spcBef>
                <a:spcPct val="20000"/>
              </a:spcBef>
            </a:pPr>
            <a:r>
              <a:rPr lang="en-US" sz="2000" b="1" dirty="0" smtClean="0">
                <a:solidFill>
                  <a:schemeClr val="tx1">
                    <a:lumMod val="75000"/>
                  </a:schemeClr>
                </a:solidFill>
                <a:latin typeface="Times New Roman" panose="02020603050405020304" pitchFamily="18" charset="0"/>
                <a:cs typeface="Times New Roman" panose="02020603050405020304" pitchFamily="18" charset="0"/>
              </a:rPr>
              <a:t>It is not Lobbying to:</a:t>
            </a:r>
          </a:p>
          <a:p>
            <a:pPr marL="342900" lvl="0" indent="-342900">
              <a:spcBef>
                <a:spcPct val="20000"/>
              </a:spcBef>
              <a:buFont typeface="Wingdings" panose="05000000000000000000" pitchFamily="2" charset="2"/>
              <a:buChar char="Ø"/>
            </a:pPr>
            <a:r>
              <a:rPr lang="en-US" sz="1600" dirty="0" smtClean="0">
                <a:solidFill>
                  <a:schemeClr val="tx1">
                    <a:lumMod val="75000"/>
                  </a:schemeClr>
                </a:solidFill>
                <a:latin typeface="Times New Roman" panose="02020603050405020304" pitchFamily="18" charset="0"/>
                <a:cs typeface="Times New Roman" panose="02020603050405020304" pitchFamily="18" charset="0"/>
              </a:rPr>
              <a:t>Communicate to support or oppose legislation as long as it does not contain a call to action (encouraging members to engage in direct or grassroots lobbying</a:t>
            </a:r>
            <a:r>
              <a:rPr lang="en-US" sz="1600" dirty="0" smtClean="0">
                <a:solidFill>
                  <a:schemeClr val="tx1">
                    <a:lumMod val="75000"/>
                  </a:schemeClr>
                </a:solidFill>
                <a:latin typeface="Times New Roman" panose="02020603050405020304" pitchFamily="18" charset="0"/>
                <a:cs typeface="Times New Roman" panose="02020603050405020304" pitchFamily="18" charset="0"/>
              </a:rPr>
              <a:t>)</a:t>
            </a:r>
            <a:endParaRPr lang="en-US" sz="1600" dirty="0" smtClean="0">
              <a:solidFill>
                <a:schemeClr val="tx1">
                  <a:lumMod val="75000"/>
                </a:schemeClr>
              </a:solidFill>
              <a:latin typeface="Times New Roman" panose="02020603050405020304" pitchFamily="18" charset="0"/>
              <a:cs typeface="Times New Roman" panose="02020603050405020304" pitchFamily="18" charset="0"/>
            </a:endParaRPr>
          </a:p>
          <a:p>
            <a:pPr marL="342900" lvl="0" indent="-342900">
              <a:spcBef>
                <a:spcPct val="20000"/>
              </a:spcBef>
              <a:buFont typeface="Wingdings" panose="05000000000000000000" pitchFamily="2" charset="2"/>
              <a:buChar char="Ø"/>
            </a:pPr>
            <a:r>
              <a:rPr lang="en-US" sz="1600" dirty="0">
                <a:solidFill>
                  <a:schemeClr val="tx1">
                    <a:lumMod val="75000"/>
                  </a:schemeClr>
                </a:solidFill>
                <a:latin typeface="Times New Roman" panose="02020603050405020304" pitchFamily="18" charset="0"/>
                <a:cs typeface="Times New Roman" panose="02020603050405020304" pitchFamily="18" charset="0"/>
              </a:rPr>
              <a:t>S</a:t>
            </a:r>
            <a:r>
              <a:rPr lang="en-US" sz="1600" dirty="0" smtClean="0">
                <a:solidFill>
                  <a:schemeClr val="tx1">
                    <a:lumMod val="75000"/>
                  </a:schemeClr>
                </a:solidFill>
                <a:latin typeface="Times New Roman" panose="02020603050405020304" pitchFamily="18" charset="0"/>
                <a:cs typeface="Times New Roman" panose="02020603050405020304" pitchFamily="18" charset="0"/>
              </a:rPr>
              <a:t>it in your Senator’s office and discuss a specific piece of legislation, as long as you don’t advocate for a specific view on that </a:t>
            </a:r>
            <a:r>
              <a:rPr lang="en-US" sz="1600" dirty="0" smtClean="0">
                <a:solidFill>
                  <a:schemeClr val="tx1">
                    <a:lumMod val="75000"/>
                  </a:schemeClr>
                </a:solidFill>
                <a:latin typeface="Times New Roman" panose="02020603050405020304" pitchFamily="18" charset="0"/>
                <a:cs typeface="Times New Roman" panose="02020603050405020304" pitchFamily="18" charset="0"/>
              </a:rPr>
              <a:t>legislation</a:t>
            </a:r>
            <a:endParaRPr lang="en-US" sz="1600" dirty="0" smtClean="0">
              <a:solidFill>
                <a:schemeClr val="tx1">
                  <a:lumMod val="75000"/>
                </a:schemeClr>
              </a:solidFill>
              <a:latin typeface="Times New Roman" panose="02020603050405020304" pitchFamily="18" charset="0"/>
              <a:cs typeface="Times New Roman" panose="02020603050405020304" pitchFamily="18" charset="0"/>
            </a:endParaRPr>
          </a:p>
          <a:p>
            <a:pPr marL="342900" lvl="0" indent="-342900">
              <a:spcBef>
                <a:spcPct val="20000"/>
              </a:spcBef>
              <a:buFont typeface="Wingdings" panose="05000000000000000000" pitchFamily="2" charset="2"/>
              <a:buChar char="Ø"/>
            </a:pPr>
            <a:r>
              <a:rPr lang="en-US" sz="1600" dirty="0">
                <a:solidFill>
                  <a:schemeClr val="tx1">
                    <a:lumMod val="75000"/>
                  </a:schemeClr>
                </a:solidFill>
                <a:latin typeface="Times New Roman" panose="02020603050405020304" pitchFamily="18" charset="0"/>
                <a:cs typeface="Times New Roman" panose="02020603050405020304" pitchFamily="18" charset="0"/>
              </a:rPr>
              <a:t>S</a:t>
            </a:r>
            <a:r>
              <a:rPr lang="en-US" sz="1600" dirty="0" smtClean="0">
                <a:solidFill>
                  <a:schemeClr val="tx1">
                    <a:lumMod val="75000"/>
                  </a:schemeClr>
                </a:solidFill>
                <a:latin typeface="Times New Roman" panose="02020603050405020304" pitchFamily="18" charset="0"/>
                <a:cs typeface="Times New Roman" panose="02020603050405020304" pitchFamily="18" charset="0"/>
              </a:rPr>
              <a:t>it in the same office and discuss your position on a policy issue or issues as long as the discussion is not about a specific </a:t>
            </a:r>
            <a:r>
              <a:rPr lang="en-US" sz="1600" dirty="0" smtClean="0">
                <a:solidFill>
                  <a:schemeClr val="tx1">
                    <a:lumMod val="75000"/>
                  </a:schemeClr>
                </a:solidFill>
                <a:latin typeface="Times New Roman" panose="02020603050405020304" pitchFamily="18" charset="0"/>
                <a:cs typeface="Times New Roman" panose="02020603050405020304" pitchFamily="18" charset="0"/>
              </a:rPr>
              <a:t>bill</a:t>
            </a:r>
            <a:endParaRPr lang="en-US" sz="1600" dirty="0" smtClean="0">
              <a:solidFill>
                <a:schemeClr val="tx1">
                  <a:lumMod val="75000"/>
                </a:schemeClr>
              </a:solidFill>
              <a:latin typeface="Times New Roman" panose="02020603050405020304" pitchFamily="18" charset="0"/>
              <a:cs typeface="Times New Roman" panose="02020603050405020304" pitchFamily="18" charset="0"/>
            </a:endParaRPr>
          </a:p>
          <a:p>
            <a:pPr marL="342900" lvl="0" indent="-342900">
              <a:spcBef>
                <a:spcPct val="20000"/>
              </a:spcBef>
              <a:buFont typeface="Wingdings" panose="05000000000000000000" pitchFamily="2" charset="2"/>
              <a:buChar char="Ø"/>
            </a:pPr>
            <a:r>
              <a:rPr lang="en-US" sz="1600" dirty="0" smtClean="0">
                <a:solidFill>
                  <a:schemeClr val="tx1">
                    <a:lumMod val="75000"/>
                  </a:schemeClr>
                </a:solidFill>
                <a:latin typeface="Times New Roman" panose="02020603050405020304" pitchFamily="18" charset="0"/>
                <a:cs typeface="Times New Roman" panose="02020603050405020304" pitchFamily="18" charset="0"/>
              </a:rPr>
              <a:t>Meet with a legislator to discuss social problems, without mentioning a specific </a:t>
            </a:r>
            <a:r>
              <a:rPr lang="en-US" sz="1600" dirty="0" smtClean="0">
                <a:solidFill>
                  <a:schemeClr val="tx1">
                    <a:lumMod val="75000"/>
                  </a:schemeClr>
                </a:solidFill>
                <a:latin typeface="Times New Roman" panose="02020603050405020304" pitchFamily="18" charset="0"/>
                <a:cs typeface="Times New Roman" panose="02020603050405020304" pitchFamily="18" charset="0"/>
              </a:rPr>
              <a:t>proposal</a:t>
            </a:r>
            <a:endParaRPr lang="en-US" sz="1600" dirty="0" smtClean="0">
              <a:solidFill>
                <a:schemeClr val="tx1">
                  <a:lumMod val="75000"/>
                </a:schemeClr>
              </a:solidFill>
              <a:latin typeface="Times New Roman" panose="02020603050405020304" pitchFamily="18" charset="0"/>
              <a:cs typeface="Times New Roman" panose="02020603050405020304" pitchFamily="18" charset="0"/>
            </a:endParaRPr>
          </a:p>
          <a:p>
            <a:pPr marL="342900" lvl="0" indent="-342900">
              <a:spcBef>
                <a:spcPct val="20000"/>
              </a:spcBef>
              <a:buFont typeface="Wingdings" panose="05000000000000000000" pitchFamily="2" charset="2"/>
              <a:buChar char="Ø"/>
            </a:pPr>
            <a:r>
              <a:rPr lang="en-US" sz="1600" dirty="0" smtClean="0">
                <a:solidFill>
                  <a:schemeClr val="tx1">
                    <a:lumMod val="75000"/>
                  </a:schemeClr>
                </a:solidFill>
                <a:latin typeface="Times New Roman" panose="02020603050405020304" pitchFamily="18" charset="0"/>
                <a:cs typeface="Times New Roman" panose="02020603050405020304" pitchFamily="18" charset="0"/>
              </a:rPr>
              <a:t>Provide a legislator with educational materials about a specific piece of legislation, without calling for specific action on the </a:t>
            </a:r>
            <a:r>
              <a:rPr lang="en-US" sz="1600" dirty="0" smtClean="0">
                <a:solidFill>
                  <a:schemeClr val="tx1">
                    <a:lumMod val="75000"/>
                  </a:schemeClr>
                </a:solidFill>
                <a:latin typeface="Times New Roman" panose="02020603050405020304" pitchFamily="18" charset="0"/>
                <a:cs typeface="Times New Roman" panose="02020603050405020304" pitchFamily="18" charset="0"/>
              </a:rPr>
              <a:t>legislation</a:t>
            </a:r>
            <a:endParaRPr lang="en-US" sz="1600" dirty="0" smtClean="0">
              <a:solidFill>
                <a:schemeClr val="tx1">
                  <a:lumMod val="75000"/>
                </a:schemeClr>
              </a:solidFill>
              <a:latin typeface="Times New Roman" panose="02020603050405020304" pitchFamily="18" charset="0"/>
              <a:cs typeface="Times New Roman" panose="02020603050405020304" pitchFamily="18" charset="0"/>
            </a:endParaRPr>
          </a:p>
          <a:p>
            <a:pPr marL="342900" lvl="0" indent="-342900">
              <a:spcBef>
                <a:spcPct val="20000"/>
              </a:spcBef>
              <a:buFont typeface="Wingdings" panose="05000000000000000000" pitchFamily="2" charset="2"/>
              <a:buChar char="Ø"/>
            </a:pPr>
            <a:r>
              <a:rPr lang="en-US" sz="1600" dirty="0" smtClean="0">
                <a:solidFill>
                  <a:schemeClr val="tx1">
                    <a:lumMod val="75000"/>
                  </a:schemeClr>
                </a:solidFill>
                <a:latin typeface="Times New Roman" panose="02020603050405020304" pitchFamily="18" charset="0"/>
                <a:cs typeface="Times New Roman" panose="02020603050405020304" pitchFamily="18" charset="0"/>
              </a:rPr>
              <a:t>Track activities of legislators, including votes, positions taken, contributions accepted, etc.</a:t>
            </a:r>
          </a:p>
          <a:p>
            <a:pPr marL="342900" lvl="0" indent="-342900">
              <a:spcBef>
                <a:spcPct val="20000"/>
              </a:spcBef>
              <a:buFont typeface="Wingdings" panose="05000000000000000000" pitchFamily="2" charset="2"/>
              <a:buChar char="Ø"/>
            </a:pPr>
            <a:r>
              <a:rPr lang="en-US" sz="1600" dirty="0" smtClean="0">
                <a:solidFill>
                  <a:schemeClr val="tx1">
                    <a:lumMod val="75000"/>
                  </a:schemeClr>
                </a:solidFill>
                <a:latin typeface="Times New Roman" panose="02020603050405020304" pitchFamily="18" charset="0"/>
                <a:cs typeface="Times New Roman" panose="02020603050405020304" pitchFamily="18" charset="0"/>
              </a:rPr>
              <a:t>Advocate for better enforcement of existing </a:t>
            </a:r>
            <a:r>
              <a:rPr lang="en-US" sz="1600" dirty="0" smtClean="0">
                <a:solidFill>
                  <a:schemeClr val="tx1">
                    <a:lumMod val="75000"/>
                  </a:schemeClr>
                </a:solidFill>
                <a:latin typeface="Times New Roman" panose="02020603050405020304" pitchFamily="18" charset="0"/>
                <a:cs typeface="Times New Roman" panose="02020603050405020304" pitchFamily="18" charset="0"/>
              </a:rPr>
              <a:t>laws</a:t>
            </a:r>
            <a:endParaRPr lang="en-US" sz="1600" dirty="0" smtClean="0">
              <a:solidFill>
                <a:schemeClr val="tx1">
                  <a:lumMod val="75000"/>
                </a:schemeClr>
              </a:solidFill>
              <a:latin typeface="Times New Roman" panose="02020603050405020304" pitchFamily="18" charset="0"/>
              <a:cs typeface="Times New Roman" panose="02020603050405020304" pitchFamily="18" charset="0"/>
            </a:endParaRPr>
          </a:p>
          <a:p>
            <a:pPr marL="342900" lvl="0" indent="-342900">
              <a:spcBef>
                <a:spcPct val="20000"/>
              </a:spcBef>
              <a:buFont typeface="Wingdings" panose="05000000000000000000" pitchFamily="2" charset="2"/>
              <a:buChar char="Ø"/>
            </a:pPr>
            <a:r>
              <a:rPr lang="en-US" sz="1600" dirty="0" smtClean="0">
                <a:solidFill>
                  <a:schemeClr val="tx1">
                    <a:lumMod val="75000"/>
                  </a:schemeClr>
                </a:solidFill>
                <a:latin typeface="Times New Roman" panose="02020603050405020304" pitchFamily="18" charset="0"/>
                <a:cs typeface="Times New Roman" panose="02020603050405020304" pitchFamily="18" charset="0"/>
              </a:rPr>
              <a:t>Conduct public education </a:t>
            </a:r>
            <a:r>
              <a:rPr lang="en-US" sz="1600" dirty="0" smtClean="0">
                <a:solidFill>
                  <a:schemeClr val="tx1">
                    <a:lumMod val="75000"/>
                  </a:schemeClr>
                </a:solidFill>
                <a:latin typeface="Times New Roman" panose="02020603050405020304" pitchFamily="18" charset="0"/>
                <a:cs typeface="Times New Roman" panose="02020603050405020304" pitchFamily="18" charset="0"/>
              </a:rPr>
              <a:t>campaigns</a:t>
            </a:r>
            <a:endParaRPr lang="en-US" sz="1600" dirty="0" smtClean="0">
              <a:solidFill>
                <a:schemeClr val="tx1">
                  <a:lumMod val="75000"/>
                </a:schemeClr>
              </a:solidFill>
              <a:latin typeface="Times New Roman" panose="02020603050405020304" pitchFamily="18" charset="0"/>
              <a:cs typeface="Times New Roman" panose="02020603050405020304" pitchFamily="18" charset="0"/>
            </a:endParaRPr>
          </a:p>
          <a:p>
            <a:pPr marL="342900" lvl="0" indent="-342900">
              <a:spcBef>
                <a:spcPct val="20000"/>
              </a:spcBef>
              <a:buFont typeface="Wingdings" panose="05000000000000000000" pitchFamily="2" charset="2"/>
              <a:buChar char="v"/>
            </a:pPr>
            <a:endParaRPr lang="en-US" sz="1600" dirty="0" smtClean="0">
              <a:latin typeface="Gotham"/>
              <a:cs typeface="Futura Book"/>
            </a:endParaRPr>
          </a:p>
          <a:p>
            <a:pPr marL="342900" lvl="0" indent="-342900">
              <a:spcBef>
                <a:spcPct val="20000"/>
              </a:spcBef>
            </a:pPr>
            <a:endParaRPr lang="en-US" sz="1600" dirty="0" smtClean="0">
              <a:latin typeface="Gotham"/>
              <a:cs typeface="Futura Book"/>
            </a:endParaRPr>
          </a:p>
          <a:p>
            <a:pPr marL="342900" lvl="0" indent="-342900">
              <a:spcBef>
                <a:spcPct val="20000"/>
              </a:spcBef>
            </a:pPr>
            <a:endParaRPr lang="en-US" sz="1600" dirty="0" smtClean="0">
              <a:latin typeface="Gotham"/>
              <a:cs typeface="Futura Book"/>
            </a:endParaRPr>
          </a:p>
          <a:p>
            <a:pPr marL="342900" lvl="0" indent="-342900">
              <a:spcBef>
                <a:spcPct val="20000"/>
              </a:spcBef>
            </a:pPr>
            <a:endParaRPr lang="en-US" sz="1600" dirty="0">
              <a:latin typeface="Gotham"/>
              <a:cs typeface="Futura Book"/>
            </a:endParaRPr>
          </a:p>
          <a:p>
            <a:pPr marL="342900" lvl="0" indent="-342900">
              <a:spcBef>
                <a:spcPct val="20000"/>
              </a:spcBef>
            </a:pPr>
            <a:endParaRPr lang="en-US" sz="1600" dirty="0" smtClean="0">
              <a:latin typeface="Gotham"/>
              <a:cs typeface="Futura Book"/>
            </a:endParaRPr>
          </a:p>
          <a:p>
            <a:pPr marL="342900" lvl="0" indent="-342900" algn="ctr">
              <a:spcBef>
                <a:spcPct val="20000"/>
              </a:spcBef>
            </a:pPr>
            <a:endParaRPr lang="en-US" sz="1600" dirty="0" smtClean="0">
              <a:latin typeface="Gotham"/>
              <a:cs typeface="Futura Book"/>
            </a:endParaRPr>
          </a:p>
        </p:txBody>
      </p:sp>
      <p:sp>
        <p:nvSpPr>
          <p:cNvPr id="7" name="Slide Number Placeholder 4"/>
          <p:cNvSpPr txBox="1">
            <a:spLocks/>
          </p:cNvSpPr>
          <p:nvPr/>
        </p:nvSpPr>
        <p:spPr>
          <a:xfrm>
            <a:off x="6766560" y="6538912"/>
            <a:ext cx="2377440"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7</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876353013"/>
      </p:ext>
    </p:extLst>
  </p:cSld>
  <p:clrMapOvr>
    <a:masterClrMapping/>
  </p:clrMapOvr>
  <p:transition>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Do I have to Register?</a:t>
            </a: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0D03F8EA-E595-4942-80E1-5C06A271EB06}" type="slidenum">
              <a:rPr lang="en-US" smtClean="0"/>
              <a:pPr/>
              <a:t>14</a:t>
            </a:fld>
            <a:endParaRPr lang="en-US" dirty="0"/>
          </a:p>
        </p:txBody>
      </p:sp>
      <p:sp>
        <p:nvSpPr>
          <p:cNvPr id="4" name="TextBox 3"/>
          <p:cNvSpPr txBox="1"/>
          <p:nvPr/>
        </p:nvSpPr>
        <p:spPr>
          <a:xfrm>
            <a:off x="883664" y="1367758"/>
            <a:ext cx="7731344" cy="3139321"/>
          </a:xfrm>
          <a:prstGeom prst="rect">
            <a:avLst/>
          </a:prstGeom>
          <a:noFill/>
        </p:spPr>
        <p:txBody>
          <a:bodyPr wrap="square" rtlCol="0">
            <a:spAutoFit/>
          </a:bodyPr>
          <a:lstStyle/>
          <a:p>
            <a:r>
              <a:rPr lang="en-US" dirty="0">
                <a:solidFill>
                  <a:schemeClr val="tx1">
                    <a:lumMod val="75000"/>
                  </a:schemeClr>
                </a:solidFill>
                <a:latin typeface="Times New Roman" panose="02020603050405020304" pitchFamily="18" charset="0"/>
                <a:cs typeface="Times New Roman" panose="02020603050405020304" pitchFamily="18" charset="0"/>
              </a:rPr>
              <a:t>I</a:t>
            </a:r>
            <a:r>
              <a:rPr lang="en-US" dirty="0" smtClean="0">
                <a:solidFill>
                  <a:schemeClr val="tx1">
                    <a:lumMod val="75000"/>
                  </a:schemeClr>
                </a:solidFill>
                <a:latin typeface="Times New Roman" panose="02020603050405020304" pitchFamily="18" charset="0"/>
                <a:cs typeface="Times New Roman" panose="02020603050405020304" pitchFamily="18" charset="0"/>
              </a:rPr>
              <a:t>ncidental (Safe Harbor)</a:t>
            </a:r>
          </a:p>
          <a:p>
            <a:endParaRPr lang="en-US" dirty="0" smtClean="0">
              <a:solidFill>
                <a:schemeClr val="tx1">
                  <a:lumMod val="75000"/>
                </a:schemeClr>
              </a:solidFill>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pPr>
            <a:r>
              <a:rPr lang="en-US" dirty="0" smtClean="0">
                <a:solidFill>
                  <a:schemeClr val="tx1">
                    <a:lumMod val="75000"/>
                  </a:schemeClr>
                </a:solidFill>
                <a:latin typeface="Times New Roman" panose="02020603050405020304" pitchFamily="18" charset="0"/>
                <a:cs typeface="Times New Roman" panose="02020603050405020304" pitchFamily="18" charset="0"/>
              </a:rPr>
              <a:t>Less than 25 hours during any reporting period </a:t>
            </a:r>
            <a:r>
              <a:rPr lang="en-US" b="1" dirty="0" smtClean="0">
                <a:solidFill>
                  <a:schemeClr val="tx1">
                    <a:lumMod val="75000"/>
                  </a:schemeClr>
                </a:solidFill>
                <a:latin typeface="Times New Roman" panose="02020603050405020304" pitchFamily="18" charset="0"/>
                <a:cs typeface="Times New Roman" panose="02020603050405020304" pitchFamily="18" charset="0"/>
              </a:rPr>
              <a:t>AND</a:t>
            </a:r>
            <a:r>
              <a:rPr lang="en-US" dirty="0" smtClean="0">
                <a:solidFill>
                  <a:schemeClr val="tx1">
                    <a:lumMod val="75000"/>
                  </a:schemeClr>
                </a:solidFill>
                <a:latin typeface="Times New Roman" panose="02020603050405020304" pitchFamily="18" charset="0"/>
                <a:cs typeface="Times New Roman" panose="02020603050405020304" pitchFamily="18" charset="0"/>
              </a:rPr>
              <a:t> receive less than $2,500 during any reporting period.  </a:t>
            </a:r>
          </a:p>
          <a:p>
            <a:pPr marL="742950" lvl="1" indent="-285750">
              <a:buFont typeface="Wingdings" panose="05000000000000000000" pitchFamily="2" charset="2"/>
              <a:buChar char="Ø"/>
            </a:pPr>
            <a:endParaRPr lang="en-US" dirty="0">
              <a:solidFill>
                <a:schemeClr val="tx1">
                  <a:lumMod val="75000"/>
                </a:schemeClr>
              </a:solidFill>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pPr>
            <a:r>
              <a:rPr lang="en-US" dirty="0" smtClean="0">
                <a:solidFill>
                  <a:schemeClr val="tx1">
                    <a:lumMod val="75000"/>
                  </a:schemeClr>
                </a:solidFill>
                <a:latin typeface="Times New Roman" panose="02020603050405020304" pitchFamily="18" charset="0"/>
                <a:cs typeface="Times New Roman" panose="02020603050405020304" pitchFamily="18" charset="0"/>
              </a:rPr>
              <a:t>Reporting periods are January 1</a:t>
            </a:r>
            <a:r>
              <a:rPr lang="en-US" baseline="30000" dirty="0" smtClean="0">
                <a:solidFill>
                  <a:schemeClr val="tx1">
                    <a:lumMod val="75000"/>
                  </a:schemeClr>
                </a:solidFill>
                <a:latin typeface="Times New Roman" panose="02020603050405020304" pitchFamily="18" charset="0"/>
                <a:cs typeface="Times New Roman" panose="02020603050405020304" pitchFamily="18" charset="0"/>
              </a:rPr>
              <a:t>st</a:t>
            </a:r>
            <a:r>
              <a:rPr lang="en-US" dirty="0" smtClean="0">
                <a:solidFill>
                  <a:schemeClr val="tx1">
                    <a:lumMod val="75000"/>
                  </a:schemeClr>
                </a:solidFill>
                <a:latin typeface="Times New Roman" panose="02020603050405020304" pitchFamily="18" charset="0"/>
                <a:cs typeface="Times New Roman" panose="02020603050405020304" pitchFamily="18" charset="0"/>
              </a:rPr>
              <a:t> to June 30</a:t>
            </a:r>
            <a:r>
              <a:rPr lang="en-US" baseline="30000" dirty="0" smtClean="0">
                <a:solidFill>
                  <a:schemeClr val="tx1">
                    <a:lumMod val="75000"/>
                  </a:schemeClr>
                </a:solidFill>
                <a:latin typeface="Times New Roman" panose="02020603050405020304" pitchFamily="18" charset="0"/>
                <a:cs typeface="Times New Roman" panose="02020603050405020304" pitchFamily="18" charset="0"/>
              </a:rPr>
              <a:t>th</a:t>
            </a:r>
            <a:r>
              <a:rPr lang="en-US" dirty="0" smtClean="0">
                <a:solidFill>
                  <a:schemeClr val="tx1">
                    <a:lumMod val="75000"/>
                  </a:schemeClr>
                </a:solidFill>
                <a:latin typeface="Times New Roman" panose="02020603050405020304" pitchFamily="18" charset="0"/>
                <a:cs typeface="Times New Roman" panose="02020603050405020304" pitchFamily="18" charset="0"/>
              </a:rPr>
              <a:t> and July 1</a:t>
            </a:r>
            <a:r>
              <a:rPr lang="en-US" baseline="30000" dirty="0" smtClean="0">
                <a:solidFill>
                  <a:schemeClr val="tx1">
                    <a:lumMod val="75000"/>
                  </a:schemeClr>
                </a:solidFill>
                <a:latin typeface="Times New Roman" panose="02020603050405020304" pitchFamily="18" charset="0"/>
                <a:cs typeface="Times New Roman" panose="02020603050405020304" pitchFamily="18" charset="0"/>
              </a:rPr>
              <a:t>st</a:t>
            </a:r>
            <a:r>
              <a:rPr lang="en-US" dirty="0" smtClean="0">
                <a:solidFill>
                  <a:schemeClr val="tx1">
                    <a:lumMod val="75000"/>
                  </a:schemeClr>
                </a:solidFill>
                <a:latin typeface="Times New Roman" panose="02020603050405020304" pitchFamily="18" charset="0"/>
                <a:cs typeface="Times New Roman" panose="02020603050405020304" pitchFamily="18" charset="0"/>
              </a:rPr>
              <a:t> to December 31</a:t>
            </a:r>
            <a:r>
              <a:rPr lang="en-US" baseline="30000" dirty="0" smtClean="0">
                <a:solidFill>
                  <a:schemeClr val="tx1">
                    <a:lumMod val="75000"/>
                  </a:schemeClr>
                </a:solidFill>
                <a:latin typeface="Times New Roman" panose="02020603050405020304" pitchFamily="18" charset="0"/>
                <a:cs typeface="Times New Roman" panose="02020603050405020304" pitchFamily="18" charset="0"/>
              </a:rPr>
              <a:t>st</a:t>
            </a:r>
            <a:r>
              <a:rPr lang="en-US" dirty="0" smtClean="0">
                <a:solidFill>
                  <a:schemeClr val="tx1">
                    <a:lumMod val="75000"/>
                  </a:schemeClr>
                </a:solidFill>
                <a:latin typeface="Times New Roman" panose="02020603050405020304" pitchFamily="18" charset="0"/>
                <a:cs typeface="Times New Roman" panose="02020603050405020304" pitchFamily="18" charset="0"/>
              </a:rPr>
              <a:t>.</a:t>
            </a:r>
          </a:p>
          <a:p>
            <a:pPr marL="742950" lvl="1" indent="-285750">
              <a:buFont typeface="Wingdings" panose="05000000000000000000" pitchFamily="2" charset="2"/>
              <a:buChar char="Ø"/>
            </a:pPr>
            <a:endParaRPr lang="en-US" dirty="0">
              <a:solidFill>
                <a:schemeClr val="tx1">
                  <a:lumMod val="75000"/>
                </a:schemeClr>
              </a:solidFill>
              <a:latin typeface="Times New Roman" panose="02020603050405020304" pitchFamily="18" charset="0"/>
              <a:cs typeface="Times New Roman" panose="02020603050405020304" pitchFamily="18" charset="0"/>
            </a:endParaRPr>
          </a:p>
          <a:p>
            <a:r>
              <a:rPr lang="en-US" dirty="0" smtClean="0">
                <a:solidFill>
                  <a:schemeClr val="tx1">
                    <a:lumMod val="75000"/>
                  </a:schemeClr>
                </a:solidFill>
                <a:latin typeface="Times New Roman" panose="02020603050405020304" pitchFamily="18" charset="0"/>
                <a:cs typeface="Times New Roman" panose="02020603050405020304" pitchFamily="18" charset="0"/>
              </a:rPr>
              <a:t>Note: If salary apportionment exceeds $2,500 may be required to register.  The threshold is easy to trigger.</a:t>
            </a:r>
          </a:p>
          <a:p>
            <a:endParaRPr lang="en-US" dirty="0"/>
          </a:p>
        </p:txBody>
      </p:sp>
      <p:pic>
        <p:nvPicPr>
          <p:cNvPr id="7171" name="Picture 3" descr="C:\Users\kkent\AppData\Local\Microsoft\Windows\Temporary Internet Files\Content.IE5\DS3BCBA3\Safe-Harbo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8309" y="4114802"/>
            <a:ext cx="1984000"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187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How do I Register?</a:t>
            </a: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0D03F8EA-E595-4942-80E1-5C06A271EB06}" type="slidenum">
              <a:rPr lang="en-US" smtClean="0"/>
              <a:pPr/>
              <a:t>15</a:t>
            </a:fld>
            <a:endParaRPr lang="en-US" dirty="0"/>
          </a:p>
        </p:txBody>
      </p:sp>
      <p:sp>
        <p:nvSpPr>
          <p:cNvPr id="4" name="Rectangle 3"/>
          <p:cNvSpPr/>
          <p:nvPr/>
        </p:nvSpPr>
        <p:spPr>
          <a:xfrm>
            <a:off x="899285" y="1305342"/>
            <a:ext cx="7787513" cy="4801314"/>
          </a:xfrm>
          <a:prstGeom prst="rect">
            <a:avLst/>
          </a:prstGeom>
        </p:spPr>
        <p:txBody>
          <a:bodyPr wrap="square">
            <a:spAutoFit/>
          </a:bodyPr>
          <a:lstStyle/>
          <a:p>
            <a:pPr marL="285750" indent="-285750">
              <a:buFont typeface="Wingdings" panose="05000000000000000000" pitchFamily="2" charset="2"/>
              <a:buChar char="Ø"/>
            </a:pPr>
            <a:r>
              <a:rPr lang="en-US" dirty="0">
                <a:solidFill>
                  <a:schemeClr val="tx1">
                    <a:lumMod val="75000"/>
                  </a:schemeClr>
                </a:solidFill>
                <a:latin typeface="Times New Roman" panose="02020603050405020304" pitchFamily="18" charset="0"/>
                <a:cs typeface="Times New Roman" panose="02020603050405020304" pitchFamily="18" charset="0"/>
              </a:rPr>
              <a:t>In the state of Massachusetts all lobbyist are required to register with the </a:t>
            </a:r>
            <a:r>
              <a:rPr lang="en-US" b="1" dirty="0">
                <a:solidFill>
                  <a:schemeClr val="tx1">
                    <a:lumMod val="75000"/>
                  </a:schemeClr>
                </a:solidFill>
                <a:latin typeface="Times New Roman" panose="02020603050405020304" pitchFamily="18" charset="0"/>
                <a:cs typeface="Times New Roman" panose="02020603050405020304" pitchFamily="18" charset="0"/>
              </a:rPr>
              <a:t>Secretary of State</a:t>
            </a:r>
            <a:r>
              <a:rPr lang="en-US" dirty="0">
                <a:solidFill>
                  <a:schemeClr val="tx1">
                    <a:lumMod val="75000"/>
                  </a:schemeClr>
                </a:solidFill>
                <a:latin typeface="Times New Roman" panose="02020603050405020304" pitchFamily="18" charset="0"/>
                <a:cs typeface="Times New Roman" panose="02020603050405020304" pitchFamily="18" charset="0"/>
              </a:rPr>
              <a:t>. </a:t>
            </a:r>
            <a:endParaRPr lang="en-US" dirty="0" smtClean="0">
              <a:solidFill>
                <a:schemeClr val="tx1">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dirty="0">
              <a:solidFill>
                <a:schemeClr val="tx1">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solidFill>
                  <a:schemeClr val="tx1">
                    <a:lumMod val="75000"/>
                  </a:schemeClr>
                </a:solidFill>
                <a:latin typeface="Times New Roman" panose="02020603050405020304" pitchFamily="18" charset="0"/>
                <a:cs typeface="Times New Roman" panose="02020603050405020304" pitchFamily="18" charset="0"/>
              </a:rPr>
              <a:t>An </a:t>
            </a:r>
            <a:r>
              <a:rPr lang="en-US" dirty="0">
                <a:solidFill>
                  <a:schemeClr val="tx1">
                    <a:lumMod val="75000"/>
                  </a:schemeClr>
                </a:solidFill>
                <a:latin typeface="Times New Roman" panose="02020603050405020304" pitchFamily="18" charset="0"/>
                <a:cs typeface="Times New Roman" panose="02020603050405020304" pitchFamily="18" charset="0"/>
              </a:rPr>
              <a:t>annual registration statement and $</a:t>
            </a:r>
            <a:r>
              <a:rPr lang="en-US" dirty="0" smtClean="0">
                <a:solidFill>
                  <a:schemeClr val="tx1">
                    <a:lumMod val="75000"/>
                  </a:schemeClr>
                </a:solidFill>
                <a:latin typeface="Times New Roman" panose="02020603050405020304" pitchFamily="18" charset="0"/>
                <a:cs typeface="Times New Roman" panose="02020603050405020304" pitchFamily="18" charset="0"/>
              </a:rPr>
              <a:t>100. Lobbyist entity for which the executive or legislative agent is an employee, partner or shareholder must pay an annual filing fee of $1,000. Due by </a:t>
            </a:r>
            <a:r>
              <a:rPr lang="en-US" b="1" dirty="0" smtClean="0">
                <a:solidFill>
                  <a:schemeClr val="tx1">
                    <a:lumMod val="75000"/>
                  </a:schemeClr>
                </a:solidFill>
                <a:latin typeface="Times New Roman" panose="02020603050405020304" pitchFamily="18" charset="0"/>
                <a:cs typeface="Times New Roman" panose="02020603050405020304" pitchFamily="18" charset="0"/>
              </a:rPr>
              <a:t>December 15</a:t>
            </a:r>
            <a:r>
              <a:rPr lang="en-US" dirty="0" smtClean="0">
                <a:solidFill>
                  <a:schemeClr val="tx1">
                    <a:lumMod val="75000"/>
                  </a:schemeClr>
                </a:solidFill>
                <a:latin typeface="Times New Roman" panose="02020603050405020304" pitchFamily="18" charset="0"/>
                <a:cs typeface="Times New Roman" panose="02020603050405020304" pitchFamily="18" charset="0"/>
              </a:rPr>
              <a:t> for the upcoming calendar year.</a:t>
            </a:r>
          </a:p>
          <a:p>
            <a:pPr marL="285750" indent="-285750">
              <a:buFont typeface="Wingdings" panose="05000000000000000000" pitchFamily="2" charset="2"/>
              <a:buChar char="Ø"/>
            </a:pPr>
            <a:endParaRPr lang="en-US" dirty="0">
              <a:solidFill>
                <a:schemeClr val="tx1">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solidFill>
                  <a:schemeClr val="tx1">
                    <a:lumMod val="75000"/>
                  </a:schemeClr>
                </a:solidFill>
                <a:latin typeface="Times New Roman" panose="02020603050405020304" pitchFamily="18" charset="0"/>
                <a:cs typeface="Times New Roman" panose="02020603050405020304" pitchFamily="18" charset="0"/>
              </a:rPr>
              <a:t>Also required </a:t>
            </a:r>
            <a:r>
              <a:rPr lang="en-US" dirty="0">
                <a:solidFill>
                  <a:schemeClr val="tx1">
                    <a:lumMod val="75000"/>
                  </a:schemeClr>
                </a:solidFill>
                <a:latin typeface="Times New Roman" panose="02020603050405020304" pitchFamily="18" charset="0"/>
                <a:cs typeface="Times New Roman" panose="02020603050405020304" pitchFamily="18" charset="0"/>
              </a:rPr>
              <a:t>to complete an in-person or online seminar. </a:t>
            </a:r>
            <a:endParaRPr lang="en-US" dirty="0" smtClean="0">
              <a:solidFill>
                <a:schemeClr val="tx1">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dirty="0">
              <a:solidFill>
                <a:schemeClr val="tx1">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dirty="0" smtClean="0">
                <a:solidFill>
                  <a:schemeClr val="tx1">
                    <a:lumMod val="75000"/>
                  </a:schemeClr>
                </a:solidFill>
                <a:latin typeface="Times New Roman" panose="02020603050405020304" pitchFamily="18" charset="0"/>
                <a:cs typeface="Times New Roman" panose="02020603050405020304" pitchFamily="18" charset="0"/>
              </a:rPr>
              <a:t>Semi Annual Disclosure Reports (</a:t>
            </a:r>
            <a:r>
              <a:rPr lang="en-US" b="1" dirty="0" smtClean="0">
                <a:solidFill>
                  <a:schemeClr val="tx1">
                    <a:lumMod val="75000"/>
                  </a:schemeClr>
                </a:solidFill>
                <a:latin typeface="Times New Roman" panose="02020603050405020304" pitchFamily="18" charset="0"/>
                <a:cs typeface="Times New Roman" panose="02020603050405020304" pitchFamily="18" charset="0"/>
              </a:rPr>
              <a:t>due July 15 and January 15</a:t>
            </a:r>
            <a:r>
              <a:rPr lang="en-US" dirty="0" smtClean="0">
                <a:solidFill>
                  <a:schemeClr val="tx1">
                    <a:lumMod val="75000"/>
                  </a:schemeClr>
                </a:solidFill>
                <a:latin typeface="Times New Roman" panose="02020603050405020304" pitchFamily="18" charset="0"/>
                <a:cs typeface="Times New Roman" panose="02020603050405020304" pitchFamily="18" charset="0"/>
              </a:rPr>
              <a:t>)</a:t>
            </a:r>
          </a:p>
          <a:p>
            <a:pPr marL="742950" lvl="1" indent="-285750">
              <a:buFont typeface="Wingdings" panose="05000000000000000000" pitchFamily="2" charset="2"/>
              <a:buChar char="Ø"/>
            </a:pPr>
            <a:r>
              <a:rPr lang="en-US" dirty="0" smtClean="0">
                <a:solidFill>
                  <a:schemeClr val="tx1">
                    <a:lumMod val="75000"/>
                  </a:schemeClr>
                </a:solidFill>
                <a:latin typeface="Times New Roman" panose="02020603050405020304" pitchFamily="18" charset="0"/>
                <a:cs typeface="Times New Roman" panose="02020603050405020304" pitchFamily="18" charset="0"/>
              </a:rPr>
              <a:t>Statement of lobbyist position</a:t>
            </a:r>
          </a:p>
          <a:p>
            <a:pPr marL="742950" lvl="1" indent="-285750">
              <a:buFont typeface="Wingdings" panose="05000000000000000000" pitchFamily="2" charset="2"/>
              <a:buChar char="Ø"/>
            </a:pPr>
            <a:r>
              <a:rPr lang="en-US" dirty="0" smtClean="0">
                <a:solidFill>
                  <a:schemeClr val="tx1">
                    <a:lumMod val="75000"/>
                  </a:schemeClr>
                </a:solidFill>
                <a:latin typeface="Times New Roman" panose="02020603050405020304" pitchFamily="18" charset="0"/>
                <a:cs typeface="Times New Roman" panose="02020603050405020304" pitchFamily="18" charset="0"/>
              </a:rPr>
              <a:t>Identification of client or clients</a:t>
            </a:r>
          </a:p>
          <a:p>
            <a:pPr marL="742950" lvl="1" indent="-285750">
              <a:buFont typeface="Wingdings" panose="05000000000000000000" pitchFamily="2" charset="2"/>
              <a:buChar char="Ø"/>
            </a:pPr>
            <a:r>
              <a:rPr lang="en-US" dirty="0" smtClean="0">
                <a:solidFill>
                  <a:schemeClr val="tx1">
                    <a:lumMod val="75000"/>
                  </a:schemeClr>
                </a:solidFill>
                <a:latin typeface="Times New Roman" panose="02020603050405020304" pitchFamily="18" charset="0"/>
                <a:cs typeface="Times New Roman" panose="02020603050405020304" pitchFamily="18" charset="0"/>
              </a:rPr>
              <a:t>Compensation received for lobbying</a:t>
            </a:r>
          </a:p>
          <a:p>
            <a:pPr marL="742950" lvl="1" indent="-285750">
              <a:buFont typeface="Wingdings" panose="05000000000000000000" pitchFamily="2" charset="2"/>
              <a:buChar char="Ø"/>
            </a:pPr>
            <a:r>
              <a:rPr lang="en-US" dirty="0" smtClean="0">
                <a:solidFill>
                  <a:schemeClr val="tx1">
                    <a:lumMod val="75000"/>
                  </a:schemeClr>
                </a:solidFill>
                <a:latin typeface="Times New Roman" panose="02020603050405020304" pitchFamily="18" charset="0"/>
                <a:cs typeface="Times New Roman" panose="02020603050405020304" pitchFamily="18" charset="0"/>
              </a:rPr>
              <a:t>All direct business associations with public officials</a:t>
            </a:r>
          </a:p>
          <a:p>
            <a:pPr marL="742950" lvl="1" indent="-285750">
              <a:buFont typeface="Wingdings" panose="05000000000000000000" pitchFamily="2" charset="2"/>
              <a:buChar char="v"/>
            </a:pPr>
            <a:endParaRPr lang="en-US" dirty="0"/>
          </a:p>
          <a:p>
            <a:endParaRPr lang="en-US" dirty="0"/>
          </a:p>
        </p:txBody>
      </p:sp>
    </p:spTree>
    <p:extLst>
      <p:ext uri="{BB962C8B-B14F-4D97-AF65-F5344CB8AC3E}">
        <p14:creationId xmlns:p14="http://schemas.microsoft.com/office/powerpoint/2010/main" val="2598605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What May Happen if I Fail to Register?</a:t>
            </a: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0D03F8EA-E595-4942-80E1-5C06A271EB06}" type="slidenum">
              <a:rPr lang="en-US" smtClean="0"/>
              <a:pPr/>
              <a:t>16</a:t>
            </a:fld>
            <a:endParaRPr lang="en-US" dirty="0"/>
          </a:p>
        </p:txBody>
      </p:sp>
      <p:sp>
        <p:nvSpPr>
          <p:cNvPr id="4" name="Rectangle 3"/>
          <p:cNvSpPr/>
          <p:nvPr/>
        </p:nvSpPr>
        <p:spPr>
          <a:xfrm>
            <a:off x="959741" y="1166843"/>
            <a:ext cx="7632595" cy="4739759"/>
          </a:xfrm>
          <a:prstGeom prst="rect">
            <a:avLst/>
          </a:prstGeom>
        </p:spPr>
        <p:txBody>
          <a:bodyPr wrap="square">
            <a:spAutoFit/>
          </a:bodyPr>
          <a:lstStyle/>
          <a:p>
            <a:pPr marL="742950" lvl="1" indent="-285750">
              <a:buFont typeface="Wingdings" panose="05000000000000000000" pitchFamily="2" charset="2"/>
              <a:buChar char="Ø"/>
            </a:pPr>
            <a:r>
              <a:rPr lang="en-US" dirty="0">
                <a:solidFill>
                  <a:schemeClr val="tx1">
                    <a:lumMod val="75000"/>
                  </a:schemeClr>
                </a:solidFill>
                <a:latin typeface="Times New Roman" panose="02020603050405020304" pitchFamily="18" charset="0"/>
                <a:cs typeface="Times New Roman" panose="02020603050405020304" pitchFamily="18" charset="0"/>
              </a:rPr>
              <a:t>Civil and criminal penalties</a:t>
            </a:r>
            <a:endParaRPr lang="en-US" sz="1400" dirty="0">
              <a:solidFill>
                <a:schemeClr val="tx1">
                  <a:lumMod val="75000"/>
                </a:schemeClr>
              </a:solidFill>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pPr>
            <a:endParaRPr lang="en-US" dirty="0" smtClean="0">
              <a:solidFill>
                <a:schemeClr val="tx1">
                  <a:lumMod val="75000"/>
                </a:schemeClr>
              </a:solidFill>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pPr>
            <a:r>
              <a:rPr lang="en-US" dirty="0" smtClean="0">
                <a:solidFill>
                  <a:schemeClr val="tx1">
                    <a:lumMod val="75000"/>
                  </a:schemeClr>
                </a:solidFill>
                <a:latin typeface="Times New Roman" panose="02020603050405020304" pitchFamily="18" charset="0"/>
                <a:cs typeface="Times New Roman" panose="02020603050405020304" pitchFamily="18" charset="0"/>
              </a:rPr>
              <a:t>$</a:t>
            </a:r>
            <a:r>
              <a:rPr lang="en-US" dirty="0">
                <a:solidFill>
                  <a:schemeClr val="tx1">
                    <a:lumMod val="75000"/>
                  </a:schemeClr>
                </a:solidFill>
                <a:latin typeface="Times New Roman" panose="02020603050405020304" pitchFamily="18" charset="0"/>
                <a:cs typeface="Times New Roman" panose="02020603050405020304" pitchFamily="18" charset="0"/>
              </a:rPr>
              <a:t>50 per day for every day such reports are late up to the 20</a:t>
            </a:r>
            <a:r>
              <a:rPr lang="en-US" baseline="30000" dirty="0">
                <a:solidFill>
                  <a:schemeClr val="tx1">
                    <a:lumMod val="75000"/>
                  </a:schemeClr>
                </a:solidFill>
                <a:latin typeface="Times New Roman" panose="02020603050405020304" pitchFamily="18" charset="0"/>
                <a:cs typeface="Times New Roman" panose="02020603050405020304" pitchFamily="18" charset="0"/>
              </a:rPr>
              <a:t>th</a:t>
            </a:r>
            <a:r>
              <a:rPr lang="en-US" dirty="0">
                <a:solidFill>
                  <a:schemeClr val="tx1">
                    <a:lumMod val="75000"/>
                  </a:schemeClr>
                </a:solidFill>
                <a:latin typeface="Times New Roman" panose="02020603050405020304" pitchFamily="18" charset="0"/>
                <a:cs typeface="Times New Roman" panose="02020603050405020304" pitchFamily="18" charset="0"/>
              </a:rPr>
              <a:t> day, thereafter $100 per day until filed.</a:t>
            </a:r>
            <a:endParaRPr lang="en-US" sz="1400" dirty="0">
              <a:solidFill>
                <a:schemeClr val="tx1">
                  <a:lumMod val="75000"/>
                </a:schemeClr>
              </a:solidFill>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pPr>
            <a:endParaRPr lang="en-US" dirty="0" smtClean="0">
              <a:solidFill>
                <a:schemeClr val="tx1">
                  <a:lumMod val="75000"/>
                </a:schemeClr>
              </a:solidFill>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pPr>
            <a:r>
              <a:rPr lang="en-US" dirty="0" smtClean="0">
                <a:solidFill>
                  <a:schemeClr val="tx1">
                    <a:lumMod val="75000"/>
                  </a:schemeClr>
                </a:solidFill>
                <a:latin typeface="Times New Roman" panose="02020603050405020304" pitchFamily="18" charset="0"/>
                <a:cs typeface="Times New Roman" panose="02020603050405020304" pitchFamily="18" charset="0"/>
              </a:rPr>
              <a:t>New </a:t>
            </a:r>
            <a:r>
              <a:rPr lang="en-US" dirty="0">
                <a:solidFill>
                  <a:schemeClr val="tx1">
                    <a:lumMod val="75000"/>
                  </a:schemeClr>
                </a:solidFill>
                <a:latin typeface="Times New Roman" panose="02020603050405020304" pitchFamily="18" charset="0"/>
                <a:cs typeface="Times New Roman" panose="02020603050405020304" pitchFamily="18" charset="0"/>
              </a:rPr>
              <a:t>investigatory powers of the secretary of state</a:t>
            </a:r>
            <a:endParaRPr lang="en-US" sz="1400" dirty="0">
              <a:solidFill>
                <a:schemeClr val="tx1">
                  <a:lumMod val="75000"/>
                </a:schemeClr>
              </a:solidFill>
              <a:latin typeface="Times New Roman" panose="02020603050405020304" pitchFamily="18" charset="0"/>
              <a:cs typeface="Times New Roman" panose="02020603050405020304" pitchFamily="18" charset="0"/>
            </a:endParaRPr>
          </a:p>
          <a:p>
            <a:pPr marL="1200150" lvl="2" indent="-285750">
              <a:buFont typeface="Wingdings" panose="05000000000000000000" pitchFamily="2" charset="2"/>
              <a:buChar char="Ø"/>
            </a:pPr>
            <a:r>
              <a:rPr lang="en-US" dirty="0" smtClean="0">
                <a:solidFill>
                  <a:schemeClr val="tx1">
                    <a:lumMod val="75000"/>
                  </a:schemeClr>
                </a:solidFill>
                <a:latin typeface="Times New Roman" panose="02020603050405020304" pitchFamily="18" charset="0"/>
                <a:cs typeface="Times New Roman" panose="02020603050405020304" pitchFamily="18" charset="0"/>
              </a:rPr>
              <a:t>Preliminary </a:t>
            </a:r>
            <a:r>
              <a:rPr lang="en-US" dirty="0">
                <a:solidFill>
                  <a:schemeClr val="tx1">
                    <a:lumMod val="75000"/>
                  </a:schemeClr>
                </a:solidFill>
                <a:latin typeface="Times New Roman" panose="02020603050405020304" pitchFamily="18" charset="0"/>
                <a:cs typeface="Times New Roman" panose="02020603050405020304" pitchFamily="18" charset="0"/>
              </a:rPr>
              <a:t>inquiry</a:t>
            </a:r>
            <a:endParaRPr lang="en-US" sz="1400" dirty="0">
              <a:solidFill>
                <a:schemeClr val="tx1">
                  <a:lumMod val="75000"/>
                </a:schemeClr>
              </a:solidFill>
              <a:latin typeface="Times New Roman" panose="02020603050405020304" pitchFamily="18" charset="0"/>
              <a:cs typeface="Times New Roman" panose="02020603050405020304" pitchFamily="18" charset="0"/>
            </a:endParaRPr>
          </a:p>
          <a:p>
            <a:pPr marL="1200150" lvl="2" indent="-285750">
              <a:buFont typeface="Wingdings" panose="05000000000000000000" pitchFamily="2" charset="2"/>
              <a:buChar char="Ø"/>
            </a:pPr>
            <a:endParaRPr lang="en-US" dirty="0" smtClean="0">
              <a:solidFill>
                <a:schemeClr val="tx1">
                  <a:lumMod val="75000"/>
                </a:schemeClr>
              </a:solidFill>
              <a:latin typeface="Times New Roman" panose="02020603050405020304" pitchFamily="18" charset="0"/>
              <a:cs typeface="Times New Roman" panose="02020603050405020304" pitchFamily="18" charset="0"/>
            </a:endParaRPr>
          </a:p>
          <a:p>
            <a:pPr marL="1200150" lvl="2" indent="-285750">
              <a:buFont typeface="Wingdings" panose="05000000000000000000" pitchFamily="2" charset="2"/>
              <a:buChar char="Ø"/>
            </a:pPr>
            <a:r>
              <a:rPr lang="en-US" dirty="0" smtClean="0">
                <a:solidFill>
                  <a:schemeClr val="tx1">
                    <a:lumMod val="75000"/>
                  </a:schemeClr>
                </a:solidFill>
                <a:latin typeface="Times New Roman" panose="02020603050405020304" pitchFamily="18" charset="0"/>
                <a:cs typeface="Times New Roman" panose="02020603050405020304" pitchFamily="18" charset="0"/>
              </a:rPr>
              <a:t>Summons </a:t>
            </a:r>
            <a:r>
              <a:rPr lang="en-US" dirty="0">
                <a:solidFill>
                  <a:schemeClr val="tx1">
                    <a:lumMod val="75000"/>
                  </a:schemeClr>
                </a:solidFill>
                <a:latin typeface="Times New Roman" panose="02020603050405020304" pitchFamily="18" charset="0"/>
                <a:cs typeface="Times New Roman" panose="02020603050405020304" pitchFamily="18" charset="0"/>
              </a:rPr>
              <a:t>witness and production of documents</a:t>
            </a:r>
            <a:endParaRPr lang="en-US" sz="1400" dirty="0">
              <a:solidFill>
                <a:schemeClr val="tx1">
                  <a:lumMod val="75000"/>
                </a:schemeClr>
              </a:solidFill>
              <a:latin typeface="Times New Roman" panose="02020603050405020304" pitchFamily="18" charset="0"/>
              <a:cs typeface="Times New Roman" panose="02020603050405020304" pitchFamily="18" charset="0"/>
            </a:endParaRPr>
          </a:p>
          <a:p>
            <a:pPr marL="1200150" lvl="2" indent="-285750">
              <a:buFont typeface="Wingdings" panose="05000000000000000000" pitchFamily="2" charset="2"/>
              <a:buChar char="Ø"/>
            </a:pPr>
            <a:endParaRPr lang="en-US" dirty="0" smtClean="0">
              <a:solidFill>
                <a:schemeClr val="tx1">
                  <a:lumMod val="75000"/>
                </a:schemeClr>
              </a:solidFill>
              <a:latin typeface="Times New Roman" panose="02020603050405020304" pitchFamily="18" charset="0"/>
              <a:cs typeface="Times New Roman" panose="02020603050405020304" pitchFamily="18" charset="0"/>
            </a:endParaRPr>
          </a:p>
          <a:p>
            <a:pPr marL="1200150" lvl="2" indent="-285750">
              <a:buFont typeface="Wingdings" panose="05000000000000000000" pitchFamily="2" charset="2"/>
              <a:buChar char="Ø"/>
            </a:pPr>
            <a:r>
              <a:rPr lang="en-US" dirty="0" smtClean="0">
                <a:solidFill>
                  <a:schemeClr val="tx1">
                    <a:lumMod val="75000"/>
                  </a:schemeClr>
                </a:solidFill>
                <a:latin typeface="Times New Roman" panose="02020603050405020304" pitchFamily="18" charset="0"/>
                <a:cs typeface="Times New Roman" panose="02020603050405020304" pitchFamily="18" charset="0"/>
              </a:rPr>
              <a:t>May </a:t>
            </a:r>
            <a:r>
              <a:rPr lang="en-US" dirty="0">
                <a:solidFill>
                  <a:schemeClr val="tx1">
                    <a:lumMod val="75000"/>
                  </a:schemeClr>
                </a:solidFill>
                <a:latin typeface="Times New Roman" panose="02020603050405020304" pitchFamily="18" charset="0"/>
                <a:cs typeface="Times New Roman" panose="02020603050405020304" pitchFamily="18" charset="0"/>
              </a:rPr>
              <a:t>suspend or revoke license and registrations, or impose a </a:t>
            </a:r>
            <a:r>
              <a:rPr lang="en-US" dirty="0" smtClean="0">
                <a:solidFill>
                  <a:schemeClr val="tx1">
                    <a:lumMod val="75000"/>
                  </a:schemeClr>
                </a:solidFill>
                <a:latin typeface="Times New Roman" panose="02020603050405020304" pitchFamily="18" charset="0"/>
                <a:cs typeface="Times New Roman" panose="02020603050405020304" pitchFamily="18" charset="0"/>
              </a:rPr>
              <a:t>civil </a:t>
            </a:r>
            <a:r>
              <a:rPr lang="en-US" dirty="0">
                <a:solidFill>
                  <a:schemeClr val="tx1">
                    <a:lumMod val="75000"/>
                  </a:schemeClr>
                </a:solidFill>
                <a:latin typeface="Times New Roman" panose="02020603050405020304" pitchFamily="18" charset="0"/>
                <a:cs typeface="Times New Roman" panose="02020603050405020304" pitchFamily="18" charset="0"/>
              </a:rPr>
              <a:t>penalty of not more than $10K per violation</a:t>
            </a:r>
            <a:endParaRPr lang="en-US" sz="1400" dirty="0">
              <a:solidFill>
                <a:schemeClr val="tx1">
                  <a:lumMod val="75000"/>
                </a:schemeClr>
              </a:solidFill>
              <a:latin typeface="Times New Roman" panose="02020603050405020304" pitchFamily="18" charset="0"/>
              <a:cs typeface="Times New Roman" panose="02020603050405020304" pitchFamily="18" charset="0"/>
            </a:endParaRPr>
          </a:p>
          <a:p>
            <a:pPr marL="1200150" lvl="2" indent="-285750">
              <a:buFont typeface="Wingdings" panose="05000000000000000000" pitchFamily="2" charset="2"/>
              <a:buChar char="Ø"/>
            </a:pPr>
            <a:endParaRPr lang="en-US" dirty="0" smtClean="0">
              <a:solidFill>
                <a:schemeClr val="tx1">
                  <a:lumMod val="75000"/>
                </a:schemeClr>
              </a:solidFill>
              <a:latin typeface="Times New Roman" panose="02020603050405020304" pitchFamily="18" charset="0"/>
              <a:cs typeface="Times New Roman" panose="02020603050405020304" pitchFamily="18" charset="0"/>
            </a:endParaRPr>
          </a:p>
          <a:p>
            <a:pPr marL="1200150" lvl="2" indent="-285750">
              <a:buFont typeface="Wingdings" panose="05000000000000000000" pitchFamily="2" charset="2"/>
              <a:buChar char="Ø"/>
            </a:pPr>
            <a:r>
              <a:rPr lang="en-US" dirty="0" smtClean="0">
                <a:solidFill>
                  <a:schemeClr val="tx1">
                    <a:lumMod val="75000"/>
                  </a:schemeClr>
                </a:solidFill>
                <a:latin typeface="Times New Roman" panose="02020603050405020304" pitchFamily="18" charset="0"/>
                <a:cs typeface="Times New Roman" panose="02020603050405020304" pitchFamily="18" charset="0"/>
              </a:rPr>
              <a:t>If </a:t>
            </a:r>
            <a:r>
              <a:rPr lang="en-US" dirty="0">
                <a:solidFill>
                  <a:schemeClr val="tx1">
                    <a:lumMod val="75000"/>
                  </a:schemeClr>
                </a:solidFill>
                <a:latin typeface="Times New Roman" panose="02020603050405020304" pitchFamily="18" charset="0"/>
                <a:cs typeface="Times New Roman" panose="02020603050405020304" pitchFamily="18" charset="0"/>
              </a:rPr>
              <a:t>convicted, imprisonment in state prison for not more than 5 years, or in a jail or house of correction for not more than  2.5 years.</a:t>
            </a:r>
            <a:endParaRPr lang="en-US" sz="1400" dirty="0">
              <a:solidFill>
                <a:schemeClr val="tx1">
                  <a:lumMod val="75000"/>
                </a:schemeClr>
              </a:solidFill>
              <a:latin typeface="Times New Roman" panose="02020603050405020304" pitchFamily="18" charset="0"/>
              <a:cs typeface="Times New Roman" panose="02020603050405020304" pitchFamily="18" charset="0"/>
            </a:endParaRPr>
          </a:p>
          <a:p>
            <a:endParaRPr lang="en-US" sz="1400" dirty="0"/>
          </a:p>
          <a:p>
            <a:pPr lvl="1"/>
            <a:endParaRPr lang="en-US" dirty="0"/>
          </a:p>
        </p:txBody>
      </p:sp>
    </p:spTree>
    <p:extLst>
      <p:ext uri="{BB962C8B-B14F-4D97-AF65-F5344CB8AC3E}">
        <p14:creationId xmlns:p14="http://schemas.microsoft.com/office/powerpoint/2010/main" val="1586870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Polling Question</a:t>
            </a: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0D03F8EA-E595-4942-80E1-5C06A271EB06}" type="slidenum">
              <a:rPr lang="en-US" smtClean="0"/>
              <a:pPr/>
              <a:t>17</a:t>
            </a:fld>
            <a:endParaRPr lang="en-US" dirty="0"/>
          </a:p>
        </p:txBody>
      </p:sp>
      <p:sp>
        <p:nvSpPr>
          <p:cNvPr id="4" name="TextBox 3"/>
          <p:cNvSpPr txBox="1"/>
          <p:nvPr/>
        </p:nvSpPr>
        <p:spPr>
          <a:xfrm>
            <a:off x="1609646" y="1458506"/>
            <a:ext cx="6814686" cy="2246769"/>
          </a:xfrm>
          <a:prstGeom prst="rect">
            <a:avLst/>
          </a:prstGeom>
          <a:noFill/>
        </p:spPr>
        <p:txBody>
          <a:bodyPr wrap="none" rtlCol="0">
            <a:spAutoFit/>
          </a:bodyPr>
          <a:lstStyle/>
          <a:p>
            <a:r>
              <a:rPr lang="en-US" sz="2000" b="1" dirty="0">
                <a:solidFill>
                  <a:schemeClr val="tx1">
                    <a:lumMod val="75000"/>
                  </a:schemeClr>
                </a:solidFill>
                <a:latin typeface="Times New Roman" panose="02020603050405020304" pitchFamily="18" charset="0"/>
                <a:cs typeface="Times New Roman" panose="02020603050405020304" pitchFamily="18" charset="0"/>
              </a:rPr>
              <a:t>Which is an example of lobbying</a:t>
            </a:r>
            <a:r>
              <a:rPr lang="en-US" sz="2000" b="1" dirty="0" smtClean="0">
                <a:solidFill>
                  <a:schemeClr val="tx1">
                    <a:lumMod val="75000"/>
                  </a:schemeClr>
                </a:solidFill>
                <a:latin typeface="Times New Roman" panose="02020603050405020304" pitchFamily="18" charset="0"/>
                <a:cs typeface="Times New Roman" panose="02020603050405020304" pitchFamily="18" charset="0"/>
              </a:rPr>
              <a:t>?</a:t>
            </a:r>
          </a:p>
          <a:p>
            <a:endParaRPr lang="en-US" sz="2000" b="1" dirty="0">
              <a:solidFill>
                <a:schemeClr val="tx1">
                  <a:lumMod val="75000"/>
                </a:schemeClr>
              </a:solidFill>
              <a:latin typeface="Times New Roman" panose="02020603050405020304" pitchFamily="18" charset="0"/>
              <a:cs typeface="Times New Roman" panose="02020603050405020304" pitchFamily="18" charset="0"/>
            </a:endParaRPr>
          </a:p>
          <a:p>
            <a:pPr marL="342900" indent="-342900">
              <a:buFont typeface="+mj-lt"/>
              <a:buAutoNum type="alphaLcParenR"/>
            </a:pPr>
            <a:r>
              <a:rPr lang="en-US" sz="2000" dirty="0" smtClean="0">
                <a:solidFill>
                  <a:schemeClr val="tx1">
                    <a:lumMod val="75000"/>
                  </a:schemeClr>
                </a:solidFill>
                <a:latin typeface="Times New Roman" panose="02020603050405020304" pitchFamily="18" charset="0"/>
                <a:cs typeface="Times New Roman" panose="02020603050405020304" pitchFamily="18" charset="0"/>
              </a:rPr>
              <a:t>Researching </a:t>
            </a:r>
            <a:r>
              <a:rPr lang="en-US" sz="2000" dirty="0">
                <a:solidFill>
                  <a:schemeClr val="tx1">
                    <a:lumMod val="75000"/>
                  </a:schemeClr>
                </a:solidFill>
                <a:latin typeface="Times New Roman" panose="02020603050405020304" pitchFamily="18" charset="0"/>
                <a:cs typeface="Times New Roman" panose="02020603050405020304" pitchFamily="18" charset="0"/>
              </a:rPr>
              <a:t>and comparing candidates in a political election</a:t>
            </a:r>
            <a:r>
              <a:rPr lang="en-US" sz="2000" dirty="0" smtClean="0">
                <a:solidFill>
                  <a:schemeClr val="tx1">
                    <a:lumMod val="75000"/>
                  </a:schemeClr>
                </a:solidFill>
                <a:latin typeface="Times New Roman" panose="02020603050405020304" pitchFamily="18" charset="0"/>
                <a:cs typeface="Times New Roman" panose="02020603050405020304" pitchFamily="18" charset="0"/>
              </a:rPr>
              <a:t>.</a:t>
            </a:r>
          </a:p>
          <a:p>
            <a:pPr marL="342900" indent="-342900">
              <a:buFont typeface="+mj-lt"/>
              <a:buAutoNum type="alphaLcParenR"/>
            </a:pPr>
            <a:endParaRPr lang="en-US" sz="2000" dirty="0">
              <a:solidFill>
                <a:schemeClr val="tx1">
                  <a:lumMod val="75000"/>
                </a:schemeClr>
              </a:solidFill>
              <a:latin typeface="Times New Roman" panose="02020603050405020304" pitchFamily="18" charset="0"/>
              <a:cs typeface="Times New Roman" panose="02020603050405020304" pitchFamily="18" charset="0"/>
            </a:endParaRPr>
          </a:p>
          <a:p>
            <a:pPr marL="342900" indent="-342900">
              <a:buFont typeface="+mj-lt"/>
              <a:buAutoNum type="alphaLcParenR"/>
            </a:pPr>
            <a:r>
              <a:rPr lang="en-US" sz="2000" dirty="0">
                <a:solidFill>
                  <a:schemeClr val="tx1">
                    <a:lumMod val="75000"/>
                  </a:schemeClr>
                </a:solidFill>
                <a:latin typeface="Times New Roman" panose="02020603050405020304" pitchFamily="18" charset="0"/>
                <a:cs typeface="Times New Roman" panose="02020603050405020304" pitchFamily="18" charset="0"/>
              </a:rPr>
              <a:t>Choosing political candidates by their beliefs on key issues</a:t>
            </a:r>
            <a:r>
              <a:rPr lang="en-US" sz="2000" dirty="0" smtClean="0">
                <a:solidFill>
                  <a:schemeClr val="tx1">
                    <a:lumMod val="75000"/>
                  </a:schemeClr>
                </a:solidFill>
                <a:latin typeface="Times New Roman" panose="02020603050405020304" pitchFamily="18" charset="0"/>
                <a:cs typeface="Times New Roman" panose="02020603050405020304" pitchFamily="18" charset="0"/>
              </a:rPr>
              <a:t>.</a:t>
            </a:r>
          </a:p>
          <a:p>
            <a:pPr marL="342900" indent="-342900">
              <a:buFont typeface="+mj-lt"/>
              <a:buAutoNum type="alphaLcParenR"/>
            </a:pPr>
            <a:endParaRPr lang="en-US" sz="2000" dirty="0">
              <a:solidFill>
                <a:schemeClr val="tx1">
                  <a:lumMod val="75000"/>
                </a:schemeClr>
              </a:solidFill>
              <a:latin typeface="Times New Roman" panose="02020603050405020304" pitchFamily="18" charset="0"/>
              <a:cs typeface="Times New Roman" panose="02020603050405020304" pitchFamily="18" charset="0"/>
            </a:endParaRPr>
          </a:p>
          <a:p>
            <a:pPr marL="342900" indent="-342900">
              <a:buFont typeface="+mj-lt"/>
              <a:buAutoNum type="alphaLcParenR"/>
            </a:pPr>
            <a:r>
              <a:rPr lang="en-US" sz="2000" dirty="0">
                <a:solidFill>
                  <a:schemeClr val="tx1">
                    <a:lumMod val="75000"/>
                  </a:schemeClr>
                </a:solidFill>
                <a:latin typeface="Times New Roman" panose="02020603050405020304" pitchFamily="18" charset="0"/>
                <a:cs typeface="Times New Roman" panose="02020603050405020304" pitchFamily="18" charset="0"/>
              </a:rPr>
              <a:t>Calling public officials to express views on upcoming votes</a:t>
            </a:r>
          </a:p>
        </p:txBody>
      </p:sp>
      <p:pic>
        <p:nvPicPr>
          <p:cNvPr id="2051" name="Picture 3" descr="C:\Users\kkent\AppData\Local\Microsoft\Windows\Temporary Internet Files\Content.IE5\NXYDJJQG\workinggrou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5324" y="3718500"/>
            <a:ext cx="1969008" cy="176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304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latin typeface="Times New Roman" panose="02020603050405020304" pitchFamily="18" charset="0"/>
                <a:cs typeface="Times New Roman" panose="02020603050405020304" pitchFamily="18" charset="0"/>
              </a:rPr>
              <a:t>Lobbying by Private Foundations</a:t>
            </a:r>
            <a:endParaRPr lang="en-US" sz="2400" dirty="0">
              <a:latin typeface="Times New Roman" panose="02020603050405020304" pitchFamily="18" charset="0"/>
              <a:cs typeface="Times New Roman" panose="02020603050405020304" pitchFamily="18" charset="0"/>
            </a:endParaRPr>
          </a:p>
        </p:txBody>
      </p:sp>
      <p:sp>
        <p:nvSpPr>
          <p:cNvPr id="7" name="Content Placeholder 1"/>
          <p:cNvSpPr txBox="1">
            <a:spLocks/>
          </p:cNvSpPr>
          <p:nvPr/>
        </p:nvSpPr>
        <p:spPr>
          <a:xfrm>
            <a:off x="528628" y="1161488"/>
            <a:ext cx="7856526" cy="4831233"/>
          </a:xfrm>
          <a:prstGeom prst="rect">
            <a:avLst/>
          </a:prstGeom>
        </p:spPr>
        <p:txBody>
          <a:bodyPr/>
          <a:lstStyle/>
          <a:p>
            <a:pPr marL="342900" lvl="0" indent="-342900" algn="ctr">
              <a:spcBef>
                <a:spcPct val="20000"/>
              </a:spcBef>
            </a:pPr>
            <a:r>
              <a:rPr lang="en-US" dirty="0" smtClean="0">
                <a:solidFill>
                  <a:srgbClr val="462242"/>
                </a:solidFill>
                <a:latin typeface="Gotham"/>
                <a:cs typeface="Futura Book"/>
              </a:rPr>
              <a:t>	</a:t>
            </a:r>
            <a:endParaRPr lang="en-US" sz="1600" dirty="0">
              <a:latin typeface="Gotham"/>
            </a:endParaRPr>
          </a:p>
        </p:txBody>
      </p:sp>
      <p:sp>
        <p:nvSpPr>
          <p:cNvPr id="6" name="Slide Number Placeholder 4"/>
          <p:cNvSpPr txBox="1">
            <a:spLocks/>
          </p:cNvSpPr>
          <p:nvPr/>
        </p:nvSpPr>
        <p:spPr>
          <a:xfrm>
            <a:off x="6766560" y="6538912"/>
            <a:ext cx="2377440"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t>8</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735056" y="1292251"/>
            <a:ext cx="7443669" cy="3416320"/>
          </a:xfrm>
          <a:prstGeom prst="rect">
            <a:avLst/>
          </a:prstGeom>
          <a:noFill/>
        </p:spPr>
        <p:txBody>
          <a:bodyPr wrap="square" rtlCol="0">
            <a:spAutoFit/>
          </a:bodyPr>
          <a:lstStyle/>
          <a:p>
            <a:r>
              <a:rPr lang="en-US" dirty="0" smtClean="0">
                <a:solidFill>
                  <a:schemeClr val="tx1">
                    <a:lumMod val="75000"/>
                  </a:schemeClr>
                </a:solidFill>
                <a:latin typeface="Times New Roman" panose="02020603050405020304" pitchFamily="18" charset="0"/>
                <a:cs typeface="Times New Roman" panose="02020603050405020304" pitchFamily="18" charset="0"/>
              </a:rPr>
              <a:t>Strictly Prohibited - </a:t>
            </a:r>
          </a:p>
          <a:p>
            <a:r>
              <a:rPr lang="en-US" dirty="0">
                <a:solidFill>
                  <a:schemeClr val="tx1">
                    <a:lumMod val="75000"/>
                  </a:schemeClr>
                </a:solidFill>
                <a:latin typeface="Times New Roman" panose="02020603050405020304" pitchFamily="18" charset="0"/>
                <a:cs typeface="Times New Roman" panose="02020603050405020304" pitchFamily="18" charset="0"/>
              </a:rPr>
              <a:t>	</a:t>
            </a:r>
            <a:r>
              <a:rPr lang="en-US" dirty="0" smtClean="0">
                <a:solidFill>
                  <a:schemeClr val="tx1">
                    <a:lumMod val="75000"/>
                  </a:schemeClr>
                </a:solidFill>
                <a:latin typeface="Times New Roman" panose="02020603050405020304" pitchFamily="18" charset="0"/>
                <a:cs typeface="Times New Roman" panose="02020603050405020304" pitchFamily="18" charset="0"/>
              </a:rPr>
              <a:t>calls for an excise tax of 20%</a:t>
            </a:r>
          </a:p>
          <a:p>
            <a:endParaRPr lang="en-US" dirty="0" smtClean="0">
              <a:solidFill>
                <a:schemeClr val="tx1">
                  <a:lumMod val="75000"/>
                </a:schemeClr>
              </a:solidFill>
              <a:latin typeface="Times New Roman" panose="02020603050405020304" pitchFamily="18" charset="0"/>
              <a:cs typeface="Times New Roman" panose="02020603050405020304" pitchFamily="18" charset="0"/>
            </a:endParaRPr>
          </a:p>
          <a:p>
            <a:r>
              <a:rPr lang="en-US" dirty="0" smtClean="0">
                <a:solidFill>
                  <a:schemeClr val="tx1">
                    <a:lumMod val="75000"/>
                  </a:schemeClr>
                </a:solidFill>
                <a:latin typeface="Times New Roman" panose="02020603050405020304" pitchFamily="18" charset="0"/>
                <a:cs typeface="Times New Roman" panose="02020603050405020304" pitchFamily="18" charset="0"/>
              </a:rPr>
              <a:t>General support grants to organizations that lobby are permissible and are not considered taxable expenditures.</a:t>
            </a:r>
          </a:p>
          <a:p>
            <a:endParaRPr lang="en-US" dirty="0" smtClean="0">
              <a:solidFill>
                <a:schemeClr val="tx1">
                  <a:lumMod val="75000"/>
                </a:schemeClr>
              </a:solidFill>
              <a:latin typeface="Times New Roman" panose="02020603050405020304" pitchFamily="18" charset="0"/>
              <a:cs typeface="Times New Roman" panose="02020603050405020304" pitchFamily="18" charset="0"/>
            </a:endParaRPr>
          </a:p>
          <a:p>
            <a:r>
              <a:rPr lang="en-US" dirty="0" smtClean="0">
                <a:solidFill>
                  <a:schemeClr val="tx1">
                    <a:lumMod val="75000"/>
                  </a:schemeClr>
                </a:solidFill>
                <a:latin typeface="Times New Roman" panose="02020603050405020304" pitchFamily="18" charset="0"/>
                <a:cs typeface="Times New Roman" panose="02020603050405020304" pitchFamily="18" charset="0"/>
              </a:rPr>
              <a:t>May not earmark the “grant” for lobbying</a:t>
            </a:r>
          </a:p>
          <a:p>
            <a:endParaRPr lang="en-US" dirty="0" smtClean="0">
              <a:solidFill>
                <a:schemeClr val="tx1">
                  <a:lumMod val="75000"/>
                </a:schemeClr>
              </a:solidFill>
              <a:latin typeface="Times New Roman" panose="02020603050405020304" pitchFamily="18" charset="0"/>
              <a:cs typeface="Times New Roman" panose="02020603050405020304" pitchFamily="18" charset="0"/>
            </a:endParaRPr>
          </a:p>
          <a:p>
            <a:r>
              <a:rPr lang="en-US" dirty="0" smtClean="0">
                <a:solidFill>
                  <a:schemeClr val="tx1">
                    <a:lumMod val="75000"/>
                  </a:schemeClr>
                </a:solidFill>
                <a:latin typeface="Times New Roman" panose="02020603050405020304" pitchFamily="18" charset="0"/>
                <a:cs typeface="Times New Roman" panose="02020603050405020304" pitchFamily="18" charset="0"/>
              </a:rPr>
              <a:t>Language in Foundation grant agreements often specify the grant may not be used for lobbying activities.</a:t>
            </a:r>
          </a:p>
          <a:p>
            <a:endParaRPr lang="en-US" dirty="0" smtClean="0"/>
          </a:p>
          <a:p>
            <a:endParaRPr lang="en-US" dirty="0"/>
          </a:p>
        </p:txBody>
      </p:sp>
      <p:pic>
        <p:nvPicPr>
          <p:cNvPr id="4099" name="Picture 3" descr="C:\Users\kkent\AppData\Local\Microsoft\Windows\Temporary Internet Files\Content.IE5\4GM0BRAJ\5519de474db5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6765" y="3960154"/>
            <a:ext cx="1902798"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061362"/>
      </p:ext>
    </p:extLst>
  </p:cSld>
  <p:clrMapOvr>
    <a:masterClrMapping/>
  </p:clrMapOvr>
  <p:transition>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latin typeface="Times New Roman" panose="02020603050405020304" pitchFamily="18" charset="0"/>
                <a:cs typeface="Times New Roman" panose="02020603050405020304" pitchFamily="18" charset="0"/>
              </a:rPr>
              <a:t>Lobbying by Charities</a:t>
            </a:r>
            <a:endParaRPr lang="en-US" sz="2400" dirty="0">
              <a:latin typeface="Times New Roman" panose="02020603050405020304" pitchFamily="18" charset="0"/>
              <a:cs typeface="Times New Roman" panose="02020603050405020304" pitchFamily="18" charset="0"/>
            </a:endParaRPr>
          </a:p>
        </p:txBody>
      </p:sp>
      <p:sp>
        <p:nvSpPr>
          <p:cNvPr id="3" name="Content Placeholder 1"/>
          <p:cNvSpPr txBox="1">
            <a:spLocks/>
          </p:cNvSpPr>
          <p:nvPr/>
        </p:nvSpPr>
        <p:spPr>
          <a:xfrm>
            <a:off x="468174" y="1281482"/>
            <a:ext cx="7688276" cy="4526787"/>
          </a:xfrm>
          <a:prstGeom prst="rect">
            <a:avLst/>
          </a:prstGeom>
        </p:spPr>
        <p:txBody>
          <a:bodyPr/>
          <a:lstStyle/>
          <a:p>
            <a:pPr marL="466344" marR="0" lvl="1" indent="-285750" algn="l" defTabSz="457200" rtl="0" eaLnBrk="1" fontAlgn="auto" latinLnBrk="0" hangingPunct="1">
              <a:lnSpc>
                <a:spcPct val="100000"/>
              </a:lnSpc>
              <a:spcBef>
                <a:spcPct val="20000"/>
              </a:spcBef>
              <a:spcAft>
                <a:spcPts val="0"/>
              </a:spcAft>
              <a:buClrTx/>
              <a:buSzPct val="100000"/>
              <a:tabLst/>
              <a:defRPr/>
            </a:pPr>
            <a:endParaRPr lang="en-US" sz="800" dirty="0">
              <a:solidFill>
                <a:schemeClr val="accent1">
                  <a:lumMod val="50000"/>
                </a:schemeClr>
              </a:solidFill>
              <a:latin typeface="Futura Book"/>
              <a:cs typeface="Futura Book"/>
            </a:endParaRPr>
          </a:p>
          <a:p>
            <a:pPr marL="180594" marR="0" lvl="1" algn="l" defTabSz="457200" rtl="0" eaLnBrk="1" fontAlgn="auto" latinLnBrk="0" hangingPunct="1">
              <a:lnSpc>
                <a:spcPct val="100000"/>
              </a:lnSpc>
              <a:spcBef>
                <a:spcPct val="20000"/>
              </a:spcBef>
              <a:spcAft>
                <a:spcPts val="0"/>
              </a:spcAft>
              <a:buClrTx/>
              <a:buSzPct val="100000"/>
              <a:tabLst/>
              <a:defRPr/>
            </a:pPr>
            <a:endParaRPr kumimoji="0" lang="en-US" sz="2200" b="0" i="0" u="none" strike="noStrike" kern="1200" cap="none" spc="0" normalizeH="0" baseline="0" noProof="0" dirty="0">
              <a:ln>
                <a:noFill/>
              </a:ln>
              <a:solidFill>
                <a:schemeClr val="tx1"/>
              </a:solidFill>
              <a:effectLst/>
              <a:uLnTx/>
              <a:uFillTx/>
              <a:latin typeface="Futura Book"/>
              <a:ea typeface="+mn-ea"/>
              <a:cs typeface="Futura Book"/>
            </a:endParaRPr>
          </a:p>
        </p:txBody>
      </p:sp>
      <p:sp>
        <p:nvSpPr>
          <p:cNvPr id="5" name="Slide Number Placeholder 4"/>
          <p:cNvSpPr txBox="1">
            <a:spLocks/>
          </p:cNvSpPr>
          <p:nvPr/>
        </p:nvSpPr>
        <p:spPr>
          <a:xfrm>
            <a:off x="7010400" y="6538912"/>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9</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1012641" y="1473620"/>
            <a:ext cx="8063346" cy="4154984"/>
          </a:xfrm>
          <a:prstGeom prst="rect">
            <a:avLst/>
          </a:prstGeom>
          <a:noFill/>
        </p:spPr>
        <p:txBody>
          <a:bodyPr wrap="square" rtlCol="0">
            <a:spAutoFit/>
          </a:bodyPr>
          <a:lstStyle/>
          <a:p>
            <a:r>
              <a:rPr lang="en-US" sz="2400" dirty="0" smtClean="0">
                <a:solidFill>
                  <a:schemeClr val="tx1">
                    <a:lumMod val="75000"/>
                  </a:schemeClr>
                </a:solidFill>
                <a:latin typeface="Times New Roman" panose="02020603050405020304" pitchFamily="18" charset="0"/>
                <a:cs typeface="Times New Roman" panose="02020603050405020304" pitchFamily="18" charset="0"/>
              </a:rPr>
              <a:t>The “</a:t>
            </a:r>
            <a:r>
              <a:rPr lang="en-US" sz="2400" b="1" dirty="0" smtClean="0">
                <a:solidFill>
                  <a:schemeClr val="tx1">
                    <a:lumMod val="75000"/>
                  </a:schemeClr>
                </a:solidFill>
                <a:latin typeface="Times New Roman" panose="02020603050405020304" pitchFamily="18" charset="0"/>
                <a:cs typeface="Times New Roman" panose="02020603050405020304" pitchFamily="18" charset="0"/>
              </a:rPr>
              <a:t>No Substantial Part</a:t>
            </a:r>
            <a:r>
              <a:rPr lang="en-US" sz="2400" dirty="0" smtClean="0">
                <a:solidFill>
                  <a:schemeClr val="tx1">
                    <a:lumMod val="75000"/>
                  </a:schemeClr>
                </a:solidFill>
                <a:latin typeface="Times New Roman" panose="02020603050405020304" pitchFamily="18" charset="0"/>
                <a:cs typeface="Times New Roman" panose="02020603050405020304" pitchFamily="18" charset="0"/>
              </a:rPr>
              <a:t>” Test</a:t>
            </a:r>
          </a:p>
          <a:p>
            <a:pPr marL="342900" indent="-342900">
              <a:buFont typeface="Wingdings" panose="05000000000000000000" pitchFamily="2" charset="2"/>
              <a:buChar char="Ø"/>
            </a:pPr>
            <a:endParaRPr lang="en-US" sz="2400" dirty="0">
              <a:solidFill>
                <a:schemeClr val="tx1">
                  <a:lumMod val="75000"/>
                </a:schemeClr>
              </a:solidFill>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400" dirty="0" smtClean="0">
                <a:solidFill>
                  <a:schemeClr val="tx1">
                    <a:lumMod val="75000"/>
                  </a:schemeClr>
                </a:solidFill>
                <a:latin typeface="Times New Roman" panose="02020603050405020304" pitchFamily="18" charset="0"/>
                <a:cs typeface="Times New Roman" panose="02020603050405020304" pitchFamily="18" charset="0"/>
              </a:rPr>
              <a:t>Measured by time, attention, energy, cost, volunteer efforts, etc.</a:t>
            </a:r>
          </a:p>
          <a:p>
            <a:pPr marL="800100" lvl="1" indent="-342900">
              <a:buFont typeface="Wingdings" panose="05000000000000000000" pitchFamily="2" charset="2"/>
              <a:buChar char="Ø"/>
            </a:pPr>
            <a:endParaRPr lang="en-US" sz="2400" dirty="0" smtClean="0">
              <a:solidFill>
                <a:schemeClr val="tx1">
                  <a:lumMod val="75000"/>
                </a:schemeClr>
              </a:solidFill>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400" dirty="0" smtClean="0">
                <a:solidFill>
                  <a:schemeClr val="tx1">
                    <a:lumMod val="75000"/>
                  </a:schemeClr>
                </a:solidFill>
                <a:latin typeface="Times New Roman" panose="02020603050405020304" pitchFamily="18" charset="0"/>
                <a:cs typeface="Times New Roman" panose="02020603050405020304" pitchFamily="18" charset="0"/>
              </a:rPr>
              <a:t>Exceeding this standard for just one year can mean loss of exempt status</a:t>
            </a:r>
          </a:p>
          <a:p>
            <a:pPr marL="800100" lvl="1" indent="-342900">
              <a:buFont typeface="Wingdings" panose="05000000000000000000" pitchFamily="2" charset="2"/>
              <a:buChar char="Ø"/>
            </a:pPr>
            <a:endParaRPr lang="en-US" sz="2400" dirty="0">
              <a:solidFill>
                <a:schemeClr val="tx1">
                  <a:lumMod val="75000"/>
                </a:schemeClr>
              </a:solidFill>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400" dirty="0" smtClean="0">
                <a:solidFill>
                  <a:schemeClr val="tx1">
                    <a:lumMod val="75000"/>
                  </a:schemeClr>
                </a:solidFill>
                <a:latin typeface="Times New Roman" panose="02020603050405020304" pitchFamily="18" charset="0"/>
                <a:cs typeface="Times New Roman" panose="02020603050405020304" pitchFamily="18" charset="0"/>
              </a:rPr>
              <a:t>Vaguely defined</a:t>
            </a:r>
          </a:p>
          <a:p>
            <a:pPr marL="800100" lvl="1" indent="-342900">
              <a:buFont typeface="Wingdings" panose="05000000000000000000" pitchFamily="2" charset="2"/>
              <a:buChar char="Ø"/>
            </a:pPr>
            <a:endParaRPr lang="en-US" sz="2400" dirty="0" smtClean="0">
              <a:solidFill>
                <a:schemeClr val="tx1">
                  <a:lumMod val="75000"/>
                </a:schemeClr>
              </a:solidFill>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400" dirty="0" smtClean="0">
                <a:solidFill>
                  <a:schemeClr val="tx1">
                    <a:lumMod val="75000"/>
                  </a:schemeClr>
                </a:solidFill>
                <a:latin typeface="Times New Roman" panose="02020603050405020304" pitchFamily="18" charset="0"/>
                <a:cs typeface="Times New Roman" panose="02020603050405020304" pitchFamily="18" charset="0"/>
              </a:rPr>
              <a:t>Higher Risk of IRS Audit</a:t>
            </a:r>
            <a:endParaRPr lang="en-US" sz="2400" dirty="0">
              <a:solidFill>
                <a:schemeClr val="tx1">
                  <a:lumMod val="75000"/>
                </a:schemeClr>
              </a:solidFill>
              <a:latin typeface="Times New Roman" panose="02020603050405020304" pitchFamily="18" charset="0"/>
              <a:cs typeface="Times New Roman" panose="02020603050405020304" pitchFamily="18" charset="0"/>
            </a:endParaRPr>
          </a:p>
        </p:txBody>
      </p:sp>
      <p:pic>
        <p:nvPicPr>
          <p:cNvPr id="5122" name="Picture 2" descr="C:\Users\kkent\AppData\Local\Microsoft\Windows\Temporary Internet Files\Content.IE5\HG1CLUTF\irs_carimb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480" y="3905470"/>
            <a:ext cx="1950720" cy="14630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About the Speakers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b="1" dirty="0" smtClean="0">
                <a:latin typeface="Times New Roman" panose="02020603050405020304" pitchFamily="18" charset="0"/>
                <a:cs typeface="Times New Roman" panose="02020603050405020304" pitchFamily="18" charset="0"/>
              </a:rPr>
              <a:t>Speakers:</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Karen Kent, cpa, principal</a:t>
            </a:r>
          </a:p>
          <a:p>
            <a:r>
              <a:rPr lang="en-US" dirty="0" smtClean="0">
                <a:latin typeface="Times New Roman" panose="02020603050405020304" pitchFamily="18" charset="0"/>
                <a:cs typeface="Times New Roman" panose="02020603050405020304" pitchFamily="18" charset="0"/>
              </a:rPr>
              <a:t>	Jola tuck, cpa, tax manager</a:t>
            </a:r>
          </a:p>
          <a:p>
            <a:endParaRPr lang="en-US" dirty="0"/>
          </a:p>
        </p:txBody>
      </p:sp>
    </p:spTree>
    <p:extLst>
      <p:ext uri="{BB962C8B-B14F-4D97-AF65-F5344CB8AC3E}">
        <p14:creationId xmlns:p14="http://schemas.microsoft.com/office/powerpoint/2010/main" val="3468824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Lobbying by Charities</a:t>
            </a: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0D03F8EA-E595-4942-80E1-5C06A271EB06}" type="slidenum">
              <a:rPr lang="en-US" smtClean="0"/>
              <a:pPr/>
              <a:t>20</a:t>
            </a:fld>
            <a:endParaRPr lang="en-US" dirty="0"/>
          </a:p>
        </p:txBody>
      </p:sp>
      <p:sp>
        <p:nvSpPr>
          <p:cNvPr id="4" name="TextBox 3"/>
          <p:cNvSpPr txBox="1"/>
          <p:nvPr/>
        </p:nvSpPr>
        <p:spPr>
          <a:xfrm>
            <a:off x="326604" y="1110310"/>
            <a:ext cx="8889934" cy="3693319"/>
          </a:xfrm>
          <a:prstGeom prst="rect">
            <a:avLst/>
          </a:prstGeom>
          <a:noFill/>
        </p:spPr>
        <p:txBody>
          <a:bodyPr wrap="none" rtlCol="0">
            <a:spAutoFit/>
          </a:bodyPr>
          <a:lstStyle/>
          <a:p>
            <a:r>
              <a:rPr lang="en-US" dirty="0">
                <a:solidFill>
                  <a:schemeClr val="tx1">
                    <a:lumMod val="75000"/>
                  </a:schemeClr>
                </a:solidFill>
                <a:latin typeface="Times New Roman" panose="02020603050405020304" pitchFamily="18" charset="0"/>
                <a:cs typeface="Times New Roman" panose="02020603050405020304" pitchFamily="18" charset="0"/>
              </a:rPr>
              <a:t>Are there any adverse </a:t>
            </a:r>
            <a:r>
              <a:rPr lang="en-US" dirty="0" smtClean="0">
                <a:solidFill>
                  <a:schemeClr val="tx1">
                    <a:lumMod val="75000"/>
                  </a:schemeClr>
                </a:solidFill>
                <a:latin typeface="Times New Roman" panose="02020603050405020304" pitchFamily="18" charset="0"/>
                <a:cs typeface="Times New Roman" panose="02020603050405020304" pitchFamily="18" charset="0"/>
              </a:rPr>
              <a:t>tax consequences </a:t>
            </a:r>
            <a:r>
              <a:rPr lang="en-US" dirty="0">
                <a:solidFill>
                  <a:schemeClr val="tx1">
                    <a:lumMod val="75000"/>
                  </a:schemeClr>
                </a:solidFill>
                <a:latin typeface="Times New Roman" panose="02020603050405020304" pitchFamily="18" charset="0"/>
                <a:cs typeface="Times New Roman" panose="02020603050405020304" pitchFamily="18" charset="0"/>
              </a:rPr>
              <a:t>on a non-profit organization, or its employees, </a:t>
            </a:r>
            <a:endParaRPr lang="en-US" dirty="0" smtClean="0">
              <a:solidFill>
                <a:schemeClr val="tx1">
                  <a:lumMod val="75000"/>
                </a:schemeClr>
              </a:solidFill>
              <a:latin typeface="Times New Roman" panose="02020603050405020304" pitchFamily="18" charset="0"/>
              <a:cs typeface="Times New Roman" panose="02020603050405020304" pitchFamily="18" charset="0"/>
            </a:endParaRPr>
          </a:p>
          <a:p>
            <a:r>
              <a:rPr lang="en-US" dirty="0" smtClean="0">
                <a:solidFill>
                  <a:schemeClr val="tx1">
                    <a:lumMod val="75000"/>
                  </a:schemeClr>
                </a:solidFill>
                <a:latin typeface="Times New Roman" panose="02020603050405020304" pitchFamily="18" charset="0"/>
                <a:cs typeface="Times New Roman" panose="02020603050405020304" pitchFamily="18" charset="0"/>
              </a:rPr>
              <a:t>who </a:t>
            </a:r>
            <a:r>
              <a:rPr lang="en-US" dirty="0">
                <a:solidFill>
                  <a:schemeClr val="tx1">
                    <a:lumMod val="75000"/>
                  </a:schemeClr>
                </a:solidFill>
                <a:latin typeface="Times New Roman" panose="02020603050405020304" pitchFamily="18" charset="0"/>
                <a:cs typeface="Times New Roman" panose="02020603050405020304" pitchFamily="18" charset="0"/>
              </a:rPr>
              <a:t>does register as a lobbyist? </a:t>
            </a:r>
          </a:p>
          <a:p>
            <a:endParaRPr lang="en-US" dirty="0" smtClean="0">
              <a:solidFill>
                <a:schemeClr val="tx1">
                  <a:lumMod val="75000"/>
                </a:schemeClr>
              </a:solidFill>
              <a:latin typeface="Times New Roman" panose="02020603050405020304" pitchFamily="18" charset="0"/>
              <a:cs typeface="Times New Roman" panose="02020603050405020304" pitchFamily="18" charset="0"/>
            </a:endParaRPr>
          </a:p>
          <a:p>
            <a:r>
              <a:rPr lang="en-US" dirty="0" smtClean="0">
                <a:solidFill>
                  <a:schemeClr val="tx1">
                    <a:lumMod val="75000"/>
                  </a:schemeClr>
                </a:solidFill>
                <a:latin typeface="Times New Roman" panose="02020603050405020304" pitchFamily="18" charset="0"/>
                <a:cs typeface="Times New Roman" panose="02020603050405020304" pitchFamily="18" charset="0"/>
              </a:rPr>
              <a:t>	There </a:t>
            </a:r>
            <a:r>
              <a:rPr lang="en-US" dirty="0">
                <a:solidFill>
                  <a:schemeClr val="tx1">
                    <a:lumMod val="75000"/>
                  </a:schemeClr>
                </a:solidFill>
                <a:latin typeface="Times New Roman" panose="02020603050405020304" pitchFamily="18" charset="0"/>
                <a:cs typeface="Times New Roman" panose="02020603050405020304" pitchFamily="18" charset="0"/>
              </a:rPr>
              <a:t>is no prohibition from lobbying for an organization to maintain its exempt status.  </a:t>
            </a:r>
          </a:p>
          <a:p>
            <a:r>
              <a:rPr lang="en-US" dirty="0" smtClean="0">
                <a:solidFill>
                  <a:schemeClr val="tx1">
                    <a:lumMod val="75000"/>
                  </a:schemeClr>
                </a:solidFill>
                <a:latin typeface="Times New Roman" panose="02020603050405020304" pitchFamily="18" charset="0"/>
                <a:cs typeface="Times New Roman" panose="02020603050405020304" pitchFamily="18" charset="0"/>
              </a:rPr>
              <a:t>	However</a:t>
            </a:r>
            <a:r>
              <a:rPr lang="en-US" dirty="0">
                <a:solidFill>
                  <a:schemeClr val="tx1">
                    <a:lumMod val="75000"/>
                  </a:schemeClr>
                </a:solidFill>
                <a:latin typeface="Times New Roman" panose="02020603050405020304" pitchFamily="18" charset="0"/>
                <a:cs typeface="Times New Roman" panose="02020603050405020304" pitchFamily="18" charset="0"/>
              </a:rPr>
              <a:t>, in order to maintain a 501©(3</a:t>
            </a:r>
            <a:r>
              <a:rPr lang="en-US" dirty="0" smtClean="0">
                <a:solidFill>
                  <a:schemeClr val="tx1">
                    <a:lumMod val="75000"/>
                  </a:schemeClr>
                </a:solidFill>
                <a:latin typeface="Times New Roman" panose="02020603050405020304" pitchFamily="18" charset="0"/>
                <a:cs typeface="Times New Roman" panose="02020603050405020304" pitchFamily="18" charset="0"/>
              </a:rPr>
              <a:t>) </a:t>
            </a:r>
            <a:r>
              <a:rPr lang="en-US" dirty="0">
                <a:solidFill>
                  <a:schemeClr val="tx1">
                    <a:lumMod val="75000"/>
                  </a:schemeClr>
                </a:solidFill>
                <a:latin typeface="Times New Roman" panose="02020603050405020304" pitchFamily="18" charset="0"/>
                <a:cs typeface="Times New Roman" panose="02020603050405020304" pitchFamily="18" charset="0"/>
              </a:rPr>
              <a:t>exempt status, an organization must not be </a:t>
            </a:r>
          </a:p>
          <a:p>
            <a:r>
              <a:rPr lang="en-US" dirty="0" smtClean="0">
                <a:solidFill>
                  <a:schemeClr val="tx1">
                    <a:lumMod val="75000"/>
                  </a:schemeClr>
                </a:solidFill>
                <a:latin typeface="Times New Roman" panose="02020603050405020304" pitchFamily="18" charset="0"/>
                <a:cs typeface="Times New Roman" panose="02020603050405020304" pitchFamily="18" charset="0"/>
              </a:rPr>
              <a:t>	considered </a:t>
            </a:r>
            <a:r>
              <a:rPr lang="en-US" dirty="0">
                <a:solidFill>
                  <a:schemeClr val="tx1">
                    <a:lumMod val="75000"/>
                  </a:schemeClr>
                </a:solidFill>
                <a:latin typeface="Times New Roman" panose="02020603050405020304" pitchFamily="18" charset="0"/>
                <a:cs typeface="Times New Roman" panose="02020603050405020304" pitchFamily="18" charset="0"/>
              </a:rPr>
              <a:t>an “</a:t>
            </a:r>
            <a:r>
              <a:rPr lang="en-US" b="1" dirty="0">
                <a:solidFill>
                  <a:schemeClr val="tx1">
                    <a:lumMod val="75000"/>
                  </a:schemeClr>
                </a:solidFill>
                <a:latin typeface="Times New Roman" panose="02020603050405020304" pitchFamily="18" charset="0"/>
                <a:cs typeface="Times New Roman" panose="02020603050405020304" pitchFamily="18" charset="0"/>
              </a:rPr>
              <a:t>action organization</a:t>
            </a:r>
            <a:r>
              <a:rPr lang="en-US" dirty="0">
                <a:solidFill>
                  <a:schemeClr val="tx1">
                    <a:lumMod val="75000"/>
                  </a:schemeClr>
                </a:solidFill>
                <a:latin typeface="Times New Roman" panose="02020603050405020304" pitchFamily="18" charset="0"/>
                <a:cs typeface="Times New Roman" panose="02020603050405020304" pitchFamily="18" charset="0"/>
              </a:rPr>
              <a:t>”</a:t>
            </a:r>
            <a:endParaRPr lang="en-US" dirty="0" smtClean="0">
              <a:solidFill>
                <a:schemeClr val="tx1">
                  <a:lumMod val="75000"/>
                </a:schemeClr>
              </a:solidFill>
              <a:latin typeface="Times New Roman" panose="02020603050405020304" pitchFamily="18" charset="0"/>
              <a:cs typeface="Times New Roman" panose="02020603050405020304" pitchFamily="18" charset="0"/>
            </a:endParaRPr>
          </a:p>
          <a:p>
            <a:pPr lvl="1"/>
            <a:endParaRPr lang="en-US" dirty="0" smtClean="0">
              <a:solidFill>
                <a:schemeClr val="tx1">
                  <a:lumMod val="75000"/>
                </a:schemeClr>
              </a:solidFill>
              <a:latin typeface="Times New Roman" panose="02020603050405020304" pitchFamily="18" charset="0"/>
              <a:cs typeface="Times New Roman" panose="02020603050405020304" pitchFamily="18" charset="0"/>
            </a:endParaRPr>
          </a:p>
          <a:p>
            <a:pPr lvl="1"/>
            <a:r>
              <a:rPr lang="en-US" dirty="0" smtClean="0">
                <a:solidFill>
                  <a:schemeClr val="tx1">
                    <a:lumMod val="75000"/>
                  </a:schemeClr>
                </a:solidFill>
                <a:latin typeface="Times New Roman" panose="02020603050405020304" pitchFamily="18" charset="0"/>
                <a:cs typeface="Times New Roman" panose="02020603050405020304" pitchFamily="18" charset="0"/>
              </a:rPr>
              <a:t>An </a:t>
            </a:r>
            <a:r>
              <a:rPr lang="en-US" dirty="0">
                <a:solidFill>
                  <a:schemeClr val="tx1">
                    <a:lumMod val="75000"/>
                  </a:schemeClr>
                </a:solidFill>
                <a:latin typeface="Times New Roman" panose="02020603050405020304" pitchFamily="18" charset="0"/>
                <a:cs typeface="Times New Roman" panose="02020603050405020304" pitchFamily="18" charset="0"/>
              </a:rPr>
              <a:t>organization could be considered an action organization if a </a:t>
            </a:r>
            <a:r>
              <a:rPr lang="en-US" b="1" dirty="0">
                <a:solidFill>
                  <a:schemeClr val="tx1">
                    <a:lumMod val="75000"/>
                  </a:schemeClr>
                </a:solidFill>
                <a:latin typeface="Times New Roman" panose="02020603050405020304" pitchFamily="18" charset="0"/>
                <a:cs typeface="Times New Roman" panose="02020603050405020304" pitchFamily="18" charset="0"/>
              </a:rPr>
              <a:t>substantial part </a:t>
            </a:r>
            <a:r>
              <a:rPr lang="en-US" dirty="0">
                <a:solidFill>
                  <a:schemeClr val="tx1">
                    <a:lumMod val="75000"/>
                  </a:schemeClr>
                </a:solidFill>
                <a:latin typeface="Times New Roman" panose="02020603050405020304" pitchFamily="18" charset="0"/>
                <a:cs typeface="Times New Roman" panose="02020603050405020304" pitchFamily="18" charset="0"/>
              </a:rPr>
              <a:t>of </a:t>
            </a:r>
            <a:r>
              <a:rPr lang="en-US" dirty="0" smtClean="0">
                <a:solidFill>
                  <a:schemeClr val="tx1">
                    <a:lumMod val="75000"/>
                  </a:schemeClr>
                </a:solidFill>
                <a:latin typeface="Times New Roman" panose="02020603050405020304" pitchFamily="18" charset="0"/>
                <a:cs typeface="Times New Roman" panose="02020603050405020304" pitchFamily="18" charset="0"/>
              </a:rPr>
              <a:t>it</a:t>
            </a:r>
            <a:r>
              <a:rPr lang="en-US" dirty="0">
                <a:solidFill>
                  <a:schemeClr val="tx1">
                    <a:lumMod val="75000"/>
                  </a:schemeClr>
                </a:solidFill>
                <a:latin typeface="Times New Roman" panose="02020603050405020304" pitchFamily="18" charset="0"/>
                <a:cs typeface="Times New Roman" panose="02020603050405020304" pitchFamily="18" charset="0"/>
              </a:rPr>
              <a:t>s</a:t>
            </a:r>
            <a:r>
              <a:rPr lang="en-US" dirty="0" smtClean="0">
                <a:solidFill>
                  <a:schemeClr val="tx1">
                    <a:lumMod val="75000"/>
                  </a:schemeClr>
                </a:solidFill>
                <a:latin typeface="Times New Roman" panose="02020603050405020304" pitchFamily="18" charset="0"/>
                <a:cs typeface="Times New Roman" panose="02020603050405020304" pitchFamily="18" charset="0"/>
              </a:rPr>
              <a:t> </a:t>
            </a:r>
          </a:p>
          <a:p>
            <a:pPr lvl="1"/>
            <a:r>
              <a:rPr lang="en-US" dirty="0" smtClean="0">
                <a:solidFill>
                  <a:schemeClr val="tx1">
                    <a:lumMod val="75000"/>
                  </a:schemeClr>
                </a:solidFill>
                <a:latin typeface="Times New Roman" panose="02020603050405020304" pitchFamily="18" charset="0"/>
                <a:cs typeface="Times New Roman" panose="02020603050405020304" pitchFamily="18" charset="0"/>
              </a:rPr>
              <a:t>activities </a:t>
            </a:r>
            <a:r>
              <a:rPr lang="en-US" dirty="0">
                <a:solidFill>
                  <a:schemeClr val="tx1">
                    <a:lumMod val="75000"/>
                  </a:schemeClr>
                </a:solidFill>
                <a:latin typeface="Times New Roman" panose="02020603050405020304" pitchFamily="18" charset="0"/>
                <a:cs typeface="Times New Roman" panose="02020603050405020304" pitchFamily="18" charset="0"/>
              </a:rPr>
              <a:t>are lobbying activities</a:t>
            </a:r>
            <a:r>
              <a:rPr lang="en-US" dirty="0" smtClean="0">
                <a:solidFill>
                  <a:schemeClr val="tx1">
                    <a:lumMod val="75000"/>
                  </a:schemeClr>
                </a:solidFill>
                <a:latin typeface="Times New Roman" panose="02020603050405020304" pitchFamily="18" charset="0"/>
                <a:cs typeface="Times New Roman" panose="02020603050405020304" pitchFamily="18" charset="0"/>
              </a:rPr>
              <a:t>.</a:t>
            </a:r>
          </a:p>
          <a:p>
            <a:pPr lvl="1"/>
            <a:endParaRPr lang="en-US" dirty="0">
              <a:solidFill>
                <a:schemeClr val="tx1">
                  <a:lumMod val="75000"/>
                </a:schemeClr>
              </a:solidFill>
              <a:latin typeface="Times New Roman" panose="02020603050405020304" pitchFamily="18" charset="0"/>
              <a:cs typeface="Times New Roman" panose="02020603050405020304" pitchFamily="18" charset="0"/>
            </a:endParaRPr>
          </a:p>
          <a:p>
            <a:pPr lvl="1"/>
            <a:r>
              <a:rPr lang="en-US" dirty="0">
                <a:solidFill>
                  <a:schemeClr val="tx1">
                    <a:lumMod val="75000"/>
                  </a:schemeClr>
                </a:solidFill>
                <a:latin typeface="Times New Roman" panose="02020603050405020304" pitchFamily="18" charset="0"/>
                <a:cs typeface="Times New Roman" panose="02020603050405020304" pitchFamily="18" charset="0"/>
              </a:rPr>
              <a:t>If an organization is determined to have a substantial part of their activities as lobbying </a:t>
            </a:r>
            <a:endParaRPr lang="en-US" dirty="0" smtClean="0">
              <a:solidFill>
                <a:schemeClr val="tx1">
                  <a:lumMod val="75000"/>
                </a:schemeClr>
              </a:solidFill>
              <a:latin typeface="Times New Roman" panose="02020603050405020304" pitchFamily="18" charset="0"/>
              <a:cs typeface="Times New Roman" panose="02020603050405020304" pitchFamily="18" charset="0"/>
            </a:endParaRPr>
          </a:p>
          <a:p>
            <a:pPr lvl="1"/>
            <a:r>
              <a:rPr lang="en-US" dirty="0" smtClean="0">
                <a:solidFill>
                  <a:schemeClr val="tx1">
                    <a:lumMod val="75000"/>
                  </a:schemeClr>
                </a:solidFill>
                <a:latin typeface="Times New Roman" panose="02020603050405020304" pitchFamily="18" charset="0"/>
                <a:cs typeface="Times New Roman" panose="02020603050405020304" pitchFamily="18" charset="0"/>
              </a:rPr>
              <a:t>activities</a:t>
            </a:r>
            <a:r>
              <a:rPr lang="en-US" dirty="0">
                <a:solidFill>
                  <a:schemeClr val="tx1">
                    <a:lumMod val="75000"/>
                  </a:schemeClr>
                </a:solidFill>
                <a:latin typeface="Times New Roman" panose="02020603050405020304" pitchFamily="18" charset="0"/>
                <a:cs typeface="Times New Roman" panose="02020603050405020304" pitchFamily="18" charset="0"/>
              </a:rPr>
              <a:t>, then that will result in a loss of their exempt status.</a:t>
            </a:r>
          </a:p>
          <a:p>
            <a:pPr lvl="1"/>
            <a:endParaRPr lang="en-US" dirty="0"/>
          </a:p>
        </p:txBody>
      </p:sp>
    </p:spTree>
    <p:extLst>
      <p:ext uri="{BB962C8B-B14F-4D97-AF65-F5344CB8AC3E}">
        <p14:creationId xmlns:p14="http://schemas.microsoft.com/office/powerpoint/2010/main" val="36097226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What Does Substantial Mean?</a:t>
            </a: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0D03F8EA-E595-4942-80E1-5C06A271EB06}" type="slidenum">
              <a:rPr lang="en-US" smtClean="0"/>
              <a:pPr/>
              <a:t>21</a:t>
            </a:fld>
            <a:endParaRPr lang="en-US" dirty="0"/>
          </a:p>
        </p:txBody>
      </p:sp>
      <p:sp>
        <p:nvSpPr>
          <p:cNvPr id="4" name="Rectangle 3"/>
          <p:cNvSpPr/>
          <p:nvPr/>
        </p:nvSpPr>
        <p:spPr>
          <a:xfrm>
            <a:off x="884172" y="1151454"/>
            <a:ext cx="7700608" cy="2585323"/>
          </a:xfrm>
          <a:prstGeom prst="rect">
            <a:avLst/>
          </a:prstGeom>
        </p:spPr>
        <p:txBody>
          <a:bodyPr wrap="square">
            <a:spAutoFit/>
          </a:bodyPr>
          <a:lstStyle/>
          <a:p>
            <a:r>
              <a:rPr lang="en-US" dirty="0" smtClean="0">
                <a:solidFill>
                  <a:schemeClr val="tx1">
                    <a:lumMod val="75000"/>
                  </a:schemeClr>
                </a:solidFill>
                <a:latin typeface="Times New Roman" panose="02020603050405020304" pitchFamily="18" charset="0"/>
                <a:cs typeface="Times New Roman" panose="02020603050405020304" pitchFamily="18" charset="0"/>
              </a:rPr>
              <a:t>What </a:t>
            </a:r>
            <a:r>
              <a:rPr lang="en-US" dirty="0">
                <a:solidFill>
                  <a:schemeClr val="tx1">
                    <a:lumMod val="75000"/>
                  </a:schemeClr>
                </a:solidFill>
                <a:latin typeface="Times New Roman" panose="02020603050405020304" pitchFamily="18" charset="0"/>
                <a:cs typeface="Times New Roman" panose="02020603050405020304" pitchFamily="18" charset="0"/>
              </a:rPr>
              <a:t>the IRS says is that ALL nonprofits may lobby as long as those activities do not comprise </a:t>
            </a:r>
            <a:r>
              <a:rPr lang="en-US" b="1" dirty="0">
                <a:solidFill>
                  <a:schemeClr val="tx1">
                    <a:lumMod val="75000"/>
                  </a:schemeClr>
                </a:solidFill>
                <a:latin typeface="Times New Roman" panose="02020603050405020304" pitchFamily="18" charset="0"/>
                <a:cs typeface="Times New Roman" panose="02020603050405020304" pitchFamily="18" charset="0"/>
              </a:rPr>
              <a:t>a substantial part </a:t>
            </a:r>
            <a:r>
              <a:rPr lang="en-US" dirty="0">
                <a:solidFill>
                  <a:schemeClr val="tx1">
                    <a:lumMod val="75000"/>
                  </a:schemeClr>
                </a:solidFill>
                <a:latin typeface="Times New Roman" panose="02020603050405020304" pitchFamily="18" charset="0"/>
                <a:cs typeface="Times New Roman" panose="02020603050405020304" pitchFamily="18" charset="0"/>
              </a:rPr>
              <a:t>of what the organization does.  In other words, nonprofits may dedicate an insubstantial amount of resources to lobbying.  The tricky part is that the IRS doesn’t define what it means by </a:t>
            </a:r>
            <a:r>
              <a:rPr lang="en-US" dirty="0" smtClean="0">
                <a:solidFill>
                  <a:schemeClr val="tx1">
                    <a:lumMod val="75000"/>
                  </a:schemeClr>
                </a:solidFill>
                <a:latin typeface="Times New Roman" panose="02020603050405020304" pitchFamily="18" charset="0"/>
                <a:cs typeface="Times New Roman" panose="02020603050405020304" pitchFamily="18" charset="0"/>
              </a:rPr>
              <a:t>“substantial” or “insubstantial”.</a:t>
            </a:r>
          </a:p>
          <a:p>
            <a:endParaRPr lang="en-US" dirty="0">
              <a:solidFill>
                <a:schemeClr val="tx1">
                  <a:lumMod val="75000"/>
                </a:schemeClr>
              </a:solidFill>
              <a:latin typeface="Times New Roman" panose="02020603050405020304" pitchFamily="18" charset="0"/>
              <a:cs typeface="Times New Roman" panose="02020603050405020304" pitchFamily="18" charset="0"/>
            </a:endParaRPr>
          </a:p>
          <a:p>
            <a:r>
              <a:rPr lang="en-US" dirty="0" smtClean="0">
                <a:solidFill>
                  <a:schemeClr val="tx1">
                    <a:lumMod val="75000"/>
                  </a:schemeClr>
                </a:solidFill>
                <a:latin typeface="Times New Roman" panose="02020603050405020304" pitchFamily="18" charset="0"/>
                <a:cs typeface="Times New Roman" panose="02020603050405020304" pitchFamily="18" charset="0"/>
              </a:rPr>
              <a:t>OR, nonprofits can choose the expenditure test also known as the 501(h) Election.</a:t>
            </a:r>
          </a:p>
          <a:p>
            <a:endParaRPr lang="en-US" dirty="0"/>
          </a:p>
        </p:txBody>
      </p:sp>
    </p:spTree>
    <p:extLst>
      <p:ext uri="{BB962C8B-B14F-4D97-AF65-F5344CB8AC3E}">
        <p14:creationId xmlns:p14="http://schemas.microsoft.com/office/powerpoint/2010/main" val="1995347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Lobbying by Charities – 501(h) Election</a:t>
            </a: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0D03F8EA-E595-4942-80E1-5C06A271EB06}" type="slidenum">
              <a:rPr lang="en-US" smtClean="0"/>
              <a:pPr/>
              <a:t>22</a:t>
            </a:fld>
            <a:endParaRPr lang="en-US" dirty="0"/>
          </a:p>
        </p:txBody>
      </p:sp>
      <p:sp>
        <p:nvSpPr>
          <p:cNvPr id="4" name="TextBox 3"/>
          <p:cNvSpPr txBox="1"/>
          <p:nvPr/>
        </p:nvSpPr>
        <p:spPr>
          <a:xfrm>
            <a:off x="724100" y="1244367"/>
            <a:ext cx="8026933" cy="4708981"/>
          </a:xfrm>
          <a:prstGeom prst="rect">
            <a:avLst/>
          </a:prstGeom>
          <a:noFill/>
        </p:spPr>
        <p:txBody>
          <a:bodyPr wrap="square" rtlCol="0">
            <a:spAutoFit/>
          </a:bodyPr>
          <a:lstStyle/>
          <a:p>
            <a:pPr lvl="1"/>
            <a:r>
              <a:rPr lang="en-US" sz="2000" dirty="0">
                <a:solidFill>
                  <a:schemeClr val="tx1">
                    <a:lumMod val="75000"/>
                  </a:schemeClr>
                </a:solidFill>
                <a:latin typeface="Times New Roman" panose="02020603050405020304" pitchFamily="18" charset="0"/>
                <a:cs typeface="Times New Roman" panose="02020603050405020304" pitchFamily="18" charset="0"/>
              </a:rPr>
              <a:t>T</a:t>
            </a:r>
            <a:r>
              <a:rPr lang="en-US" sz="2000" dirty="0" smtClean="0">
                <a:solidFill>
                  <a:schemeClr val="tx1">
                    <a:lumMod val="75000"/>
                  </a:schemeClr>
                </a:solidFill>
                <a:latin typeface="Times New Roman" panose="02020603050405020304" pitchFamily="18" charset="0"/>
                <a:cs typeface="Times New Roman" panose="02020603050405020304" pitchFamily="18" charset="0"/>
              </a:rPr>
              <a:t>here </a:t>
            </a:r>
            <a:r>
              <a:rPr lang="en-US" sz="2000" dirty="0">
                <a:solidFill>
                  <a:schemeClr val="tx1">
                    <a:lumMod val="75000"/>
                  </a:schemeClr>
                </a:solidFill>
                <a:latin typeface="Times New Roman" panose="02020603050405020304" pitchFamily="18" charset="0"/>
                <a:cs typeface="Times New Roman" panose="02020603050405020304" pitchFamily="18" charset="0"/>
              </a:rPr>
              <a:t>is a way for an organization to  establish a </a:t>
            </a:r>
            <a:r>
              <a:rPr lang="en-US" sz="2000" dirty="0" smtClean="0">
                <a:solidFill>
                  <a:schemeClr val="tx1">
                    <a:lumMod val="75000"/>
                  </a:schemeClr>
                </a:solidFill>
                <a:latin typeface="Times New Roman" panose="02020603050405020304" pitchFamily="18" charset="0"/>
                <a:cs typeface="Times New Roman" panose="02020603050405020304" pitchFamily="18" charset="0"/>
              </a:rPr>
              <a:t>safe harbor </a:t>
            </a:r>
            <a:r>
              <a:rPr lang="en-US" sz="2000" dirty="0">
                <a:solidFill>
                  <a:schemeClr val="tx1">
                    <a:lumMod val="75000"/>
                  </a:schemeClr>
                </a:solidFill>
                <a:latin typeface="Times New Roman" panose="02020603050405020304" pitchFamily="18" charset="0"/>
                <a:cs typeface="Times New Roman" panose="02020603050405020304" pitchFamily="18" charset="0"/>
              </a:rPr>
              <a:t>and </a:t>
            </a:r>
            <a:endParaRPr lang="en-US" sz="2000" dirty="0" smtClean="0">
              <a:solidFill>
                <a:schemeClr val="tx1">
                  <a:lumMod val="75000"/>
                </a:schemeClr>
              </a:solidFill>
              <a:latin typeface="Times New Roman" panose="02020603050405020304" pitchFamily="18" charset="0"/>
              <a:cs typeface="Times New Roman" panose="02020603050405020304" pitchFamily="18" charset="0"/>
            </a:endParaRPr>
          </a:p>
          <a:p>
            <a:pPr lvl="1"/>
            <a:r>
              <a:rPr lang="en-US" sz="2000" dirty="0" smtClean="0">
                <a:solidFill>
                  <a:schemeClr val="tx1">
                    <a:lumMod val="75000"/>
                  </a:schemeClr>
                </a:solidFill>
                <a:latin typeface="Times New Roman" panose="02020603050405020304" pitchFamily="18" charset="0"/>
                <a:cs typeface="Times New Roman" panose="02020603050405020304" pitchFamily="18" charset="0"/>
              </a:rPr>
              <a:t>that </a:t>
            </a:r>
            <a:r>
              <a:rPr lang="en-US" sz="2000" dirty="0">
                <a:solidFill>
                  <a:schemeClr val="tx1">
                    <a:lumMod val="75000"/>
                  </a:schemeClr>
                </a:solidFill>
                <a:latin typeface="Times New Roman" panose="02020603050405020304" pitchFamily="18" charset="0"/>
                <a:cs typeface="Times New Roman" panose="02020603050405020304" pitchFamily="18" charset="0"/>
              </a:rPr>
              <a:t>is by filing what is called a </a:t>
            </a:r>
            <a:r>
              <a:rPr lang="en-US" sz="2000" b="1" dirty="0">
                <a:solidFill>
                  <a:schemeClr val="tx1">
                    <a:lumMod val="75000"/>
                  </a:schemeClr>
                </a:solidFill>
                <a:latin typeface="Times New Roman" panose="02020603050405020304" pitchFamily="18" charset="0"/>
                <a:cs typeface="Times New Roman" panose="02020603050405020304" pitchFamily="18" charset="0"/>
              </a:rPr>
              <a:t>501(h) election</a:t>
            </a:r>
            <a:r>
              <a:rPr lang="en-US" sz="2000" dirty="0" smtClean="0">
                <a:solidFill>
                  <a:schemeClr val="tx1">
                    <a:lumMod val="75000"/>
                  </a:schemeClr>
                </a:solidFill>
                <a:latin typeface="Times New Roman" panose="02020603050405020304" pitchFamily="18" charset="0"/>
                <a:cs typeface="Times New Roman" panose="02020603050405020304" pitchFamily="18" charset="0"/>
              </a:rPr>
              <a:t>.</a:t>
            </a:r>
          </a:p>
          <a:p>
            <a:pPr lvl="1"/>
            <a:endParaRPr lang="en-US" sz="2000" dirty="0" smtClean="0">
              <a:solidFill>
                <a:schemeClr val="tx1">
                  <a:lumMod val="75000"/>
                </a:schemeClr>
              </a:solidFill>
              <a:latin typeface="Times New Roman" panose="02020603050405020304" pitchFamily="18" charset="0"/>
              <a:cs typeface="Times New Roman" panose="02020603050405020304" pitchFamily="18" charset="0"/>
            </a:endParaRPr>
          </a:p>
          <a:p>
            <a:pPr lvl="1"/>
            <a:r>
              <a:rPr lang="en-US" sz="2000" dirty="0" smtClean="0">
                <a:solidFill>
                  <a:schemeClr val="tx1">
                    <a:lumMod val="75000"/>
                  </a:schemeClr>
                </a:solidFill>
                <a:latin typeface="Times New Roman" panose="02020603050405020304" pitchFamily="18" charset="0"/>
                <a:cs typeface="Times New Roman" panose="02020603050405020304" pitchFamily="18" charset="0"/>
              </a:rPr>
              <a:t>The 501(h) election:</a:t>
            </a:r>
          </a:p>
          <a:p>
            <a:pPr lvl="1"/>
            <a:endParaRPr lang="en-US" sz="2000" dirty="0">
              <a:solidFill>
                <a:schemeClr val="tx1">
                  <a:lumMod val="75000"/>
                </a:schemeClr>
              </a:solidFill>
              <a:latin typeface="Times New Roman" panose="02020603050405020304" pitchFamily="18" charset="0"/>
              <a:cs typeface="Times New Roman" panose="02020603050405020304" pitchFamily="18" charset="0"/>
            </a:endParaRPr>
          </a:p>
          <a:p>
            <a:pPr lvl="1"/>
            <a:r>
              <a:rPr lang="en-US" sz="2000" dirty="0" smtClean="0">
                <a:solidFill>
                  <a:schemeClr val="tx1">
                    <a:lumMod val="75000"/>
                  </a:schemeClr>
                </a:solidFill>
                <a:latin typeface="Times New Roman" panose="02020603050405020304" pitchFamily="18" charset="0"/>
                <a:cs typeface="Times New Roman" panose="02020603050405020304" pitchFamily="18" charset="0"/>
              </a:rPr>
              <a:t>	Unlimited volunteer activities</a:t>
            </a:r>
          </a:p>
          <a:p>
            <a:pPr lvl="1"/>
            <a:r>
              <a:rPr lang="en-US" sz="2000" dirty="0" smtClean="0">
                <a:solidFill>
                  <a:schemeClr val="tx1">
                    <a:lumMod val="75000"/>
                  </a:schemeClr>
                </a:solidFill>
                <a:latin typeface="Times New Roman" panose="02020603050405020304" pitchFamily="18" charset="0"/>
                <a:cs typeface="Times New Roman" panose="02020603050405020304" pitchFamily="18" charset="0"/>
              </a:rPr>
              <a:t>	</a:t>
            </a:r>
          </a:p>
          <a:p>
            <a:pPr lvl="1"/>
            <a:r>
              <a:rPr lang="en-US" sz="2000" dirty="0">
                <a:solidFill>
                  <a:schemeClr val="tx1">
                    <a:lumMod val="75000"/>
                  </a:schemeClr>
                </a:solidFill>
                <a:latin typeface="Times New Roman" panose="02020603050405020304" pitchFamily="18" charset="0"/>
                <a:cs typeface="Times New Roman" panose="02020603050405020304" pitchFamily="18" charset="0"/>
              </a:rPr>
              <a:t>	</a:t>
            </a:r>
            <a:r>
              <a:rPr lang="en-US" sz="2000" dirty="0" smtClean="0">
                <a:solidFill>
                  <a:schemeClr val="tx1">
                    <a:lumMod val="75000"/>
                  </a:schemeClr>
                </a:solidFill>
                <a:latin typeface="Times New Roman" panose="02020603050405020304" pitchFamily="18" charset="0"/>
                <a:cs typeface="Times New Roman" panose="02020603050405020304" pitchFamily="18" charset="0"/>
              </a:rPr>
              <a:t>Most charities will benefit by higher limits by making the election</a:t>
            </a:r>
          </a:p>
          <a:p>
            <a:pPr lvl="1"/>
            <a:r>
              <a:rPr lang="en-US" sz="2000" dirty="0" smtClean="0">
                <a:solidFill>
                  <a:schemeClr val="tx1">
                    <a:lumMod val="75000"/>
                  </a:schemeClr>
                </a:solidFill>
                <a:latin typeface="Times New Roman" panose="02020603050405020304" pitchFamily="18" charset="0"/>
                <a:cs typeface="Times New Roman" panose="02020603050405020304" pitchFamily="18" charset="0"/>
              </a:rPr>
              <a:t>	</a:t>
            </a:r>
          </a:p>
          <a:p>
            <a:pPr lvl="1"/>
            <a:r>
              <a:rPr lang="en-US" sz="2000" dirty="0">
                <a:solidFill>
                  <a:schemeClr val="tx1">
                    <a:lumMod val="75000"/>
                  </a:schemeClr>
                </a:solidFill>
                <a:latin typeface="Times New Roman" panose="02020603050405020304" pitchFamily="18" charset="0"/>
                <a:cs typeface="Times New Roman" panose="02020603050405020304" pitchFamily="18" charset="0"/>
              </a:rPr>
              <a:t>	</a:t>
            </a:r>
            <a:r>
              <a:rPr lang="en-US" sz="2000" dirty="0" smtClean="0">
                <a:solidFill>
                  <a:schemeClr val="tx1">
                    <a:lumMod val="75000"/>
                  </a:schemeClr>
                </a:solidFill>
                <a:latin typeface="Times New Roman" panose="02020603050405020304" pitchFamily="18" charset="0"/>
                <a:cs typeface="Times New Roman" panose="02020603050405020304" pitchFamily="18" charset="0"/>
              </a:rPr>
              <a:t>Penalty taxes on the organization only, not individual managers</a:t>
            </a:r>
          </a:p>
          <a:p>
            <a:pPr lvl="1"/>
            <a:endParaRPr lang="en-US" sz="2000" dirty="0">
              <a:solidFill>
                <a:schemeClr val="tx1">
                  <a:lumMod val="75000"/>
                </a:schemeClr>
              </a:solidFill>
              <a:latin typeface="Times New Roman" panose="02020603050405020304" pitchFamily="18" charset="0"/>
              <a:cs typeface="Times New Roman" panose="02020603050405020304" pitchFamily="18" charset="0"/>
            </a:endParaRPr>
          </a:p>
          <a:p>
            <a:pPr lvl="1"/>
            <a:r>
              <a:rPr lang="en-US" sz="2000" dirty="0" smtClean="0">
                <a:solidFill>
                  <a:schemeClr val="tx1">
                    <a:lumMod val="75000"/>
                  </a:schemeClr>
                </a:solidFill>
                <a:latin typeface="Times New Roman" panose="02020603050405020304" pitchFamily="18" charset="0"/>
                <a:cs typeface="Times New Roman" panose="02020603050405020304" pitchFamily="18" charset="0"/>
              </a:rPr>
              <a:t>	Loss of exemption based on exceeding limit by 50% over a 4-	year </a:t>
            </a:r>
            <a:r>
              <a:rPr lang="en-US" sz="2000" dirty="0" smtClean="0">
                <a:solidFill>
                  <a:schemeClr val="tx1">
                    <a:lumMod val="75000"/>
                  </a:schemeClr>
                </a:solidFill>
                <a:latin typeface="Times New Roman" panose="02020603050405020304" pitchFamily="18" charset="0"/>
                <a:cs typeface="Times New Roman" panose="02020603050405020304" pitchFamily="18" charset="0"/>
              </a:rPr>
              <a:t>	period</a:t>
            </a:r>
            <a:endParaRPr lang="en-US" sz="2000" dirty="0" smtClean="0">
              <a:solidFill>
                <a:schemeClr val="tx1">
                  <a:lumMod val="75000"/>
                </a:schemeClr>
              </a:solidFill>
              <a:latin typeface="Times New Roman" panose="02020603050405020304" pitchFamily="18" charset="0"/>
              <a:cs typeface="Times New Roman" panose="02020603050405020304" pitchFamily="18" charset="0"/>
            </a:endParaRPr>
          </a:p>
          <a:p>
            <a:pPr lvl="1"/>
            <a:r>
              <a:rPr lang="en-US" sz="2000" dirty="0" smtClean="0">
                <a:solidFill>
                  <a:schemeClr val="tx1">
                    <a:lumMod val="75000"/>
                  </a:schemeClr>
                </a:solidFill>
                <a:latin typeface="Times New Roman" panose="02020603050405020304" pitchFamily="18" charset="0"/>
                <a:cs typeface="Times New Roman" panose="02020603050405020304" pitchFamily="18" charset="0"/>
              </a:rPr>
              <a:t>	</a:t>
            </a:r>
          </a:p>
          <a:p>
            <a:pPr lvl="1"/>
            <a:r>
              <a:rPr lang="en-US" sz="2000" dirty="0">
                <a:solidFill>
                  <a:schemeClr val="tx1">
                    <a:lumMod val="75000"/>
                  </a:schemeClr>
                </a:solidFill>
                <a:latin typeface="Times New Roman" panose="02020603050405020304" pitchFamily="18" charset="0"/>
                <a:cs typeface="Times New Roman" panose="02020603050405020304" pitchFamily="18" charset="0"/>
              </a:rPr>
              <a:t>	</a:t>
            </a:r>
            <a:r>
              <a:rPr lang="en-US" sz="2000" dirty="0" smtClean="0">
                <a:solidFill>
                  <a:schemeClr val="tx1">
                    <a:lumMod val="75000"/>
                  </a:schemeClr>
                </a:solidFill>
                <a:latin typeface="Times New Roman" panose="02020603050405020304" pitchFamily="18" charset="0"/>
                <a:cs typeface="Times New Roman" panose="02020603050405020304" pitchFamily="18" charset="0"/>
              </a:rPr>
              <a:t>Lower risk of IRS examination</a:t>
            </a:r>
            <a:endParaRPr lang="en-US" sz="2000" dirty="0">
              <a:solidFill>
                <a:schemeClr val="tx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7019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Lobbying by Charities – 501(h) Election</a:t>
            </a: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0D03F8EA-E595-4942-80E1-5C06A271EB06}" type="slidenum">
              <a:rPr lang="en-US" smtClean="0"/>
              <a:pPr/>
              <a:t>23</a:t>
            </a:fld>
            <a:endParaRPr lang="en-US" dirty="0"/>
          </a:p>
        </p:txBody>
      </p:sp>
      <p:sp>
        <p:nvSpPr>
          <p:cNvPr id="4" name="TextBox 3"/>
          <p:cNvSpPr txBox="1"/>
          <p:nvPr/>
        </p:nvSpPr>
        <p:spPr>
          <a:xfrm>
            <a:off x="574334" y="1156225"/>
            <a:ext cx="8387874" cy="3139321"/>
          </a:xfrm>
          <a:prstGeom prst="rect">
            <a:avLst/>
          </a:prstGeom>
          <a:noFill/>
        </p:spPr>
        <p:txBody>
          <a:bodyPr wrap="none" rtlCol="0">
            <a:spAutoFit/>
          </a:bodyPr>
          <a:lstStyle/>
          <a:p>
            <a:r>
              <a:rPr lang="en-US" b="1" dirty="0" smtClean="0">
                <a:solidFill>
                  <a:schemeClr val="tx1">
                    <a:lumMod val="75000"/>
                  </a:schemeClr>
                </a:solidFill>
                <a:latin typeface="Times New Roman" panose="02020603050405020304" pitchFamily="18" charset="0"/>
                <a:cs typeface="Times New Roman" panose="02020603050405020304" pitchFamily="18" charset="0"/>
              </a:rPr>
              <a:t>The 501(h) Election:</a:t>
            </a:r>
          </a:p>
          <a:p>
            <a:endParaRPr lang="en-US" dirty="0">
              <a:solidFill>
                <a:schemeClr val="tx1">
                  <a:lumMod val="75000"/>
                </a:schemeClr>
              </a:solidFill>
              <a:latin typeface="Times New Roman" panose="02020603050405020304" pitchFamily="18" charset="0"/>
              <a:cs typeface="Times New Roman" panose="02020603050405020304" pitchFamily="18" charset="0"/>
            </a:endParaRPr>
          </a:p>
          <a:p>
            <a:r>
              <a:rPr lang="en-US" dirty="0" smtClean="0">
                <a:solidFill>
                  <a:schemeClr val="tx1">
                    <a:lumMod val="75000"/>
                  </a:schemeClr>
                </a:solidFill>
                <a:latin typeface="Times New Roman" panose="02020603050405020304" pitchFamily="18" charset="0"/>
                <a:cs typeface="Times New Roman" panose="02020603050405020304" pitchFamily="18" charset="0"/>
              </a:rPr>
              <a:t>	Form 5768, “Election/Revocation of Election by an Eligible 501(c)(3) Organization</a:t>
            </a:r>
          </a:p>
          <a:p>
            <a:r>
              <a:rPr lang="en-US" dirty="0" smtClean="0">
                <a:solidFill>
                  <a:schemeClr val="tx1">
                    <a:lumMod val="75000"/>
                  </a:schemeClr>
                </a:solidFill>
                <a:latin typeface="Times New Roman" panose="02020603050405020304" pitchFamily="18" charset="0"/>
                <a:cs typeface="Times New Roman" panose="02020603050405020304" pitchFamily="18" charset="0"/>
              </a:rPr>
              <a:t>	To Make Expenditures to Influence Legislation”</a:t>
            </a:r>
          </a:p>
          <a:p>
            <a:r>
              <a:rPr lang="en-US" dirty="0" smtClean="0">
                <a:solidFill>
                  <a:schemeClr val="tx1">
                    <a:lumMod val="75000"/>
                  </a:schemeClr>
                </a:solidFill>
                <a:latin typeface="Times New Roman" panose="02020603050405020304" pitchFamily="18" charset="0"/>
                <a:cs typeface="Times New Roman" panose="02020603050405020304" pitchFamily="18" charset="0"/>
              </a:rPr>
              <a:t>	</a:t>
            </a:r>
          </a:p>
          <a:p>
            <a:r>
              <a:rPr lang="en-US" dirty="0">
                <a:solidFill>
                  <a:schemeClr val="tx1">
                    <a:lumMod val="75000"/>
                  </a:schemeClr>
                </a:solidFill>
                <a:latin typeface="Times New Roman" panose="02020603050405020304" pitchFamily="18" charset="0"/>
                <a:cs typeface="Times New Roman" panose="02020603050405020304" pitchFamily="18" charset="0"/>
              </a:rPr>
              <a:t>	</a:t>
            </a:r>
            <a:r>
              <a:rPr lang="en-US" dirty="0" smtClean="0">
                <a:solidFill>
                  <a:schemeClr val="tx1">
                    <a:lumMod val="75000"/>
                  </a:schemeClr>
                </a:solidFill>
                <a:latin typeface="Times New Roman" panose="02020603050405020304" pitchFamily="18" charset="0"/>
                <a:cs typeface="Times New Roman" panose="02020603050405020304" pitchFamily="18" charset="0"/>
              </a:rPr>
              <a:t>Election may be made and revoked at any time</a:t>
            </a:r>
          </a:p>
          <a:p>
            <a:r>
              <a:rPr lang="en-US" dirty="0" smtClean="0">
                <a:solidFill>
                  <a:schemeClr val="tx1">
                    <a:lumMod val="75000"/>
                  </a:schemeClr>
                </a:solidFill>
                <a:latin typeface="Times New Roman" panose="02020603050405020304" pitchFamily="18" charset="0"/>
                <a:cs typeface="Times New Roman" panose="02020603050405020304" pitchFamily="18" charset="0"/>
              </a:rPr>
              <a:t>	</a:t>
            </a:r>
          </a:p>
          <a:p>
            <a:r>
              <a:rPr lang="en-US" dirty="0">
                <a:solidFill>
                  <a:schemeClr val="tx1">
                    <a:lumMod val="75000"/>
                  </a:schemeClr>
                </a:solidFill>
                <a:latin typeface="Times New Roman" panose="02020603050405020304" pitchFamily="18" charset="0"/>
                <a:cs typeface="Times New Roman" panose="02020603050405020304" pitchFamily="18" charset="0"/>
              </a:rPr>
              <a:t>	</a:t>
            </a:r>
            <a:r>
              <a:rPr lang="en-US" dirty="0" smtClean="0">
                <a:solidFill>
                  <a:schemeClr val="tx1">
                    <a:lumMod val="75000"/>
                  </a:schemeClr>
                </a:solidFill>
                <a:latin typeface="Times New Roman" panose="02020603050405020304" pitchFamily="18" charset="0"/>
                <a:cs typeface="Times New Roman" panose="02020603050405020304" pitchFamily="18" charset="0"/>
              </a:rPr>
              <a:t>Election applies retroactively to beginning of tax year</a:t>
            </a:r>
          </a:p>
          <a:p>
            <a:r>
              <a:rPr lang="en-US" dirty="0" smtClean="0">
                <a:solidFill>
                  <a:schemeClr val="tx1">
                    <a:lumMod val="75000"/>
                  </a:schemeClr>
                </a:solidFill>
                <a:latin typeface="Times New Roman" panose="02020603050405020304" pitchFamily="18" charset="0"/>
                <a:cs typeface="Times New Roman" panose="02020603050405020304" pitchFamily="18" charset="0"/>
              </a:rPr>
              <a:t>	</a:t>
            </a:r>
          </a:p>
          <a:p>
            <a:r>
              <a:rPr lang="en-US" dirty="0">
                <a:solidFill>
                  <a:schemeClr val="tx1">
                    <a:lumMod val="75000"/>
                  </a:schemeClr>
                </a:solidFill>
                <a:latin typeface="Times New Roman" panose="02020603050405020304" pitchFamily="18" charset="0"/>
                <a:cs typeface="Times New Roman" panose="02020603050405020304" pitchFamily="18" charset="0"/>
              </a:rPr>
              <a:t>	</a:t>
            </a:r>
            <a:r>
              <a:rPr lang="en-US" dirty="0" smtClean="0">
                <a:solidFill>
                  <a:schemeClr val="tx1">
                    <a:lumMod val="75000"/>
                  </a:schemeClr>
                </a:solidFill>
                <a:latin typeface="Times New Roman" panose="02020603050405020304" pitchFamily="18" charset="0"/>
                <a:cs typeface="Times New Roman" panose="02020603050405020304" pitchFamily="18" charset="0"/>
              </a:rPr>
              <a:t>Revocation applies prospectively</a:t>
            </a:r>
          </a:p>
          <a:p>
            <a:endParaRPr lang="en-US" dirty="0"/>
          </a:p>
        </p:txBody>
      </p:sp>
      <p:pic>
        <p:nvPicPr>
          <p:cNvPr id="1026" name="Picture 2" descr="https://www.councilofnonprofits.org/sites/default/files/5768-fea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4281" y="4295546"/>
            <a:ext cx="4953000" cy="118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7770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Lobbying by Charities – 501(h) Election</a:t>
            </a: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0D03F8EA-E595-4942-80E1-5C06A271EB06}" type="slidenum">
              <a:rPr lang="en-US" smtClean="0"/>
              <a:pPr/>
              <a:t>24</a:t>
            </a:fld>
            <a:endParaRPr lang="en-US" dirty="0"/>
          </a:p>
        </p:txBody>
      </p:sp>
      <p:sp>
        <p:nvSpPr>
          <p:cNvPr id="4" name="TextBox 3"/>
          <p:cNvSpPr txBox="1"/>
          <p:nvPr/>
        </p:nvSpPr>
        <p:spPr>
          <a:xfrm>
            <a:off x="672575" y="1367821"/>
            <a:ext cx="7957547" cy="3693319"/>
          </a:xfrm>
          <a:prstGeom prst="rect">
            <a:avLst/>
          </a:prstGeom>
          <a:noFill/>
        </p:spPr>
        <p:txBody>
          <a:bodyPr wrap="square" rtlCol="0">
            <a:spAutoFit/>
          </a:bodyPr>
          <a:lstStyle/>
          <a:p>
            <a:r>
              <a:rPr lang="en-US" dirty="0" smtClean="0">
                <a:solidFill>
                  <a:schemeClr val="tx1">
                    <a:lumMod val="75000"/>
                  </a:schemeClr>
                </a:solidFill>
                <a:latin typeface="Times New Roman" panose="02020603050405020304" pitchFamily="18" charset="0"/>
                <a:cs typeface="Times New Roman" panose="02020603050405020304" pitchFamily="18" charset="0"/>
              </a:rPr>
              <a:t>The 501(h) – Expenditure Limits</a:t>
            </a:r>
          </a:p>
          <a:p>
            <a:endParaRPr lang="en-US" dirty="0">
              <a:solidFill>
                <a:schemeClr val="tx1">
                  <a:lumMod val="75000"/>
                </a:schemeClr>
              </a:solidFill>
              <a:latin typeface="Times New Roman" panose="02020603050405020304" pitchFamily="18" charset="0"/>
              <a:cs typeface="Times New Roman" panose="02020603050405020304" pitchFamily="18" charset="0"/>
            </a:endParaRPr>
          </a:p>
          <a:p>
            <a:pPr lvl="1"/>
            <a:r>
              <a:rPr lang="en-US" dirty="0" smtClean="0">
                <a:solidFill>
                  <a:schemeClr val="tx1">
                    <a:lumMod val="75000"/>
                  </a:schemeClr>
                </a:solidFill>
                <a:latin typeface="Times New Roman" panose="02020603050405020304" pitchFamily="18" charset="0"/>
                <a:cs typeface="Times New Roman" panose="02020603050405020304" pitchFamily="18" charset="0"/>
              </a:rPr>
              <a:t>Total lobbying (direct and grassroots)</a:t>
            </a:r>
          </a:p>
          <a:p>
            <a:pPr marL="742950" lvl="1" indent="-285750">
              <a:buFont typeface="Wingdings" panose="05000000000000000000" pitchFamily="2" charset="2"/>
              <a:buChar char="Ø"/>
            </a:pPr>
            <a:r>
              <a:rPr lang="en-US" dirty="0" smtClean="0">
                <a:solidFill>
                  <a:schemeClr val="tx1">
                    <a:lumMod val="75000"/>
                  </a:schemeClr>
                </a:solidFill>
                <a:latin typeface="Times New Roman" panose="02020603050405020304" pitchFamily="18" charset="0"/>
                <a:cs typeface="Times New Roman" panose="02020603050405020304" pitchFamily="18" charset="0"/>
              </a:rPr>
              <a:t>20% of the first $500,000 +</a:t>
            </a:r>
          </a:p>
          <a:p>
            <a:pPr marL="742950" lvl="1" indent="-285750">
              <a:buFont typeface="Wingdings" panose="05000000000000000000" pitchFamily="2" charset="2"/>
              <a:buChar char="Ø"/>
            </a:pPr>
            <a:r>
              <a:rPr lang="en-US" dirty="0" smtClean="0">
                <a:solidFill>
                  <a:schemeClr val="tx1">
                    <a:lumMod val="75000"/>
                  </a:schemeClr>
                </a:solidFill>
                <a:latin typeface="Times New Roman" panose="02020603050405020304" pitchFamily="18" charset="0"/>
                <a:cs typeface="Times New Roman" panose="02020603050405020304" pitchFamily="18" charset="0"/>
              </a:rPr>
              <a:t>15% of the next $500,000 +</a:t>
            </a:r>
          </a:p>
          <a:p>
            <a:pPr marL="742950" lvl="1" indent="-285750">
              <a:buFont typeface="Wingdings" panose="05000000000000000000" pitchFamily="2" charset="2"/>
              <a:buChar char="Ø"/>
            </a:pPr>
            <a:r>
              <a:rPr lang="en-US" dirty="0" smtClean="0">
                <a:solidFill>
                  <a:schemeClr val="tx1">
                    <a:lumMod val="75000"/>
                  </a:schemeClr>
                </a:solidFill>
                <a:latin typeface="Times New Roman" panose="02020603050405020304" pitchFamily="18" charset="0"/>
                <a:cs typeface="Times New Roman" panose="02020603050405020304" pitchFamily="18" charset="0"/>
              </a:rPr>
              <a:t>10% of the third $500,000 +</a:t>
            </a:r>
          </a:p>
          <a:p>
            <a:pPr marL="742950" lvl="1" indent="-285750">
              <a:buFont typeface="Wingdings" panose="05000000000000000000" pitchFamily="2" charset="2"/>
              <a:buChar char="Ø"/>
            </a:pPr>
            <a:r>
              <a:rPr lang="en-US" dirty="0" smtClean="0">
                <a:solidFill>
                  <a:schemeClr val="tx1">
                    <a:lumMod val="75000"/>
                  </a:schemeClr>
                </a:solidFill>
                <a:latin typeface="Times New Roman" panose="02020603050405020304" pitchFamily="18" charset="0"/>
                <a:cs typeface="Times New Roman" panose="02020603050405020304" pitchFamily="18" charset="0"/>
              </a:rPr>
              <a:t>5% of the remaining exempt purpose expenditures</a:t>
            </a:r>
          </a:p>
          <a:p>
            <a:pPr marL="742950" lvl="1" indent="-285750">
              <a:buFont typeface="Wingdings" panose="05000000000000000000" pitchFamily="2" charset="2"/>
              <a:buChar char="Ø"/>
            </a:pPr>
            <a:r>
              <a:rPr lang="en-US" dirty="0" smtClean="0">
                <a:solidFill>
                  <a:schemeClr val="tx1">
                    <a:lumMod val="75000"/>
                  </a:schemeClr>
                </a:solidFill>
                <a:latin typeface="Times New Roman" panose="02020603050405020304" pitchFamily="18" charset="0"/>
                <a:cs typeface="Times New Roman" panose="02020603050405020304" pitchFamily="18" charset="0"/>
              </a:rPr>
              <a:t>Not to exceed $1,000,000</a:t>
            </a:r>
          </a:p>
          <a:p>
            <a:pPr lvl="1"/>
            <a:endParaRPr lang="en-US" dirty="0" smtClean="0">
              <a:solidFill>
                <a:schemeClr val="tx1">
                  <a:lumMod val="75000"/>
                </a:schemeClr>
              </a:solidFill>
              <a:latin typeface="Times New Roman" panose="02020603050405020304" pitchFamily="18" charset="0"/>
              <a:cs typeface="Times New Roman" panose="02020603050405020304" pitchFamily="18" charset="0"/>
            </a:endParaRPr>
          </a:p>
          <a:p>
            <a:pPr lvl="1"/>
            <a:r>
              <a:rPr lang="en-US" dirty="0" smtClean="0">
                <a:solidFill>
                  <a:schemeClr val="tx1">
                    <a:lumMod val="75000"/>
                  </a:schemeClr>
                </a:solidFill>
                <a:latin typeface="Times New Roman" panose="02020603050405020304" pitchFamily="18" charset="0"/>
                <a:cs typeface="Times New Roman" panose="02020603050405020304" pitchFamily="18" charset="0"/>
              </a:rPr>
              <a:t>Grassroots lobbying only</a:t>
            </a:r>
          </a:p>
          <a:p>
            <a:pPr marL="742950" lvl="1" indent="-285750">
              <a:buFont typeface="Wingdings" panose="05000000000000000000" pitchFamily="2" charset="2"/>
              <a:buChar char="Ø"/>
            </a:pPr>
            <a:r>
              <a:rPr lang="en-US" dirty="0" smtClean="0">
                <a:solidFill>
                  <a:schemeClr val="tx1">
                    <a:lumMod val="75000"/>
                  </a:schemeClr>
                </a:solidFill>
                <a:latin typeface="Times New Roman" panose="02020603050405020304" pitchFamily="18" charset="0"/>
                <a:cs typeface="Times New Roman" panose="02020603050405020304" pitchFamily="18" charset="0"/>
              </a:rPr>
              <a:t>Cannot exceed 25% of the limit on total lobbying,</a:t>
            </a:r>
          </a:p>
          <a:p>
            <a:pPr lvl="1"/>
            <a:r>
              <a:rPr lang="en-US" dirty="0">
                <a:solidFill>
                  <a:schemeClr val="tx1">
                    <a:lumMod val="75000"/>
                  </a:schemeClr>
                </a:solidFill>
                <a:latin typeface="Times New Roman" panose="02020603050405020304" pitchFamily="18" charset="0"/>
                <a:cs typeface="Times New Roman" panose="02020603050405020304" pitchFamily="18" charset="0"/>
              </a:rPr>
              <a:t> </a:t>
            </a:r>
            <a:r>
              <a:rPr lang="en-US" dirty="0" smtClean="0">
                <a:solidFill>
                  <a:schemeClr val="tx1">
                    <a:lumMod val="75000"/>
                  </a:schemeClr>
                </a:solidFill>
                <a:latin typeface="Times New Roman" panose="02020603050405020304" pitchFamily="18" charset="0"/>
                <a:cs typeface="Times New Roman" panose="02020603050405020304" pitchFamily="18" charset="0"/>
              </a:rPr>
              <a:t>     regardless of the actual amount of total lobbying.</a:t>
            </a:r>
            <a:endParaRPr lang="en-US" dirty="0">
              <a:solidFill>
                <a:schemeClr val="tx1">
                  <a:lumMod val="75000"/>
                </a:schemeClr>
              </a:solidFill>
              <a:latin typeface="Times New Roman" panose="02020603050405020304" pitchFamily="18" charset="0"/>
              <a:cs typeface="Times New Roman" panose="02020603050405020304" pitchFamily="18" charset="0"/>
            </a:endParaRPr>
          </a:p>
          <a:p>
            <a:pPr lvl="1"/>
            <a:endParaRPr lang="en-US" dirty="0"/>
          </a:p>
        </p:txBody>
      </p:sp>
      <p:pic>
        <p:nvPicPr>
          <p:cNvPr id="13314" name="Picture 2" descr="C:\Users\kkent\AppData\Local\Microsoft\Windows\Temporary Internet Files\Content.IE5\BBBDHVHC\129406700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4778" y="1182495"/>
            <a:ext cx="2031985" cy="2031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626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Lobbying by Charities – 501(h) Election</a:t>
            </a: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0D03F8EA-E595-4942-80E1-5C06A271EB06}" type="slidenum">
              <a:rPr lang="en-US" smtClean="0"/>
              <a:pPr/>
              <a:t>25</a:t>
            </a:fld>
            <a:endParaRPr lang="en-US" dirty="0"/>
          </a:p>
        </p:txBody>
      </p:sp>
      <p:sp>
        <p:nvSpPr>
          <p:cNvPr id="4" name="TextBox 3"/>
          <p:cNvSpPr txBox="1"/>
          <p:nvPr/>
        </p:nvSpPr>
        <p:spPr>
          <a:xfrm>
            <a:off x="1632317" y="1345150"/>
            <a:ext cx="6480364" cy="2585323"/>
          </a:xfrm>
          <a:prstGeom prst="rect">
            <a:avLst/>
          </a:prstGeom>
          <a:noFill/>
        </p:spPr>
        <p:txBody>
          <a:bodyPr wrap="none" rtlCol="0">
            <a:spAutoFit/>
          </a:bodyPr>
          <a:lstStyle/>
          <a:p>
            <a:r>
              <a:rPr lang="en-US" dirty="0" smtClean="0">
                <a:solidFill>
                  <a:schemeClr val="tx1">
                    <a:lumMod val="75000"/>
                  </a:schemeClr>
                </a:solidFill>
                <a:latin typeface="Times New Roman" panose="02020603050405020304" pitchFamily="18" charset="0"/>
                <a:cs typeface="Times New Roman" panose="02020603050405020304" pitchFamily="18" charset="0"/>
              </a:rPr>
              <a:t>The 501(h) Election – Exempt Purpose Expenditures</a:t>
            </a:r>
          </a:p>
          <a:p>
            <a:endParaRPr lang="en-US" dirty="0">
              <a:solidFill>
                <a:schemeClr val="tx1">
                  <a:lumMod val="75000"/>
                </a:schemeClr>
              </a:solidFill>
              <a:latin typeface="Times New Roman" panose="02020603050405020304" pitchFamily="18" charset="0"/>
              <a:cs typeface="Times New Roman" panose="02020603050405020304" pitchFamily="18" charset="0"/>
            </a:endParaRPr>
          </a:p>
          <a:p>
            <a:r>
              <a:rPr lang="en-US" dirty="0" smtClean="0">
                <a:solidFill>
                  <a:schemeClr val="tx1">
                    <a:lumMod val="75000"/>
                  </a:schemeClr>
                </a:solidFill>
                <a:latin typeface="Times New Roman" panose="02020603050405020304" pitchFamily="18" charset="0"/>
                <a:cs typeface="Times New Roman" panose="02020603050405020304" pitchFamily="18" charset="0"/>
              </a:rPr>
              <a:t>Includes all expenditures (program, administration and fundraising)</a:t>
            </a:r>
          </a:p>
          <a:p>
            <a:endParaRPr lang="en-US" dirty="0" smtClean="0">
              <a:solidFill>
                <a:schemeClr val="tx1">
                  <a:lumMod val="75000"/>
                </a:schemeClr>
              </a:solidFill>
              <a:latin typeface="Times New Roman" panose="02020603050405020304" pitchFamily="18" charset="0"/>
              <a:cs typeface="Times New Roman" panose="02020603050405020304" pitchFamily="18" charset="0"/>
            </a:endParaRPr>
          </a:p>
          <a:p>
            <a:r>
              <a:rPr lang="en-US" dirty="0" smtClean="0">
                <a:solidFill>
                  <a:schemeClr val="tx1">
                    <a:lumMod val="75000"/>
                  </a:schemeClr>
                </a:solidFill>
                <a:latin typeface="Times New Roman" panose="02020603050405020304" pitchFamily="18" charset="0"/>
                <a:cs typeface="Times New Roman" panose="02020603050405020304" pitchFamily="18" charset="0"/>
              </a:rPr>
              <a:t>Except for:</a:t>
            </a:r>
          </a:p>
          <a:p>
            <a:r>
              <a:rPr lang="en-US" dirty="0">
                <a:solidFill>
                  <a:schemeClr val="tx1">
                    <a:lumMod val="75000"/>
                  </a:schemeClr>
                </a:solidFill>
                <a:latin typeface="Times New Roman" panose="02020603050405020304" pitchFamily="18" charset="0"/>
                <a:cs typeface="Times New Roman" panose="02020603050405020304" pitchFamily="18" charset="0"/>
              </a:rPr>
              <a:t>	</a:t>
            </a:r>
            <a:r>
              <a:rPr lang="en-US" dirty="0" smtClean="0">
                <a:solidFill>
                  <a:schemeClr val="tx1">
                    <a:lumMod val="75000"/>
                  </a:schemeClr>
                </a:solidFill>
                <a:latin typeface="Times New Roman" panose="02020603050405020304" pitchFamily="18" charset="0"/>
                <a:cs typeface="Times New Roman" panose="02020603050405020304" pitchFamily="18" charset="0"/>
              </a:rPr>
              <a:t>Expenses deducted on form 990-T</a:t>
            </a:r>
          </a:p>
          <a:p>
            <a:r>
              <a:rPr lang="en-US" dirty="0">
                <a:solidFill>
                  <a:schemeClr val="tx1">
                    <a:lumMod val="75000"/>
                  </a:schemeClr>
                </a:solidFill>
                <a:latin typeface="Times New Roman" panose="02020603050405020304" pitchFamily="18" charset="0"/>
                <a:cs typeface="Times New Roman" panose="02020603050405020304" pitchFamily="18" charset="0"/>
              </a:rPr>
              <a:t>	</a:t>
            </a:r>
            <a:r>
              <a:rPr lang="en-US" dirty="0" smtClean="0">
                <a:solidFill>
                  <a:schemeClr val="tx1">
                    <a:lumMod val="75000"/>
                  </a:schemeClr>
                </a:solidFill>
                <a:latin typeface="Times New Roman" panose="02020603050405020304" pitchFamily="18" charset="0"/>
                <a:cs typeface="Times New Roman" panose="02020603050405020304" pitchFamily="18" charset="0"/>
              </a:rPr>
              <a:t>Taxes paid on form 990-T</a:t>
            </a:r>
          </a:p>
          <a:p>
            <a:r>
              <a:rPr lang="en-US" dirty="0">
                <a:solidFill>
                  <a:schemeClr val="tx1">
                    <a:lumMod val="75000"/>
                  </a:schemeClr>
                </a:solidFill>
                <a:latin typeface="Times New Roman" panose="02020603050405020304" pitchFamily="18" charset="0"/>
                <a:cs typeface="Times New Roman" panose="02020603050405020304" pitchFamily="18" charset="0"/>
              </a:rPr>
              <a:t>	</a:t>
            </a:r>
            <a:r>
              <a:rPr lang="en-US" dirty="0" smtClean="0">
                <a:solidFill>
                  <a:schemeClr val="tx1">
                    <a:lumMod val="75000"/>
                  </a:schemeClr>
                </a:solidFill>
                <a:latin typeface="Times New Roman" panose="02020603050405020304" pitchFamily="18" charset="0"/>
                <a:cs typeface="Times New Roman" panose="02020603050405020304" pitchFamily="18" charset="0"/>
              </a:rPr>
              <a:t>Capitalized expenditures</a:t>
            </a:r>
          </a:p>
          <a:p>
            <a:r>
              <a:rPr lang="en-US" dirty="0">
                <a:solidFill>
                  <a:schemeClr val="tx1">
                    <a:lumMod val="75000"/>
                  </a:schemeClr>
                </a:solidFill>
                <a:latin typeface="Times New Roman" panose="02020603050405020304" pitchFamily="18" charset="0"/>
                <a:cs typeface="Times New Roman" panose="02020603050405020304" pitchFamily="18" charset="0"/>
              </a:rPr>
              <a:t>	</a:t>
            </a:r>
            <a:r>
              <a:rPr lang="en-US" dirty="0" smtClean="0">
                <a:solidFill>
                  <a:schemeClr val="tx1">
                    <a:lumMod val="75000"/>
                  </a:schemeClr>
                </a:solidFill>
                <a:latin typeface="Times New Roman" panose="02020603050405020304" pitchFamily="18" charset="0"/>
                <a:cs typeface="Times New Roman" panose="02020603050405020304" pitchFamily="18" charset="0"/>
              </a:rPr>
              <a:t>Professional fundraisers</a:t>
            </a:r>
            <a:endParaRPr lang="en-US" dirty="0">
              <a:solidFill>
                <a:schemeClr val="tx1">
                  <a:lumMod val="75000"/>
                </a:schemeClr>
              </a:solidFill>
              <a:latin typeface="Times New Roman" panose="02020603050405020304" pitchFamily="18" charset="0"/>
              <a:cs typeface="Times New Roman" panose="02020603050405020304" pitchFamily="18" charset="0"/>
            </a:endParaRPr>
          </a:p>
        </p:txBody>
      </p:sp>
      <p:pic>
        <p:nvPicPr>
          <p:cNvPr id="14338" name="Picture 2" descr="C:\Users\kkent\AppData\Local\Microsoft\Windows\Temporary Internet Files\Content.IE5\BBBDHVHC\TightBudge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3567" y="2715617"/>
            <a:ext cx="3208020"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6776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latin typeface="Times New Roman" panose="02020603050405020304" pitchFamily="18" charset="0"/>
                <a:cs typeface="Times New Roman" panose="02020603050405020304" pitchFamily="18" charset="0"/>
              </a:rPr>
              <a:t>Lobbying by Charities – 501(h) Election</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0D03F8EA-E595-4942-80E1-5C06A271EB06}" type="slidenum">
              <a:rPr lang="en-US" smtClean="0"/>
              <a:pPr/>
              <a:t>26</a:t>
            </a:fld>
            <a:endParaRPr lang="en-US" dirty="0"/>
          </a:p>
        </p:txBody>
      </p:sp>
      <p:sp>
        <p:nvSpPr>
          <p:cNvPr id="4" name="TextBox 3"/>
          <p:cNvSpPr txBox="1"/>
          <p:nvPr/>
        </p:nvSpPr>
        <p:spPr>
          <a:xfrm>
            <a:off x="1216080" y="1213384"/>
            <a:ext cx="7651390" cy="4247317"/>
          </a:xfrm>
          <a:prstGeom prst="rect">
            <a:avLst/>
          </a:prstGeom>
          <a:noFill/>
        </p:spPr>
        <p:txBody>
          <a:bodyPr wrap="none" rtlCol="0">
            <a:spAutoFit/>
          </a:bodyPr>
          <a:lstStyle/>
          <a:p>
            <a:r>
              <a:rPr lang="en-US" dirty="0" smtClean="0">
                <a:solidFill>
                  <a:schemeClr val="tx1">
                    <a:lumMod val="75000"/>
                  </a:schemeClr>
                </a:solidFill>
                <a:latin typeface="Times New Roman" panose="02020603050405020304" pitchFamily="18" charset="0"/>
                <a:cs typeface="Times New Roman" panose="02020603050405020304" pitchFamily="18" charset="0"/>
              </a:rPr>
              <a:t>The 501(h) election – Excise Tax</a:t>
            </a:r>
          </a:p>
          <a:p>
            <a:endParaRPr lang="en-US" dirty="0">
              <a:solidFill>
                <a:schemeClr val="tx1">
                  <a:lumMod val="75000"/>
                </a:schemeClr>
              </a:solidFill>
              <a:latin typeface="Times New Roman" panose="02020603050405020304" pitchFamily="18" charset="0"/>
              <a:cs typeface="Times New Roman" panose="02020603050405020304" pitchFamily="18" charset="0"/>
            </a:endParaRPr>
          </a:p>
          <a:p>
            <a:r>
              <a:rPr lang="en-US" dirty="0" smtClean="0">
                <a:solidFill>
                  <a:schemeClr val="tx1">
                    <a:lumMod val="75000"/>
                  </a:schemeClr>
                </a:solidFill>
                <a:latin typeface="Times New Roman" panose="02020603050405020304" pitchFamily="18" charset="0"/>
                <a:cs typeface="Times New Roman" panose="02020603050405020304" pitchFamily="18" charset="0"/>
              </a:rPr>
              <a:t>If an organization exceeds its lobbying expenditure limit in a particular year,</a:t>
            </a:r>
          </a:p>
          <a:p>
            <a:r>
              <a:rPr lang="en-US" dirty="0">
                <a:solidFill>
                  <a:schemeClr val="tx1">
                    <a:lumMod val="75000"/>
                  </a:schemeClr>
                </a:solidFill>
                <a:latin typeface="Times New Roman" panose="02020603050405020304" pitchFamily="18" charset="0"/>
                <a:cs typeface="Times New Roman" panose="02020603050405020304" pitchFamily="18" charset="0"/>
              </a:rPr>
              <a:t>a</a:t>
            </a:r>
            <a:r>
              <a:rPr lang="en-US" dirty="0" smtClean="0">
                <a:solidFill>
                  <a:schemeClr val="tx1">
                    <a:lumMod val="75000"/>
                  </a:schemeClr>
                </a:solidFill>
                <a:latin typeface="Times New Roman" panose="02020603050405020304" pitchFamily="18" charset="0"/>
                <a:cs typeface="Times New Roman" panose="02020603050405020304" pitchFamily="18" charset="0"/>
              </a:rPr>
              <a:t> 25% excise tax is paid on the excess</a:t>
            </a:r>
          </a:p>
          <a:p>
            <a:endParaRPr lang="en-US" dirty="0" smtClean="0">
              <a:solidFill>
                <a:schemeClr val="tx1">
                  <a:lumMod val="75000"/>
                </a:schemeClr>
              </a:solidFill>
              <a:latin typeface="Times New Roman" panose="02020603050405020304" pitchFamily="18" charset="0"/>
              <a:cs typeface="Times New Roman" panose="02020603050405020304" pitchFamily="18" charset="0"/>
            </a:endParaRPr>
          </a:p>
          <a:p>
            <a:r>
              <a:rPr lang="en-US" dirty="0" smtClean="0">
                <a:solidFill>
                  <a:schemeClr val="tx1">
                    <a:lumMod val="75000"/>
                  </a:schemeClr>
                </a:solidFill>
                <a:latin typeface="Times New Roman" panose="02020603050405020304" pitchFamily="18" charset="0"/>
                <a:cs typeface="Times New Roman" panose="02020603050405020304" pitchFamily="18" charset="0"/>
              </a:rPr>
              <a:t>Excise tax is reported on form 4720</a:t>
            </a:r>
          </a:p>
          <a:p>
            <a:endParaRPr lang="en-US" dirty="0" smtClean="0">
              <a:solidFill>
                <a:schemeClr val="tx1">
                  <a:lumMod val="75000"/>
                </a:schemeClr>
              </a:solidFill>
              <a:latin typeface="Times New Roman" panose="02020603050405020304" pitchFamily="18" charset="0"/>
              <a:cs typeface="Times New Roman" panose="02020603050405020304" pitchFamily="18" charset="0"/>
            </a:endParaRPr>
          </a:p>
          <a:p>
            <a:r>
              <a:rPr lang="en-US" dirty="0" smtClean="0">
                <a:solidFill>
                  <a:schemeClr val="tx1">
                    <a:lumMod val="75000"/>
                  </a:schemeClr>
                </a:solidFill>
                <a:latin typeface="Times New Roman" panose="02020603050405020304" pitchFamily="18" charset="0"/>
                <a:cs typeface="Times New Roman" panose="02020603050405020304" pitchFamily="18" charset="0"/>
              </a:rPr>
              <a:t>If an organization exceeds its lobbying limit of 150% of the nontaxable amount</a:t>
            </a:r>
          </a:p>
          <a:p>
            <a:r>
              <a:rPr lang="en-US" dirty="0" smtClean="0">
                <a:solidFill>
                  <a:schemeClr val="tx1">
                    <a:lumMod val="75000"/>
                  </a:schemeClr>
                </a:solidFill>
                <a:latin typeface="Times New Roman" panose="02020603050405020304" pitchFamily="18" charset="0"/>
                <a:cs typeface="Times New Roman" panose="02020603050405020304" pitchFamily="18" charset="0"/>
              </a:rPr>
              <a:t>Over a four-year period, tax exempt status may be revoked</a:t>
            </a:r>
          </a:p>
          <a:p>
            <a:r>
              <a:rPr lang="en-US" dirty="0">
                <a:solidFill>
                  <a:schemeClr val="tx1">
                    <a:lumMod val="75000"/>
                  </a:schemeClr>
                </a:solidFill>
                <a:latin typeface="Times New Roman" panose="02020603050405020304" pitchFamily="18" charset="0"/>
                <a:cs typeface="Times New Roman" panose="02020603050405020304" pitchFamily="18" charset="0"/>
              </a:rPr>
              <a:t>	</a:t>
            </a:r>
          </a:p>
          <a:p>
            <a:pPr marL="742950" lvl="1" indent="-285750">
              <a:buFont typeface="Wingdings" panose="05000000000000000000" pitchFamily="2" charset="2"/>
              <a:buChar char="Ø"/>
            </a:pPr>
            <a:r>
              <a:rPr lang="en-US" dirty="0" smtClean="0">
                <a:solidFill>
                  <a:schemeClr val="tx1">
                    <a:lumMod val="75000"/>
                  </a:schemeClr>
                </a:solidFill>
                <a:latin typeface="Times New Roman" panose="02020603050405020304" pitchFamily="18" charset="0"/>
                <a:cs typeface="Times New Roman" panose="02020603050405020304" pitchFamily="18" charset="0"/>
              </a:rPr>
              <a:t>Note: lobbying limits may be exceeded in a particular</a:t>
            </a:r>
          </a:p>
          <a:p>
            <a:pPr lvl="1"/>
            <a:r>
              <a:rPr lang="en-US" dirty="0" smtClean="0">
                <a:solidFill>
                  <a:schemeClr val="tx1">
                    <a:lumMod val="75000"/>
                  </a:schemeClr>
                </a:solidFill>
                <a:latin typeface="Times New Roman" panose="02020603050405020304" pitchFamily="18" charset="0"/>
                <a:cs typeface="Times New Roman" panose="02020603050405020304" pitchFamily="18" charset="0"/>
              </a:rPr>
              <a:t>year with the excise tax being paid as long as the four year period does not</a:t>
            </a:r>
          </a:p>
          <a:p>
            <a:pPr lvl="1"/>
            <a:r>
              <a:rPr lang="en-US" dirty="0" smtClean="0">
                <a:solidFill>
                  <a:schemeClr val="tx1">
                    <a:lumMod val="75000"/>
                  </a:schemeClr>
                </a:solidFill>
                <a:latin typeface="Times New Roman" panose="02020603050405020304" pitchFamily="18" charset="0"/>
                <a:cs typeface="Times New Roman" panose="02020603050405020304" pitchFamily="18" charset="0"/>
              </a:rPr>
              <a:t>exceed the 150% threshold</a:t>
            </a:r>
          </a:p>
          <a:p>
            <a:endParaRPr lang="en-US" dirty="0" smtClean="0"/>
          </a:p>
          <a:p>
            <a:endParaRPr lang="en-US" dirty="0"/>
          </a:p>
        </p:txBody>
      </p:sp>
    </p:spTree>
    <p:extLst>
      <p:ext uri="{BB962C8B-B14F-4D97-AF65-F5344CB8AC3E}">
        <p14:creationId xmlns:p14="http://schemas.microsoft.com/office/powerpoint/2010/main" val="42068478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Lobbying by Charities – 501(h) Election</a:t>
            </a: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0D03F8EA-E595-4942-80E1-5C06A271EB06}" type="slidenum">
              <a:rPr lang="en-US" smtClean="0"/>
              <a:pPr/>
              <a:t>27</a:t>
            </a:fld>
            <a:endParaRPr lang="en-US" dirty="0"/>
          </a:p>
        </p:txBody>
      </p:sp>
      <p:sp>
        <p:nvSpPr>
          <p:cNvPr id="4" name="TextBox 3"/>
          <p:cNvSpPr txBox="1"/>
          <p:nvPr/>
        </p:nvSpPr>
        <p:spPr>
          <a:xfrm>
            <a:off x="815520" y="1133556"/>
            <a:ext cx="8089294" cy="5078313"/>
          </a:xfrm>
          <a:prstGeom prst="rect">
            <a:avLst/>
          </a:prstGeom>
          <a:noFill/>
        </p:spPr>
        <p:txBody>
          <a:bodyPr wrap="square" rtlCol="0">
            <a:spAutoFit/>
          </a:bodyPr>
          <a:lstStyle/>
          <a:p>
            <a:r>
              <a:rPr lang="en-US" dirty="0" smtClean="0">
                <a:solidFill>
                  <a:schemeClr val="tx1">
                    <a:lumMod val="75000"/>
                  </a:schemeClr>
                </a:solidFill>
                <a:latin typeface="Times New Roman" panose="02020603050405020304" pitchFamily="18" charset="0"/>
                <a:cs typeface="Times New Roman" panose="02020603050405020304" pitchFamily="18" charset="0"/>
              </a:rPr>
              <a:t>ABC’s Organization intends to spend  </a:t>
            </a:r>
          </a:p>
          <a:p>
            <a:r>
              <a:rPr lang="en-US" dirty="0" smtClean="0">
                <a:solidFill>
                  <a:schemeClr val="tx1">
                    <a:lumMod val="75000"/>
                  </a:schemeClr>
                </a:solidFill>
                <a:latin typeface="Times New Roman" panose="02020603050405020304" pitchFamily="18" charset="0"/>
                <a:cs typeface="Times New Roman" panose="02020603050405020304" pitchFamily="18" charset="0"/>
              </a:rPr>
              <a:t>$2M on lobbying next year and the year after.</a:t>
            </a:r>
          </a:p>
          <a:p>
            <a:r>
              <a:rPr lang="en-US" dirty="0" smtClean="0">
                <a:solidFill>
                  <a:schemeClr val="tx1">
                    <a:lumMod val="75000"/>
                  </a:schemeClr>
                </a:solidFill>
                <a:latin typeface="Times New Roman" panose="02020603050405020304" pitchFamily="18" charset="0"/>
                <a:cs typeface="Times New Roman" panose="02020603050405020304" pitchFamily="18" charset="0"/>
              </a:rPr>
              <a:t>What is the impact, if any?</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solidFill>
                  <a:schemeClr val="tx1">
                    <a:lumMod val="75000"/>
                  </a:schemeClr>
                </a:solidFill>
                <a:latin typeface="Times New Roman" panose="02020603050405020304" pitchFamily="18" charset="0"/>
                <a:cs typeface="Times New Roman" panose="02020603050405020304" pitchFamily="18" charset="0"/>
              </a:rPr>
              <a:t>Grassroots nontaxable amount = $950,000</a:t>
            </a:r>
          </a:p>
          <a:p>
            <a:r>
              <a:rPr lang="en-US" dirty="0" smtClean="0">
                <a:solidFill>
                  <a:schemeClr val="tx1">
                    <a:lumMod val="75000"/>
                  </a:schemeClr>
                </a:solidFill>
              </a:rPr>
              <a:t> </a:t>
            </a:r>
            <a:endParaRPr lang="en-US" dirty="0">
              <a:solidFill>
                <a:schemeClr val="tx1">
                  <a:lumMod val="75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71690083"/>
              </p:ext>
            </p:extLst>
          </p:nvPr>
        </p:nvGraphicFramePr>
        <p:xfrm>
          <a:off x="811241" y="2543470"/>
          <a:ext cx="5556460" cy="2839413"/>
        </p:xfrm>
        <a:graphic>
          <a:graphicData uri="http://schemas.openxmlformats.org/drawingml/2006/table">
            <a:tbl>
              <a:tblPr>
                <a:tableStyleId>{5C22544A-7EE6-4342-B048-85BDC9FD1C3A}</a:tableStyleId>
              </a:tblPr>
              <a:tblGrid>
                <a:gridCol w="1183707"/>
                <a:gridCol w="1100151"/>
                <a:gridCol w="1378671"/>
                <a:gridCol w="1080643"/>
                <a:gridCol w="813288"/>
              </a:tblGrid>
              <a:tr h="252792">
                <a:tc>
                  <a:txBody>
                    <a:bodyPr/>
                    <a:lstStyle/>
                    <a:p>
                      <a:pPr algn="l" fontAlgn="b"/>
                      <a:endParaRPr lang="en-US" sz="1100" b="0" i="0" u="none" strike="noStrike" dirty="0">
                        <a:solidFill>
                          <a:schemeClr val="tx1">
                            <a:lumMod val="75000"/>
                          </a:schemeClr>
                        </a:solidFill>
                        <a:effectLst/>
                        <a:latin typeface="Calibri"/>
                      </a:endParaRPr>
                    </a:p>
                  </a:txBody>
                  <a:tcPr marL="7620" marR="7620" marT="7620" marB="0" anchor="b"/>
                </a:tc>
                <a:tc>
                  <a:txBody>
                    <a:bodyPr/>
                    <a:lstStyle/>
                    <a:p>
                      <a:pPr algn="ctr" fontAlgn="b"/>
                      <a:r>
                        <a:rPr lang="en-US" sz="1100" u="none" strike="noStrike" dirty="0">
                          <a:solidFill>
                            <a:schemeClr val="tx1">
                              <a:lumMod val="75000"/>
                            </a:schemeClr>
                          </a:solidFill>
                          <a:effectLst/>
                          <a:latin typeface="Times New Roman" panose="02020603050405020304" pitchFamily="18" charset="0"/>
                          <a:cs typeface="Times New Roman" panose="02020603050405020304" pitchFamily="18" charset="0"/>
                        </a:rPr>
                        <a:t>Exempt Purpose</a:t>
                      </a:r>
                      <a:endParaRPr lang="en-US" sz="1100" b="1"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1100" u="none" strike="noStrike" dirty="0">
                          <a:solidFill>
                            <a:schemeClr val="tx1">
                              <a:lumMod val="75000"/>
                            </a:schemeClr>
                          </a:solidFill>
                          <a:effectLst/>
                          <a:latin typeface="Times New Roman" panose="02020603050405020304" pitchFamily="18" charset="0"/>
                          <a:cs typeface="Times New Roman" panose="02020603050405020304" pitchFamily="18" charset="0"/>
                        </a:rPr>
                        <a:t>Lobbying</a:t>
                      </a:r>
                      <a:endParaRPr lang="en-US" sz="1100" b="1"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1100" u="none" strike="noStrike" dirty="0">
                          <a:solidFill>
                            <a:schemeClr val="tx1">
                              <a:lumMod val="75000"/>
                            </a:schemeClr>
                          </a:solidFill>
                          <a:effectLst/>
                          <a:latin typeface="Times New Roman" panose="02020603050405020304" pitchFamily="18" charset="0"/>
                          <a:cs typeface="Times New Roman" panose="02020603050405020304" pitchFamily="18" charset="0"/>
                        </a:rPr>
                        <a:t>Actual Lobbying</a:t>
                      </a:r>
                      <a:endParaRPr lang="en-US" sz="1100" b="1"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1100" u="none" strike="noStrike" dirty="0">
                          <a:solidFill>
                            <a:schemeClr val="tx1">
                              <a:lumMod val="75000"/>
                            </a:schemeClr>
                          </a:solidFill>
                          <a:effectLst/>
                          <a:latin typeface="Times New Roman" panose="02020603050405020304" pitchFamily="18" charset="0"/>
                          <a:cs typeface="Times New Roman" panose="02020603050405020304" pitchFamily="18" charset="0"/>
                        </a:rPr>
                        <a:t>Excise</a:t>
                      </a:r>
                      <a:endParaRPr lang="en-US" sz="1100" b="1"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r>
              <a:tr h="252792">
                <a:tc>
                  <a:txBody>
                    <a:bodyPr/>
                    <a:lstStyle/>
                    <a:p>
                      <a:pPr algn="l" fontAlgn="b"/>
                      <a:endParaRPr lang="en-US" sz="1100" b="0" i="0" u="none" strike="noStrike" dirty="0">
                        <a:solidFill>
                          <a:schemeClr val="tx1">
                            <a:lumMod val="75000"/>
                          </a:schemeClr>
                        </a:solidFill>
                        <a:effectLst/>
                        <a:latin typeface="Calibri"/>
                      </a:endParaRPr>
                    </a:p>
                  </a:txBody>
                  <a:tcPr marL="7620" marR="7620" marT="7620" marB="0" anchor="b"/>
                </a:tc>
                <a:tc>
                  <a:txBody>
                    <a:bodyPr/>
                    <a:lstStyle/>
                    <a:p>
                      <a:pPr algn="ctr" fontAlgn="b"/>
                      <a:r>
                        <a:rPr lang="en-US" sz="1100" u="none" strike="noStrike" dirty="0">
                          <a:solidFill>
                            <a:schemeClr val="tx1">
                              <a:lumMod val="75000"/>
                            </a:schemeClr>
                          </a:solidFill>
                          <a:effectLst/>
                          <a:latin typeface="Times New Roman" panose="02020603050405020304" pitchFamily="18" charset="0"/>
                          <a:cs typeface="Times New Roman" panose="02020603050405020304" pitchFamily="18" charset="0"/>
                        </a:rPr>
                        <a:t>Expenditures</a:t>
                      </a:r>
                      <a:endParaRPr lang="en-US" sz="1100" b="1"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1100" u="none" strike="noStrike" dirty="0">
                          <a:solidFill>
                            <a:schemeClr val="tx1">
                              <a:lumMod val="75000"/>
                            </a:schemeClr>
                          </a:solidFill>
                          <a:effectLst/>
                          <a:latin typeface="Times New Roman" panose="02020603050405020304" pitchFamily="18" charset="0"/>
                          <a:cs typeface="Times New Roman" panose="02020603050405020304" pitchFamily="18" charset="0"/>
                        </a:rPr>
                        <a:t>Nontaxable Amounts</a:t>
                      </a:r>
                      <a:endParaRPr lang="en-US" sz="1100" b="1"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1100" u="none" strike="noStrike" dirty="0">
                          <a:solidFill>
                            <a:schemeClr val="tx1">
                              <a:lumMod val="75000"/>
                            </a:schemeClr>
                          </a:solidFill>
                          <a:effectLst/>
                          <a:latin typeface="Times New Roman" panose="02020603050405020304" pitchFamily="18" charset="0"/>
                          <a:cs typeface="Times New Roman" panose="02020603050405020304" pitchFamily="18" charset="0"/>
                        </a:rPr>
                        <a:t>Expenses</a:t>
                      </a:r>
                      <a:endParaRPr lang="en-US" sz="1100" b="1"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fontAlgn="b"/>
                      <a:r>
                        <a:rPr lang="en-US" sz="1100" u="none" strike="noStrike" dirty="0">
                          <a:solidFill>
                            <a:schemeClr val="tx1">
                              <a:lumMod val="75000"/>
                            </a:schemeClr>
                          </a:solidFill>
                          <a:effectLst/>
                          <a:latin typeface="Times New Roman" panose="02020603050405020304" pitchFamily="18" charset="0"/>
                          <a:cs typeface="Times New Roman" panose="02020603050405020304" pitchFamily="18" charset="0"/>
                        </a:rPr>
                        <a:t>Tax Due</a:t>
                      </a:r>
                      <a:endParaRPr lang="en-US" sz="1100" b="1"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r>
              <a:tr h="252792">
                <a:tc>
                  <a:txBody>
                    <a:bodyPr/>
                    <a:lstStyle/>
                    <a:p>
                      <a:pPr algn="r" fontAlgn="b"/>
                      <a:r>
                        <a:rPr lang="en-US" sz="1100" u="none" strike="noStrike" dirty="0">
                          <a:solidFill>
                            <a:schemeClr val="tx1">
                              <a:lumMod val="75000"/>
                            </a:schemeClr>
                          </a:solidFill>
                          <a:effectLst/>
                          <a:latin typeface="Times New Roman" panose="02020603050405020304" pitchFamily="18" charset="0"/>
                          <a:cs typeface="Times New Roman" panose="02020603050405020304" pitchFamily="18" charset="0"/>
                        </a:rPr>
                        <a:t>2014</a:t>
                      </a:r>
                      <a:endParaRPr lang="en-US" sz="1100" b="0"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US" sz="1100" u="none" strike="noStrike" dirty="0">
                          <a:solidFill>
                            <a:schemeClr val="tx1">
                              <a:lumMod val="75000"/>
                            </a:schemeClr>
                          </a:solidFill>
                          <a:effectLst/>
                          <a:latin typeface="Times New Roman" panose="02020603050405020304" pitchFamily="18" charset="0"/>
                          <a:cs typeface="Times New Roman" panose="02020603050405020304" pitchFamily="18" charset="0"/>
                        </a:rPr>
                        <a:t>14,000,000</a:t>
                      </a:r>
                      <a:endParaRPr lang="en-US" sz="1100" b="0"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US" sz="1100" u="none" strike="noStrike" dirty="0">
                          <a:solidFill>
                            <a:schemeClr val="tx1">
                              <a:lumMod val="75000"/>
                            </a:schemeClr>
                          </a:solidFill>
                          <a:effectLst/>
                          <a:latin typeface="Times New Roman" panose="02020603050405020304" pitchFamily="18" charset="0"/>
                          <a:cs typeface="Times New Roman" panose="02020603050405020304" pitchFamily="18" charset="0"/>
                        </a:rPr>
                        <a:t>850,000</a:t>
                      </a:r>
                      <a:endParaRPr lang="en-US" sz="1100" b="0"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1100" u="none" strike="noStrike" dirty="0">
                          <a:solidFill>
                            <a:schemeClr val="tx1">
                              <a:lumMod val="75000"/>
                            </a:schemeClr>
                          </a:solidFill>
                          <a:effectLst/>
                          <a:latin typeface="Times New Roman" panose="02020603050405020304" pitchFamily="18" charset="0"/>
                          <a:cs typeface="Times New Roman" panose="02020603050405020304" pitchFamily="18" charset="0"/>
                        </a:rPr>
                        <a:t>              </a:t>
                      </a:r>
                      <a:r>
                        <a:rPr lang="en-US" sz="1100" u="none" strike="noStrike" dirty="0" smtClean="0">
                          <a:solidFill>
                            <a:schemeClr val="tx1">
                              <a:lumMod val="75000"/>
                            </a:schemeClr>
                          </a:solidFill>
                          <a:effectLst/>
                          <a:latin typeface="Times New Roman" panose="02020603050405020304" pitchFamily="18" charset="0"/>
                          <a:cs typeface="Times New Roman" panose="02020603050405020304" pitchFamily="18" charset="0"/>
                        </a:rPr>
                        <a:t>823,562 </a:t>
                      </a:r>
                      <a:endParaRPr lang="en-US" sz="1100" b="0"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1100" u="none" strike="noStrike" dirty="0">
                          <a:solidFill>
                            <a:schemeClr val="tx1">
                              <a:lumMod val="75000"/>
                            </a:schemeClr>
                          </a:solidFill>
                          <a:effectLst/>
                          <a:latin typeface="Times New Roman" panose="02020603050405020304" pitchFamily="18" charset="0"/>
                          <a:cs typeface="Times New Roman" panose="02020603050405020304" pitchFamily="18" charset="0"/>
                        </a:rPr>
                        <a:t>                  -   </a:t>
                      </a:r>
                      <a:endParaRPr lang="en-US" sz="1100" b="0"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r>
              <a:tr h="252792">
                <a:tc>
                  <a:txBody>
                    <a:bodyPr/>
                    <a:lstStyle/>
                    <a:p>
                      <a:pPr algn="r" fontAlgn="b"/>
                      <a:r>
                        <a:rPr lang="en-US" sz="1100" u="none" strike="noStrike" dirty="0">
                          <a:solidFill>
                            <a:schemeClr val="tx1">
                              <a:lumMod val="75000"/>
                            </a:schemeClr>
                          </a:solidFill>
                          <a:effectLst/>
                          <a:latin typeface="Times New Roman" panose="02020603050405020304" pitchFamily="18" charset="0"/>
                          <a:cs typeface="Times New Roman" panose="02020603050405020304" pitchFamily="18" charset="0"/>
                        </a:rPr>
                        <a:t>2015</a:t>
                      </a:r>
                      <a:endParaRPr lang="en-US" sz="1100" b="0"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US" sz="1100" u="none" strike="noStrike" dirty="0">
                          <a:solidFill>
                            <a:schemeClr val="tx1">
                              <a:lumMod val="75000"/>
                            </a:schemeClr>
                          </a:solidFill>
                          <a:effectLst/>
                          <a:latin typeface="Times New Roman" panose="02020603050405020304" pitchFamily="18" charset="0"/>
                          <a:cs typeface="Times New Roman" panose="02020603050405020304" pitchFamily="18" charset="0"/>
                        </a:rPr>
                        <a:t>16,000,000</a:t>
                      </a:r>
                      <a:endParaRPr lang="en-US" sz="1100" b="0"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US" sz="1100" u="none" strike="noStrike" dirty="0">
                          <a:solidFill>
                            <a:schemeClr val="tx1">
                              <a:lumMod val="75000"/>
                            </a:schemeClr>
                          </a:solidFill>
                          <a:effectLst/>
                          <a:latin typeface="Times New Roman" panose="02020603050405020304" pitchFamily="18" charset="0"/>
                          <a:cs typeface="Times New Roman" panose="02020603050405020304" pitchFamily="18" charset="0"/>
                        </a:rPr>
                        <a:t>950,000</a:t>
                      </a:r>
                      <a:endParaRPr lang="en-US" sz="1100" b="0"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1100" u="none" strike="noStrike" dirty="0">
                          <a:solidFill>
                            <a:schemeClr val="tx1">
                              <a:lumMod val="75000"/>
                            </a:schemeClr>
                          </a:solidFill>
                          <a:effectLst/>
                          <a:latin typeface="Times New Roman" panose="02020603050405020304" pitchFamily="18" charset="0"/>
                          <a:cs typeface="Times New Roman" panose="02020603050405020304" pitchFamily="18" charset="0"/>
                        </a:rPr>
                        <a:t>              </a:t>
                      </a:r>
                      <a:r>
                        <a:rPr lang="en-US" sz="1100" u="none" strike="noStrike" dirty="0" smtClean="0">
                          <a:solidFill>
                            <a:schemeClr val="tx1">
                              <a:lumMod val="75000"/>
                            </a:schemeClr>
                          </a:solidFill>
                          <a:effectLst/>
                          <a:latin typeface="Times New Roman" panose="02020603050405020304" pitchFamily="18" charset="0"/>
                          <a:cs typeface="Times New Roman" panose="02020603050405020304" pitchFamily="18" charset="0"/>
                        </a:rPr>
                        <a:t>974,333 </a:t>
                      </a:r>
                      <a:endParaRPr lang="en-US" sz="1100" b="0"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1100" u="none" strike="noStrike" dirty="0">
                          <a:solidFill>
                            <a:schemeClr val="tx1">
                              <a:lumMod val="75000"/>
                            </a:schemeClr>
                          </a:solidFill>
                          <a:effectLst/>
                          <a:latin typeface="Times New Roman" panose="02020603050405020304" pitchFamily="18" charset="0"/>
                          <a:cs typeface="Times New Roman" panose="02020603050405020304" pitchFamily="18" charset="0"/>
                        </a:rPr>
                        <a:t>            </a:t>
                      </a:r>
                      <a:r>
                        <a:rPr lang="en-US" sz="1100" u="none" strike="noStrike" dirty="0" smtClean="0">
                          <a:solidFill>
                            <a:schemeClr val="tx1">
                              <a:lumMod val="75000"/>
                            </a:schemeClr>
                          </a:solidFill>
                          <a:effectLst/>
                          <a:latin typeface="Times New Roman" panose="02020603050405020304" pitchFamily="18" charset="0"/>
                          <a:cs typeface="Times New Roman" panose="02020603050405020304" pitchFamily="18" charset="0"/>
                        </a:rPr>
                        <a:t>6,083 </a:t>
                      </a:r>
                      <a:endParaRPr lang="en-US" sz="1100" b="0"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r>
              <a:tr h="272597">
                <a:tc>
                  <a:txBody>
                    <a:bodyPr/>
                    <a:lstStyle/>
                    <a:p>
                      <a:pPr algn="r" fontAlgn="b"/>
                      <a:r>
                        <a:rPr lang="en-US" sz="1100" u="none" strike="noStrike" dirty="0">
                          <a:solidFill>
                            <a:schemeClr val="tx1">
                              <a:lumMod val="75000"/>
                            </a:schemeClr>
                          </a:solidFill>
                          <a:effectLst/>
                          <a:latin typeface="Times New Roman" panose="02020603050405020304" pitchFamily="18" charset="0"/>
                          <a:cs typeface="Times New Roman" panose="02020603050405020304" pitchFamily="18" charset="0"/>
                        </a:rPr>
                        <a:t>2016 (proj)</a:t>
                      </a:r>
                      <a:endParaRPr lang="en-US" sz="1100" b="0"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US" sz="1100" u="none" strike="noStrike" dirty="0">
                          <a:solidFill>
                            <a:schemeClr val="tx1">
                              <a:lumMod val="75000"/>
                            </a:schemeClr>
                          </a:solidFill>
                          <a:effectLst/>
                          <a:latin typeface="Times New Roman" panose="02020603050405020304" pitchFamily="18" charset="0"/>
                          <a:cs typeface="Times New Roman" panose="02020603050405020304" pitchFamily="18" charset="0"/>
                        </a:rPr>
                        <a:t>18,000,000</a:t>
                      </a:r>
                      <a:endParaRPr lang="en-US" sz="1100" b="0"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US" sz="1100" u="none" strike="noStrike" dirty="0">
                          <a:solidFill>
                            <a:schemeClr val="tx1">
                              <a:lumMod val="75000"/>
                            </a:schemeClr>
                          </a:solidFill>
                          <a:effectLst/>
                          <a:latin typeface="Times New Roman" panose="02020603050405020304" pitchFamily="18" charset="0"/>
                          <a:cs typeface="Times New Roman" panose="02020603050405020304" pitchFamily="18" charset="0"/>
                        </a:rPr>
                        <a:t>1,000,000</a:t>
                      </a:r>
                      <a:endParaRPr lang="en-US" sz="1100" b="0"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1100" u="none" strike="noStrike" dirty="0">
                          <a:solidFill>
                            <a:schemeClr val="tx1">
                              <a:lumMod val="75000"/>
                            </a:schemeClr>
                          </a:solidFill>
                          <a:effectLst/>
                          <a:latin typeface="Times New Roman" panose="02020603050405020304" pitchFamily="18" charset="0"/>
                          <a:cs typeface="Times New Roman" panose="02020603050405020304" pitchFamily="18" charset="0"/>
                        </a:rPr>
                        <a:t>           2,000,000 </a:t>
                      </a:r>
                      <a:endParaRPr lang="en-US" sz="1100" b="0"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1100" u="none" strike="noStrike" dirty="0">
                          <a:solidFill>
                            <a:schemeClr val="tx1">
                              <a:lumMod val="75000"/>
                            </a:schemeClr>
                          </a:solidFill>
                          <a:effectLst/>
                          <a:latin typeface="Times New Roman" panose="02020603050405020304" pitchFamily="18" charset="0"/>
                          <a:cs typeface="Times New Roman" panose="02020603050405020304" pitchFamily="18" charset="0"/>
                        </a:rPr>
                        <a:t>       </a:t>
                      </a:r>
                      <a:r>
                        <a:rPr lang="en-US" sz="1100" u="none" strike="noStrike" dirty="0" smtClean="0">
                          <a:solidFill>
                            <a:schemeClr val="tx1">
                              <a:lumMod val="75000"/>
                            </a:schemeClr>
                          </a:solidFill>
                          <a:effectLst/>
                          <a:latin typeface="Times New Roman" panose="02020603050405020304" pitchFamily="18" charset="0"/>
                          <a:cs typeface="Times New Roman" panose="02020603050405020304" pitchFamily="18" charset="0"/>
                        </a:rPr>
                        <a:t> 250,000 </a:t>
                      </a:r>
                      <a:endParaRPr lang="en-US" sz="1100" b="0"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r>
              <a:tr h="252792">
                <a:tc>
                  <a:txBody>
                    <a:bodyPr/>
                    <a:lstStyle/>
                    <a:p>
                      <a:pPr algn="r" fontAlgn="b"/>
                      <a:r>
                        <a:rPr lang="en-US" sz="1100" u="none" strike="noStrike" dirty="0">
                          <a:solidFill>
                            <a:schemeClr val="tx1">
                              <a:lumMod val="75000"/>
                            </a:schemeClr>
                          </a:solidFill>
                          <a:effectLst/>
                          <a:latin typeface="Times New Roman" panose="02020603050405020304" pitchFamily="18" charset="0"/>
                          <a:cs typeface="Times New Roman" panose="02020603050405020304" pitchFamily="18" charset="0"/>
                        </a:rPr>
                        <a:t>2017 (proj)</a:t>
                      </a:r>
                      <a:endParaRPr lang="en-US" sz="1100" b="0"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US" sz="1100" u="none" strike="noStrike" dirty="0">
                          <a:solidFill>
                            <a:schemeClr val="tx1">
                              <a:lumMod val="75000"/>
                            </a:schemeClr>
                          </a:solidFill>
                          <a:effectLst/>
                          <a:latin typeface="Times New Roman" panose="02020603050405020304" pitchFamily="18" charset="0"/>
                          <a:cs typeface="Times New Roman" panose="02020603050405020304" pitchFamily="18" charset="0"/>
                        </a:rPr>
                        <a:t>20,000,000</a:t>
                      </a:r>
                      <a:endParaRPr lang="en-US" sz="1100" b="0"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US" sz="1100" u="none" strike="noStrike" dirty="0">
                          <a:solidFill>
                            <a:schemeClr val="tx1">
                              <a:lumMod val="75000"/>
                            </a:schemeClr>
                          </a:solidFill>
                          <a:effectLst/>
                          <a:latin typeface="Times New Roman" panose="02020603050405020304" pitchFamily="18" charset="0"/>
                          <a:cs typeface="Times New Roman" panose="02020603050405020304" pitchFamily="18" charset="0"/>
                        </a:rPr>
                        <a:t>1,000,000</a:t>
                      </a:r>
                      <a:endParaRPr lang="en-US" sz="1100" b="0"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1100" u="none" strike="noStrike" dirty="0">
                          <a:solidFill>
                            <a:schemeClr val="tx1">
                              <a:lumMod val="75000"/>
                            </a:schemeClr>
                          </a:solidFill>
                          <a:effectLst/>
                          <a:latin typeface="Times New Roman" panose="02020603050405020304" pitchFamily="18" charset="0"/>
                          <a:cs typeface="Times New Roman" panose="02020603050405020304" pitchFamily="18" charset="0"/>
                        </a:rPr>
                        <a:t>           2,000,000 </a:t>
                      </a:r>
                      <a:endParaRPr lang="en-US" sz="1100" b="0"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r>
                        <a:rPr lang="en-US" sz="1100" u="none" strike="noStrike" dirty="0">
                          <a:solidFill>
                            <a:schemeClr val="tx1">
                              <a:lumMod val="75000"/>
                            </a:schemeClr>
                          </a:solidFill>
                          <a:effectLst/>
                          <a:latin typeface="Times New Roman" panose="02020603050405020304" pitchFamily="18" charset="0"/>
                          <a:cs typeface="Times New Roman" panose="02020603050405020304" pitchFamily="18" charset="0"/>
                        </a:rPr>
                        <a:t>      </a:t>
                      </a:r>
                      <a:r>
                        <a:rPr lang="en-US" sz="1100" u="none" strike="noStrike" dirty="0" smtClean="0">
                          <a:solidFill>
                            <a:schemeClr val="tx1">
                              <a:lumMod val="75000"/>
                            </a:schemeClr>
                          </a:solidFill>
                          <a:effectLst/>
                          <a:latin typeface="Times New Roman" panose="02020603050405020304" pitchFamily="18" charset="0"/>
                          <a:cs typeface="Times New Roman" panose="02020603050405020304" pitchFamily="18" charset="0"/>
                        </a:rPr>
                        <a:t>  </a:t>
                      </a:r>
                      <a:r>
                        <a:rPr lang="en-US" sz="1100" u="none" strike="noStrike" dirty="0">
                          <a:solidFill>
                            <a:schemeClr val="tx1">
                              <a:lumMod val="75000"/>
                            </a:schemeClr>
                          </a:solidFill>
                          <a:effectLst/>
                          <a:latin typeface="Times New Roman" panose="02020603050405020304" pitchFamily="18" charset="0"/>
                          <a:cs typeface="Times New Roman" panose="02020603050405020304" pitchFamily="18" charset="0"/>
                        </a:rPr>
                        <a:t>250,000 </a:t>
                      </a:r>
                      <a:endParaRPr lang="en-US" sz="1100" b="0"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r>
              <a:tr h="252792">
                <a:tc>
                  <a:txBody>
                    <a:bodyPr/>
                    <a:lstStyle/>
                    <a:p>
                      <a:pPr algn="l" fontAlgn="b"/>
                      <a:endParaRPr lang="en-US" sz="1100" b="0"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1100" b="0"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1100" b="0"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1100" b="0"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1100" b="0"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r>
              <a:tr h="252792">
                <a:tc>
                  <a:txBody>
                    <a:bodyPr/>
                    <a:lstStyle/>
                    <a:p>
                      <a:pPr algn="l" fontAlgn="b"/>
                      <a:r>
                        <a:rPr lang="en-US" sz="1100" u="none" strike="noStrike" dirty="0">
                          <a:solidFill>
                            <a:schemeClr val="tx1">
                              <a:lumMod val="75000"/>
                            </a:schemeClr>
                          </a:solidFill>
                          <a:effectLst/>
                          <a:latin typeface="Times New Roman" panose="02020603050405020304" pitchFamily="18" charset="0"/>
                          <a:cs typeface="Times New Roman" panose="02020603050405020304" pitchFamily="18" charset="0"/>
                        </a:rPr>
                        <a:t>4 yr. limit</a:t>
                      </a:r>
                      <a:endParaRPr lang="en-US" sz="1100" b="0"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1100" b="0"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US" sz="1100" u="none" strike="noStrike" dirty="0">
                          <a:solidFill>
                            <a:schemeClr val="tx1">
                              <a:lumMod val="75000"/>
                            </a:schemeClr>
                          </a:solidFill>
                          <a:effectLst/>
                          <a:latin typeface="Times New Roman" panose="02020603050405020304" pitchFamily="18" charset="0"/>
                          <a:cs typeface="Times New Roman" panose="02020603050405020304" pitchFamily="18" charset="0"/>
                        </a:rPr>
                        <a:t>3,800,000</a:t>
                      </a:r>
                      <a:endParaRPr lang="en-US" sz="1100" b="0"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1100" b="0"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1100" b="0"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r>
              <a:tr h="252792">
                <a:tc>
                  <a:txBody>
                    <a:bodyPr/>
                    <a:lstStyle/>
                    <a:p>
                      <a:pPr algn="l" fontAlgn="b"/>
                      <a:r>
                        <a:rPr lang="en-US" sz="1100" u="none" strike="noStrike" dirty="0">
                          <a:solidFill>
                            <a:schemeClr val="tx1">
                              <a:lumMod val="75000"/>
                            </a:schemeClr>
                          </a:solidFill>
                          <a:effectLst/>
                          <a:latin typeface="Times New Roman" panose="02020603050405020304" pitchFamily="18" charset="0"/>
                          <a:cs typeface="Times New Roman" panose="02020603050405020304" pitchFamily="18" charset="0"/>
                        </a:rPr>
                        <a:t>150% of 4 yr limit</a:t>
                      </a:r>
                      <a:endParaRPr lang="en-US" sz="1100" b="0"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1100" b="0"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US" sz="1100" u="none" strike="noStrike" dirty="0">
                          <a:solidFill>
                            <a:schemeClr val="tx1">
                              <a:lumMod val="75000"/>
                            </a:schemeClr>
                          </a:solidFill>
                          <a:effectLst/>
                          <a:latin typeface="Times New Roman" panose="02020603050405020304" pitchFamily="18" charset="0"/>
                          <a:cs typeface="Times New Roman" panose="02020603050405020304" pitchFamily="18" charset="0"/>
                        </a:rPr>
                        <a:t>5,700,000</a:t>
                      </a:r>
                      <a:endParaRPr lang="en-US" sz="1100" b="0"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1100" b="0"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1100" b="0"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r>
              <a:tr h="252792">
                <a:tc>
                  <a:txBody>
                    <a:bodyPr/>
                    <a:lstStyle/>
                    <a:p>
                      <a:pPr algn="l" fontAlgn="b"/>
                      <a:r>
                        <a:rPr lang="en-US" sz="1100" u="none" strike="noStrike" dirty="0">
                          <a:solidFill>
                            <a:schemeClr val="tx1">
                              <a:lumMod val="75000"/>
                            </a:schemeClr>
                          </a:solidFill>
                          <a:effectLst/>
                          <a:latin typeface="Times New Roman" panose="02020603050405020304" pitchFamily="18" charset="0"/>
                          <a:cs typeface="Times New Roman" panose="02020603050405020304" pitchFamily="18" charset="0"/>
                        </a:rPr>
                        <a:t>Actual 4 yr</a:t>
                      </a:r>
                      <a:endParaRPr lang="en-US" sz="1100" b="0"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1100" b="0"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1100" b="0"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r" fontAlgn="b"/>
                      <a:r>
                        <a:rPr lang="en-US" sz="1100" u="none" strike="noStrike" dirty="0" smtClean="0">
                          <a:solidFill>
                            <a:schemeClr val="tx1">
                              <a:lumMod val="75000"/>
                            </a:schemeClr>
                          </a:solidFill>
                          <a:effectLst/>
                          <a:latin typeface="Times New Roman" panose="02020603050405020304" pitchFamily="18" charset="0"/>
                          <a:cs typeface="Times New Roman" panose="02020603050405020304" pitchFamily="18" charset="0"/>
                        </a:rPr>
                        <a:t>5,797,895</a:t>
                      </a:r>
                      <a:endParaRPr lang="en-US" sz="1100" b="0"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1100" b="0"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r>
              <a:tr h="291688">
                <a:tc>
                  <a:txBody>
                    <a:bodyPr/>
                    <a:lstStyle/>
                    <a:p>
                      <a:pPr marL="0" algn="l" defTabSz="457200" rtl="0" eaLnBrk="1" fontAlgn="b" latinLnBrk="0" hangingPunct="1"/>
                      <a:r>
                        <a:rPr lang="en-US" sz="1100" u="none" strike="noStrike" kern="1200" dirty="0" smtClean="0">
                          <a:solidFill>
                            <a:schemeClr val="tx1">
                              <a:lumMod val="75000"/>
                            </a:schemeClr>
                          </a:solidFill>
                          <a:effectLst/>
                          <a:latin typeface="Times New Roman" panose="02020603050405020304" pitchFamily="18" charset="0"/>
                          <a:ea typeface="+mn-ea"/>
                          <a:cs typeface="Times New Roman" panose="02020603050405020304" pitchFamily="18" charset="0"/>
                        </a:rPr>
                        <a:t>4 year excess</a:t>
                      </a:r>
                      <a:endParaRPr lang="en-US" sz="1100" u="none" strike="noStrike" kern="1200" dirty="0">
                        <a:solidFill>
                          <a:schemeClr val="tx1">
                            <a:lumMod val="75000"/>
                          </a:schemeClr>
                        </a:solidFill>
                        <a:effectLst/>
                        <a:latin typeface="Times New Roman" panose="02020603050405020304" pitchFamily="18" charset="0"/>
                        <a:ea typeface="+mn-ea"/>
                        <a:cs typeface="Times New Roman" panose="02020603050405020304" pitchFamily="18" charset="0"/>
                      </a:endParaRPr>
                    </a:p>
                  </a:txBody>
                  <a:tcPr marL="7620" marR="7620" marT="7620" marB="0" anchor="b"/>
                </a:tc>
                <a:tc>
                  <a:txBody>
                    <a:bodyPr/>
                    <a:lstStyle/>
                    <a:p>
                      <a:pPr algn="l" fontAlgn="b"/>
                      <a:endParaRPr lang="en-US" sz="1100" b="0" i="0" u="none" strike="noStrike">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l" fontAlgn="b"/>
                      <a:endParaRPr lang="en-US" sz="1100" b="0" i="0" u="none" strike="noStrike" dirty="0">
                        <a:solidFill>
                          <a:schemeClr val="tx1">
                            <a:lumMod val="75000"/>
                          </a:schemeClr>
                        </a:solidFill>
                        <a:effectLst/>
                        <a:latin typeface="Times New Roman" panose="02020603050405020304" pitchFamily="18" charset="0"/>
                        <a:cs typeface="Times New Roman" panose="02020603050405020304" pitchFamily="18" charset="0"/>
                      </a:endParaRPr>
                    </a:p>
                  </a:txBody>
                  <a:tcPr marL="7620" marR="7620" marT="7620" marB="0" anchor="b"/>
                </a:tc>
                <a:tc>
                  <a:txBody>
                    <a:bodyPr/>
                    <a:lstStyle/>
                    <a:p>
                      <a:pPr algn="ctr"/>
                      <a:r>
                        <a:rPr lang="en-US" sz="1100" dirty="0" smtClean="0">
                          <a:solidFill>
                            <a:schemeClr val="tx1">
                              <a:lumMod val="75000"/>
                            </a:schemeClr>
                          </a:solidFill>
                          <a:latin typeface="Times New Roman" panose="02020603050405020304" pitchFamily="18" charset="0"/>
                          <a:cs typeface="Times New Roman" panose="02020603050405020304" pitchFamily="18" charset="0"/>
                        </a:rPr>
                        <a:t>                   97,895</a:t>
                      </a:r>
                      <a:endParaRPr lang="en-US" sz="1100" dirty="0">
                        <a:solidFill>
                          <a:schemeClr val="tx1">
                            <a:lumMod val="75000"/>
                          </a:schemeClr>
                        </a:solidFill>
                        <a:latin typeface="Times New Roman" panose="02020603050405020304" pitchFamily="18" charset="0"/>
                        <a:cs typeface="Times New Roman" panose="02020603050405020304" pitchFamily="18" charset="0"/>
                      </a:endParaRPr>
                    </a:p>
                  </a:txBody>
                  <a:tcPr marL="7620" marR="7620" marT="7620" marB="0" anchor="b"/>
                </a:tc>
                <a:tc>
                  <a:txBody>
                    <a:bodyPr/>
                    <a:lstStyle/>
                    <a:p>
                      <a:endParaRPr lang="en-US" dirty="0">
                        <a:solidFill>
                          <a:schemeClr val="tx1">
                            <a:lumMod val="75000"/>
                          </a:schemeClr>
                        </a:solidFill>
                        <a:latin typeface="Times New Roman" panose="02020603050405020304" pitchFamily="18" charset="0"/>
                        <a:cs typeface="Times New Roman" panose="02020603050405020304" pitchFamily="18" charset="0"/>
                      </a:endParaRPr>
                    </a:p>
                  </a:txBody>
                  <a:tcPr marL="7620" marR="7620" marT="7620" marB="0" anchor="b"/>
                </a:tc>
              </a:tr>
            </a:tbl>
          </a:graphicData>
        </a:graphic>
      </p:graphicFrame>
      <p:pic>
        <p:nvPicPr>
          <p:cNvPr id="15363" name="Picture 3" descr="C:\Users\kkent\AppData\Local\Microsoft\Windows\Temporary Internet Files\Content.IE5\AFAX4MZC\banche-solide-itali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7701" y="1275624"/>
            <a:ext cx="2438400"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0906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Polling Question</a:t>
            </a: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0D03F8EA-E595-4942-80E1-5C06A271EB06}" type="slidenum">
              <a:rPr lang="en-US" smtClean="0"/>
              <a:pPr/>
              <a:t>28</a:t>
            </a:fld>
            <a:endParaRPr lang="en-US" dirty="0"/>
          </a:p>
        </p:txBody>
      </p:sp>
      <p:sp>
        <p:nvSpPr>
          <p:cNvPr id="5" name="TextBox 4"/>
          <p:cNvSpPr txBox="1"/>
          <p:nvPr/>
        </p:nvSpPr>
        <p:spPr>
          <a:xfrm>
            <a:off x="891728" y="1450949"/>
            <a:ext cx="7717177" cy="2677656"/>
          </a:xfrm>
          <a:prstGeom prst="rect">
            <a:avLst/>
          </a:prstGeom>
          <a:noFill/>
        </p:spPr>
        <p:txBody>
          <a:bodyPr wrap="none" rtlCol="0">
            <a:spAutoFit/>
          </a:bodyPr>
          <a:lstStyle/>
          <a:p>
            <a:r>
              <a:rPr lang="en-US" sz="2400" b="1" dirty="0" smtClean="0">
                <a:solidFill>
                  <a:schemeClr val="tx1">
                    <a:lumMod val="75000"/>
                  </a:schemeClr>
                </a:solidFill>
                <a:latin typeface="Times New Roman" panose="02020603050405020304" pitchFamily="18" charset="0"/>
                <a:cs typeface="Times New Roman" panose="02020603050405020304" pitchFamily="18" charset="0"/>
              </a:rPr>
              <a:t>A 501(h) election is:</a:t>
            </a:r>
          </a:p>
          <a:p>
            <a:endParaRPr lang="en-US" sz="2400" dirty="0">
              <a:solidFill>
                <a:schemeClr val="tx1">
                  <a:lumMod val="75000"/>
                </a:schemeClr>
              </a:solidFill>
              <a:latin typeface="Times New Roman" panose="02020603050405020304" pitchFamily="18" charset="0"/>
              <a:cs typeface="Times New Roman" panose="02020603050405020304" pitchFamily="18" charset="0"/>
            </a:endParaRPr>
          </a:p>
          <a:p>
            <a:pPr marL="457200" indent="-457200">
              <a:buFont typeface="+mj-lt"/>
              <a:buAutoNum type="alphaLcParenR"/>
            </a:pPr>
            <a:r>
              <a:rPr lang="en-US" sz="2400" dirty="0" smtClean="0">
                <a:solidFill>
                  <a:schemeClr val="tx1">
                    <a:lumMod val="75000"/>
                  </a:schemeClr>
                </a:solidFill>
                <a:latin typeface="Times New Roman" panose="02020603050405020304" pitchFamily="18" charset="0"/>
                <a:cs typeface="Times New Roman" panose="02020603050405020304" pitchFamily="18" charset="0"/>
              </a:rPr>
              <a:t>An irrevocable election</a:t>
            </a:r>
          </a:p>
          <a:p>
            <a:pPr marL="457200" indent="-457200">
              <a:buFont typeface="+mj-lt"/>
              <a:buAutoNum type="alphaLcParenR"/>
            </a:pPr>
            <a:endParaRPr lang="en-US" sz="2400" dirty="0" smtClean="0">
              <a:solidFill>
                <a:schemeClr val="tx1">
                  <a:lumMod val="75000"/>
                </a:schemeClr>
              </a:solidFill>
              <a:latin typeface="Times New Roman" panose="02020603050405020304" pitchFamily="18" charset="0"/>
              <a:cs typeface="Times New Roman" panose="02020603050405020304" pitchFamily="18" charset="0"/>
            </a:endParaRPr>
          </a:p>
          <a:p>
            <a:pPr marL="457200" indent="-457200">
              <a:buFont typeface="+mj-lt"/>
              <a:buAutoNum type="alphaLcParenR"/>
            </a:pPr>
            <a:r>
              <a:rPr lang="en-US" sz="2400" dirty="0" smtClean="0">
                <a:solidFill>
                  <a:schemeClr val="tx1">
                    <a:lumMod val="75000"/>
                  </a:schemeClr>
                </a:solidFill>
                <a:latin typeface="Times New Roman" panose="02020603050405020304" pitchFamily="18" charset="0"/>
                <a:cs typeface="Times New Roman" panose="02020603050405020304" pitchFamily="18" charset="0"/>
              </a:rPr>
              <a:t>Always protects an organization</a:t>
            </a:r>
          </a:p>
          <a:p>
            <a:pPr marL="457200" indent="-457200">
              <a:buFont typeface="+mj-lt"/>
              <a:buAutoNum type="alphaLcParenR"/>
            </a:pPr>
            <a:endParaRPr lang="en-US" sz="2400" dirty="0" smtClean="0">
              <a:solidFill>
                <a:schemeClr val="tx1">
                  <a:lumMod val="75000"/>
                </a:schemeClr>
              </a:solidFill>
              <a:latin typeface="Times New Roman" panose="02020603050405020304" pitchFamily="18" charset="0"/>
              <a:cs typeface="Times New Roman" panose="02020603050405020304" pitchFamily="18" charset="0"/>
            </a:endParaRPr>
          </a:p>
          <a:p>
            <a:pPr marL="457200" indent="-457200">
              <a:buFont typeface="+mj-lt"/>
              <a:buAutoNum type="alphaLcParenR"/>
            </a:pPr>
            <a:r>
              <a:rPr lang="en-US" sz="2400" dirty="0" smtClean="0">
                <a:solidFill>
                  <a:schemeClr val="tx1">
                    <a:lumMod val="75000"/>
                  </a:schemeClr>
                </a:solidFill>
                <a:latin typeface="Times New Roman" panose="02020603050405020304" pitchFamily="18" charset="0"/>
                <a:cs typeface="Times New Roman" panose="02020603050405020304" pitchFamily="18" charset="0"/>
              </a:rPr>
              <a:t>Is also know as the Exempt Purpose Expenditure election</a:t>
            </a:r>
            <a:endParaRPr lang="en-US" sz="2400" dirty="0">
              <a:solidFill>
                <a:schemeClr val="tx1">
                  <a:lumMod val="75000"/>
                </a:schemeClr>
              </a:solidFill>
              <a:latin typeface="Times New Roman" panose="02020603050405020304" pitchFamily="18" charset="0"/>
              <a:cs typeface="Times New Roman" panose="02020603050405020304" pitchFamily="18" charset="0"/>
            </a:endParaRPr>
          </a:p>
        </p:txBody>
      </p:sp>
      <p:pic>
        <p:nvPicPr>
          <p:cNvPr id="3077" name="Picture 5" descr="C:\Users\kkent\AppData\Local\Microsoft\Windows\Temporary Internet Files\Content.IE5\P0VRLXZY\newspap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4566" y="4249517"/>
            <a:ext cx="1802473" cy="155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6635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latin typeface="Times New Roman" panose="02020603050405020304" pitchFamily="18" charset="0"/>
                <a:cs typeface="Times New Roman" panose="02020603050405020304" pitchFamily="18" charset="0"/>
              </a:rPr>
              <a:t>Accounting for Lobbying Activities</a:t>
            </a:r>
            <a:endParaRPr lang="en-US" sz="2800" dirty="0">
              <a:latin typeface="Times New Roman" panose="02020603050405020304" pitchFamily="18" charset="0"/>
              <a:cs typeface="Times New Roman" panose="02020603050405020304" pitchFamily="18" charset="0"/>
            </a:endParaRPr>
          </a:p>
        </p:txBody>
      </p:sp>
      <p:sp>
        <p:nvSpPr>
          <p:cNvPr id="4" name="Content Placeholder 1"/>
          <p:cNvSpPr txBox="1">
            <a:spLocks/>
          </p:cNvSpPr>
          <p:nvPr/>
        </p:nvSpPr>
        <p:spPr>
          <a:xfrm>
            <a:off x="724286" y="1265530"/>
            <a:ext cx="7352914" cy="3192170"/>
          </a:xfrm>
          <a:prstGeom prst="rect">
            <a:avLst/>
          </a:prstGeom>
        </p:spPr>
        <p:txBody>
          <a:bodyPr/>
          <a:lstStyle/>
          <a:p>
            <a:pPr>
              <a:spcBef>
                <a:spcPct val="50000"/>
              </a:spcBef>
              <a:defRPr/>
            </a:pPr>
            <a:endParaRPr lang="en-US" sz="1400" dirty="0"/>
          </a:p>
        </p:txBody>
      </p:sp>
      <p:sp>
        <p:nvSpPr>
          <p:cNvPr id="6" name="Slide Number Placeholder 4"/>
          <p:cNvSpPr txBox="1">
            <a:spLocks/>
          </p:cNvSpPr>
          <p:nvPr/>
        </p:nvSpPr>
        <p:spPr>
          <a:xfrm>
            <a:off x="7010400" y="6538912"/>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lang="en-US" dirty="0" smtClean="0"/>
              <a:t>10</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extBox 2"/>
          <p:cNvSpPr txBox="1"/>
          <p:nvPr/>
        </p:nvSpPr>
        <p:spPr>
          <a:xfrm>
            <a:off x="612119" y="1443392"/>
            <a:ext cx="8161587" cy="2862322"/>
          </a:xfrm>
          <a:prstGeom prst="rect">
            <a:avLst/>
          </a:prstGeom>
          <a:noFill/>
        </p:spPr>
        <p:txBody>
          <a:bodyPr wrap="square" rtlCol="0">
            <a:spAutoFit/>
          </a:bodyPr>
          <a:lstStyle/>
          <a:p>
            <a:r>
              <a:rPr lang="en-US" b="1" dirty="0" smtClean="0">
                <a:solidFill>
                  <a:schemeClr val="tx1">
                    <a:lumMod val="75000"/>
                  </a:schemeClr>
                </a:solidFill>
                <a:latin typeface="Times New Roman" panose="02020603050405020304" pitchFamily="18" charset="0"/>
                <a:cs typeface="Times New Roman" panose="02020603050405020304" pitchFamily="18" charset="0"/>
              </a:rPr>
              <a:t>Adequate Records:</a:t>
            </a:r>
          </a:p>
          <a:p>
            <a:endParaRPr lang="en-US" dirty="0" smtClean="0">
              <a:solidFill>
                <a:schemeClr val="tx1">
                  <a:lumMod val="75000"/>
                </a:schemeClr>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smtClean="0">
                <a:solidFill>
                  <a:schemeClr val="tx1">
                    <a:lumMod val="75000"/>
                  </a:schemeClr>
                </a:solidFill>
                <a:latin typeface="Times New Roman" panose="02020603050405020304" pitchFamily="18" charset="0"/>
                <a:cs typeface="Times New Roman" panose="02020603050405020304" pitchFamily="18" charset="0"/>
              </a:rPr>
              <a:t>Documentation of all lobbying activities</a:t>
            </a:r>
          </a:p>
          <a:p>
            <a:pPr lvl="1"/>
            <a:endParaRPr lang="en-US" dirty="0" smtClean="0">
              <a:solidFill>
                <a:schemeClr val="tx1">
                  <a:lumMod val="75000"/>
                </a:schemeClr>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smtClean="0">
                <a:solidFill>
                  <a:schemeClr val="tx1">
                    <a:lumMod val="75000"/>
                  </a:schemeClr>
                </a:solidFill>
                <a:latin typeface="Times New Roman" panose="02020603050405020304" pitchFamily="18" charset="0"/>
                <a:cs typeface="Times New Roman" panose="02020603050405020304" pitchFamily="18" charset="0"/>
              </a:rPr>
              <a:t>Retention of all lobbying communications</a:t>
            </a:r>
          </a:p>
          <a:p>
            <a:pPr marL="742950" lvl="1" indent="-285750">
              <a:buFont typeface="Arial" panose="020B0604020202020204" pitchFamily="34" charset="0"/>
              <a:buChar char="•"/>
            </a:pPr>
            <a:endParaRPr lang="en-US" dirty="0" smtClean="0">
              <a:solidFill>
                <a:schemeClr val="tx1">
                  <a:lumMod val="75000"/>
                </a:schemeClr>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smtClean="0">
                <a:solidFill>
                  <a:schemeClr val="tx1">
                    <a:lumMod val="75000"/>
                  </a:schemeClr>
                </a:solidFill>
                <a:latin typeface="Times New Roman" panose="02020603050405020304" pitchFamily="18" charset="0"/>
                <a:cs typeface="Times New Roman" panose="02020603050405020304" pitchFamily="18" charset="0"/>
              </a:rPr>
              <a:t>Use of timesheets in support of compensation and overhead allocations</a:t>
            </a:r>
          </a:p>
          <a:p>
            <a:pPr marL="742950" lvl="1" indent="-285750">
              <a:buFont typeface="Arial" panose="020B0604020202020204" pitchFamily="34" charset="0"/>
              <a:buChar char="•"/>
            </a:pPr>
            <a:endParaRPr lang="en-US" dirty="0" smtClean="0">
              <a:solidFill>
                <a:schemeClr val="tx1">
                  <a:lumMod val="75000"/>
                </a:schemeClr>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smtClean="0">
                <a:solidFill>
                  <a:schemeClr val="tx1">
                    <a:lumMod val="75000"/>
                  </a:schemeClr>
                </a:solidFill>
                <a:latin typeface="Times New Roman" panose="02020603050405020304" pitchFamily="18" charset="0"/>
                <a:cs typeface="Times New Roman" panose="02020603050405020304" pitchFamily="18" charset="0"/>
              </a:rPr>
              <a:t>Maintenance of cost logs (postage, copying, delivery services)</a:t>
            </a:r>
          </a:p>
          <a:p>
            <a:pPr marL="742950" lvl="1" indent="-285750">
              <a:buFont typeface="Arial" panose="020B0604020202020204" pitchFamily="34" charset="0"/>
              <a:buChar char="•"/>
            </a:pPr>
            <a:endParaRPr lang="en-US" dirty="0"/>
          </a:p>
        </p:txBody>
      </p:sp>
      <p:pic>
        <p:nvPicPr>
          <p:cNvPr id="10242" name="Picture 2" descr="C:\Users\kkent\AppData\Local\Microsoft\Windows\Temporary Internet Files\Content.IE5\NXYDJJQG\procedimiento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3884" y="4113905"/>
            <a:ext cx="3007696" cy="17373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Learning Objectives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131665"/>
            <a:ext cx="8229600" cy="4525963"/>
          </a:xfrm>
        </p:spPr>
        <p:txBody>
          <a:bodyPr>
            <a:normAutofit fontScale="92500" lnSpcReduction="20000"/>
          </a:bodyPr>
          <a:lstStyle/>
          <a:p>
            <a:r>
              <a:rPr lang="en-US" dirty="0" smtClean="0">
                <a:latin typeface="Times New Roman" panose="02020603050405020304" pitchFamily="18" charset="0"/>
                <a:cs typeface="Times New Roman" panose="02020603050405020304" pitchFamily="18" charset="0"/>
              </a:rPr>
              <a:t>Identify what constitutes lobbying</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Identify what constitutes advocacy</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Gain an understanding of the </a:t>
            </a:r>
          </a:p>
          <a:p>
            <a:r>
              <a:rPr lang="en-US" dirty="0" smtClean="0">
                <a:latin typeface="Times New Roman" panose="02020603050405020304" pitchFamily="18" charset="0"/>
                <a:cs typeface="Times New Roman" panose="02020603050405020304" pitchFamily="18" charset="0"/>
              </a:rPr>
              <a:t>Registration and reporting </a:t>
            </a:r>
          </a:p>
          <a:p>
            <a:r>
              <a:rPr lang="en-US" dirty="0" smtClean="0">
                <a:latin typeface="Times New Roman" panose="02020603050405020304" pitchFamily="18" charset="0"/>
                <a:cs typeface="Times New Roman" panose="02020603050405020304" pitchFamily="18" charset="0"/>
              </a:rPr>
              <a:t>requirements</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Learn what’s needed for recordkeeping</a:t>
            </a:r>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Learn about the 501(h) Election</a:t>
            </a:r>
          </a:p>
          <a:p>
            <a:endParaRPr lang="en-US" dirty="0" smtClean="0"/>
          </a:p>
          <a:p>
            <a:endParaRPr lang="en-US" dirty="0"/>
          </a:p>
        </p:txBody>
      </p:sp>
      <p:pic>
        <p:nvPicPr>
          <p:cNvPr id="12292" name="Picture 4" descr="C:\Users\kkent\AppData\Local\Microsoft\Windows\Temporary Internet Files\Content.IE5\AFAX4MZC\93f665c8cc669baba266bbf5ca16795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5164" y="2346835"/>
            <a:ext cx="17145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6852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Accounting for Lobbying Activities</a:t>
            </a: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0D03F8EA-E595-4942-80E1-5C06A271EB06}" type="slidenum">
              <a:rPr lang="en-US" smtClean="0"/>
              <a:pPr/>
              <a:t>30</a:t>
            </a:fld>
            <a:endParaRPr lang="en-US" dirty="0"/>
          </a:p>
        </p:txBody>
      </p:sp>
      <p:sp>
        <p:nvSpPr>
          <p:cNvPr id="4" name="TextBox 3"/>
          <p:cNvSpPr txBox="1"/>
          <p:nvPr/>
        </p:nvSpPr>
        <p:spPr>
          <a:xfrm>
            <a:off x="1206843" y="1352707"/>
            <a:ext cx="7385494" cy="3970318"/>
          </a:xfrm>
          <a:prstGeom prst="rect">
            <a:avLst/>
          </a:prstGeom>
          <a:noFill/>
        </p:spPr>
        <p:txBody>
          <a:bodyPr wrap="square" rtlCol="0">
            <a:spAutoFit/>
          </a:bodyPr>
          <a:lstStyle/>
          <a:p>
            <a:r>
              <a:rPr lang="en-US" b="1" dirty="0" smtClean="0">
                <a:solidFill>
                  <a:schemeClr val="tx1">
                    <a:lumMod val="75000"/>
                  </a:schemeClr>
                </a:solidFill>
                <a:latin typeface="Times New Roman" panose="02020603050405020304" pitchFamily="18" charset="0"/>
                <a:cs typeface="Times New Roman" panose="02020603050405020304" pitchFamily="18" charset="0"/>
              </a:rPr>
              <a:t>Tracking Expenditures:</a:t>
            </a:r>
          </a:p>
          <a:p>
            <a:endParaRPr lang="en-US" dirty="0" smtClean="0">
              <a:solidFill>
                <a:schemeClr val="tx1">
                  <a:lumMod val="75000"/>
                </a:schemeClr>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smtClean="0">
                <a:solidFill>
                  <a:schemeClr val="tx1">
                    <a:lumMod val="75000"/>
                  </a:schemeClr>
                </a:solidFill>
                <a:latin typeface="Times New Roman" panose="02020603050405020304" pitchFamily="18" charset="0"/>
                <a:cs typeface="Times New Roman" panose="02020603050405020304" pitchFamily="18" charset="0"/>
              </a:rPr>
              <a:t>Cost of research, drafting, reviewing, copying, printing, publishing, mailing, etc.</a:t>
            </a:r>
          </a:p>
          <a:p>
            <a:pPr marL="742950" lvl="1" indent="-285750">
              <a:buFont typeface="Arial" panose="020B0604020202020204" pitchFamily="34" charset="0"/>
              <a:buChar char="•"/>
            </a:pPr>
            <a:endParaRPr lang="en-US" dirty="0" smtClean="0">
              <a:solidFill>
                <a:schemeClr val="tx1">
                  <a:lumMod val="75000"/>
                </a:schemeClr>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smtClean="0">
                <a:solidFill>
                  <a:schemeClr val="tx1">
                    <a:lumMod val="75000"/>
                  </a:schemeClr>
                </a:solidFill>
                <a:latin typeface="Times New Roman" panose="02020603050405020304" pitchFamily="18" charset="0"/>
                <a:cs typeface="Times New Roman" panose="02020603050405020304" pitchFamily="18" charset="0"/>
              </a:rPr>
              <a:t>Identify the audience (members/nonmembers)</a:t>
            </a:r>
          </a:p>
          <a:p>
            <a:pPr marL="742950" lvl="1" indent="-285750">
              <a:buFont typeface="Arial" panose="020B0604020202020204" pitchFamily="34" charset="0"/>
              <a:buChar char="•"/>
            </a:pPr>
            <a:endParaRPr lang="en-US" dirty="0" smtClean="0">
              <a:solidFill>
                <a:schemeClr val="tx1">
                  <a:lumMod val="75000"/>
                </a:schemeClr>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smtClean="0">
                <a:solidFill>
                  <a:schemeClr val="tx1">
                    <a:lumMod val="75000"/>
                  </a:schemeClr>
                </a:solidFill>
                <a:latin typeface="Times New Roman" panose="02020603050405020304" pitchFamily="18" charset="0"/>
                <a:cs typeface="Times New Roman" panose="02020603050405020304" pitchFamily="18" charset="0"/>
              </a:rPr>
              <a:t>Identify mixed-purpose communications (i.e. fundraising appeal that also </a:t>
            </a:r>
          </a:p>
          <a:p>
            <a:pPr marL="742950" lvl="1" indent="-285750">
              <a:buFont typeface="Arial" panose="020B0604020202020204" pitchFamily="34" charset="0"/>
              <a:buChar char="•"/>
            </a:pPr>
            <a:r>
              <a:rPr lang="en-US" dirty="0" smtClean="0">
                <a:solidFill>
                  <a:schemeClr val="tx1">
                    <a:lumMod val="75000"/>
                  </a:schemeClr>
                </a:solidFill>
                <a:latin typeface="Times New Roman" panose="02020603050405020304" pitchFamily="18" charset="0"/>
                <a:cs typeface="Times New Roman" panose="02020603050405020304" pitchFamily="18" charset="0"/>
              </a:rPr>
              <a:t>includes grass roots lobbying)</a:t>
            </a:r>
          </a:p>
          <a:p>
            <a:pPr marL="742950" lvl="1" indent="-285750">
              <a:buFont typeface="Arial" panose="020B0604020202020204" pitchFamily="34" charset="0"/>
              <a:buChar char="•"/>
            </a:pPr>
            <a:endParaRPr lang="en-US" dirty="0" smtClean="0">
              <a:solidFill>
                <a:schemeClr val="tx1">
                  <a:lumMod val="75000"/>
                </a:schemeClr>
              </a:solidFill>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smtClean="0">
                <a:solidFill>
                  <a:schemeClr val="tx1">
                    <a:lumMod val="75000"/>
                  </a:schemeClr>
                </a:solidFill>
                <a:latin typeface="Times New Roman" panose="02020603050405020304" pitchFamily="18" charset="0"/>
                <a:cs typeface="Times New Roman" panose="02020603050405020304" pitchFamily="18" charset="0"/>
              </a:rPr>
              <a:t>Track direct vs. grassroots activities</a:t>
            </a:r>
          </a:p>
          <a:p>
            <a:pPr marL="742950" lvl="1" indent="-285750">
              <a:buFont typeface="Arial" panose="020B0604020202020204" pitchFamily="34" charset="0"/>
              <a:buChar char="•"/>
            </a:pPr>
            <a:endParaRPr lang="en-US" dirty="0" smtClean="0"/>
          </a:p>
          <a:p>
            <a:endParaRPr lang="en-US" dirty="0"/>
          </a:p>
        </p:txBody>
      </p:sp>
      <p:pic>
        <p:nvPicPr>
          <p:cNvPr id="11268" name="Picture 4" descr="C:\Users\kkent\AppData\Local\Microsoft\Windows\Temporary Internet Files\Content.IE5\AFAX4MZC\satellit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6162" y="3776165"/>
            <a:ext cx="2438400" cy="1546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4847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Form 990 Disclosure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cap="none" dirty="0" smtClean="0">
                <a:latin typeface="Times New Roman" panose="02020603050405020304" pitchFamily="18" charset="0"/>
                <a:cs typeface="Times New Roman" panose="02020603050405020304" pitchFamily="18" charset="0"/>
              </a:rPr>
              <a:t>Schedule C – Political Campaign and Lobbying Activities</a:t>
            </a:r>
          </a:p>
          <a:p>
            <a:endParaRPr lang="en-US" cap="none" dirty="0">
              <a:latin typeface="Times New Roman" panose="02020603050405020304" pitchFamily="18" charset="0"/>
              <a:cs typeface="Times New Roman" panose="02020603050405020304" pitchFamily="18" charset="0"/>
            </a:endParaRPr>
          </a:p>
          <a:p>
            <a:r>
              <a:rPr lang="en-US" cap="none" dirty="0" smtClean="0">
                <a:latin typeface="Times New Roman" panose="02020603050405020304" pitchFamily="18" charset="0"/>
                <a:cs typeface="Times New Roman" panose="02020603050405020304" pitchFamily="18" charset="0"/>
              </a:rPr>
              <a:t>When 501(h) election is made:</a:t>
            </a:r>
          </a:p>
          <a:p>
            <a:pPr marL="580644" lvl="1" indent="-457200">
              <a:buFont typeface="Arial" panose="020B0604020202020204" pitchFamily="34" charset="0"/>
              <a:buChar char="•"/>
            </a:pPr>
            <a:r>
              <a:rPr lang="en-US" dirty="0" smtClean="0">
                <a:solidFill>
                  <a:schemeClr val="tx1">
                    <a:lumMod val="75000"/>
                  </a:schemeClr>
                </a:solidFill>
                <a:latin typeface="Times New Roman" panose="02020603050405020304" pitchFamily="18" charset="0"/>
                <a:cs typeface="Times New Roman" panose="02020603050405020304" pitchFamily="18" charset="0"/>
              </a:rPr>
              <a:t>Substantially less reporting required</a:t>
            </a:r>
          </a:p>
          <a:p>
            <a:pPr marL="1257300" lvl="2" indent="-457200">
              <a:buFont typeface="Arial" panose="020B0604020202020204" pitchFamily="34" charset="0"/>
              <a:buChar char="•"/>
            </a:pPr>
            <a:r>
              <a:rPr lang="en-US" dirty="0" smtClean="0">
                <a:solidFill>
                  <a:schemeClr val="tx1">
                    <a:lumMod val="75000"/>
                  </a:schemeClr>
                </a:solidFill>
                <a:latin typeface="Times New Roman" panose="02020603050405020304" pitchFamily="18" charset="0"/>
                <a:cs typeface="Times New Roman" panose="02020603050405020304" pitchFamily="18" charset="0"/>
              </a:rPr>
              <a:t>Total direct lobbying expenditures</a:t>
            </a:r>
          </a:p>
          <a:p>
            <a:pPr marL="1257300" lvl="2" indent="-457200">
              <a:buFont typeface="Arial" panose="020B0604020202020204" pitchFamily="34" charset="0"/>
              <a:buChar char="•"/>
            </a:pPr>
            <a:r>
              <a:rPr lang="en-US" cap="none" dirty="0" smtClean="0">
                <a:solidFill>
                  <a:schemeClr val="tx1">
                    <a:lumMod val="75000"/>
                  </a:schemeClr>
                </a:solidFill>
                <a:latin typeface="Times New Roman" panose="02020603050405020304" pitchFamily="18" charset="0"/>
                <a:cs typeface="Times New Roman" panose="02020603050405020304" pitchFamily="18" charset="0"/>
              </a:rPr>
              <a:t>Total grassroots lobbying expenditures</a:t>
            </a:r>
          </a:p>
          <a:p>
            <a:pPr marL="1257300" lvl="2" indent="-457200">
              <a:buFont typeface="Arial" panose="020B0604020202020204" pitchFamily="34" charset="0"/>
              <a:buChar char="•"/>
            </a:pPr>
            <a:r>
              <a:rPr lang="en-US" dirty="0" smtClean="0">
                <a:solidFill>
                  <a:schemeClr val="tx1">
                    <a:lumMod val="75000"/>
                  </a:schemeClr>
                </a:solidFill>
                <a:latin typeface="Times New Roman" panose="02020603050405020304" pitchFamily="18" charset="0"/>
                <a:cs typeface="Times New Roman" panose="02020603050405020304" pitchFamily="18" charset="0"/>
              </a:rPr>
              <a:t>Compared to other exempt purpose expenditures to determine if there is excess</a:t>
            </a:r>
            <a:endParaRPr lang="en-US" cap="none" dirty="0">
              <a:solidFill>
                <a:schemeClr val="tx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8593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Form 990 Disclosure</a:t>
            </a:r>
          </a:p>
        </p:txBody>
      </p:sp>
      <p:sp>
        <p:nvSpPr>
          <p:cNvPr id="3" name="Content Placeholder 2"/>
          <p:cNvSpPr>
            <a:spLocks noGrp="1"/>
          </p:cNvSpPr>
          <p:nvPr>
            <p:ph idx="1"/>
          </p:nvPr>
        </p:nvSpPr>
        <p:spPr/>
        <p:txBody>
          <a:bodyPr/>
          <a:lstStyle/>
          <a:p>
            <a:r>
              <a:rPr lang="en-US" cap="none" dirty="0">
                <a:latin typeface="Times New Roman" panose="02020603050405020304" pitchFamily="18" charset="0"/>
                <a:cs typeface="Times New Roman" panose="02020603050405020304" pitchFamily="18" charset="0"/>
              </a:rPr>
              <a:t>When 501(h) election is </a:t>
            </a:r>
            <a:r>
              <a:rPr lang="en-US" cap="none" dirty="0" smtClean="0">
                <a:latin typeface="Times New Roman" panose="02020603050405020304" pitchFamily="18" charset="0"/>
                <a:cs typeface="Times New Roman" panose="02020603050405020304" pitchFamily="18" charset="0"/>
              </a:rPr>
              <a:t>NOT made</a:t>
            </a:r>
            <a:r>
              <a:rPr lang="en-US" cap="none" dirty="0">
                <a:latin typeface="Times New Roman" panose="02020603050405020304" pitchFamily="18" charset="0"/>
                <a:cs typeface="Times New Roman" panose="02020603050405020304" pitchFamily="18" charset="0"/>
              </a:rPr>
              <a:t>:</a:t>
            </a:r>
          </a:p>
          <a:p>
            <a:pPr marL="580644" lvl="1" indent="-457200">
              <a:buFont typeface="Arial" panose="020B0604020202020204" pitchFamily="34" charset="0"/>
              <a:buChar char="•"/>
            </a:pPr>
            <a:r>
              <a:rPr lang="en-US" dirty="0">
                <a:solidFill>
                  <a:schemeClr val="tx1">
                    <a:lumMod val="75000"/>
                  </a:schemeClr>
                </a:solidFill>
                <a:latin typeface="Times New Roman" panose="02020603050405020304" pitchFamily="18" charset="0"/>
                <a:cs typeface="Times New Roman" panose="02020603050405020304" pitchFamily="18" charset="0"/>
              </a:rPr>
              <a:t>Substantially </a:t>
            </a:r>
            <a:r>
              <a:rPr lang="en-US" dirty="0" smtClean="0">
                <a:solidFill>
                  <a:schemeClr val="tx1">
                    <a:lumMod val="75000"/>
                  </a:schemeClr>
                </a:solidFill>
                <a:latin typeface="Times New Roman" panose="02020603050405020304" pitchFamily="18" charset="0"/>
                <a:cs typeface="Times New Roman" panose="02020603050405020304" pitchFamily="18" charset="0"/>
              </a:rPr>
              <a:t>more </a:t>
            </a:r>
            <a:r>
              <a:rPr lang="en-US" dirty="0">
                <a:solidFill>
                  <a:schemeClr val="tx1">
                    <a:lumMod val="75000"/>
                  </a:schemeClr>
                </a:solidFill>
                <a:latin typeface="Times New Roman" panose="02020603050405020304" pitchFamily="18" charset="0"/>
                <a:cs typeface="Times New Roman" panose="02020603050405020304" pitchFamily="18" charset="0"/>
              </a:rPr>
              <a:t>reporting required</a:t>
            </a:r>
          </a:p>
          <a:p>
            <a:pPr marL="1257300" lvl="2" indent="-457200">
              <a:buFont typeface="Arial" panose="020B0604020202020204" pitchFamily="34" charset="0"/>
              <a:buChar char="•"/>
            </a:pPr>
            <a:r>
              <a:rPr lang="en-US" dirty="0" smtClean="0">
                <a:solidFill>
                  <a:schemeClr val="tx1">
                    <a:lumMod val="75000"/>
                  </a:schemeClr>
                </a:solidFill>
                <a:latin typeface="Times New Roman" panose="02020603050405020304" pitchFamily="18" charset="0"/>
                <a:cs typeface="Times New Roman" panose="02020603050405020304" pitchFamily="18" charset="0"/>
              </a:rPr>
              <a:t>Total dollar amount of lobbying expenditures based on type of activity </a:t>
            </a:r>
          </a:p>
          <a:p>
            <a:pPr marL="1714500" lvl="3" indent="-457200">
              <a:buFont typeface="Arial" panose="020B0604020202020204" pitchFamily="34" charset="0"/>
              <a:buChar char="•"/>
            </a:pPr>
            <a:r>
              <a:rPr lang="en-US" dirty="0" smtClean="0">
                <a:solidFill>
                  <a:schemeClr val="tx1">
                    <a:lumMod val="75000"/>
                  </a:schemeClr>
                </a:solidFill>
                <a:latin typeface="Times New Roman" panose="02020603050405020304" pitchFamily="18" charset="0"/>
                <a:cs typeface="Times New Roman" panose="02020603050405020304" pitchFamily="18" charset="0"/>
              </a:rPr>
              <a:t>Volunteers</a:t>
            </a:r>
          </a:p>
          <a:p>
            <a:pPr marL="1714500" lvl="3" indent="-457200">
              <a:buFont typeface="Arial" panose="020B0604020202020204" pitchFamily="34" charset="0"/>
              <a:buChar char="•"/>
            </a:pPr>
            <a:r>
              <a:rPr lang="en-US" dirty="0" smtClean="0">
                <a:solidFill>
                  <a:schemeClr val="tx1">
                    <a:lumMod val="75000"/>
                  </a:schemeClr>
                </a:solidFill>
                <a:latin typeface="Times New Roman" panose="02020603050405020304" pitchFamily="18" charset="0"/>
                <a:cs typeface="Times New Roman" panose="02020603050405020304" pitchFamily="18" charset="0"/>
              </a:rPr>
              <a:t>Paid staff</a:t>
            </a:r>
          </a:p>
          <a:p>
            <a:pPr marL="1714500" lvl="3" indent="-457200">
              <a:buFont typeface="Arial" panose="020B0604020202020204" pitchFamily="34" charset="0"/>
              <a:buChar char="•"/>
            </a:pPr>
            <a:r>
              <a:rPr lang="en-US" dirty="0" smtClean="0">
                <a:solidFill>
                  <a:schemeClr val="tx1">
                    <a:lumMod val="75000"/>
                  </a:schemeClr>
                </a:solidFill>
                <a:latin typeface="Times New Roman" panose="02020603050405020304" pitchFamily="18" charset="0"/>
                <a:cs typeface="Times New Roman" panose="02020603050405020304" pitchFamily="18" charset="0"/>
              </a:rPr>
              <a:t>Mailings to members, legislators, or the public</a:t>
            </a:r>
          </a:p>
          <a:p>
            <a:pPr marL="1714500" lvl="3" indent="-457200">
              <a:buFont typeface="Arial" panose="020B0604020202020204" pitchFamily="34" charset="0"/>
              <a:buChar char="•"/>
            </a:pPr>
            <a:r>
              <a:rPr lang="en-US" dirty="0" smtClean="0">
                <a:solidFill>
                  <a:schemeClr val="tx1">
                    <a:lumMod val="75000"/>
                  </a:schemeClr>
                </a:solidFill>
                <a:latin typeface="Times New Roman" panose="02020603050405020304" pitchFamily="18" charset="0"/>
                <a:cs typeface="Times New Roman" panose="02020603050405020304" pitchFamily="18" charset="0"/>
              </a:rPr>
              <a:t>Direct contacts with legislators</a:t>
            </a:r>
          </a:p>
          <a:p>
            <a:pPr marL="1714500" lvl="3" indent="-457200">
              <a:buFont typeface="Arial" panose="020B0604020202020204" pitchFamily="34" charset="0"/>
              <a:buChar char="•"/>
            </a:pPr>
            <a:r>
              <a:rPr lang="en-US" dirty="0" smtClean="0">
                <a:solidFill>
                  <a:schemeClr val="tx1">
                    <a:lumMod val="75000"/>
                  </a:schemeClr>
                </a:solidFill>
                <a:latin typeface="Times New Roman" panose="02020603050405020304" pitchFamily="18" charset="0"/>
                <a:cs typeface="Times New Roman" panose="02020603050405020304" pitchFamily="18" charset="0"/>
              </a:rPr>
              <a:t>Seminars, conventions, speeches, lectures</a:t>
            </a:r>
          </a:p>
          <a:p>
            <a:pPr marL="1257300" lvl="2" indent="-457200">
              <a:buFont typeface="Arial" panose="020B0604020202020204" pitchFamily="34" charset="0"/>
              <a:buChar char="•"/>
            </a:pPr>
            <a:r>
              <a:rPr lang="en-US" dirty="0" smtClean="0">
                <a:solidFill>
                  <a:schemeClr val="tx1">
                    <a:lumMod val="75000"/>
                  </a:schemeClr>
                </a:solidFill>
                <a:latin typeface="Times New Roman" panose="02020603050405020304" pitchFamily="18" charset="0"/>
                <a:cs typeface="Times New Roman" panose="02020603050405020304" pitchFamily="18" charset="0"/>
              </a:rPr>
              <a:t>Detailed description of the lobbying activity</a:t>
            </a:r>
          </a:p>
          <a:p>
            <a:pPr marL="800100" lvl="2" indent="0">
              <a:buNone/>
            </a:pPr>
            <a:endParaRPr lang="en-US" dirty="0"/>
          </a:p>
          <a:p>
            <a:endParaRPr lang="en-US" dirty="0"/>
          </a:p>
        </p:txBody>
      </p:sp>
    </p:spTree>
    <p:extLst>
      <p:ext uri="{BB962C8B-B14F-4D97-AF65-F5344CB8AC3E}">
        <p14:creationId xmlns:p14="http://schemas.microsoft.com/office/powerpoint/2010/main" val="37793280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Websites of Interest</a:t>
            </a: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0D03F8EA-E595-4942-80E1-5C06A271EB06}" type="slidenum">
              <a:rPr lang="en-US" smtClean="0"/>
              <a:pPr/>
              <a:t>33</a:t>
            </a:fld>
            <a:endParaRPr lang="en-US" dirty="0"/>
          </a:p>
        </p:txBody>
      </p:sp>
      <p:sp>
        <p:nvSpPr>
          <p:cNvPr id="4" name="TextBox 3"/>
          <p:cNvSpPr txBox="1"/>
          <p:nvPr/>
        </p:nvSpPr>
        <p:spPr>
          <a:xfrm>
            <a:off x="1602089" y="1481177"/>
            <a:ext cx="6184450" cy="2585323"/>
          </a:xfrm>
          <a:prstGeom prst="rect">
            <a:avLst/>
          </a:prstGeom>
          <a:noFill/>
        </p:spPr>
        <p:txBody>
          <a:bodyPr wrap="none" rtlCol="0">
            <a:spAutoFit/>
          </a:bodyPr>
          <a:lstStyle/>
          <a:p>
            <a:r>
              <a:rPr lang="en-US" b="1" dirty="0" smtClean="0">
                <a:solidFill>
                  <a:schemeClr val="tx1">
                    <a:lumMod val="75000"/>
                  </a:schemeClr>
                </a:solidFill>
                <a:latin typeface="Times New Roman" panose="02020603050405020304" pitchFamily="18" charset="0"/>
                <a:cs typeface="Times New Roman" panose="02020603050405020304" pitchFamily="18" charset="0"/>
              </a:rPr>
              <a:t>Secretary of State Massachusetts:</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hlinkClick r:id="rId2"/>
              </a:rPr>
              <a:t>http</a:t>
            </a:r>
            <a:r>
              <a:rPr lang="en-US" dirty="0">
                <a:latin typeface="Times New Roman" panose="02020603050405020304" pitchFamily="18" charset="0"/>
                <a:cs typeface="Times New Roman" panose="02020603050405020304" pitchFamily="18" charset="0"/>
                <a:hlinkClick r:id="rId2"/>
              </a:rPr>
              <a:t>://</a:t>
            </a:r>
            <a:r>
              <a:rPr lang="en-US" dirty="0" smtClean="0">
                <a:latin typeface="Times New Roman" panose="02020603050405020304" pitchFamily="18" charset="0"/>
                <a:cs typeface="Times New Roman" panose="02020603050405020304" pitchFamily="18" charset="0"/>
                <a:hlinkClick r:id="rId2"/>
              </a:rPr>
              <a:t>www.sec.state.ma.us/LobbyistWeb/Common/Signin.aspx</a:t>
            </a:r>
            <a:endParaRPr lang="en-US" dirty="0" smtClean="0">
              <a:latin typeface="Times New Roman" panose="02020603050405020304" pitchFamily="18" charset="0"/>
              <a:cs typeface="Times New Roman" panose="02020603050405020304" pitchFamily="18" charset="0"/>
            </a:endParaRPr>
          </a:p>
          <a:p>
            <a:endParaRPr lang="en-US" dirty="0">
              <a:solidFill>
                <a:schemeClr val="tx1">
                  <a:lumMod val="75000"/>
                </a:schemeClr>
              </a:solidFill>
              <a:latin typeface="Times New Roman" panose="02020603050405020304" pitchFamily="18" charset="0"/>
              <a:cs typeface="Times New Roman" panose="02020603050405020304" pitchFamily="18" charset="0"/>
            </a:endParaRPr>
          </a:p>
          <a:p>
            <a:r>
              <a:rPr lang="en-US" b="1" dirty="0" smtClean="0">
                <a:solidFill>
                  <a:schemeClr val="tx1">
                    <a:lumMod val="75000"/>
                  </a:schemeClr>
                </a:solidFill>
                <a:latin typeface="Times New Roman" panose="02020603050405020304" pitchFamily="18" charset="0"/>
                <a:cs typeface="Times New Roman" panose="02020603050405020304" pitchFamily="18" charset="0"/>
              </a:rPr>
              <a:t>Internal Revenue Service:</a:t>
            </a:r>
          </a:p>
          <a:p>
            <a:endParaRPr lang="en-US" b="1"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3"/>
              </a:rPr>
              <a:t>https://</a:t>
            </a:r>
            <a:r>
              <a:rPr lang="en-US" dirty="0" smtClean="0">
                <a:latin typeface="Times New Roman" panose="02020603050405020304" pitchFamily="18" charset="0"/>
                <a:cs typeface="Times New Roman" panose="02020603050405020304" pitchFamily="18" charset="0"/>
                <a:hlinkClick r:id="rId3"/>
              </a:rPr>
              <a:t>www.irs.gov/charities-non-profits/lobbying</a:t>
            </a:r>
            <a:endParaRPr lang="en-US" dirty="0" smtClean="0">
              <a:latin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30150972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Questions</a:t>
            </a: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0D03F8EA-E595-4942-80E1-5C06A271EB06}" type="slidenum">
              <a:rPr lang="en-US" smtClean="0"/>
              <a:pPr/>
              <a:t>34</a:t>
            </a:fld>
            <a:endParaRPr lang="en-US" dirty="0"/>
          </a:p>
        </p:txBody>
      </p:sp>
      <p:pic>
        <p:nvPicPr>
          <p:cNvPr id="6146" name="Picture 2" descr="C:\Users\kkent\AppData\Local\Microsoft\Windows\Temporary Internet Files\Content.IE5\AFAX4MZC\3question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2780" y="1828800"/>
            <a:ext cx="275844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6907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How to Reach Us</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74165" y="1448410"/>
            <a:ext cx="8156449" cy="2369880"/>
          </a:xfrm>
          <a:prstGeom prst="rect">
            <a:avLst/>
          </a:prstGeom>
          <a:noFill/>
        </p:spPr>
        <p:txBody>
          <a:bodyPr wrap="square" rtlCol="0">
            <a:spAutoFit/>
          </a:bodyPr>
          <a:lstStyle/>
          <a:p>
            <a:r>
              <a:rPr lang="en-US" sz="1400" dirty="0" smtClean="0">
                <a:solidFill>
                  <a:srgbClr val="78704E"/>
                </a:solidFill>
                <a:latin typeface="Times New Roman" panose="02020603050405020304" pitchFamily="18" charset="0"/>
                <a:cs typeface="Times New Roman" panose="02020603050405020304" pitchFamily="18" charset="0"/>
              </a:rPr>
              <a:t>Karen Kent						</a:t>
            </a:r>
            <a:r>
              <a:rPr lang="en-US" sz="1400" dirty="0" smtClean="0">
                <a:latin typeface="Times New Roman" panose="02020603050405020304" pitchFamily="18" charset="0"/>
                <a:cs typeface="Times New Roman" panose="02020603050405020304" pitchFamily="18" charset="0"/>
              </a:rPr>
              <a:t>Direct Line			781-849-5305</a:t>
            </a:r>
          </a:p>
          <a:p>
            <a:r>
              <a:rPr lang="en-US" sz="1400" dirty="0" smtClean="0">
                <a:latin typeface="Times New Roman" panose="02020603050405020304" pitchFamily="18" charset="0"/>
                <a:cs typeface="Times New Roman" panose="02020603050405020304" pitchFamily="18" charset="0"/>
              </a:rPr>
              <a:t>							Email				</a:t>
            </a:r>
            <a:r>
              <a:rPr lang="en-US" sz="1400" dirty="0" smtClean="0">
                <a:latin typeface="Times New Roman" panose="02020603050405020304" pitchFamily="18" charset="0"/>
                <a:cs typeface="Times New Roman" panose="02020603050405020304" pitchFamily="18" charset="0"/>
                <a:hlinkClick r:id="rId3"/>
              </a:rPr>
              <a:t>kkent@kpm-us.com</a:t>
            </a:r>
          </a:p>
          <a:p>
            <a:endParaRPr lang="en-US" sz="1400"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Jolanta Tuck					          Direct Line			781-849-5334</a:t>
            </a:r>
          </a:p>
          <a:p>
            <a:r>
              <a:rPr lang="en-US" sz="1400" dirty="0" smtClean="0">
                <a:latin typeface="Times New Roman" panose="02020603050405020304" pitchFamily="18" charset="0"/>
                <a:cs typeface="Times New Roman" panose="02020603050405020304" pitchFamily="18" charset="0"/>
              </a:rPr>
              <a:t>							Email				</a:t>
            </a:r>
            <a:r>
              <a:rPr lang="en-US" sz="1400" dirty="0" smtClean="0">
                <a:latin typeface="Times New Roman" panose="02020603050405020304" pitchFamily="18" charset="0"/>
                <a:cs typeface="Times New Roman" panose="02020603050405020304" pitchFamily="18" charset="0"/>
                <a:hlinkClick r:id="rId3"/>
              </a:rPr>
              <a:t>jtuck@kpm-us.com</a:t>
            </a:r>
            <a:r>
              <a:rPr lang="en-US" sz="1400" dirty="0" smtClean="0">
                <a:latin typeface="Times New Roman" panose="02020603050405020304" pitchFamily="18" charset="0"/>
                <a:cs typeface="Times New Roman" panose="02020603050405020304" pitchFamily="18" charset="0"/>
              </a:rPr>
              <a:t> </a:t>
            </a:r>
          </a:p>
          <a:p>
            <a:endParaRPr lang="en-US" sz="1400" dirty="0" smtClean="0">
              <a:latin typeface="Futura Book"/>
            </a:endParaRPr>
          </a:p>
          <a:p>
            <a:endParaRPr lang="en-US" sz="1400" dirty="0">
              <a:solidFill>
                <a:srgbClr val="FF0000"/>
              </a:solidFill>
              <a:latin typeface="Futura Book"/>
            </a:endParaRPr>
          </a:p>
          <a:p>
            <a:endParaRPr lang="en-US" sz="1400" dirty="0" smtClean="0">
              <a:latin typeface="Futura Book"/>
            </a:endParaRPr>
          </a:p>
          <a:p>
            <a:endParaRPr lang="en-US" dirty="0" smtClean="0">
              <a:solidFill>
                <a:srgbClr val="FF0000"/>
              </a:solidFill>
            </a:endParaRPr>
          </a:p>
          <a:p>
            <a:r>
              <a:rPr lang="en-US" dirty="0" smtClean="0"/>
              <a:t>	</a:t>
            </a:r>
          </a:p>
        </p:txBody>
      </p:sp>
      <p:sp>
        <p:nvSpPr>
          <p:cNvPr id="4" name="Slide Number Placeholder 4"/>
          <p:cNvSpPr txBox="1">
            <a:spLocks/>
          </p:cNvSpPr>
          <p:nvPr/>
        </p:nvSpPr>
        <p:spPr>
          <a:xfrm>
            <a:off x="7010400" y="6538912"/>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lang="en-US" dirty="0" smtClean="0"/>
              <a:t>12</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The End </a:t>
            </a: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0D03F8EA-E595-4942-80E1-5C06A271EB06}" type="slidenum">
              <a:rPr lang="en-US" smtClean="0"/>
              <a:pPr/>
              <a:t>36</a:t>
            </a:fld>
            <a:endParaRPr lang="en-US" dirty="0"/>
          </a:p>
        </p:txBody>
      </p:sp>
      <p:pic>
        <p:nvPicPr>
          <p:cNvPr id="7170" name="Picture 2" descr="C:\Users\kkent\AppData\Local\Microsoft\Windows\Temporary Internet Files\Content.IE5\PG9ZX2FK\thank-you[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789" y="1826507"/>
            <a:ext cx="6975561"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62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Where Does Lobbying Begin?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15898" y="1207235"/>
            <a:ext cx="8229600" cy="4525963"/>
          </a:xfrm>
        </p:spPr>
        <p:txBody>
          <a:bodyPr/>
          <a:lstStyle/>
          <a:p>
            <a:r>
              <a:rPr lang="en-US" sz="2400" dirty="0" smtClean="0">
                <a:latin typeface="Times New Roman" panose="02020603050405020304" pitchFamily="18" charset="0"/>
                <a:cs typeface="Times New Roman" panose="02020603050405020304" pitchFamily="18" charset="0"/>
              </a:rPr>
              <a:t>Work							Offices</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Emails							Hallways</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Phone calls					text messages</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Social media					business meetings</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Community meetings		social events</a:t>
            </a:r>
          </a:p>
          <a:p>
            <a:endParaRPr lang="en-US" dirty="0"/>
          </a:p>
        </p:txBody>
      </p:sp>
    </p:spTree>
    <p:extLst>
      <p:ext uri="{BB962C8B-B14F-4D97-AF65-F5344CB8AC3E}">
        <p14:creationId xmlns:p14="http://schemas.microsoft.com/office/powerpoint/2010/main" val="2254594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What is Lobbying?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44600"/>
            <a:ext cx="8404860" cy="4819315"/>
          </a:xfrm>
          <a:noFill/>
          <a:ln>
            <a:solidFill>
              <a:srgbClr val="462242"/>
            </a:solidFill>
          </a:ln>
        </p:spPr>
        <p:txBody>
          <a:bodyPr>
            <a:normAutofit/>
          </a:bodyPr>
          <a:lstStyle/>
          <a:p>
            <a:pPr marL="0">
              <a:spcBef>
                <a:spcPts val="0"/>
              </a:spcBef>
            </a:pPr>
            <a:r>
              <a:rPr lang="en-US" cap="none" dirty="0">
                <a:latin typeface="Times New Roman" panose="02020603050405020304" pitchFamily="18" charset="0"/>
                <a:cs typeface="Times New Roman" panose="02020603050405020304" pitchFamily="18" charset="0"/>
              </a:rPr>
              <a:t>“Lobbying” has a strict legal and IRS definition for nonprofits which generally only includes activities that asks policymakers  to take a specific position on a specific piece of legislation, or t</a:t>
            </a:r>
            <a:r>
              <a:rPr lang="en-US" cap="none" dirty="0" smtClean="0">
                <a:latin typeface="Times New Roman" panose="02020603050405020304" pitchFamily="18" charset="0"/>
                <a:cs typeface="Times New Roman" panose="02020603050405020304" pitchFamily="18" charset="0"/>
              </a:rPr>
              <a:t>hat asks others to ask the same.  In contrast, the common language definition of lobbying usually includes any discussion of issues with policymakers.</a:t>
            </a:r>
          </a:p>
          <a:p>
            <a:pPr marL="0">
              <a:spcBef>
                <a:spcPts val="0"/>
              </a:spcBef>
            </a:pPr>
            <a:r>
              <a:rPr lang="en-US" cap="none" dirty="0" smtClean="0">
                <a:solidFill>
                  <a:srgbClr val="78704E"/>
                </a:solidFill>
                <a:latin typeface="Times New Roman" panose="02020603050405020304" pitchFamily="18" charset="0"/>
                <a:cs typeface="Times New Roman" panose="02020603050405020304" pitchFamily="18" charset="0"/>
              </a:rPr>
              <a:t>	</a:t>
            </a:r>
            <a:endParaRPr lang="en-US" cap="none" dirty="0">
              <a:solidFill>
                <a:srgbClr val="78704E"/>
              </a:solidFill>
              <a:latin typeface="Times New Roman" panose="02020603050405020304" pitchFamily="18" charset="0"/>
              <a:cs typeface="Times New Roman" panose="02020603050405020304" pitchFamily="18" charset="0"/>
            </a:endParaRPr>
          </a:p>
        </p:txBody>
      </p:sp>
      <p:sp>
        <p:nvSpPr>
          <p:cNvPr id="4" name="Slide Number Placeholder 4"/>
          <p:cNvSpPr txBox="1">
            <a:spLocks/>
          </p:cNvSpPr>
          <p:nvPr/>
        </p:nvSpPr>
        <p:spPr>
          <a:xfrm>
            <a:off x="7010400" y="6538912"/>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1</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descr="C:\Users\kkent\AppData\Local\Microsoft\Windows\Temporary Internet Files\Content.IE5\ZRHCSNON\lobbyist-congress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0967" y="4126230"/>
            <a:ext cx="2095500" cy="13944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What is Advocacy?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14476" y="1244600"/>
            <a:ext cx="8072323" cy="4525963"/>
          </a:xfrm>
        </p:spPr>
        <p:txBody>
          <a:bodyPr>
            <a:normAutofit/>
          </a:bodyPr>
          <a:lstStyle/>
          <a:p>
            <a:pPr marL="0">
              <a:lnSpc>
                <a:spcPct val="160000"/>
              </a:lnSpc>
              <a:spcBef>
                <a:spcPts val="600"/>
              </a:spcBef>
              <a:spcAft>
                <a:spcPts val="600"/>
              </a:spcAft>
            </a:pPr>
            <a:r>
              <a:rPr lang="en-US" cap="none" dirty="0" smtClean="0">
                <a:solidFill>
                  <a:schemeClr val="tx1">
                    <a:lumMod val="75000"/>
                  </a:schemeClr>
                </a:solidFill>
                <a:latin typeface="Times New Roman" panose="02020603050405020304" pitchFamily="18" charset="0"/>
                <a:cs typeface="Times New Roman" panose="02020603050405020304" pitchFamily="18" charset="0"/>
              </a:rPr>
              <a:t>“Advocacy” encompasses any activity that a person or organization undertakes to influence policies.  There is great latitude in this definition, and some people consider advocacy to be all activities that are not specifically lobbying, such as public demonstrations</a:t>
            </a:r>
            <a:r>
              <a:rPr lang="en-US" sz="1600" cap="none" dirty="0" smtClean="0">
                <a:solidFill>
                  <a:schemeClr val="tx1">
                    <a:lumMod val="75000"/>
                  </a:schemeClr>
                </a:solidFill>
                <a:latin typeface="Times New Roman" panose="02020603050405020304" pitchFamily="18" charset="0"/>
                <a:cs typeface="Times New Roman" panose="02020603050405020304" pitchFamily="18" charset="0"/>
              </a:rPr>
              <a:t>.</a:t>
            </a:r>
            <a:endParaRPr lang="en-US" sz="1600" cap="none"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4" name="Slide Number Placeholder 4"/>
          <p:cNvSpPr txBox="1">
            <a:spLocks/>
          </p:cNvSpPr>
          <p:nvPr/>
        </p:nvSpPr>
        <p:spPr>
          <a:xfrm>
            <a:off x="7010400" y="6538912"/>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2</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7" name="Picture 3" descr="C:\Users\kkent\AppData\Local\Microsoft\Windows\Temporary Internet Files\Content.IE5\HG1CLUTF\Call-for-Applications-Sano-sansar-initiative-boar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7618" y="4661740"/>
            <a:ext cx="1855301" cy="12801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Lobbying vs. Advocacy</a:t>
            </a:r>
            <a:endParaRPr lang="en-US" dirty="0">
              <a:latin typeface="Times New Roman" panose="02020603050405020304" pitchFamily="18" charset="0"/>
              <a:cs typeface="Times New Roman" panose="02020603050405020304" pitchFamily="18" charset="0"/>
            </a:endParaRPr>
          </a:p>
        </p:txBody>
      </p:sp>
      <p:sp>
        <p:nvSpPr>
          <p:cNvPr id="3" name="Content Placeholder 1"/>
          <p:cNvSpPr txBox="1">
            <a:spLocks/>
          </p:cNvSpPr>
          <p:nvPr/>
        </p:nvSpPr>
        <p:spPr>
          <a:xfrm>
            <a:off x="475487" y="1141171"/>
            <a:ext cx="7680961" cy="4635786"/>
          </a:xfrm>
          <a:prstGeom prst="rect">
            <a:avLst/>
          </a:prstGeom>
          <a:noFill/>
        </p:spPr>
        <p:txBody>
          <a:bodyPr/>
          <a:lstStyle/>
          <a:p>
            <a:pPr marL="180594" lvl="1">
              <a:spcBef>
                <a:spcPct val="20000"/>
              </a:spcBef>
              <a:buSzPct val="100000"/>
              <a:defRPr/>
            </a:pPr>
            <a:r>
              <a:rPr lang="en-US" sz="3200" dirty="0">
                <a:solidFill>
                  <a:schemeClr val="tx1">
                    <a:lumMod val="75000"/>
                  </a:schemeClr>
                </a:solidFill>
                <a:latin typeface="Times New Roman" panose="02020603050405020304" pitchFamily="18" charset="0"/>
                <a:cs typeface="Times New Roman" panose="02020603050405020304" pitchFamily="18" charset="0"/>
              </a:rPr>
              <a:t>Legally, lobbying is a form of advocacy with the intent of influencing a piece of legislation. </a:t>
            </a:r>
            <a:endParaRPr lang="en-US" sz="3200" dirty="0" smtClean="0">
              <a:solidFill>
                <a:schemeClr val="tx1">
                  <a:lumMod val="75000"/>
                </a:schemeClr>
              </a:solidFill>
              <a:latin typeface="Times New Roman" panose="02020603050405020304" pitchFamily="18" charset="0"/>
              <a:cs typeface="Times New Roman" panose="02020603050405020304" pitchFamily="18" charset="0"/>
            </a:endParaRPr>
          </a:p>
          <a:p>
            <a:pPr marL="180594" lvl="1">
              <a:spcBef>
                <a:spcPct val="20000"/>
              </a:spcBef>
              <a:buSzPct val="100000"/>
              <a:defRPr/>
            </a:pPr>
            <a:endParaRPr lang="en-US" sz="3200" dirty="0">
              <a:solidFill>
                <a:schemeClr val="tx1">
                  <a:lumMod val="75000"/>
                </a:schemeClr>
              </a:solidFill>
              <a:latin typeface="Times New Roman" panose="02020603050405020304" pitchFamily="18" charset="0"/>
              <a:cs typeface="Times New Roman" panose="02020603050405020304" pitchFamily="18" charset="0"/>
            </a:endParaRPr>
          </a:p>
          <a:p>
            <a:pPr marL="180594" lvl="1">
              <a:spcBef>
                <a:spcPct val="20000"/>
              </a:spcBef>
              <a:buSzPct val="100000"/>
              <a:defRPr/>
            </a:pPr>
            <a:r>
              <a:rPr lang="en-US" sz="3200" dirty="0" smtClean="0">
                <a:solidFill>
                  <a:schemeClr val="tx1">
                    <a:lumMod val="75000"/>
                  </a:schemeClr>
                </a:solidFill>
                <a:latin typeface="Times New Roman" panose="02020603050405020304" pitchFamily="18" charset="0"/>
                <a:cs typeface="Times New Roman" panose="02020603050405020304" pitchFamily="18" charset="0"/>
              </a:rPr>
              <a:t>So </a:t>
            </a:r>
            <a:r>
              <a:rPr lang="en-US" sz="3200" dirty="0">
                <a:solidFill>
                  <a:schemeClr val="tx1">
                    <a:lumMod val="75000"/>
                  </a:schemeClr>
                </a:solidFill>
                <a:latin typeface="Times New Roman" panose="02020603050405020304" pitchFamily="18" charset="0"/>
                <a:cs typeface="Times New Roman" panose="02020603050405020304" pitchFamily="18" charset="0"/>
              </a:rPr>
              <a:t>if lobbying is a form of advocacy and you </a:t>
            </a:r>
            <a:r>
              <a:rPr lang="en-US" sz="3200" dirty="0" smtClean="0">
                <a:solidFill>
                  <a:schemeClr val="tx1">
                    <a:lumMod val="75000"/>
                  </a:schemeClr>
                </a:solidFill>
                <a:latin typeface="Times New Roman" panose="02020603050405020304" pitchFamily="18" charset="0"/>
                <a:cs typeface="Times New Roman" panose="02020603050405020304" pitchFamily="18" charset="0"/>
              </a:rPr>
              <a:t>intend </a:t>
            </a:r>
            <a:r>
              <a:rPr lang="en-US" sz="3200" dirty="0">
                <a:solidFill>
                  <a:schemeClr val="tx1">
                    <a:lumMod val="75000"/>
                  </a:schemeClr>
                </a:solidFill>
                <a:latin typeface="Times New Roman" panose="02020603050405020304" pitchFamily="18" charset="0"/>
                <a:cs typeface="Times New Roman" panose="02020603050405020304" pitchFamily="18" charset="0"/>
              </a:rPr>
              <a:t>to influence legislation how do you know when you have stepped over the </a:t>
            </a:r>
            <a:r>
              <a:rPr lang="en-US" sz="3200" dirty="0" smtClean="0">
                <a:solidFill>
                  <a:schemeClr val="tx1">
                    <a:lumMod val="75000"/>
                  </a:schemeClr>
                </a:solidFill>
                <a:latin typeface="Times New Roman" panose="02020603050405020304" pitchFamily="18" charset="0"/>
                <a:cs typeface="Times New Roman" panose="02020603050405020304" pitchFamily="18" charset="0"/>
              </a:rPr>
              <a:t>line and now you’re a lobbyist? </a:t>
            </a:r>
            <a:endParaRPr lang="en-US" sz="3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5" name="Slide Number Placeholder 4"/>
          <p:cNvSpPr txBox="1">
            <a:spLocks/>
          </p:cNvSpPr>
          <p:nvPr/>
        </p:nvSpPr>
        <p:spPr>
          <a:xfrm>
            <a:off x="7010400" y="6538912"/>
            <a:ext cx="21336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4</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2050" name="Picture 2" descr="C:\Users\kkent\AppData\Local\Microsoft\Windows\Temporary Internet Files\Content.IE5\4GM0BRAJ\wron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7299" y="1721185"/>
            <a:ext cx="1459149"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Lobbying vs. Advocacy</a:t>
            </a: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0D03F8EA-E595-4942-80E1-5C06A271EB06}" type="slidenum">
              <a:rPr lang="en-US" smtClean="0"/>
              <a:pPr/>
              <a:t>8</a:t>
            </a:fld>
            <a:endParaRPr lang="en-US" dirty="0"/>
          </a:p>
        </p:txBody>
      </p:sp>
      <p:sp>
        <p:nvSpPr>
          <p:cNvPr id="5" name="Rectangle 4"/>
          <p:cNvSpPr/>
          <p:nvPr/>
        </p:nvSpPr>
        <p:spPr>
          <a:xfrm>
            <a:off x="355179" y="1443841"/>
            <a:ext cx="8441197" cy="4555093"/>
          </a:xfrm>
          <a:prstGeom prst="rect">
            <a:avLst/>
          </a:prstGeom>
        </p:spPr>
        <p:txBody>
          <a:bodyPr wrap="square">
            <a:spAutoFit/>
          </a:bodyPr>
          <a:lstStyle/>
          <a:p>
            <a:pPr marL="285750" indent="-285750">
              <a:buFont typeface="Wingdings" panose="05000000000000000000" pitchFamily="2" charset="2"/>
              <a:buChar char="Ø"/>
            </a:pPr>
            <a:r>
              <a:rPr lang="en-US" sz="1600" dirty="0">
                <a:solidFill>
                  <a:schemeClr val="tx1">
                    <a:lumMod val="75000"/>
                  </a:schemeClr>
                </a:solidFill>
                <a:latin typeface="Times New Roman" panose="02020603050405020304" pitchFamily="18" charset="0"/>
                <a:cs typeface="Times New Roman" panose="02020603050405020304" pitchFamily="18" charset="0"/>
              </a:rPr>
              <a:t>In broad terms, advocacy is educating and creating awareness among legislators and the general public. </a:t>
            </a:r>
            <a:endParaRPr lang="en-US" sz="1600" dirty="0" smtClean="0">
              <a:solidFill>
                <a:schemeClr val="tx1">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sz="1600" dirty="0">
              <a:solidFill>
                <a:schemeClr val="tx1">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1600" dirty="0" smtClean="0">
                <a:solidFill>
                  <a:schemeClr val="tx1">
                    <a:lumMod val="75000"/>
                  </a:schemeClr>
                </a:solidFill>
                <a:latin typeface="Times New Roman" panose="02020603050405020304" pitchFamily="18" charset="0"/>
                <a:cs typeface="Times New Roman" panose="02020603050405020304" pitchFamily="18" charset="0"/>
              </a:rPr>
              <a:t>In </a:t>
            </a:r>
            <a:r>
              <a:rPr lang="en-US" sz="1600" dirty="0">
                <a:solidFill>
                  <a:schemeClr val="tx1">
                    <a:lumMod val="75000"/>
                  </a:schemeClr>
                </a:solidFill>
                <a:latin typeface="Times New Roman" panose="02020603050405020304" pitchFamily="18" charset="0"/>
                <a:cs typeface="Times New Roman" panose="02020603050405020304" pitchFamily="18" charset="0"/>
              </a:rPr>
              <a:t>advocating you are not endorsing or opposing specific legislation but rather are educating others about the impact of policy decisions. </a:t>
            </a:r>
            <a:endParaRPr lang="en-US" sz="1600" dirty="0" smtClean="0">
              <a:solidFill>
                <a:schemeClr val="tx1">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sz="1600" dirty="0">
              <a:solidFill>
                <a:schemeClr val="tx1">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1600" dirty="0" smtClean="0">
                <a:solidFill>
                  <a:schemeClr val="tx1">
                    <a:lumMod val="75000"/>
                  </a:schemeClr>
                </a:solidFill>
                <a:latin typeface="Times New Roman" panose="02020603050405020304" pitchFamily="18" charset="0"/>
                <a:cs typeface="Times New Roman" panose="02020603050405020304" pitchFamily="18" charset="0"/>
              </a:rPr>
              <a:t>Once </a:t>
            </a:r>
            <a:r>
              <a:rPr lang="en-US" sz="1600" dirty="0">
                <a:solidFill>
                  <a:schemeClr val="tx1">
                    <a:lumMod val="75000"/>
                  </a:schemeClr>
                </a:solidFill>
                <a:latin typeface="Times New Roman" panose="02020603050405020304" pitchFamily="18" charset="0"/>
                <a:cs typeface="Times New Roman" panose="02020603050405020304" pitchFamily="18" charset="0"/>
              </a:rPr>
              <a:t>you begin to petition for or against a specific piece of proposed legislation you </a:t>
            </a:r>
            <a:r>
              <a:rPr lang="en-US" sz="1600" dirty="0" smtClean="0">
                <a:solidFill>
                  <a:schemeClr val="tx1">
                    <a:lumMod val="75000"/>
                  </a:schemeClr>
                </a:solidFill>
                <a:latin typeface="Times New Roman" panose="02020603050405020304" pitchFamily="18" charset="0"/>
                <a:cs typeface="Times New Roman" panose="02020603050405020304" pitchFamily="18" charset="0"/>
              </a:rPr>
              <a:t>begin </a:t>
            </a:r>
            <a:r>
              <a:rPr lang="en-US" sz="1600" dirty="0">
                <a:solidFill>
                  <a:schemeClr val="tx1">
                    <a:lumMod val="75000"/>
                  </a:schemeClr>
                </a:solidFill>
                <a:latin typeface="Times New Roman" panose="02020603050405020304" pitchFamily="18" charset="0"/>
                <a:cs typeface="Times New Roman" panose="02020603050405020304" pitchFamily="18" charset="0"/>
              </a:rPr>
              <a:t>lobbying. </a:t>
            </a:r>
            <a:endParaRPr lang="en-US" sz="1600" dirty="0" smtClean="0">
              <a:solidFill>
                <a:schemeClr val="tx1">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sz="1600" dirty="0">
              <a:solidFill>
                <a:schemeClr val="tx1">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1600" dirty="0" smtClean="0">
                <a:solidFill>
                  <a:schemeClr val="tx1">
                    <a:lumMod val="75000"/>
                  </a:schemeClr>
                </a:solidFill>
                <a:latin typeface="Times New Roman" panose="02020603050405020304" pitchFamily="18" charset="0"/>
                <a:cs typeface="Times New Roman" panose="02020603050405020304" pitchFamily="18" charset="0"/>
              </a:rPr>
              <a:t>For </a:t>
            </a:r>
            <a:r>
              <a:rPr lang="en-US" sz="1600" dirty="0">
                <a:solidFill>
                  <a:schemeClr val="tx1">
                    <a:lumMod val="75000"/>
                  </a:schemeClr>
                </a:solidFill>
                <a:latin typeface="Times New Roman" panose="02020603050405020304" pitchFamily="18" charset="0"/>
                <a:cs typeface="Times New Roman" panose="02020603050405020304" pitchFamily="18" charset="0"/>
              </a:rPr>
              <a:t>example, advocating can include educating a member of the legislature about the impact that a bill would have on your community. </a:t>
            </a:r>
            <a:r>
              <a:rPr lang="en-US" sz="1600" dirty="0" smtClean="0">
                <a:solidFill>
                  <a:schemeClr val="tx1">
                    <a:lumMod val="75000"/>
                  </a:schemeClr>
                </a:solidFill>
                <a:latin typeface="Times New Roman" panose="02020603050405020304" pitchFamily="18" charset="0"/>
                <a:cs typeface="Times New Roman" panose="02020603050405020304" pitchFamily="18" charset="0"/>
              </a:rPr>
              <a:t> Asking </a:t>
            </a:r>
            <a:r>
              <a:rPr lang="en-US" sz="1600" dirty="0">
                <a:solidFill>
                  <a:schemeClr val="tx1">
                    <a:lumMod val="75000"/>
                  </a:schemeClr>
                </a:solidFill>
                <a:latin typeface="Times New Roman" panose="02020603050405020304" pitchFamily="18" charset="0"/>
                <a:cs typeface="Times New Roman" panose="02020603050405020304" pitchFamily="18" charset="0"/>
              </a:rPr>
              <a:t>that member of the legislature to vote for or against that bill because of the impact it would have is lobbying</a:t>
            </a:r>
            <a:r>
              <a:rPr lang="en-US" sz="1600" dirty="0" smtClean="0">
                <a:solidFill>
                  <a:schemeClr val="tx1">
                    <a:lumMod val="75000"/>
                  </a:schemeClr>
                </a:solidFill>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endParaRPr lang="en-US" sz="1600" dirty="0">
              <a:solidFill>
                <a:schemeClr val="tx1">
                  <a:lumMod val="75000"/>
                </a:schemeClr>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1600" dirty="0" smtClean="0">
                <a:solidFill>
                  <a:schemeClr val="tx1">
                    <a:lumMod val="75000"/>
                  </a:schemeClr>
                </a:solidFill>
                <a:latin typeface="Times New Roman" panose="02020603050405020304" pitchFamily="18" charset="0"/>
                <a:cs typeface="Times New Roman" panose="02020603050405020304" pitchFamily="18" charset="0"/>
              </a:rPr>
              <a:t>For advocacy to be lobbying there are two required elements:</a:t>
            </a:r>
          </a:p>
          <a:p>
            <a:pPr marL="742950" lvl="1" indent="-285750">
              <a:buFont typeface="Wingdings" panose="05000000000000000000" pitchFamily="2" charset="2"/>
              <a:buChar char="Ø"/>
            </a:pPr>
            <a:r>
              <a:rPr lang="en-US" sz="1600" dirty="0" smtClean="0">
                <a:solidFill>
                  <a:schemeClr val="tx1">
                    <a:lumMod val="75000"/>
                  </a:schemeClr>
                </a:solidFill>
                <a:latin typeface="Times New Roman" panose="02020603050405020304" pitchFamily="18" charset="0"/>
                <a:cs typeface="Times New Roman" panose="02020603050405020304" pitchFamily="18" charset="0"/>
              </a:rPr>
              <a:t>Communication must refer to a specific piece of legislation </a:t>
            </a:r>
            <a:r>
              <a:rPr lang="en-US" sz="1600" b="1" dirty="0" smtClean="0">
                <a:solidFill>
                  <a:schemeClr val="tx1">
                    <a:lumMod val="75000"/>
                  </a:schemeClr>
                </a:solidFill>
                <a:latin typeface="Times New Roman" panose="02020603050405020304" pitchFamily="18" charset="0"/>
                <a:cs typeface="Times New Roman" panose="02020603050405020304" pitchFamily="18" charset="0"/>
              </a:rPr>
              <a:t>AND</a:t>
            </a:r>
            <a:r>
              <a:rPr lang="en-US" sz="1600" dirty="0" smtClean="0">
                <a:solidFill>
                  <a:schemeClr val="tx1">
                    <a:lumMod val="75000"/>
                  </a:schemeClr>
                </a:solidFill>
                <a:latin typeface="Times New Roman" panose="02020603050405020304" pitchFamily="18" charset="0"/>
                <a:cs typeface="Times New Roman" panose="02020603050405020304" pitchFamily="18" charset="0"/>
              </a:rPr>
              <a:t>,</a:t>
            </a:r>
          </a:p>
          <a:p>
            <a:pPr marL="742950" lvl="1" indent="-285750">
              <a:buFont typeface="Wingdings" panose="05000000000000000000" pitchFamily="2" charset="2"/>
              <a:buChar char="Ø"/>
            </a:pPr>
            <a:r>
              <a:rPr lang="en-US" sz="1600" dirty="0" smtClean="0">
                <a:solidFill>
                  <a:schemeClr val="tx1">
                    <a:lumMod val="75000"/>
                  </a:schemeClr>
                </a:solidFill>
                <a:latin typeface="Times New Roman" panose="02020603050405020304" pitchFamily="18" charset="0"/>
                <a:cs typeface="Times New Roman" panose="02020603050405020304" pitchFamily="18" charset="0"/>
              </a:rPr>
              <a:t>It must reflect a view on that legislation.</a:t>
            </a:r>
          </a:p>
          <a:p>
            <a:pPr marL="742950" lvl="1" indent="-285750">
              <a:buFont typeface="Wingdings" panose="05000000000000000000" pitchFamily="2" charset="2"/>
              <a:buChar char="Ø"/>
            </a:pPr>
            <a:endParaRPr lang="en-US" sz="1600" dirty="0" smtClean="0"/>
          </a:p>
          <a:p>
            <a:pPr marL="742950" lvl="1" indent="-285750">
              <a:buFont typeface="Wingdings" panose="05000000000000000000" pitchFamily="2" charset="2"/>
              <a:buChar char="Ø"/>
            </a:pPr>
            <a:endParaRPr lang="en-US" dirty="0"/>
          </a:p>
        </p:txBody>
      </p:sp>
      <p:pic>
        <p:nvPicPr>
          <p:cNvPr id="3075" name="Picture 3" descr="C:\Users\kkent\AppData\Local\Microsoft\Windows\Temporary Internet Files\Content.IE5\4GM0BRAJ\US_Capitol_Sout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455" y="4622065"/>
            <a:ext cx="1755648"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907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Polling Question</a:t>
            </a: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0D03F8EA-E595-4942-80E1-5C06A271EB06}" type="slidenum">
              <a:rPr lang="en-US" smtClean="0"/>
              <a:pPr/>
              <a:t>9</a:t>
            </a:fld>
            <a:endParaRPr lang="en-US" dirty="0"/>
          </a:p>
        </p:txBody>
      </p:sp>
      <p:sp>
        <p:nvSpPr>
          <p:cNvPr id="4" name="TextBox 3"/>
          <p:cNvSpPr txBox="1"/>
          <p:nvPr/>
        </p:nvSpPr>
        <p:spPr>
          <a:xfrm>
            <a:off x="1579418" y="1586975"/>
            <a:ext cx="6370655" cy="2215991"/>
          </a:xfrm>
          <a:prstGeom prst="rect">
            <a:avLst/>
          </a:prstGeom>
          <a:noFill/>
        </p:spPr>
        <p:txBody>
          <a:bodyPr wrap="none" rtlCol="0">
            <a:spAutoFit/>
          </a:bodyPr>
          <a:lstStyle/>
          <a:p>
            <a:r>
              <a:rPr lang="en-US" sz="4000" dirty="0" smtClean="0">
                <a:solidFill>
                  <a:schemeClr val="tx1">
                    <a:lumMod val="75000"/>
                  </a:schemeClr>
                </a:solidFill>
                <a:latin typeface="Times New Roman" panose="02020603050405020304" pitchFamily="18" charset="0"/>
                <a:cs typeface="Times New Roman" panose="02020603050405020304" pitchFamily="18" charset="0"/>
              </a:rPr>
              <a:t>Are you a registered lobbyist?</a:t>
            </a:r>
            <a:br>
              <a:rPr lang="en-US" sz="4000" dirty="0" smtClean="0">
                <a:solidFill>
                  <a:schemeClr val="tx1">
                    <a:lumMod val="75000"/>
                  </a:schemeClr>
                </a:solidFill>
                <a:latin typeface="Times New Roman" panose="02020603050405020304" pitchFamily="18" charset="0"/>
                <a:cs typeface="Times New Roman" panose="02020603050405020304" pitchFamily="18" charset="0"/>
              </a:rPr>
            </a:br>
            <a:endParaRPr lang="en-US" sz="4000" dirty="0" smtClean="0">
              <a:solidFill>
                <a:schemeClr val="tx1">
                  <a:lumMod val="75000"/>
                </a:schemeClr>
              </a:solidFill>
              <a:latin typeface="Times New Roman" panose="02020603050405020304" pitchFamily="18" charset="0"/>
              <a:cs typeface="Times New Roman" panose="02020603050405020304" pitchFamily="18" charset="0"/>
            </a:endParaRPr>
          </a:p>
          <a:p>
            <a:pPr algn="ctr"/>
            <a:r>
              <a:rPr lang="en-US" sz="4000" dirty="0" smtClean="0">
                <a:solidFill>
                  <a:schemeClr val="tx1">
                    <a:lumMod val="75000"/>
                  </a:schemeClr>
                </a:solidFill>
                <a:latin typeface="Times New Roman" panose="02020603050405020304" pitchFamily="18" charset="0"/>
                <a:cs typeface="Times New Roman" panose="02020603050405020304" pitchFamily="18" charset="0"/>
              </a:rPr>
              <a:t>Yes or No</a:t>
            </a:r>
          </a:p>
          <a:p>
            <a:endParaRPr lang="en-US" dirty="0"/>
          </a:p>
        </p:txBody>
      </p:sp>
      <p:pic>
        <p:nvPicPr>
          <p:cNvPr id="1027" name="Picture 3" descr="C:\Users\kkent\AppData\Local\Microsoft\Windows\Temporary Internet Files\Content.IE5\BBBDHVHC\poll-everywhere-log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9328" y="3477569"/>
            <a:ext cx="261257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67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78704E"/>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1887</TotalTime>
  <Words>1870</Words>
  <Application>Microsoft Office PowerPoint</Application>
  <PresentationFormat>On-screen Show (4:3)</PresentationFormat>
  <Paragraphs>406</Paragraphs>
  <Slides>36</Slides>
  <Notes>3</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1_Office Theme</vt:lpstr>
      <vt:lpstr>PowerPoint Presentation</vt:lpstr>
      <vt:lpstr>About the Speakers</vt:lpstr>
      <vt:lpstr>Learning Objectives</vt:lpstr>
      <vt:lpstr>Where Does Lobbying Begin?</vt:lpstr>
      <vt:lpstr>What is Lobbying?</vt:lpstr>
      <vt:lpstr>What is Advocacy?</vt:lpstr>
      <vt:lpstr>Lobbying vs. Advocacy</vt:lpstr>
      <vt:lpstr>Lobbying vs. Advocacy</vt:lpstr>
      <vt:lpstr>Polling Question</vt:lpstr>
      <vt:lpstr> Should We Be Lobbying? </vt:lpstr>
      <vt:lpstr>Types of Lobbying</vt:lpstr>
      <vt:lpstr>Types of Lobbying</vt:lpstr>
      <vt:lpstr>Lobbying – What it is not</vt:lpstr>
      <vt:lpstr>Do I have to Register?</vt:lpstr>
      <vt:lpstr>How do I Register?</vt:lpstr>
      <vt:lpstr>What May Happen if I Fail to Register?</vt:lpstr>
      <vt:lpstr>Polling Question</vt:lpstr>
      <vt:lpstr>Lobbying by Private Foundations</vt:lpstr>
      <vt:lpstr>Lobbying by Charities</vt:lpstr>
      <vt:lpstr>Lobbying by Charities</vt:lpstr>
      <vt:lpstr>What Does Substantial Mean?</vt:lpstr>
      <vt:lpstr>Lobbying by Charities – 501(h) Election</vt:lpstr>
      <vt:lpstr>Lobbying by Charities – 501(h) Election</vt:lpstr>
      <vt:lpstr>Lobbying by Charities – 501(h) Election</vt:lpstr>
      <vt:lpstr>Lobbying by Charities – 501(h) Election</vt:lpstr>
      <vt:lpstr> Lobbying by Charities – 501(h) Election </vt:lpstr>
      <vt:lpstr>Lobbying by Charities – 501(h) Election</vt:lpstr>
      <vt:lpstr>Polling Question</vt:lpstr>
      <vt:lpstr>Accounting for Lobbying Activities</vt:lpstr>
      <vt:lpstr>Accounting for Lobbying Activities</vt:lpstr>
      <vt:lpstr>Form 990 Disclosure</vt:lpstr>
      <vt:lpstr>Form 990 Disclosure</vt:lpstr>
      <vt:lpstr>Websites of Interest</vt:lpstr>
      <vt:lpstr>Questions</vt:lpstr>
      <vt:lpstr>How to Reach Us</vt:lpstr>
      <vt:lpstr>The End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Jeremy France</dc:creator>
  <cp:lastModifiedBy>Karen Kent</cp:lastModifiedBy>
  <cp:revision>317</cp:revision>
  <cp:lastPrinted>2014-06-12T16:07:25Z</cp:lastPrinted>
  <dcterms:created xsi:type="dcterms:W3CDTF">2012-07-03T15:12:34Z</dcterms:created>
  <dcterms:modified xsi:type="dcterms:W3CDTF">2016-07-18T18:23:42Z</dcterms:modified>
</cp:coreProperties>
</file>