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78" r:id="rId2"/>
    <p:sldId id="260" r:id="rId3"/>
    <p:sldId id="266" r:id="rId4"/>
    <p:sldId id="279" r:id="rId5"/>
    <p:sldId id="259" r:id="rId6"/>
    <p:sldId id="280" r:id="rId7"/>
    <p:sldId id="268" r:id="rId8"/>
    <p:sldId id="269" r:id="rId9"/>
    <p:sldId id="270" r:id="rId10"/>
    <p:sldId id="265" r:id="rId11"/>
    <p:sldId id="267" r:id="rId12"/>
    <p:sldId id="273" r:id="rId13"/>
    <p:sldId id="281" r:id="rId14"/>
    <p:sldId id="261" r:id="rId15"/>
    <p:sldId id="274" r:id="rId16"/>
    <p:sldId id="262" r:id="rId17"/>
    <p:sldId id="275" r:id="rId18"/>
    <p:sldId id="282" r:id="rId19"/>
    <p:sldId id="263" r:id="rId20"/>
    <p:sldId id="276" r:id="rId21"/>
    <p:sldId id="264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aron Godert" initials="A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644" autoAdjust="0"/>
  </p:normalViewPr>
  <p:slideViewPr>
    <p:cSldViewPr snapToGrid="0" snapToObjects="1">
      <p:cViewPr varScale="1">
        <p:scale>
          <a:sx n="74" d="100"/>
          <a:sy n="74" d="100"/>
        </p:scale>
        <p:origin x="-20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0-14T13:54:01.995" idx="2">
    <p:pos x="-185" y="-2"/>
    <p:text>The Network for Giving
OR
Your Giving Network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BB01CE-22CF-B94C-81A1-11D765D5ECBD}" type="doc">
      <dgm:prSet loTypeId="urn:microsoft.com/office/officeart/2005/8/layout/pyramid3" loCatId="" qsTypeId="urn:microsoft.com/office/officeart/2005/8/quickstyle/simple4" qsCatId="simple" csTypeId="urn:microsoft.com/office/officeart/2005/8/colors/colorful1" csCatId="colorful" phldr="1"/>
      <dgm:spPr/>
    </dgm:pt>
    <dgm:pt modelId="{B31CC2C8-2702-4A47-85FA-4D01A4D51A4E}">
      <dgm:prSet phldrT="[Text]"/>
      <dgm:spPr/>
      <dgm:t>
        <a:bodyPr/>
        <a:lstStyle/>
        <a:p>
          <a:r>
            <a:rPr lang="en-US" dirty="0" smtClean="0"/>
            <a:t>Acquisition</a:t>
          </a:r>
          <a:endParaRPr lang="en-US" dirty="0"/>
        </a:p>
      </dgm:t>
    </dgm:pt>
    <dgm:pt modelId="{F7F7668B-A9D2-6147-867D-A7BB68F01E8A}" type="parTrans" cxnId="{DA64C2BE-A4E8-0C4E-8663-28F29A8D977F}">
      <dgm:prSet/>
      <dgm:spPr/>
      <dgm:t>
        <a:bodyPr/>
        <a:lstStyle/>
        <a:p>
          <a:endParaRPr lang="en-US"/>
        </a:p>
      </dgm:t>
    </dgm:pt>
    <dgm:pt modelId="{B37B31FC-5A3D-7D40-A680-1304278A79A9}" type="sibTrans" cxnId="{DA64C2BE-A4E8-0C4E-8663-28F29A8D977F}">
      <dgm:prSet/>
      <dgm:spPr/>
      <dgm:t>
        <a:bodyPr/>
        <a:lstStyle/>
        <a:p>
          <a:endParaRPr lang="en-US"/>
        </a:p>
      </dgm:t>
    </dgm:pt>
    <dgm:pt modelId="{76E24955-FF80-9A41-A276-AF9AB75B1A3D}">
      <dgm:prSet phldrT="[Text]"/>
      <dgm:spPr/>
      <dgm:t>
        <a:bodyPr/>
        <a:lstStyle/>
        <a:p>
          <a:r>
            <a:rPr lang="en-US" dirty="0" smtClean="0"/>
            <a:t>Retention</a:t>
          </a:r>
          <a:endParaRPr lang="en-US" dirty="0"/>
        </a:p>
      </dgm:t>
    </dgm:pt>
    <dgm:pt modelId="{B4CE527A-A78A-5547-8DE1-D01430F2E188}" type="parTrans" cxnId="{D1AE5520-14E4-0C4E-ADE6-B23184F3BA28}">
      <dgm:prSet/>
      <dgm:spPr/>
      <dgm:t>
        <a:bodyPr/>
        <a:lstStyle/>
        <a:p>
          <a:endParaRPr lang="en-US"/>
        </a:p>
      </dgm:t>
    </dgm:pt>
    <dgm:pt modelId="{B90DB1BE-4163-3241-806E-65C0290F66FC}" type="sibTrans" cxnId="{D1AE5520-14E4-0C4E-ADE6-B23184F3BA28}">
      <dgm:prSet/>
      <dgm:spPr/>
      <dgm:t>
        <a:bodyPr/>
        <a:lstStyle/>
        <a:p>
          <a:endParaRPr lang="en-US"/>
        </a:p>
      </dgm:t>
    </dgm:pt>
    <dgm:pt modelId="{A8290178-32C5-124B-B352-21CF64FE815E}">
      <dgm:prSet phldrT="[Text]"/>
      <dgm:spPr/>
      <dgm:t>
        <a:bodyPr/>
        <a:lstStyle/>
        <a:p>
          <a:r>
            <a:rPr lang="en-US" dirty="0" smtClean="0"/>
            <a:t>Referral</a:t>
          </a:r>
          <a:endParaRPr lang="en-US" dirty="0"/>
        </a:p>
      </dgm:t>
    </dgm:pt>
    <dgm:pt modelId="{4B7A8DA8-89BA-5449-8B6A-F170FA9142CA}" type="parTrans" cxnId="{F4541033-D3B1-B645-9E38-8B3E715C7E49}">
      <dgm:prSet/>
      <dgm:spPr/>
      <dgm:t>
        <a:bodyPr/>
        <a:lstStyle/>
        <a:p>
          <a:endParaRPr lang="en-US"/>
        </a:p>
      </dgm:t>
    </dgm:pt>
    <dgm:pt modelId="{D670A8B0-C254-C444-AC45-A4F14098D0D7}" type="sibTrans" cxnId="{F4541033-D3B1-B645-9E38-8B3E715C7E49}">
      <dgm:prSet/>
      <dgm:spPr/>
      <dgm:t>
        <a:bodyPr/>
        <a:lstStyle/>
        <a:p>
          <a:endParaRPr lang="en-US"/>
        </a:p>
      </dgm:t>
    </dgm:pt>
    <dgm:pt modelId="{88F77D94-CF39-3145-9045-12E65D66C227}">
      <dgm:prSet phldrT="[Text]"/>
      <dgm:spPr/>
      <dgm:t>
        <a:bodyPr/>
        <a:lstStyle/>
        <a:p>
          <a:r>
            <a:rPr lang="en-US" dirty="0" smtClean="0"/>
            <a:t>Repeat giving (time or money)</a:t>
          </a:r>
          <a:endParaRPr lang="en-US" dirty="0"/>
        </a:p>
      </dgm:t>
    </dgm:pt>
    <dgm:pt modelId="{BCC11031-91BD-1F4A-A112-8F1C39A5F088}" type="parTrans" cxnId="{E5995BF1-9065-6B47-82C6-A09E472D79E6}">
      <dgm:prSet/>
      <dgm:spPr/>
      <dgm:t>
        <a:bodyPr/>
        <a:lstStyle/>
        <a:p>
          <a:endParaRPr lang="en-US"/>
        </a:p>
      </dgm:t>
    </dgm:pt>
    <dgm:pt modelId="{120F41C4-C9C7-6E4D-B619-8BF7E29B0717}" type="sibTrans" cxnId="{E5995BF1-9065-6B47-82C6-A09E472D79E6}">
      <dgm:prSet/>
      <dgm:spPr/>
      <dgm:t>
        <a:bodyPr/>
        <a:lstStyle/>
        <a:p>
          <a:endParaRPr lang="en-US"/>
        </a:p>
      </dgm:t>
    </dgm:pt>
    <dgm:pt modelId="{7031F235-4C67-4B4A-AF44-6102D832EA3E}">
      <dgm:prSet phldrT="[Text]"/>
      <dgm:spPr/>
      <dgm:t>
        <a:bodyPr/>
        <a:lstStyle/>
        <a:p>
          <a:r>
            <a:rPr lang="en-US" dirty="0" smtClean="0"/>
            <a:t>Passionate about your cause</a:t>
          </a:r>
          <a:endParaRPr lang="en-US" dirty="0"/>
        </a:p>
      </dgm:t>
    </dgm:pt>
    <dgm:pt modelId="{1C979B43-41DC-0043-8219-4D932C7E2B7C}" type="parTrans" cxnId="{37C3F4CA-375B-384E-9B6E-0ECDEE39BC20}">
      <dgm:prSet/>
      <dgm:spPr/>
      <dgm:t>
        <a:bodyPr/>
        <a:lstStyle/>
        <a:p>
          <a:endParaRPr lang="en-US"/>
        </a:p>
      </dgm:t>
    </dgm:pt>
    <dgm:pt modelId="{7171B131-5B86-4549-9D3C-2185CC8A2C6B}" type="sibTrans" cxnId="{37C3F4CA-375B-384E-9B6E-0ECDEE39BC20}">
      <dgm:prSet/>
      <dgm:spPr/>
      <dgm:t>
        <a:bodyPr/>
        <a:lstStyle/>
        <a:p>
          <a:endParaRPr lang="en-US"/>
        </a:p>
      </dgm:t>
    </dgm:pt>
    <dgm:pt modelId="{1788CEDC-6A11-BA4D-B3EE-9336B7EBBAB5}">
      <dgm:prSet phldrT="[Text]"/>
      <dgm:spPr/>
      <dgm:t>
        <a:bodyPr/>
        <a:lstStyle/>
        <a:p>
          <a:r>
            <a:rPr lang="en-US" dirty="0" smtClean="0"/>
            <a:t>Bring others in</a:t>
          </a:r>
          <a:endParaRPr lang="en-US" dirty="0"/>
        </a:p>
      </dgm:t>
    </dgm:pt>
    <dgm:pt modelId="{0EFC36D2-DFBA-044E-93B8-74504C3E0A44}" type="parTrans" cxnId="{9FEAD754-FA98-A44E-A3DC-FDAF81CD7E10}">
      <dgm:prSet/>
      <dgm:spPr/>
      <dgm:t>
        <a:bodyPr/>
        <a:lstStyle/>
        <a:p>
          <a:endParaRPr lang="en-US"/>
        </a:p>
      </dgm:t>
    </dgm:pt>
    <dgm:pt modelId="{D5B0698B-6CCF-244F-BA87-51B23F0D11B8}" type="sibTrans" cxnId="{9FEAD754-FA98-A44E-A3DC-FDAF81CD7E10}">
      <dgm:prSet/>
      <dgm:spPr/>
      <dgm:t>
        <a:bodyPr/>
        <a:lstStyle/>
        <a:p>
          <a:endParaRPr lang="en-US"/>
        </a:p>
      </dgm:t>
    </dgm:pt>
    <dgm:pt modelId="{B46282BC-2566-3B41-9CEF-90E08B9D5EA0}">
      <dgm:prSet phldrT="[Text]"/>
      <dgm:spPr/>
      <dgm:t>
        <a:bodyPr/>
        <a:lstStyle/>
        <a:p>
          <a:r>
            <a:rPr lang="en-US" dirty="0" smtClean="0"/>
            <a:t>	Major Gifts</a:t>
          </a:r>
          <a:endParaRPr lang="en-US" dirty="0"/>
        </a:p>
      </dgm:t>
    </dgm:pt>
    <dgm:pt modelId="{76E9FB51-4EDA-FA46-87DC-7393DAE0D730}" type="parTrans" cxnId="{344819E8-D6BA-244B-A6FB-1AC38293575E}">
      <dgm:prSet/>
      <dgm:spPr/>
      <dgm:t>
        <a:bodyPr/>
        <a:lstStyle/>
        <a:p>
          <a:endParaRPr lang="en-US"/>
        </a:p>
      </dgm:t>
    </dgm:pt>
    <dgm:pt modelId="{DA80F925-6DEE-E84B-BD70-14070F5F9F25}" type="sibTrans" cxnId="{344819E8-D6BA-244B-A6FB-1AC38293575E}">
      <dgm:prSet/>
      <dgm:spPr/>
      <dgm:t>
        <a:bodyPr/>
        <a:lstStyle/>
        <a:p>
          <a:endParaRPr lang="en-US"/>
        </a:p>
      </dgm:t>
    </dgm:pt>
    <dgm:pt modelId="{3A1D1A73-8525-D642-A417-502CDA217A70}">
      <dgm:prSet phldrT="[Text]"/>
      <dgm:spPr/>
      <dgm:t>
        <a:bodyPr/>
        <a:lstStyle/>
        <a:p>
          <a:r>
            <a:rPr lang="en-US" dirty="0" smtClean="0"/>
            <a:t>Donors / volunteers</a:t>
          </a:r>
          <a:endParaRPr lang="en-US" dirty="0"/>
        </a:p>
      </dgm:t>
    </dgm:pt>
    <dgm:pt modelId="{3E52EB07-86B2-5D49-9159-1195E8794447}" type="parTrans" cxnId="{CA005D91-568B-6344-AAAF-5773819CA931}">
      <dgm:prSet/>
      <dgm:spPr/>
      <dgm:t>
        <a:bodyPr/>
        <a:lstStyle/>
        <a:p>
          <a:endParaRPr lang="en-US"/>
        </a:p>
      </dgm:t>
    </dgm:pt>
    <dgm:pt modelId="{7AEBFA53-55D6-8F4C-BF97-0B5B4CA8D2E5}" type="sibTrans" cxnId="{CA005D91-568B-6344-AAAF-5773819CA931}">
      <dgm:prSet/>
      <dgm:spPr/>
      <dgm:t>
        <a:bodyPr/>
        <a:lstStyle/>
        <a:p>
          <a:endParaRPr lang="en-US"/>
        </a:p>
      </dgm:t>
    </dgm:pt>
    <dgm:pt modelId="{3D4C814C-D37E-2C40-A1BE-EC2DD5A480EE}">
      <dgm:prSet phldrT="[Text]"/>
      <dgm:spPr/>
      <dgm:t>
        <a:bodyPr/>
        <a:lstStyle/>
        <a:p>
          <a:r>
            <a:rPr lang="en-US" dirty="0" smtClean="0"/>
            <a:t>Online campaigns</a:t>
          </a:r>
          <a:endParaRPr lang="en-US" dirty="0"/>
        </a:p>
      </dgm:t>
    </dgm:pt>
    <dgm:pt modelId="{3ACE22BD-7142-B446-91A3-D8E76FE76184}" type="parTrans" cxnId="{39807254-BB42-2B4D-9CD9-20D59078046F}">
      <dgm:prSet/>
      <dgm:spPr/>
      <dgm:t>
        <a:bodyPr/>
        <a:lstStyle/>
        <a:p>
          <a:endParaRPr lang="en-US"/>
        </a:p>
      </dgm:t>
    </dgm:pt>
    <dgm:pt modelId="{66BE4371-02A2-5F43-8EDC-88226D4DBD70}" type="sibTrans" cxnId="{39807254-BB42-2B4D-9CD9-20D59078046F}">
      <dgm:prSet/>
      <dgm:spPr/>
      <dgm:t>
        <a:bodyPr/>
        <a:lstStyle/>
        <a:p>
          <a:endParaRPr lang="en-US"/>
        </a:p>
      </dgm:t>
    </dgm:pt>
    <dgm:pt modelId="{D1C2BA9E-0C56-2040-93BA-C85B33EB6EB6}">
      <dgm:prSet phldrT="[Text]"/>
      <dgm:spPr/>
      <dgm:t>
        <a:bodyPr/>
        <a:lstStyle/>
        <a:p>
          <a:r>
            <a:rPr lang="en-US" dirty="0" smtClean="0"/>
            <a:t>Events</a:t>
          </a:r>
          <a:endParaRPr lang="en-US" dirty="0"/>
        </a:p>
      </dgm:t>
    </dgm:pt>
    <dgm:pt modelId="{B7678844-C15B-0F4B-AA5E-591126C5EA14}" type="parTrans" cxnId="{9F887EF9-54BF-3044-B6C6-546A602246C4}">
      <dgm:prSet/>
      <dgm:spPr/>
      <dgm:t>
        <a:bodyPr/>
        <a:lstStyle/>
        <a:p>
          <a:endParaRPr lang="en-US"/>
        </a:p>
      </dgm:t>
    </dgm:pt>
    <dgm:pt modelId="{6ACDD996-8027-464D-8E20-54A24E0BA2B7}" type="sibTrans" cxnId="{9F887EF9-54BF-3044-B6C6-546A602246C4}">
      <dgm:prSet/>
      <dgm:spPr/>
      <dgm:t>
        <a:bodyPr/>
        <a:lstStyle/>
        <a:p>
          <a:endParaRPr lang="en-US"/>
        </a:p>
      </dgm:t>
    </dgm:pt>
    <dgm:pt modelId="{FF35FB4D-4982-7A45-B4F2-268E63396C8E}">
      <dgm:prSet phldrT="[Text]"/>
      <dgm:spPr/>
      <dgm:t>
        <a:bodyPr/>
        <a:lstStyle/>
        <a:p>
          <a:r>
            <a:rPr lang="en-US" dirty="0" smtClean="0"/>
            <a:t>Ongoing Programs</a:t>
          </a:r>
          <a:endParaRPr lang="en-US" dirty="0"/>
        </a:p>
      </dgm:t>
    </dgm:pt>
    <dgm:pt modelId="{5E2245EA-2B03-EF49-AFAC-0A55CE1C2568}" type="parTrans" cxnId="{0BC506AC-5349-EA4F-8230-ADD15A23B24E}">
      <dgm:prSet/>
      <dgm:spPr/>
      <dgm:t>
        <a:bodyPr/>
        <a:lstStyle/>
        <a:p>
          <a:endParaRPr lang="en-US"/>
        </a:p>
      </dgm:t>
    </dgm:pt>
    <dgm:pt modelId="{C417D6B0-22D7-6348-8BA4-1A1F27EF9DBD}" type="sibTrans" cxnId="{0BC506AC-5349-EA4F-8230-ADD15A23B24E}">
      <dgm:prSet/>
      <dgm:spPr/>
      <dgm:t>
        <a:bodyPr/>
        <a:lstStyle/>
        <a:p>
          <a:endParaRPr lang="en-US"/>
        </a:p>
      </dgm:t>
    </dgm:pt>
    <dgm:pt modelId="{830019E7-8777-5F48-BE73-632A8D4A3CAA}">
      <dgm:prSet phldrT="[Text]"/>
      <dgm:spPr/>
      <dgm:t>
        <a:bodyPr/>
        <a:lstStyle/>
        <a:p>
          <a:r>
            <a:rPr lang="en-US" dirty="0" smtClean="0"/>
            <a:t>Engagement</a:t>
          </a:r>
          <a:endParaRPr lang="en-US" dirty="0"/>
        </a:p>
      </dgm:t>
    </dgm:pt>
    <dgm:pt modelId="{0D48E2DE-2160-DC44-8C09-7EC3FA6864E7}" type="parTrans" cxnId="{3CD6693C-5B1A-4E4D-8033-72B06198B711}">
      <dgm:prSet/>
      <dgm:spPr/>
      <dgm:t>
        <a:bodyPr/>
        <a:lstStyle/>
        <a:p>
          <a:endParaRPr lang="en-US"/>
        </a:p>
      </dgm:t>
    </dgm:pt>
    <dgm:pt modelId="{79B3C23E-0210-2F4C-BE38-9065FBC7070C}" type="sibTrans" cxnId="{3CD6693C-5B1A-4E4D-8033-72B06198B711}">
      <dgm:prSet/>
      <dgm:spPr/>
      <dgm:t>
        <a:bodyPr/>
        <a:lstStyle/>
        <a:p>
          <a:endParaRPr lang="en-US"/>
        </a:p>
      </dgm:t>
    </dgm:pt>
    <dgm:pt modelId="{146076F2-7773-9A49-9EFF-E2A8C913A748}">
      <dgm:prSet phldrT="[Text]"/>
      <dgm:spPr/>
      <dgm:t>
        <a:bodyPr/>
        <a:lstStyle/>
        <a:p>
          <a:r>
            <a:rPr lang="en-US" dirty="0" smtClean="0"/>
            <a:t>Lifetime givers</a:t>
          </a:r>
          <a:endParaRPr lang="en-US" dirty="0"/>
        </a:p>
      </dgm:t>
    </dgm:pt>
    <dgm:pt modelId="{04AA025B-D03F-C944-8AEA-18559A6974D8}" type="parTrans" cxnId="{7D5347FD-6E8E-6E41-8BC0-2633A1797B1C}">
      <dgm:prSet/>
      <dgm:spPr/>
      <dgm:t>
        <a:bodyPr/>
        <a:lstStyle/>
        <a:p>
          <a:endParaRPr lang="en-US"/>
        </a:p>
      </dgm:t>
    </dgm:pt>
    <dgm:pt modelId="{ABCEEF7A-BFA4-F947-9B88-B870AB9F3C6D}" type="sibTrans" cxnId="{7D5347FD-6E8E-6E41-8BC0-2633A1797B1C}">
      <dgm:prSet/>
      <dgm:spPr/>
      <dgm:t>
        <a:bodyPr/>
        <a:lstStyle/>
        <a:p>
          <a:endParaRPr lang="en-US"/>
        </a:p>
      </dgm:t>
    </dgm:pt>
    <dgm:pt modelId="{8AFFA902-3773-654C-9816-22E11BB40452}">
      <dgm:prSet phldrT="[Text]"/>
      <dgm:spPr/>
      <dgm:t>
        <a:bodyPr/>
        <a:lstStyle/>
        <a:p>
          <a:r>
            <a:rPr lang="en-US" dirty="0" smtClean="0"/>
            <a:t>Extremely passionate</a:t>
          </a:r>
          <a:endParaRPr lang="en-US" dirty="0"/>
        </a:p>
      </dgm:t>
    </dgm:pt>
    <dgm:pt modelId="{AF164819-E6F2-A149-8439-B36D39D3A465}" type="parTrans" cxnId="{78886EFA-96F3-E846-8D87-BF2DF445F418}">
      <dgm:prSet/>
      <dgm:spPr/>
      <dgm:t>
        <a:bodyPr/>
        <a:lstStyle/>
        <a:p>
          <a:endParaRPr lang="en-US"/>
        </a:p>
      </dgm:t>
    </dgm:pt>
    <dgm:pt modelId="{84E42072-171D-F846-B3A2-1062BF91D6C6}" type="sibTrans" cxnId="{78886EFA-96F3-E846-8D87-BF2DF445F418}">
      <dgm:prSet/>
      <dgm:spPr/>
      <dgm:t>
        <a:bodyPr/>
        <a:lstStyle/>
        <a:p>
          <a:endParaRPr lang="en-US"/>
        </a:p>
      </dgm:t>
    </dgm:pt>
    <dgm:pt modelId="{DF923851-548C-BB47-A94F-1A258023AF10}">
      <dgm:prSet phldrT="[Text]"/>
      <dgm:spPr/>
      <dgm:t>
        <a:bodyPr/>
        <a:lstStyle/>
        <a:p>
          <a:r>
            <a:rPr lang="en-US" dirty="0" smtClean="0"/>
            <a:t>Relationships built up over time</a:t>
          </a:r>
          <a:endParaRPr lang="en-US" dirty="0"/>
        </a:p>
      </dgm:t>
    </dgm:pt>
    <dgm:pt modelId="{FD71FC23-1544-E148-BC63-DF2EDF08B619}" type="parTrans" cxnId="{55EC8BAC-FCAD-7448-B7A2-0DCCCC712905}">
      <dgm:prSet/>
      <dgm:spPr/>
      <dgm:t>
        <a:bodyPr/>
        <a:lstStyle/>
        <a:p>
          <a:endParaRPr lang="en-US"/>
        </a:p>
      </dgm:t>
    </dgm:pt>
    <dgm:pt modelId="{08AA1B18-23BD-9F4E-B358-11BACC6239D2}" type="sibTrans" cxnId="{55EC8BAC-FCAD-7448-B7A2-0DCCCC712905}">
      <dgm:prSet/>
      <dgm:spPr/>
      <dgm:t>
        <a:bodyPr/>
        <a:lstStyle/>
        <a:p>
          <a:endParaRPr lang="en-US"/>
        </a:p>
      </dgm:t>
    </dgm:pt>
    <dgm:pt modelId="{FB6FCC0B-2B71-8846-A650-A46D74E07137}" type="pres">
      <dgm:prSet presAssocID="{C2BB01CE-22CF-B94C-81A1-11D765D5ECBD}" presName="Name0" presStyleCnt="0">
        <dgm:presLayoutVars>
          <dgm:dir/>
          <dgm:animLvl val="lvl"/>
          <dgm:resizeHandles val="exact"/>
        </dgm:presLayoutVars>
      </dgm:prSet>
      <dgm:spPr/>
    </dgm:pt>
    <dgm:pt modelId="{40A35291-C271-164A-ADF0-28DDD7EAFF41}" type="pres">
      <dgm:prSet presAssocID="{B31CC2C8-2702-4A47-85FA-4D01A4D51A4E}" presName="Name8" presStyleCnt="0"/>
      <dgm:spPr/>
    </dgm:pt>
    <dgm:pt modelId="{337ADAB5-713E-7E4D-A537-C65BBC28CEED}" type="pres">
      <dgm:prSet presAssocID="{B31CC2C8-2702-4A47-85FA-4D01A4D51A4E}" presName="acctBkgd" presStyleLbl="alignAcc1" presStyleIdx="0" presStyleCnt="4"/>
      <dgm:spPr/>
      <dgm:t>
        <a:bodyPr/>
        <a:lstStyle/>
        <a:p>
          <a:endParaRPr lang="en-US"/>
        </a:p>
      </dgm:t>
    </dgm:pt>
    <dgm:pt modelId="{B6FA3091-3A0E-364A-8CC6-86C6EF53307F}" type="pres">
      <dgm:prSet presAssocID="{B31CC2C8-2702-4A47-85FA-4D01A4D51A4E}" presName="acctTx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7063C6-1CA0-0040-9907-4F0E11008934}" type="pres">
      <dgm:prSet presAssocID="{B31CC2C8-2702-4A47-85FA-4D01A4D51A4E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8F039-605D-2F42-AA4C-8A773CD538DC}" type="pres">
      <dgm:prSet presAssocID="{B31CC2C8-2702-4A47-85FA-4D01A4D51A4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6E194-6A77-424C-BE35-29E16A2EE661}" type="pres">
      <dgm:prSet presAssocID="{76E24955-FF80-9A41-A276-AF9AB75B1A3D}" presName="Name8" presStyleCnt="0"/>
      <dgm:spPr/>
    </dgm:pt>
    <dgm:pt modelId="{BE3E92F7-ECBF-2544-9946-F6F63D92AEA8}" type="pres">
      <dgm:prSet presAssocID="{76E24955-FF80-9A41-A276-AF9AB75B1A3D}" presName="acctBkgd" presStyleLbl="alignAcc1" presStyleIdx="1" presStyleCnt="4"/>
      <dgm:spPr/>
      <dgm:t>
        <a:bodyPr/>
        <a:lstStyle/>
        <a:p>
          <a:endParaRPr lang="en-US"/>
        </a:p>
      </dgm:t>
    </dgm:pt>
    <dgm:pt modelId="{205ECE3D-2ACF-BA45-AC71-2E01EF74BDB2}" type="pres">
      <dgm:prSet presAssocID="{76E24955-FF80-9A41-A276-AF9AB75B1A3D}" presName="acctTx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5F6164-ADA7-BC4E-8DEE-C9E26CDA4B38}" type="pres">
      <dgm:prSet presAssocID="{76E24955-FF80-9A41-A276-AF9AB75B1A3D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1B7F4-4B1F-CB47-AAA0-FA540D082FBF}" type="pres">
      <dgm:prSet presAssocID="{76E24955-FF80-9A41-A276-AF9AB75B1A3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31CBC-78E3-1A48-ABB6-3721CAB2298B}" type="pres">
      <dgm:prSet presAssocID="{A8290178-32C5-124B-B352-21CF64FE815E}" presName="Name8" presStyleCnt="0"/>
      <dgm:spPr/>
    </dgm:pt>
    <dgm:pt modelId="{6DC1F278-6148-274A-ABC7-70B36AFCA02D}" type="pres">
      <dgm:prSet presAssocID="{A8290178-32C5-124B-B352-21CF64FE815E}" presName="acctBkgd" presStyleLbl="alignAcc1" presStyleIdx="2" presStyleCnt="4"/>
      <dgm:spPr/>
      <dgm:t>
        <a:bodyPr/>
        <a:lstStyle/>
        <a:p>
          <a:endParaRPr lang="en-US"/>
        </a:p>
      </dgm:t>
    </dgm:pt>
    <dgm:pt modelId="{D0EEF433-F0A1-E842-AC4C-A5AC93DE1920}" type="pres">
      <dgm:prSet presAssocID="{A8290178-32C5-124B-B352-21CF64FE815E}" presName="acctTx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37247-4B31-E648-9893-D447DC1A5AF0}" type="pres">
      <dgm:prSet presAssocID="{A8290178-32C5-124B-B352-21CF64FE815E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AF854-D0BE-2340-882B-4D896AA2FA68}" type="pres">
      <dgm:prSet presAssocID="{A8290178-32C5-124B-B352-21CF64FE81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3150F-56AE-EC49-9378-80E649AEF0D7}" type="pres">
      <dgm:prSet presAssocID="{B46282BC-2566-3B41-9CEF-90E08B9D5EA0}" presName="Name8" presStyleCnt="0"/>
      <dgm:spPr/>
    </dgm:pt>
    <dgm:pt modelId="{A1AF8C6D-1702-3140-B4BE-006E75E73B24}" type="pres">
      <dgm:prSet presAssocID="{B46282BC-2566-3B41-9CEF-90E08B9D5EA0}" presName="acctBkgd" presStyleLbl="alignAcc1" presStyleIdx="3" presStyleCnt="4"/>
      <dgm:spPr/>
      <dgm:t>
        <a:bodyPr/>
        <a:lstStyle/>
        <a:p>
          <a:endParaRPr lang="en-US"/>
        </a:p>
      </dgm:t>
    </dgm:pt>
    <dgm:pt modelId="{CEEC3F69-FCCF-5144-B3D6-EDB730EBF53B}" type="pres">
      <dgm:prSet presAssocID="{B46282BC-2566-3B41-9CEF-90E08B9D5EA0}" presName="acct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CBFD8-6BE8-3D4C-981B-689DACDE5038}" type="pres">
      <dgm:prSet presAssocID="{B46282BC-2566-3B41-9CEF-90E08B9D5EA0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F344B-EEDB-9D48-B48B-4A4398C5BA4E}" type="pres">
      <dgm:prSet presAssocID="{B46282BC-2566-3B41-9CEF-90E08B9D5EA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AE5520-14E4-0C4E-ADE6-B23184F3BA28}" srcId="{C2BB01CE-22CF-B94C-81A1-11D765D5ECBD}" destId="{76E24955-FF80-9A41-A276-AF9AB75B1A3D}" srcOrd="1" destOrd="0" parTransId="{B4CE527A-A78A-5547-8DE1-D01430F2E188}" sibTransId="{B90DB1BE-4163-3241-806E-65C0290F66FC}"/>
    <dgm:cxn modelId="{55EC8BAC-FCAD-7448-B7A2-0DCCCC712905}" srcId="{B46282BC-2566-3B41-9CEF-90E08B9D5EA0}" destId="{DF923851-548C-BB47-A94F-1A258023AF10}" srcOrd="2" destOrd="0" parTransId="{FD71FC23-1544-E148-BC63-DF2EDF08B619}" sibTransId="{08AA1B18-23BD-9F4E-B358-11BACC6239D2}"/>
    <dgm:cxn modelId="{E5995BF1-9065-6B47-82C6-A09E472D79E6}" srcId="{76E24955-FF80-9A41-A276-AF9AB75B1A3D}" destId="{88F77D94-CF39-3145-9045-12E65D66C227}" srcOrd="0" destOrd="0" parTransId="{BCC11031-91BD-1F4A-A112-8F1C39A5F088}" sibTransId="{120F41C4-C9C7-6E4D-B619-8BF7E29B0717}"/>
    <dgm:cxn modelId="{414F3AB4-D50F-3943-9984-01EFEC2B7AB0}" type="presOf" srcId="{7031F235-4C67-4B4A-AF44-6102D832EA3E}" destId="{6DC1F278-6148-274A-ABC7-70B36AFCA02D}" srcOrd="0" destOrd="0" presId="urn:microsoft.com/office/officeart/2005/8/layout/pyramid3"/>
    <dgm:cxn modelId="{20FC54F7-063F-3E4F-9F1E-6B79218B3A41}" type="presOf" srcId="{C2BB01CE-22CF-B94C-81A1-11D765D5ECBD}" destId="{FB6FCC0B-2B71-8846-A650-A46D74E07137}" srcOrd="0" destOrd="0" presId="urn:microsoft.com/office/officeart/2005/8/layout/pyramid3"/>
    <dgm:cxn modelId="{9FEAD754-FA98-A44E-A3DC-FDAF81CD7E10}" srcId="{A8290178-32C5-124B-B352-21CF64FE815E}" destId="{1788CEDC-6A11-BA4D-B3EE-9336B7EBBAB5}" srcOrd="1" destOrd="0" parTransId="{0EFC36D2-DFBA-044E-93B8-74504C3E0A44}" sibTransId="{D5B0698B-6CCF-244F-BA87-51B23F0D11B8}"/>
    <dgm:cxn modelId="{7D5347FD-6E8E-6E41-8BC0-2633A1797B1C}" srcId="{B46282BC-2566-3B41-9CEF-90E08B9D5EA0}" destId="{146076F2-7773-9A49-9EFF-E2A8C913A748}" srcOrd="0" destOrd="0" parTransId="{04AA025B-D03F-C944-8AEA-18559A6974D8}" sibTransId="{ABCEEF7A-BFA4-F947-9B88-B870AB9F3C6D}"/>
    <dgm:cxn modelId="{A480CD2E-628D-2B47-BC13-DADA9D4CB59A}" type="presOf" srcId="{FF35FB4D-4982-7A45-B4F2-268E63396C8E}" destId="{B6FA3091-3A0E-364A-8CC6-86C6EF53307F}" srcOrd="1" destOrd="3" presId="urn:microsoft.com/office/officeart/2005/8/layout/pyramid3"/>
    <dgm:cxn modelId="{EDCC976B-AA18-DD4C-BF32-C39B6516A490}" type="presOf" srcId="{88F77D94-CF39-3145-9045-12E65D66C227}" destId="{205ECE3D-2ACF-BA45-AC71-2E01EF74BDB2}" srcOrd="1" destOrd="0" presId="urn:microsoft.com/office/officeart/2005/8/layout/pyramid3"/>
    <dgm:cxn modelId="{39807254-BB42-2B4D-9CD9-20D59078046F}" srcId="{B31CC2C8-2702-4A47-85FA-4D01A4D51A4E}" destId="{3D4C814C-D37E-2C40-A1BE-EC2DD5A480EE}" srcOrd="1" destOrd="0" parTransId="{3ACE22BD-7142-B446-91A3-D8E76FE76184}" sibTransId="{66BE4371-02A2-5F43-8EDC-88226D4DBD70}"/>
    <dgm:cxn modelId="{A655C887-3C76-D44E-934B-3BAEA4F91FA1}" type="presOf" srcId="{146076F2-7773-9A49-9EFF-E2A8C913A748}" destId="{A1AF8C6D-1702-3140-B4BE-006E75E73B24}" srcOrd="0" destOrd="0" presId="urn:microsoft.com/office/officeart/2005/8/layout/pyramid3"/>
    <dgm:cxn modelId="{F4541033-D3B1-B645-9E38-8B3E715C7E49}" srcId="{C2BB01CE-22CF-B94C-81A1-11D765D5ECBD}" destId="{A8290178-32C5-124B-B352-21CF64FE815E}" srcOrd="2" destOrd="0" parTransId="{4B7A8DA8-89BA-5449-8B6A-F170FA9142CA}" sibTransId="{D670A8B0-C254-C444-AC45-A4F14098D0D7}"/>
    <dgm:cxn modelId="{B52EC8EF-F1A1-7645-81C8-2CF1DECFA8D9}" type="presOf" srcId="{3D4C814C-D37E-2C40-A1BE-EC2DD5A480EE}" destId="{B6FA3091-3A0E-364A-8CC6-86C6EF53307F}" srcOrd="1" destOrd="1" presId="urn:microsoft.com/office/officeart/2005/8/layout/pyramid3"/>
    <dgm:cxn modelId="{A95CE769-5C63-5F4C-83FE-4B6073CAC224}" type="presOf" srcId="{3D4C814C-D37E-2C40-A1BE-EC2DD5A480EE}" destId="{337ADAB5-713E-7E4D-A537-C65BBC28CEED}" srcOrd="0" destOrd="1" presId="urn:microsoft.com/office/officeart/2005/8/layout/pyramid3"/>
    <dgm:cxn modelId="{0BC506AC-5349-EA4F-8230-ADD15A23B24E}" srcId="{B31CC2C8-2702-4A47-85FA-4D01A4D51A4E}" destId="{FF35FB4D-4982-7A45-B4F2-268E63396C8E}" srcOrd="3" destOrd="0" parTransId="{5E2245EA-2B03-EF49-AFAC-0A55CE1C2568}" sibTransId="{C417D6B0-22D7-6348-8BA4-1A1F27EF9DBD}"/>
    <dgm:cxn modelId="{CA005D91-568B-6344-AAAF-5773819CA931}" srcId="{B31CC2C8-2702-4A47-85FA-4D01A4D51A4E}" destId="{3A1D1A73-8525-D642-A417-502CDA217A70}" srcOrd="0" destOrd="0" parTransId="{3E52EB07-86B2-5D49-9159-1195E8794447}" sibTransId="{7AEBFA53-55D6-8F4C-BF97-0B5B4CA8D2E5}"/>
    <dgm:cxn modelId="{E9CC3B32-E78D-8540-8F2B-CF6F03A855CD}" type="presOf" srcId="{A8290178-32C5-124B-B352-21CF64FE815E}" destId="{4EAAF854-D0BE-2340-882B-4D896AA2FA68}" srcOrd="1" destOrd="0" presId="urn:microsoft.com/office/officeart/2005/8/layout/pyramid3"/>
    <dgm:cxn modelId="{746C7293-731D-824D-8331-86B58526B9C2}" type="presOf" srcId="{FF35FB4D-4982-7A45-B4F2-268E63396C8E}" destId="{337ADAB5-713E-7E4D-A537-C65BBC28CEED}" srcOrd="0" destOrd="3" presId="urn:microsoft.com/office/officeart/2005/8/layout/pyramid3"/>
    <dgm:cxn modelId="{9F887EF9-54BF-3044-B6C6-546A602246C4}" srcId="{B31CC2C8-2702-4A47-85FA-4D01A4D51A4E}" destId="{D1C2BA9E-0C56-2040-93BA-C85B33EB6EB6}" srcOrd="2" destOrd="0" parTransId="{B7678844-C15B-0F4B-AA5E-591126C5EA14}" sibTransId="{6ACDD996-8027-464D-8E20-54A24E0BA2B7}"/>
    <dgm:cxn modelId="{252479F4-BD84-E945-B9DC-1F76FA906AC1}" type="presOf" srcId="{88F77D94-CF39-3145-9045-12E65D66C227}" destId="{BE3E92F7-ECBF-2544-9946-F6F63D92AEA8}" srcOrd="0" destOrd="0" presId="urn:microsoft.com/office/officeart/2005/8/layout/pyramid3"/>
    <dgm:cxn modelId="{DA64C2BE-A4E8-0C4E-8663-28F29A8D977F}" srcId="{C2BB01CE-22CF-B94C-81A1-11D765D5ECBD}" destId="{B31CC2C8-2702-4A47-85FA-4D01A4D51A4E}" srcOrd="0" destOrd="0" parTransId="{F7F7668B-A9D2-6147-867D-A7BB68F01E8A}" sibTransId="{B37B31FC-5A3D-7D40-A680-1304278A79A9}"/>
    <dgm:cxn modelId="{3CD6693C-5B1A-4E4D-8033-72B06198B711}" srcId="{76E24955-FF80-9A41-A276-AF9AB75B1A3D}" destId="{830019E7-8777-5F48-BE73-632A8D4A3CAA}" srcOrd="1" destOrd="0" parTransId="{0D48E2DE-2160-DC44-8C09-7EC3FA6864E7}" sibTransId="{79B3C23E-0210-2F4C-BE38-9065FBC7070C}"/>
    <dgm:cxn modelId="{828DDDFA-D809-4D44-995F-56E2D7A403ED}" type="presOf" srcId="{DF923851-548C-BB47-A94F-1A258023AF10}" destId="{CEEC3F69-FCCF-5144-B3D6-EDB730EBF53B}" srcOrd="1" destOrd="2" presId="urn:microsoft.com/office/officeart/2005/8/layout/pyramid3"/>
    <dgm:cxn modelId="{B2AF83F0-A898-CE44-A28F-282C3F08103D}" type="presOf" srcId="{A8290178-32C5-124B-B352-21CF64FE815E}" destId="{7F637247-4B31-E648-9893-D447DC1A5AF0}" srcOrd="0" destOrd="0" presId="urn:microsoft.com/office/officeart/2005/8/layout/pyramid3"/>
    <dgm:cxn modelId="{F23E0CD2-C59D-BD48-B397-3139BFB7C5D5}" type="presOf" srcId="{D1C2BA9E-0C56-2040-93BA-C85B33EB6EB6}" destId="{B6FA3091-3A0E-364A-8CC6-86C6EF53307F}" srcOrd="1" destOrd="2" presId="urn:microsoft.com/office/officeart/2005/8/layout/pyramid3"/>
    <dgm:cxn modelId="{9DCFDCA3-274A-D04B-A344-C9DCAE32C15E}" type="presOf" srcId="{3A1D1A73-8525-D642-A417-502CDA217A70}" destId="{337ADAB5-713E-7E4D-A537-C65BBC28CEED}" srcOrd="0" destOrd="0" presId="urn:microsoft.com/office/officeart/2005/8/layout/pyramid3"/>
    <dgm:cxn modelId="{4E040CAA-3F5C-8542-9592-B580948CDD7C}" type="presOf" srcId="{1788CEDC-6A11-BA4D-B3EE-9336B7EBBAB5}" destId="{6DC1F278-6148-274A-ABC7-70B36AFCA02D}" srcOrd="0" destOrd="1" presId="urn:microsoft.com/office/officeart/2005/8/layout/pyramid3"/>
    <dgm:cxn modelId="{57E5EF4B-B47A-244C-8991-8E9EF7B0B497}" type="presOf" srcId="{B31CC2C8-2702-4A47-85FA-4D01A4D51A4E}" destId="{C5B8F039-605D-2F42-AA4C-8A773CD538DC}" srcOrd="1" destOrd="0" presId="urn:microsoft.com/office/officeart/2005/8/layout/pyramid3"/>
    <dgm:cxn modelId="{429883CF-4F88-6F48-8719-1F6490CDBF01}" type="presOf" srcId="{B31CC2C8-2702-4A47-85FA-4D01A4D51A4E}" destId="{987063C6-1CA0-0040-9907-4F0E11008934}" srcOrd="0" destOrd="0" presId="urn:microsoft.com/office/officeart/2005/8/layout/pyramid3"/>
    <dgm:cxn modelId="{3FE3A2AC-DEE2-DF45-9C93-7AED849F1584}" type="presOf" srcId="{DF923851-548C-BB47-A94F-1A258023AF10}" destId="{A1AF8C6D-1702-3140-B4BE-006E75E73B24}" srcOrd="0" destOrd="2" presId="urn:microsoft.com/office/officeart/2005/8/layout/pyramid3"/>
    <dgm:cxn modelId="{D0AD5ACE-60EB-2543-A678-8A4BB5320B44}" type="presOf" srcId="{3A1D1A73-8525-D642-A417-502CDA217A70}" destId="{B6FA3091-3A0E-364A-8CC6-86C6EF53307F}" srcOrd="1" destOrd="0" presId="urn:microsoft.com/office/officeart/2005/8/layout/pyramid3"/>
    <dgm:cxn modelId="{85C56E4A-225E-B24C-B32A-F7E9CC9140EC}" type="presOf" srcId="{B46282BC-2566-3B41-9CEF-90E08B9D5EA0}" destId="{B7EF344B-EEDB-9D48-B48B-4A4398C5BA4E}" srcOrd="1" destOrd="0" presId="urn:microsoft.com/office/officeart/2005/8/layout/pyramid3"/>
    <dgm:cxn modelId="{54A05728-0CA6-8544-B6CB-1333F955EC15}" type="presOf" srcId="{B46282BC-2566-3B41-9CEF-90E08B9D5EA0}" destId="{92CCBFD8-6BE8-3D4C-981B-689DACDE5038}" srcOrd="0" destOrd="0" presId="urn:microsoft.com/office/officeart/2005/8/layout/pyramid3"/>
    <dgm:cxn modelId="{3DAD44EB-7746-BA40-A032-4F65494AA2CB}" type="presOf" srcId="{D1C2BA9E-0C56-2040-93BA-C85B33EB6EB6}" destId="{337ADAB5-713E-7E4D-A537-C65BBC28CEED}" srcOrd="0" destOrd="2" presId="urn:microsoft.com/office/officeart/2005/8/layout/pyramid3"/>
    <dgm:cxn modelId="{5BDF0D02-E043-1840-A7BF-B21E2CE05A1F}" type="presOf" srcId="{7031F235-4C67-4B4A-AF44-6102D832EA3E}" destId="{D0EEF433-F0A1-E842-AC4C-A5AC93DE1920}" srcOrd="1" destOrd="0" presId="urn:microsoft.com/office/officeart/2005/8/layout/pyramid3"/>
    <dgm:cxn modelId="{5B2DE10D-8D68-814B-B35D-0053B751D35C}" type="presOf" srcId="{830019E7-8777-5F48-BE73-632A8D4A3CAA}" destId="{BE3E92F7-ECBF-2544-9946-F6F63D92AEA8}" srcOrd="0" destOrd="1" presId="urn:microsoft.com/office/officeart/2005/8/layout/pyramid3"/>
    <dgm:cxn modelId="{44CDC8AB-AA39-B14E-BE31-F358206D9DEC}" type="presOf" srcId="{76E24955-FF80-9A41-A276-AF9AB75B1A3D}" destId="{C421B7F4-4B1F-CB47-AAA0-FA540D082FBF}" srcOrd="1" destOrd="0" presId="urn:microsoft.com/office/officeart/2005/8/layout/pyramid3"/>
    <dgm:cxn modelId="{37C3F4CA-375B-384E-9B6E-0ECDEE39BC20}" srcId="{A8290178-32C5-124B-B352-21CF64FE815E}" destId="{7031F235-4C67-4B4A-AF44-6102D832EA3E}" srcOrd="0" destOrd="0" parTransId="{1C979B43-41DC-0043-8219-4D932C7E2B7C}" sibTransId="{7171B131-5B86-4549-9D3C-2185CC8A2C6B}"/>
    <dgm:cxn modelId="{82BD5625-5814-AD41-A367-62A0CC970F92}" type="presOf" srcId="{146076F2-7773-9A49-9EFF-E2A8C913A748}" destId="{CEEC3F69-FCCF-5144-B3D6-EDB730EBF53B}" srcOrd="1" destOrd="0" presId="urn:microsoft.com/office/officeart/2005/8/layout/pyramid3"/>
    <dgm:cxn modelId="{9C4E2ABB-A7BD-2D4F-972E-E86961D1BC59}" type="presOf" srcId="{8AFFA902-3773-654C-9816-22E11BB40452}" destId="{A1AF8C6D-1702-3140-B4BE-006E75E73B24}" srcOrd="0" destOrd="1" presId="urn:microsoft.com/office/officeart/2005/8/layout/pyramid3"/>
    <dgm:cxn modelId="{979AA23E-E526-DD45-ABC7-5493F507CCD4}" type="presOf" srcId="{76E24955-FF80-9A41-A276-AF9AB75B1A3D}" destId="{6A5F6164-ADA7-BC4E-8DEE-C9E26CDA4B38}" srcOrd="0" destOrd="0" presId="urn:microsoft.com/office/officeart/2005/8/layout/pyramid3"/>
    <dgm:cxn modelId="{22B1D02F-A44E-3848-90B3-F73CC1FE6547}" type="presOf" srcId="{830019E7-8777-5F48-BE73-632A8D4A3CAA}" destId="{205ECE3D-2ACF-BA45-AC71-2E01EF74BDB2}" srcOrd="1" destOrd="1" presId="urn:microsoft.com/office/officeart/2005/8/layout/pyramid3"/>
    <dgm:cxn modelId="{25BAF44A-83A0-A04E-8D57-F777E04C8D58}" type="presOf" srcId="{1788CEDC-6A11-BA4D-B3EE-9336B7EBBAB5}" destId="{D0EEF433-F0A1-E842-AC4C-A5AC93DE1920}" srcOrd="1" destOrd="1" presId="urn:microsoft.com/office/officeart/2005/8/layout/pyramid3"/>
    <dgm:cxn modelId="{78886EFA-96F3-E846-8D87-BF2DF445F418}" srcId="{B46282BC-2566-3B41-9CEF-90E08B9D5EA0}" destId="{8AFFA902-3773-654C-9816-22E11BB40452}" srcOrd="1" destOrd="0" parTransId="{AF164819-E6F2-A149-8439-B36D39D3A465}" sibTransId="{84E42072-171D-F846-B3A2-1062BF91D6C6}"/>
    <dgm:cxn modelId="{344819E8-D6BA-244B-A6FB-1AC38293575E}" srcId="{C2BB01CE-22CF-B94C-81A1-11D765D5ECBD}" destId="{B46282BC-2566-3B41-9CEF-90E08B9D5EA0}" srcOrd="3" destOrd="0" parTransId="{76E9FB51-4EDA-FA46-87DC-7393DAE0D730}" sibTransId="{DA80F925-6DEE-E84B-BD70-14070F5F9F25}"/>
    <dgm:cxn modelId="{91280656-B4F7-5248-8115-54C2B5A455CC}" type="presOf" srcId="{8AFFA902-3773-654C-9816-22E11BB40452}" destId="{CEEC3F69-FCCF-5144-B3D6-EDB730EBF53B}" srcOrd="1" destOrd="1" presId="urn:microsoft.com/office/officeart/2005/8/layout/pyramid3"/>
    <dgm:cxn modelId="{081CCC43-EDB5-4040-9621-3964081CD3FE}" type="presParOf" srcId="{FB6FCC0B-2B71-8846-A650-A46D74E07137}" destId="{40A35291-C271-164A-ADF0-28DDD7EAFF41}" srcOrd="0" destOrd="0" presId="urn:microsoft.com/office/officeart/2005/8/layout/pyramid3"/>
    <dgm:cxn modelId="{E91E5A9D-2B04-7D49-952C-D86CC659676F}" type="presParOf" srcId="{40A35291-C271-164A-ADF0-28DDD7EAFF41}" destId="{337ADAB5-713E-7E4D-A537-C65BBC28CEED}" srcOrd="0" destOrd="0" presId="urn:microsoft.com/office/officeart/2005/8/layout/pyramid3"/>
    <dgm:cxn modelId="{F976CD40-1C2F-AD40-A575-A829169C5198}" type="presParOf" srcId="{40A35291-C271-164A-ADF0-28DDD7EAFF41}" destId="{B6FA3091-3A0E-364A-8CC6-86C6EF53307F}" srcOrd="1" destOrd="0" presId="urn:microsoft.com/office/officeart/2005/8/layout/pyramid3"/>
    <dgm:cxn modelId="{952A29E4-FD38-334C-BCDD-88F926790554}" type="presParOf" srcId="{40A35291-C271-164A-ADF0-28DDD7EAFF41}" destId="{987063C6-1CA0-0040-9907-4F0E11008934}" srcOrd="2" destOrd="0" presId="urn:microsoft.com/office/officeart/2005/8/layout/pyramid3"/>
    <dgm:cxn modelId="{C5386BE3-6086-6242-86FC-F207BB583A15}" type="presParOf" srcId="{40A35291-C271-164A-ADF0-28DDD7EAFF41}" destId="{C5B8F039-605D-2F42-AA4C-8A773CD538DC}" srcOrd="3" destOrd="0" presId="urn:microsoft.com/office/officeart/2005/8/layout/pyramid3"/>
    <dgm:cxn modelId="{2EFEA97D-A808-6C46-B5AD-1B72056B6E29}" type="presParOf" srcId="{FB6FCC0B-2B71-8846-A650-A46D74E07137}" destId="{FC66E194-6A77-424C-BE35-29E16A2EE661}" srcOrd="1" destOrd="0" presId="urn:microsoft.com/office/officeart/2005/8/layout/pyramid3"/>
    <dgm:cxn modelId="{B27B363A-57F5-4847-AB54-811000710328}" type="presParOf" srcId="{FC66E194-6A77-424C-BE35-29E16A2EE661}" destId="{BE3E92F7-ECBF-2544-9946-F6F63D92AEA8}" srcOrd="0" destOrd="0" presId="urn:microsoft.com/office/officeart/2005/8/layout/pyramid3"/>
    <dgm:cxn modelId="{595D5817-BA60-FF45-AA72-C87FD02C655F}" type="presParOf" srcId="{FC66E194-6A77-424C-BE35-29E16A2EE661}" destId="{205ECE3D-2ACF-BA45-AC71-2E01EF74BDB2}" srcOrd="1" destOrd="0" presId="urn:microsoft.com/office/officeart/2005/8/layout/pyramid3"/>
    <dgm:cxn modelId="{F8B5E020-7578-C04D-BD5B-495BFF052DAE}" type="presParOf" srcId="{FC66E194-6A77-424C-BE35-29E16A2EE661}" destId="{6A5F6164-ADA7-BC4E-8DEE-C9E26CDA4B38}" srcOrd="2" destOrd="0" presId="urn:microsoft.com/office/officeart/2005/8/layout/pyramid3"/>
    <dgm:cxn modelId="{6A32A2E3-9649-324A-8847-9F5D35B4327E}" type="presParOf" srcId="{FC66E194-6A77-424C-BE35-29E16A2EE661}" destId="{C421B7F4-4B1F-CB47-AAA0-FA540D082FBF}" srcOrd="3" destOrd="0" presId="urn:microsoft.com/office/officeart/2005/8/layout/pyramid3"/>
    <dgm:cxn modelId="{098D9E65-4BA3-994F-A3D5-9DD63C4D50FD}" type="presParOf" srcId="{FB6FCC0B-2B71-8846-A650-A46D74E07137}" destId="{9B631CBC-78E3-1A48-ABB6-3721CAB2298B}" srcOrd="2" destOrd="0" presId="urn:microsoft.com/office/officeart/2005/8/layout/pyramid3"/>
    <dgm:cxn modelId="{AC19D4C5-029C-9B46-929C-6912ECD2EBF5}" type="presParOf" srcId="{9B631CBC-78E3-1A48-ABB6-3721CAB2298B}" destId="{6DC1F278-6148-274A-ABC7-70B36AFCA02D}" srcOrd="0" destOrd="0" presId="urn:microsoft.com/office/officeart/2005/8/layout/pyramid3"/>
    <dgm:cxn modelId="{136D8C10-7DC6-F940-BDA8-FD26C29BCC7D}" type="presParOf" srcId="{9B631CBC-78E3-1A48-ABB6-3721CAB2298B}" destId="{D0EEF433-F0A1-E842-AC4C-A5AC93DE1920}" srcOrd="1" destOrd="0" presId="urn:microsoft.com/office/officeart/2005/8/layout/pyramid3"/>
    <dgm:cxn modelId="{F86A3FCE-988C-854F-B310-83987F651448}" type="presParOf" srcId="{9B631CBC-78E3-1A48-ABB6-3721CAB2298B}" destId="{7F637247-4B31-E648-9893-D447DC1A5AF0}" srcOrd="2" destOrd="0" presId="urn:microsoft.com/office/officeart/2005/8/layout/pyramid3"/>
    <dgm:cxn modelId="{B819497E-021F-D44E-8EC9-BFCF65203829}" type="presParOf" srcId="{9B631CBC-78E3-1A48-ABB6-3721CAB2298B}" destId="{4EAAF854-D0BE-2340-882B-4D896AA2FA68}" srcOrd="3" destOrd="0" presId="urn:microsoft.com/office/officeart/2005/8/layout/pyramid3"/>
    <dgm:cxn modelId="{05991148-F6C8-D74F-9CD0-771316F92225}" type="presParOf" srcId="{FB6FCC0B-2B71-8846-A650-A46D74E07137}" destId="{C503150F-56AE-EC49-9378-80E649AEF0D7}" srcOrd="3" destOrd="0" presId="urn:microsoft.com/office/officeart/2005/8/layout/pyramid3"/>
    <dgm:cxn modelId="{87DB087E-64B2-4849-A008-A6B72C3BCC50}" type="presParOf" srcId="{C503150F-56AE-EC49-9378-80E649AEF0D7}" destId="{A1AF8C6D-1702-3140-B4BE-006E75E73B24}" srcOrd="0" destOrd="0" presId="urn:microsoft.com/office/officeart/2005/8/layout/pyramid3"/>
    <dgm:cxn modelId="{82D2E651-DB9B-AD4B-9822-5E9D5C5AC214}" type="presParOf" srcId="{C503150F-56AE-EC49-9378-80E649AEF0D7}" destId="{CEEC3F69-FCCF-5144-B3D6-EDB730EBF53B}" srcOrd="1" destOrd="0" presId="urn:microsoft.com/office/officeart/2005/8/layout/pyramid3"/>
    <dgm:cxn modelId="{C968AAD8-9FFA-C547-A551-F1ABDD686542}" type="presParOf" srcId="{C503150F-56AE-EC49-9378-80E649AEF0D7}" destId="{92CCBFD8-6BE8-3D4C-981B-689DACDE5038}" srcOrd="2" destOrd="0" presId="urn:microsoft.com/office/officeart/2005/8/layout/pyramid3"/>
    <dgm:cxn modelId="{881CF736-5E18-A44E-9975-C7A84AE05075}" type="presParOf" srcId="{C503150F-56AE-EC49-9378-80E649AEF0D7}" destId="{B7EF344B-EEDB-9D48-B48B-4A4398C5BA4E}" srcOrd="3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ADAB5-713E-7E4D-A537-C65BBC28CEED}">
      <dsp:nvSpPr>
        <dsp:cNvPr id="0" name=""/>
        <dsp:cNvSpPr/>
      </dsp:nvSpPr>
      <dsp:spPr>
        <a:xfrm>
          <a:off x="3627120" y="0"/>
          <a:ext cx="2468880" cy="1158999"/>
        </a:xfrm>
        <a:prstGeom prst="nonIsoscelesTrapezoid">
          <a:avLst>
            <a:gd name="adj1" fmla="val 44708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Donors / volunteers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Online campaigns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Events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Ongoing Programs</a:t>
          </a:r>
          <a:endParaRPr lang="en-US" sz="1600" kern="1200" dirty="0"/>
        </a:p>
      </dsp:txBody>
      <dsp:txXfrm>
        <a:off x="4145280" y="0"/>
        <a:ext cx="1950720" cy="1158999"/>
      </dsp:txXfrm>
    </dsp:sp>
    <dsp:sp modelId="{987063C6-1CA0-0040-9907-4F0E11008934}">
      <dsp:nvSpPr>
        <dsp:cNvPr id="0" name=""/>
        <dsp:cNvSpPr/>
      </dsp:nvSpPr>
      <dsp:spPr>
        <a:xfrm rot="10800000">
          <a:off x="0" y="0"/>
          <a:ext cx="4145280" cy="1158999"/>
        </a:xfrm>
        <a:prstGeom prst="trapezoid">
          <a:avLst>
            <a:gd name="adj" fmla="val 4470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Acquisition</a:t>
          </a:r>
          <a:endParaRPr lang="en-US" sz="2600" kern="1200" dirty="0"/>
        </a:p>
      </dsp:txBody>
      <dsp:txXfrm rot="-10800000">
        <a:off x="725423" y="0"/>
        <a:ext cx="2694432" cy="1158999"/>
      </dsp:txXfrm>
    </dsp:sp>
    <dsp:sp modelId="{BE3E92F7-ECBF-2544-9946-F6F63D92AEA8}">
      <dsp:nvSpPr>
        <dsp:cNvPr id="0" name=""/>
        <dsp:cNvSpPr/>
      </dsp:nvSpPr>
      <dsp:spPr>
        <a:xfrm>
          <a:off x="3108959" y="1158999"/>
          <a:ext cx="2987040" cy="1158999"/>
        </a:xfrm>
        <a:prstGeom prst="nonIsoscelesTrapezoid">
          <a:avLst>
            <a:gd name="adj1" fmla="val 44708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Repeat giving (time or money)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Engagement</a:t>
          </a:r>
          <a:endParaRPr lang="en-US" sz="1600" kern="1200" dirty="0"/>
        </a:p>
      </dsp:txBody>
      <dsp:txXfrm>
        <a:off x="3627120" y="1158999"/>
        <a:ext cx="2468880" cy="1158999"/>
      </dsp:txXfrm>
    </dsp:sp>
    <dsp:sp modelId="{6A5F6164-ADA7-BC4E-8DEE-C9E26CDA4B38}">
      <dsp:nvSpPr>
        <dsp:cNvPr id="0" name=""/>
        <dsp:cNvSpPr/>
      </dsp:nvSpPr>
      <dsp:spPr>
        <a:xfrm rot="10800000">
          <a:off x="518159" y="1158999"/>
          <a:ext cx="3108960" cy="1158999"/>
        </a:xfrm>
        <a:prstGeom prst="trapezoid">
          <a:avLst>
            <a:gd name="adj" fmla="val 44708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Retention</a:t>
          </a:r>
          <a:endParaRPr lang="en-US" sz="2600" kern="1200" dirty="0"/>
        </a:p>
      </dsp:txBody>
      <dsp:txXfrm rot="-10800000">
        <a:off x="1062227" y="1158999"/>
        <a:ext cx="2020824" cy="1158999"/>
      </dsp:txXfrm>
    </dsp:sp>
    <dsp:sp modelId="{6DC1F278-6148-274A-ABC7-70B36AFCA02D}">
      <dsp:nvSpPr>
        <dsp:cNvPr id="0" name=""/>
        <dsp:cNvSpPr/>
      </dsp:nvSpPr>
      <dsp:spPr>
        <a:xfrm>
          <a:off x="2590800" y="2317999"/>
          <a:ext cx="3505200" cy="1158999"/>
        </a:xfrm>
        <a:prstGeom prst="nonIsoscelesTrapezoid">
          <a:avLst>
            <a:gd name="adj1" fmla="val 44708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Passionate about your cause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Bring others in</a:t>
          </a:r>
          <a:endParaRPr lang="en-US" sz="1600" kern="1200" dirty="0"/>
        </a:p>
      </dsp:txBody>
      <dsp:txXfrm>
        <a:off x="3108959" y="2317999"/>
        <a:ext cx="2987040" cy="1158999"/>
      </dsp:txXfrm>
    </dsp:sp>
    <dsp:sp modelId="{7F637247-4B31-E648-9893-D447DC1A5AF0}">
      <dsp:nvSpPr>
        <dsp:cNvPr id="0" name=""/>
        <dsp:cNvSpPr/>
      </dsp:nvSpPr>
      <dsp:spPr>
        <a:xfrm rot="10800000">
          <a:off x="1036320" y="2317999"/>
          <a:ext cx="2072640" cy="1158999"/>
        </a:xfrm>
        <a:prstGeom prst="trapezoid">
          <a:avLst>
            <a:gd name="adj" fmla="val 44708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Referral</a:t>
          </a:r>
          <a:endParaRPr lang="en-US" sz="2600" kern="1200" dirty="0"/>
        </a:p>
      </dsp:txBody>
      <dsp:txXfrm rot="-10800000">
        <a:off x="1399031" y="2317999"/>
        <a:ext cx="1347216" cy="1158999"/>
      </dsp:txXfrm>
    </dsp:sp>
    <dsp:sp modelId="{A1AF8C6D-1702-3140-B4BE-006E75E73B24}">
      <dsp:nvSpPr>
        <dsp:cNvPr id="0" name=""/>
        <dsp:cNvSpPr/>
      </dsp:nvSpPr>
      <dsp:spPr>
        <a:xfrm>
          <a:off x="2072640" y="3476999"/>
          <a:ext cx="4023360" cy="1158999"/>
        </a:xfrm>
        <a:prstGeom prst="nonIsoscelesTrapezoid">
          <a:avLst>
            <a:gd name="adj1" fmla="val 44708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Lifetime givers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Extremely passionate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Relationships built up over time</a:t>
          </a:r>
          <a:endParaRPr lang="en-US" sz="1600" kern="1200" dirty="0"/>
        </a:p>
      </dsp:txBody>
      <dsp:txXfrm>
        <a:off x="2590800" y="3476999"/>
        <a:ext cx="3505200" cy="1158999"/>
      </dsp:txXfrm>
    </dsp:sp>
    <dsp:sp modelId="{92CCBFD8-6BE8-3D4C-981B-689DACDE5038}">
      <dsp:nvSpPr>
        <dsp:cNvPr id="0" name=""/>
        <dsp:cNvSpPr/>
      </dsp:nvSpPr>
      <dsp:spPr>
        <a:xfrm rot="10800000">
          <a:off x="1554480" y="3476999"/>
          <a:ext cx="1036320" cy="1158999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	Major Gifts</a:t>
          </a:r>
          <a:endParaRPr lang="en-US" sz="2600" kern="1200" dirty="0"/>
        </a:p>
      </dsp:txBody>
      <dsp:txXfrm rot="-10800000">
        <a:off x="1554480" y="3476999"/>
        <a:ext cx="1036320" cy="1158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FE78D-23F1-B443-B997-2DCE891F6636}" type="datetimeFigureOut">
              <a:rPr lang="en-US" smtClean="0"/>
              <a:t>5/16/16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064F3-BB63-CB49-A23A-971E2C7E0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4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064F3-BB63-CB49-A23A-971E2C7E09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26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064F3-BB63-CB49-A23A-971E2C7E09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26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064F3-BB63-CB49-A23A-971E2C7E09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26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064F3-BB63-CB49-A23A-971E2C7E09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4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Look at your p2p fundraising campaigns as an opportunity to engage with your passionate supporters even more</a:t>
            </a:r>
          </a:p>
          <a:p>
            <a:endParaRPr lang="en-US" baseline="0" dirty="0" smtClean="0"/>
          </a:p>
          <a:p>
            <a:r>
              <a:rPr lang="en-US" dirty="0" smtClean="0"/>
              <a:t>We hold “p2p fundraising” happy hours!</a:t>
            </a:r>
          </a:p>
          <a:p>
            <a:endParaRPr lang="en-US" dirty="0" smtClean="0"/>
          </a:p>
          <a:p>
            <a:r>
              <a:rPr lang="en-US" dirty="0" smtClean="0"/>
              <a:t>Make it</a:t>
            </a:r>
            <a:r>
              <a:rPr lang="en-US" baseline="0" dirty="0" smtClean="0"/>
              <a:t> social…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Align your supporters behind a goal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Make the idea fun and quirky – stuffed animal campaign for Paleontological Research Institute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064F3-BB63-CB49-A23A-971E2C7E09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5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$$$ - not just more Typically for a lot less money than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064F3-BB63-CB49-A23A-971E2C7E09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26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064F3-BB63-CB49-A23A-971E2C7E09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26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Engagement</a:t>
            </a:r>
          </a:p>
          <a:p>
            <a:pPr marL="228600" indent="-228600">
              <a:buAutoNum type="arabicPeriod"/>
            </a:pPr>
            <a:r>
              <a:rPr lang="en-US" dirty="0" smtClean="0"/>
              <a:t>Additional touch points throughout the year</a:t>
            </a:r>
          </a:p>
          <a:p>
            <a:pPr marL="228600" indent="-228600">
              <a:buAutoNum type="arabicPeriod"/>
            </a:pPr>
            <a:r>
              <a:rPr lang="en-US" dirty="0" smtClean="0"/>
              <a:t>Complements</a:t>
            </a:r>
            <a:r>
              <a:rPr lang="en-US" baseline="0" dirty="0" smtClean="0"/>
              <a:t> major donors – story that we see major donors contribute to online campaigns b/c they want to be part of something cool and fun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Stewardship and reporting on use of money is key to 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Opposite of too much is too much</a:t>
            </a:r>
          </a:p>
          <a:p>
            <a:pPr marL="1143000" lvl="2" indent="-228600">
              <a:buAutoNum type="arabicPeriod"/>
            </a:pPr>
            <a:r>
              <a:rPr lang="en-US" baseline="0" dirty="0" smtClean="0"/>
              <a:t>Plan wisely</a:t>
            </a:r>
          </a:p>
          <a:p>
            <a:pPr marL="1143000" lvl="2" indent="-228600">
              <a:buAutoNum type="arabicPeriod"/>
            </a:pPr>
            <a:r>
              <a:rPr lang="en-US" baseline="0" dirty="0" smtClean="0"/>
              <a:t>Thank</a:t>
            </a:r>
          </a:p>
          <a:p>
            <a:pPr marL="1143000" lvl="2" indent="-228600">
              <a:buAutoNum type="arabicPeriod"/>
            </a:pPr>
            <a:r>
              <a:rPr lang="en-US" baseline="0" dirty="0" smtClean="0"/>
              <a:t>Show how it’s being used</a:t>
            </a:r>
          </a:p>
          <a:p>
            <a:pPr marL="1143000" lvl="2" indent="-228600">
              <a:buAutoNum type="arabicPeriod"/>
            </a:pPr>
            <a:r>
              <a:rPr lang="en-US" baseline="0" dirty="0" smtClean="0"/>
              <a:t>Those that are passionate will come back over and 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064F3-BB63-CB49-A23A-971E2C7E09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55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064F3-BB63-CB49-A23A-971E2C7E09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26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064F3-BB63-CB49-A23A-971E2C7E09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55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064F3-BB63-CB49-A23A-971E2C7E09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55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064F3-BB63-CB49-A23A-971E2C7E09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55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064F3-BB63-CB49-A23A-971E2C7E09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52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36F0-53B5-734F-AB45-81B8C8365CD5}" type="datetimeFigureOut">
              <a:rPr lang="en-US" smtClean="0"/>
              <a:t>5/16/16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D514-597F-4D42-BB99-1E8CC5D2C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7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36F0-53B5-734F-AB45-81B8C8365CD5}" type="datetimeFigureOut">
              <a:rPr lang="en-US" smtClean="0"/>
              <a:t>5/16/16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D514-597F-4D42-BB99-1E8CC5D2C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07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36F0-53B5-734F-AB45-81B8C8365CD5}" type="datetimeFigureOut">
              <a:rPr lang="en-US" smtClean="0"/>
              <a:t>5/16/16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D514-597F-4D42-BB99-1E8CC5D2C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73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3920-6193-F740-95DF-6167B425E12F}" type="datetimeFigureOut">
              <a:rPr lang="en-US" smtClean="0"/>
              <a:t>5/16/16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3D21-66A1-CD4D-83F6-922C2903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5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36F0-53B5-734F-AB45-81B8C8365CD5}" type="datetimeFigureOut">
              <a:rPr lang="en-US" smtClean="0"/>
              <a:t>5/16/16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D514-597F-4D42-BB99-1E8CC5D2C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18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36F0-53B5-734F-AB45-81B8C8365CD5}" type="datetimeFigureOut">
              <a:rPr lang="en-US" smtClean="0"/>
              <a:t>5/16/16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D514-597F-4D42-BB99-1E8CC5D2C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85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36F0-53B5-734F-AB45-81B8C8365CD5}" type="datetimeFigureOut">
              <a:rPr lang="en-US" smtClean="0"/>
              <a:t>5/16/16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D514-597F-4D42-BB99-1E8CC5D2C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38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36F0-53B5-734F-AB45-81B8C8365CD5}" type="datetimeFigureOut">
              <a:rPr lang="en-US" smtClean="0"/>
              <a:t>5/16/16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D514-597F-4D42-BB99-1E8CC5D2C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3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36F0-53B5-734F-AB45-81B8C8365CD5}" type="datetimeFigureOut">
              <a:rPr lang="en-US" smtClean="0"/>
              <a:t>5/16/16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D514-597F-4D42-BB99-1E8CC5D2C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8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36F0-53B5-734F-AB45-81B8C8365CD5}" type="datetimeFigureOut">
              <a:rPr lang="en-US" smtClean="0"/>
              <a:t>5/16/16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D514-597F-4D42-BB99-1E8CC5D2C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6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36F0-53B5-734F-AB45-81B8C8365CD5}" type="datetimeFigureOut">
              <a:rPr lang="en-US" smtClean="0"/>
              <a:t>5/16/16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D514-597F-4D42-BB99-1E8CC5D2C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26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36F0-53B5-734F-AB45-81B8C8365CD5}" type="datetimeFigureOut">
              <a:rPr lang="en-US" smtClean="0"/>
              <a:t>5/16/16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D514-597F-4D42-BB99-1E8CC5D2C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D36F0-53B5-734F-AB45-81B8C8365CD5}" type="datetimeFigureOut">
              <a:rPr lang="en-US" smtClean="0"/>
              <a:t>5/16/16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2D514-597F-4D42-BB99-1E8CC5D2C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8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aaron@givegab.com" TargetMode="External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143913"/>
            <a:ext cx="2545049" cy="12990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85800"/>
            <a:ext cx="914400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Crowdfunding: It’s Not </a:t>
            </a:r>
            <a:r>
              <a:rPr lang="en-US" sz="3200" b="1" i="1" dirty="0" smtClean="0">
                <a:solidFill>
                  <a:srgbClr val="007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3200" b="1" dirty="0" smtClean="0">
                <a:solidFill>
                  <a:srgbClr val="007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About the Money</a:t>
            </a:r>
          </a:p>
          <a:p>
            <a:pPr algn="ctr"/>
            <a:endParaRPr lang="en-US" sz="1100" b="1" dirty="0" smtClean="0">
              <a:solidFill>
                <a:srgbClr val="007D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007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Webinar</a:t>
            </a:r>
          </a:p>
          <a:p>
            <a:pPr algn="ctr"/>
            <a:r>
              <a:rPr lang="en-US" sz="2400" b="1" dirty="0" smtClean="0">
                <a:solidFill>
                  <a:srgbClr val="007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 </a:t>
            </a:r>
            <a:r>
              <a:rPr lang="en-US" sz="2400" b="1" dirty="0" err="1" smtClean="0">
                <a:solidFill>
                  <a:srgbClr val="007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GiveGab</a:t>
            </a:r>
            <a:endParaRPr lang="en-US" sz="2400" b="1" dirty="0">
              <a:solidFill>
                <a:srgbClr val="007D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475" y="2578909"/>
            <a:ext cx="4876799" cy="3593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Thanks for joining us. A few instructions before we begin:</a:t>
            </a:r>
          </a:p>
          <a:p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You may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join the audio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by selecting the radio button for either “Telephone” or “Mic &amp; Speakers”. If you are using telephone, please dial in using the conference line and audio pin provided.</a:t>
            </a:r>
          </a:p>
          <a:p>
            <a:endParaRPr lang="en-U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If you are having any technical issues, please let us know in the chat box.</a:t>
            </a:r>
          </a:p>
          <a:p>
            <a:endParaRPr lang="en-U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 will have time for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at the end of the webinar. Please feel free to enter your questions in the chat box at any time.</a:t>
            </a:r>
          </a:p>
          <a:p>
            <a:endParaRPr 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This webinar is being recorded and we will distribute the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slides and recording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after the webinar has concluded.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760" y="2590800"/>
            <a:ext cx="1315289" cy="13152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01434" y="4006987"/>
            <a:ext cx="3039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Emily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Tamanaha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Director of Membership &amp; Programs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304800" y="2514600"/>
            <a:ext cx="5029200" cy="3686175"/>
          </a:xfrm>
          <a:prstGeom prst="wedgeRectCallout">
            <a:avLst>
              <a:gd name="adj1" fmla="val 82576"/>
              <a:gd name="adj2" fmla="val -30428"/>
            </a:avLst>
          </a:prstGeom>
          <a:noFill/>
          <a:ln>
            <a:solidFill>
              <a:srgbClr val="007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20288" y="6473428"/>
            <a:ext cx="2903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www.massnonprofitnet.org</a:t>
            </a:r>
            <a:endParaRPr lang="en-US" dirty="0">
              <a:solidFill>
                <a:srgbClr val="007D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144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598"/>
            <a:ext cx="91440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Online Fundraising: Best Practices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800" dirty="0" smtClean="0"/>
              <a:t>Put the donor in the story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 smtClean="0"/>
              <a:t>Personal asks trump all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 smtClean="0"/>
              <a:t>Momentum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 smtClean="0"/>
              <a:t>Enthusiastic, public thanks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 smtClean="0"/>
              <a:t>Have Fun!</a:t>
            </a:r>
          </a:p>
        </p:txBody>
      </p:sp>
      <p:pic>
        <p:nvPicPr>
          <p:cNvPr id="5" name="Picture 4" descr="GiveGab-Logo-TM-20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07" y="5968951"/>
            <a:ext cx="1778098" cy="88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05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1. It’s all about the donor!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5200" dirty="0" smtClean="0"/>
              <a:t>The “you” test</a:t>
            </a:r>
          </a:p>
          <a:p>
            <a:r>
              <a:rPr lang="en-US" sz="5200" dirty="0" smtClean="0"/>
              <a:t>Inspire the donor to battle</a:t>
            </a:r>
          </a:p>
          <a:p>
            <a:r>
              <a:rPr lang="en-US" sz="5200" dirty="0" smtClean="0"/>
              <a:t>Multiple asks</a:t>
            </a:r>
          </a:p>
          <a:p>
            <a:r>
              <a:rPr lang="en-US" sz="5200" dirty="0" smtClean="0"/>
              <a:t>Make a promise that makes a difference</a:t>
            </a:r>
            <a:endParaRPr lang="en-US" sz="5200" dirty="0"/>
          </a:p>
        </p:txBody>
      </p:sp>
      <p:pic>
        <p:nvPicPr>
          <p:cNvPr id="5" name="Picture 4" descr="GiveGab-Logo-TM-2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07" y="5968951"/>
            <a:ext cx="1778098" cy="88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82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5-26 at 9.37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0"/>
            <a:ext cx="7871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51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0555"/>
            <a:ext cx="8229600" cy="49785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Quiz: What is the best way to attract donors to your campaign?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 smtClean="0"/>
              <a:t>Direct mail</a:t>
            </a:r>
            <a:r>
              <a:rPr lang="en-US" sz="4800" dirty="0" smtClean="0"/>
              <a:t>, social media, email blasts, direct email, ads, phone</a:t>
            </a:r>
            <a:endParaRPr lang="en-US" sz="4800" dirty="0" smtClean="0"/>
          </a:p>
        </p:txBody>
      </p:sp>
      <p:pic>
        <p:nvPicPr>
          <p:cNvPr id="5" name="Picture 4" descr="GiveGab-Logo-TM-20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07" y="5968951"/>
            <a:ext cx="1778098" cy="88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07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2</a:t>
            </a:r>
            <a:r>
              <a:rPr lang="en-US" sz="6000" dirty="0" smtClean="0"/>
              <a:t>. Personal asks trump all</a:t>
            </a:r>
            <a:endParaRPr lang="en-US" sz="6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5626661"/>
              </p:ext>
            </p:extLst>
          </p:nvPr>
        </p:nvGraphicFramePr>
        <p:xfrm>
          <a:off x="1568520" y="1600200"/>
          <a:ext cx="5829625" cy="4218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2174"/>
                <a:gridCol w="2227451"/>
              </a:tblGrid>
              <a:tr h="989769">
                <a:tc>
                  <a:txBody>
                    <a:bodyPr/>
                    <a:lstStyle/>
                    <a:p>
                      <a:pPr algn="ctr"/>
                      <a:endParaRPr lang="en-US" sz="3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/>
                        <a:t>Success</a:t>
                      </a:r>
                      <a:r>
                        <a:rPr lang="en-US" sz="3800" baseline="0" dirty="0" smtClean="0"/>
                        <a:t> Rate</a:t>
                      </a:r>
                      <a:endParaRPr lang="en-US" sz="3800" dirty="0"/>
                    </a:p>
                  </a:txBody>
                  <a:tcPr anchor="ctr"/>
                </a:tc>
              </a:tr>
              <a:tr h="989769"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/>
                        <a:t>Social</a:t>
                      </a:r>
                      <a:r>
                        <a:rPr lang="en-US" sz="3800" baseline="0" dirty="0" smtClean="0"/>
                        <a:t> Shares</a:t>
                      </a:r>
                      <a:endParaRPr lang="en-US" sz="3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/>
                        <a:t>.25%</a:t>
                      </a:r>
                      <a:endParaRPr lang="en-US" sz="3800" dirty="0"/>
                    </a:p>
                  </a:txBody>
                  <a:tcPr anchor="ctr"/>
                </a:tc>
              </a:tr>
              <a:tr h="989769"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/>
                        <a:t>Email Blasts</a:t>
                      </a:r>
                      <a:endParaRPr lang="en-US" sz="3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989769"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/>
                        <a:t>Personal Asks</a:t>
                      </a:r>
                      <a:endParaRPr lang="en-US" sz="3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451223"/>
              </p:ext>
            </p:extLst>
          </p:nvPr>
        </p:nvGraphicFramePr>
        <p:xfrm>
          <a:off x="1568520" y="1600200"/>
          <a:ext cx="5829625" cy="4218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2174"/>
                <a:gridCol w="2227451"/>
              </a:tblGrid>
              <a:tr h="989769">
                <a:tc>
                  <a:txBody>
                    <a:bodyPr/>
                    <a:lstStyle/>
                    <a:p>
                      <a:pPr algn="ctr"/>
                      <a:endParaRPr lang="en-US" sz="3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/>
                        <a:t>Success</a:t>
                      </a:r>
                      <a:r>
                        <a:rPr lang="en-US" sz="3800" baseline="0" dirty="0" smtClean="0"/>
                        <a:t> Rate</a:t>
                      </a:r>
                      <a:endParaRPr lang="en-US" sz="3800" dirty="0"/>
                    </a:p>
                  </a:txBody>
                  <a:tcPr anchor="ctr"/>
                </a:tc>
              </a:tr>
              <a:tr h="989769"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/>
                        <a:t>Social</a:t>
                      </a:r>
                      <a:r>
                        <a:rPr lang="en-US" sz="3800" baseline="0" dirty="0" smtClean="0"/>
                        <a:t> Shares</a:t>
                      </a:r>
                      <a:endParaRPr lang="en-US" sz="3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/>
                        <a:t>.25%</a:t>
                      </a:r>
                      <a:endParaRPr lang="en-US" sz="3800" dirty="0"/>
                    </a:p>
                  </a:txBody>
                  <a:tcPr anchor="ctr"/>
                </a:tc>
              </a:tr>
              <a:tr h="989769"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/>
                        <a:t>Email Blasts</a:t>
                      </a:r>
                      <a:endParaRPr lang="en-US" sz="3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/>
                        <a:t>2% - 8%</a:t>
                      </a:r>
                      <a:endParaRPr lang="en-US" sz="3800" dirty="0"/>
                    </a:p>
                  </a:txBody>
                  <a:tcPr anchor="ctr"/>
                </a:tc>
              </a:tr>
              <a:tr h="989769"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/>
                        <a:t>Personal Asks</a:t>
                      </a:r>
                      <a:endParaRPr lang="en-US" sz="3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/>
                        <a:t>70%</a:t>
                      </a:r>
                      <a:endParaRPr lang="en-US" sz="38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4900026"/>
              </p:ext>
            </p:extLst>
          </p:nvPr>
        </p:nvGraphicFramePr>
        <p:xfrm>
          <a:off x="1568520" y="1600200"/>
          <a:ext cx="5829625" cy="4218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2174"/>
                <a:gridCol w="2227451"/>
              </a:tblGrid>
              <a:tr h="989769">
                <a:tc>
                  <a:txBody>
                    <a:bodyPr/>
                    <a:lstStyle/>
                    <a:p>
                      <a:pPr algn="ctr"/>
                      <a:endParaRPr lang="en-US" sz="3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/>
                        <a:t>Success</a:t>
                      </a:r>
                      <a:r>
                        <a:rPr lang="en-US" sz="3800" baseline="0" dirty="0" smtClean="0"/>
                        <a:t> Rate</a:t>
                      </a:r>
                      <a:endParaRPr lang="en-US" sz="3800" dirty="0"/>
                    </a:p>
                  </a:txBody>
                  <a:tcPr anchor="ctr"/>
                </a:tc>
              </a:tr>
              <a:tr h="989769"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/>
                        <a:t>Social</a:t>
                      </a:r>
                      <a:r>
                        <a:rPr lang="en-US" sz="3800" baseline="0" dirty="0" smtClean="0"/>
                        <a:t> Shares</a:t>
                      </a:r>
                      <a:endParaRPr lang="en-US" sz="3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/>
                        <a:t>.25%</a:t>
                      </a:r>
                      <a:endParaRPr lang="en-US" sz="3800" dirty="0"/>
                    </a:p>
                  </a:txBody>
                  <a:tcPr anchor="ctr"/>
                </a:tc>
              </a:tr>
              <a:tr h="989769"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/>
                        <a:t>Email Blasts</a:t>
                      </a:r>
                      <a:endParaRPr lang="en-US" sz="3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/>
                        <a:t>2%</a:t>
                      </a:r>
                      <a:r>
                        <a:rPr lang="en-US" sz="3800" baseline="0" dirty="0" smtClean="0"/>
                        <a:t> - 8%</a:t>
                      </a:r>
                      <a:endParaRPr lang="en-US" sz="3800" dirty="0"/>
                    </a:p>
                  </a:txBody>
                  <a:tcPr anchor="ctr"/>
                </a:tc>
              </a:tr>
              <a:tr h="989769"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/>
                        <a:t>Personal Asks</a:t>
                      </a:r>
                      <a:endParaRPr lang="en-US" sz="3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60</a:t>
                      </a:r>
                      <a:r>
                        <a:rPr lang="en-US" sz="3600" dirty="0" smtClean="0"/>
                        <a:t>%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Picture 7" descr="GiveGab-Logo-TM-2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07" y="5968951"/>
            <a:ext cx="1778098" cy="88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49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5-26 at 9.41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0"/>
            <a:ext cx="8505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37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3. Momentum is King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No one donates to losers</a:t>
            </a:r>
          </a:p>
          <a:p>
            <a:r>
              <a:rPr lang="en-US" sz="4800" dirty="0"/>
              <a:t>Pre-seed is </a:t>
            </a:r>
            <a:r>
              <a:rPr lang="en-US" sz="4800" dirty="0" smtClean="0"/>
              <a:t>crucial</a:t>
            </a:r>
          </a:p>
          <a:p>
            <a:r>
              <a:rPr lang="en-US" sz="4800" dirty="0" smtClean="0"/>
              <a:t>Last 70% easier than first 30%</a:t>
            </a:r>
          </a:p>
          <a:p>
            <a:r>
              <a:rPr lang="en-US" sz="4800" dirty="0" smtClean="0"/>
              <a:t>Avoid the “trough of sorrow”</a:t>
            </a:r>
          </a:p>
          <a:p>
            <a:r>
              <a:rPr lang="en-US" sz="4800" b="1" dirty="0" smtClean="0"/>
              <a:t>Fundraising </a:t>
            </a:r>
            <a:r>
              <a:rPr lang="en-US" sz="4800" b="1" dirty="0"/>
              <a:t>C</a:t>
            </a:r>
            <a:r>
              <a:rPr lang="en-US" sz="4800" b="1" dirty="0" smtClean="0"/>
              <a:t>hamps key</a:t>
            </a:r>
          </a:p>
        </p:txBody>
      </p:sp>
      <p:pic>
        <p:nvPicPr>
          <p:cNvPr id="5" name="Picture 4" descr="GiveGab-Logo-TM-2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07" y="5968951"/>
            <a:ext cx="1778098" cy="88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20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5-26 at 9.43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66" y="294846"/>
            <a:ext cx="5673167" cy="61123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Screen Shot 2015-05-26 at 9.44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516">
            <a:off x="2902268" y="607896"/>
            <a:ext cx="5774246" cy="57835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66707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3887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When do you perform “stewardship”?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 smtClean="0"/>
              <a:t>Annual report, during fundraising activities, after fundraiser, whoops!</a:t>
            </a:r>
            <a:endParaRPr lang="en-US" sz="4800" dirty="0" smtClean="0"/>
          </a:p>
        </p:txBody>
      </p:sp>
      <p:pic>
        <p:nvPicPr>
          <p:cNvPr id="5" name="Picture 4" descr="GiveGab-Logo-TM-20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07" y="5968951"/>
            <a:ext cx="1778098" cy="88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07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4</a:t>
            </a:r>
            <a:r>
              <a:rPr lang="en-US" sz="6000" dirty="0" smtClean="0"/>
              <a:t>. Thank You!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No thanks = no retention</a:t>
            </a:r>
          </a:p>
          <a:p>
            <a:r>
              <a:rPr lang="en-US" sz="4800" dirty="0" smtClean="0"/>
              <a:t>Happy donors multiply</a:t>
            </a:r>
          </a:p>
          <a:p>
            <a:r>
              <a:rPr lang="en-US" sz="4800" dirty="0" smtClean="0"/>
              <a:t>Segment</a:t>
            </a:r>
          </a:p>
          <a:p>
            <a:r>
              <a:rPr lang="en-US" sz="4800" dirty="0" smtClean="0"/>
              <a:t>3-3-3 Rule: </a:t>
            </a:r>
          </a:p>
          <a:p>
            <a:pPr lvl="1"/>
            <a:r>
              <a:rPr lang="en-US" sz="4800" dirty="0" smtClean="0"/>
              <a:t>3 min, 3 days, 3 months</a:t>
            </a:r>
            <a:endParaRPr lang="en-US" sz="4000" dirty="0" smtClean="0"/>
          </a:p>
          <a:p>
            <a:endParaRPr lang="en-US" sz="4200" dirty="0"/>
          </a:p>
        </p:txBody>
      </p:sp>
      <p:pic>
        <p:nvPicPr>
          <p:cNvPr id="5" name="Picture 4" descr="GiveGab-Logo-TM-20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07" y="5968951"/>
            <a:ext cx="1778098" cy="88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73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375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Is </a:t>
            </a:r>
            <a:r>
              <a:rPr lang="en-US" sz="4800" dirty="0" err="1" smtClean="0"/>
              <a:t>crowdfunding</a:t>
            </a:r>
            <a:r>
              <a:rPr lang="en-US" sz="4800" dirty="0" smtClean="0"/>
              <a:t> (online fundraising) part of your annual fundraising strategy?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 smtClean="0"/>
              <a:t>Yes, no, maybe??</a:t>
            </a:r>
            <a:endParaRPr lang="en-US" sz="4800" dirty="0" smtClean="0"/>
          </a:p>
        </p:txBody>
      </p:sp>
      <p:pic>
        <p:nvPicPr>
          <p:cNvPr id="5" name="Picture 4" descr="GiveGab-Logo-TM-20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07" y="5968951"/>
            <a:ext cx="1778098" cy="88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9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5-26 at 9.47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050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35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176733"/>
          </a:xfrm>
        </p:spPr>
        <p:txBody>
          <a:bodyPr>
            <a:normAutofit/>
          </a:bodyPr>
          <a:lstStyle/>
          <a:p>
            <a:r>
              <a:rPr lang="en-US" sz="11000" dirty="0" smtClean="0"/>
              <a:t>5. Have Fun!</a:t>
            </a:r>
            <a:endParaRPr lang="en-US" sz="11000" dirty="0"/>
          </a:p>
        </p:txBody>
      </p:sp>
      <p:pic>
        <p:nvPicPr>
          <p:cNvPr id="5" name="Picture 4" descr="GiveGab-Logo-TM-20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07" y="5968951"/>
            <a:ext cx="1778098" cy="88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vegab-logo-tagline (1)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75"/>
          <a:stretch/>
        </p:blipFill>
        <p:spPr>
          <a:xfrm>
            <a:off x="550437" y="1519293"/>
            <a:ext cx="8087950" cy="17659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3836" y="3100988"/>
            <a:ext cx="73231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/>
              <a:t>The Nonprofit Giving Platform</a:t>
            </a:r>
            <a:endParaRPr lang="en-US" sz="3800" dirty="0"/>
          </a:p>
        </p:txBody>
      </p:sp>
      <p:sp>
        <p:nvSpPr>
          <p:cNvPr id="5" name="TextBox 4"/>
          <p:cNvSpPr txBox="1"/>
          <p:nvPr/>
        </p:nvSpPr>
        <p:spPr>
          <a:xfrm>
            <a:off x="946236" y="4884010"/>
            <a:ext cx="73231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Aaron Godert</a:t>
            </a:r>
          </a:p>
          <a:p>
            <a:pPr algn="ctr"/>
            <a:r>
              <a:rPr lang="en-US" sz="2400" dirty="0" smtClean="0"/>
              <a:t>COO </a:t>
            </a:r>
            <a:r>
              <a:rPr lang="en-US" sz="2400" dirty="0" smtClean="0"/>
              <a:t>&amp; Co-Founder</a:t>
            </a:r>
          </a:p>
          <a:p>
            <a:pPr algn="ctr"/>
            <a:r>
              <a:rPr lang="en-US" sz="2400" dirty="0" smtClean="0">
                <a:hlinkClick r:id="rId3"/>
              </a:rPr>
              <a:t>aaron@givegab.com</a:t>
            </a:r>
            <a:endParaRPr lang="en-US" sz="2400" dirty="0" smtClean="0"/>
          </a:p>
          <a:p>
            <a:pPr algn="ctr"/>
            <a:r>
              <a:rPr lang="en-US" sz="2400" dirty="0"/>
              <a:t>t</a:t>
            </a:r>
            <a:r>
              <a:rPr lang="en-US" sz="2400" dirty="0" smtClean="0"/>
              <a:t>: @</a:t>
            </a:r>
            <a:r>
              <a:rPr lang="en-US" sz="2400" dirty="0" err="1" smtClean="0"/>
              <a:t>aarongodert</a:t>
            </a:r>
            <a:endParaRPr lang="en-US" sz="2400" dirty="0" smtClean="0"/>
          </a:p>
          <a:p>
            <a:pPr algn="ctr"/>
            <a:r>
              <a:rPr lang="en-US" sz="2400" dirty="0" smtClean="0"/>
              <a:t>607.342.8290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1738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The Importance of </a:t>
            </a:r>
            <a:br>
              <a:rPr lang="en-US" sz="6000" dirty="0" smtClean="0"/>
            </a:br>
            <a:r>
              <a:rPr lang="en-US" sz="6000" dirty="0" smtClean="0"/>
              <a:t>Online Fundraising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685"/>
            <a:ext cx="8229600" cy="4525963"/>
          </a:xfrm>
        </p:spPr>
        <p:txBody>
          <a:bodyPr>
            <a:normAutofit/>
          </a:bodyPr>
          <a:lstStyle/>
          <a:p>
            <a:pPr marL="914400" indent="-914400">
              <a:buAutoNum type="arabicPeriod"/>
            </a:pPr>
            <a:r>
              <a:rPr lang="en-US" sz="4800" dirty="0" smtClean="0"/>
              <a:t>Engagement</a:t>
            </a:r>
          </a:p>
          <a:p>
            <a:pPr marL="914400" indent="-914400">
              <a:buAutoNum type="arabicPeriod"/>
            </a:pPr>
            <a:r>
              <a:rPr lang="en-US" sz="4800" dirty="0" smtClean="0"/>
              <a:t>New Donor Acquisition</a:t>
            </a:r>
          </a:p>
          <a:p>
            <a:pPr marL="914400" indent="-914400">
              <a:buAutoNum type="arabicPeriod"/>
            </a:pPr>
            <a:r>
              <a:rPr lang="en-US" sz="4800" dirty="0" smtClean="0"/>
              <a:t>Generational Pre-Requisite</a:t>
            </a:r>
          </a:p>
          <a:p>
            <a:pPr marL="914400" indent="-914400">
              <a:buAutoNum type="arabicPeriod"/>
            </a:pPr>
            <a:r>
              <a:rPr lang="en-US" sz="4800" dirty="0" smtClean="0"/>
              <a:t>$$$</a:t>
            </a:r>
          </a:p>
        </p:txBody>
      </p:sp>
      <p:pic>
        <p:nvPicPr>
          <p:cNvPr id="5" name="Picture 4" descr="GiveGab-Logo-TM-20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07" y="5968951"/>
            <a:ext cx="1778098" cy="88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07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How many fundraising activities do you have each year?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 smtClean="0"/>
              <a:t>0-1, 2-5, 5+</a:t>
            </a:r>
            <a:endParaRPr lang="en-US" sz="4800" dirty="0" smtClean="0"/>
          </a:p>
        </p:txBody>
      </p:sp>
      <p:pic>
        <p:nvPicPr>
          <p:cNvPr id="5" name="Picture 4" descr="GiveGab-Logo-TM-20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07" y="5968951"/>
            <a:ext cx="1778098" cy="88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1. Engagement</a:t>
            </a:r>
            <a:endParaRPr lang="en-US" sz="6000" dirty="0"/>
          </a:p>
        </p:txBody>
      </p:sp>
      <p:pic>
        <p:nvPicPr>
          <p:cNvPr id="5" name="Picture 4" descr="GiveGab-Logo-TM-20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07" y="5968951"/>
            <a:ext cx="1778098" cy="88904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362868" y="3322685"/>
            <a:ext cx="8482049" cy="22681"/>
          </a:xfrm>
          <a:prstGeom prst="line">
            <a:avLst/>
          </a:prstGeom>
          <a:ln w="5715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1433" y="2869076"/>
            <a:ext cx="52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91367" y="2828613"/>
            <a:ext cx="641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July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57266" y="2872508"/>
            <a:ext cx="641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2868" y="3769930"/>
            <a:ext cx="1832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Annual Campaign Kickoff (Gala)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71023" y="2006281"/>
            <a:ext cx="1832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Spring Event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96668" y="4071470"/>
            <a:ext cx="1832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Late Summer / Early Fall Event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77861" y="1821615"/>
            <a:ext cx="1832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</a:t>
            </a:r>
            <a:r>
              <a:rPr lang="en-US" dirty="0" err="1" smtClean="0"/>
              <a:t>givingtuesday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541247" y="3949416"/>
            <a:ext cx="1145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Final Year End Push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703058" y="3481450"/>
            <a:ext cx="102056" cy="385566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755532" y="2375613"/>
            <a:ext cx="113396" cy="822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465705" y="3481449"/>
            <a:ext cx="79378" cy="65773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251013" y="2190947"/>
            <a:ext cx="290234" cy="10069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8209898" y="3378000"/>
            <a:ext cx="328849" cy="6594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952530" y="3197945"/>
            <a:ext cx="1383435" cy="283504"/>
          </a:xfrm>
          <a:prstGeom prst="rect">
            <a:avLst/>
          </a:prstGeom>
          <a:solidFill>
            <a:schemeClr val="accent5">
              <a:lumMod val="60000"/>
              <a:lumOff val="40000"/>
              <a:alpha val="3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175098" y="3208593"/>
            <a:ext cx="1961757" cy="283504"/>
          </a:xfrm>
          <a:prstGeom prst="rect">
            <a:avLst/>
          </a:prstGeom>
          <a:solidFill>
            <a:schemeClr val="accent5">
              <a:lumMod val="60000"/>
              <a:lumOff val="40000"/>
              <a:alpha val="3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926502" y="3197945"/>
            <a:ext cx="1478284" cy="283504"/>
          </a:xfrm>
          <a:prstGeom prst="rect">
            <a:avLst/>
          </a:prstGeom>
          <a:solidFill>
            <a:schemeClr val="accent5">
              <a:lumMod val="60000"/>
              <a:lumOff val="40000"/>
              <a:alpha val="3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400500" y="5584366"/>
            <a:ext cx="8482049" cy="22681"/>
          </a:xfrm>
          <a:prstGeom prst="line">
            <a:avLst/>
          </a:prstGeom>
          <a:ln w="57150" cmpd="sng">
            <a:solidFill>
              <a:schemeClr val="tx1">
                <a:lumMod val="65000"/>
                <a:lumOff val="35000"/>
              </a:schemeClr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00500" y="5178740"/>
            <a:ext cx="1832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Major Donors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9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  <p:bldP spid="31" grpId="0" animBg="1"/>
      <p:bldP spid="32" grpId="0" animBg="1"/>
      <p:bldP spid="33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49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Quiz: What is the average donor retention rate?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 smtClean="0"/>
              <a:t>30%, 40%, 50%, 60%</a:t>
            </a:r>
            <a:endParaRPr lang="en-US" sz="4800" dirty="0" smtClean="0"/>
          </a:p>
        </p:txBody>
      </p:sp>
      <p:pic>
        <p:nvPicPr>
          <p:cNvPr id="5" name="Picture 4" descr="GiveGab-Logo-TM-20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07" y="5968951"/>
            <a:ext cx="1778098" cy="88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21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GiveGab-Logo-TM-20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987" y="5968951"/>
            <a:ext cx="1778098" cy="8890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21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2. New Donor Acquisition</a:t>
            </a:r>
            <a:endParaRPr lang="en-US" sz="60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06709045"/>
              </p:ext>
            </p:extLst>
          </p:nvPr>
        </p:nvGraphicFramePr>
        <p:xfrm>
          <a:off x="2590800" y="1455852"/>
          <a:ext cx="6096000" cy="4635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6" name="Freeform 25"/>
          <p:cNvSpPr/>
          <p:nvPr/>
        </p:nvSpPr>
        <p:spPr>
          <a:xfrm>
            <a:off x="1574962" y="2404126"/>
            <a:ext cx="2439273" cy="2245365"/>
          </a:xfrm>
          <a:custGeom>
            <a:avLst/>
            <a:gdLst>
              <a:gd name="connsiteX0" fmla="*/ 2518655 w 2518655"/>
              <a:gd name="connsiteY0" fmla="*/ 2324746 h 2344865"/>
              <a:gd name="connsiteX1" fmla="*/ 12595 w 2518655"/>
              <a:gd name="connsiteY1" fmla="*/ 2007219 h 2344865"/>
              <a:gd name="connsiteX2" fmla="*/ 1486748 w 2518655"/>
              <a:gd name="connsiteY2" fmla="*/ 0 h 234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8655" h="2344865">
                <a:moveTo>
                  <a:pt x="2518655" y="2324746"/>
                </a:moveTo>
                <a:cubicBezTo>
                  <a:pt x="1351617" y="2359711"/>
                  <a:pt x="184579" y="2394677"/>
                  <a:pt x="12595" y="2007219"/>
                </a:cubicBezTo>
                <a:cubicBezTo>
                  <a:pt x="-159389" y="1619761"/>
                  <a:pt x="1486748" y="0"/>
                  <a:pt x="1486748" y="0"/>
                </a:cubicBezTo>
              </a:path>
            </a:pathLst>
          </a:custGeom>
          <a:ln w="571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59756" y="1723714"/>
            <a:ext cx="1177830" cy="9298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P2P</a:t>
            </a:r>
            <a:br>
              <a:rPr lang="en-US" dirty="0" smtClean="0"/>
            </a:br>
            <a:r>
              <a:rPr lang="en-US" dirty="0" smtClean="0"/>
              <a:t>Teams</a:t>
            </a:r>
            <a:endParaRPr lang="en-US" dirty="0"/>
          </a:p>
        </p:txBody>
      </p:sp>
      <p:sp>
        <p:nvSpPr>
          <p:cNvPr id="28" name="Freeform 27"/>
          <p:cNvSpPr/>
          <p:nvPr/>
        </p:nvSpPr>
        <p:spPr>
          <a:xfrm>
            <a:off x="1733466" y="1723714"/>
            <a:ext cx="1203500" cy="521650"/>
          </a:xfrm>
          <a:custGeom>
            <a:avLst/>
            <a:gdLst>
              <a:gd name="connsiteX0" fmla="*/ 1203500 w 1203500"/>
              <a:gd name="connsiteY0" fmla="*/ 521650 h 521650"/>
              <a:gd name="connsiteX1" fmla="*/ 1499 w 1203500"/>
              <a:gd name="connsiteY1" fmla="*/ 408248 h 521650"/>
              <a:gd name="connsiteX2" fmla="*/ 954028 w 1203500"/>
              <a:gd name="connsiteY2" fmla="*/ 0 h 52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3500" h="521650">
                <a:moveTo>
                  <a:pt x="1203500" y="521650"/>
                </a:moveTo>
                <a:cubicBezTo>
                  <a:pt x="623289" y="508420"/>
                  <a:pt x="43078" y="495190"/>
                  <a:pt x="1499" y="408248"/>
                </a:cubicBezTo>
                <a:cubicBezTo>
                  <a:pt x="-40080" y="321306"/>
                  <a:pt x="795273" y="66151"/>
                  <a:pt x="954028" y="0"/>
                </a:cubicBezTo>
              </a:path>
            </a:pathLst>
          </a:cu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24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44425" cy="114300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3. Generational Pre-Requisite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5200" dirty="0" smtClean="0"/>
              <a:t>Online is the new </a:t>
            </a:r>
            <a:br>
              <a:rPr lang="en-US" sz="5200" dirty="0" smtClean="0"/>
            </a:br>
            <a:r>
              <a:rPr lang="en-US" sz="5200" dirty="0" smtClean="0"/>
              <a:t>place of business</a:t>
            </a:r>
          </a:p>
          <a:p>
            <a:r>
              <a:rPr lang="en-US" sz="5200" dirty="0" smtClean="0"/>
              <a:t>Social</a:t>
            </a:r>
          </a:p>
          <a:p>
            <a:r>
              <a:rPr lang="en-US" sz="5200" dirty="0" smtClean="0"/>
              <a:t>Mobile</a:t>
            </a:r>
          </a:p>
          <a:p>
            <a:r>
              <a:rPr lang="en-US" sz="5200" dirty="0" smtClean="0"/>
              <a:t>Great UX</a:t>
            </a:r>
          </a:p>
          <a:p>
            <a:r>
              <a:rPr lang="en-US" sz="5200" dirty="0" smtClean="0"/>
              <a:t>Reduce friction to give</a:t>
            </a:r>
            <a:endParaRPr lang="en-US" sz="5200" dirty="0"/>
          </a:p>
        </p:txBody>
      </p:sp>
      <p:pic>
        <p:nvPicPr>
          <p:cNvPr id="5" name="Picture 4" descr="Screen Shot 2015-05-26 at 9.03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005" y="1298632"/>
            <a:ext cx="2461620" cy="5485540"/>
          </a:xfrm>
          <a:prstGeom prst="rect">
            <a:avLst/>
          </a:prstGeom>
        </p:spPr>
      </p:pic>
      <p:pic>
        <p:nvPicPr>
          <p:cNvPr id="6" name="Picture 5" descr="GiveGab-Logo-TM-201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07" y="5968951"/>
            <a:ext cx="1778098" cy="88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15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4. $$$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5200" dirty="0" smtClean="0"/>
              <a:t>Extra money is always great...</a:t>
            </a:r>
          </a:p>
          <a:p>
            <a:r>
              <a:rPr lang="en-US" sz="5200" dirty="0" smtClean="0"/>
              <a:t>Online fundraising is typically cheaper</a:t>
            </a:r>
          </a:p>
          <a:p>
            <a:r>
              <a:rPr lang="en-US" sz="5200" dirty="0" smtClean="0"/>
              <a:t>A way to fund those smaller tangible projects</a:t>
            </a:r>
          </a:p>
          <a:p>
            <a:r>
              <a:rPr lang="en-US" sz="5200" dirty="0" smtClean="0"/>
              <a:t>Analytics are better</a:t>
            </a:r>
          </a:p>
          <a:p>
            <a:pPr lvl="1"/>
            <a:r>
              <a:rPr lang="en-US" sz="4800" dirty="0" smtClean="0"/>
              <a:t>Who is a repeat giver?</a:t>
            </a:r>
          </a:p>
          <a:p>
            <a:pPr lvl="1"/>
            <a:r>
              <a:rPr lang="en-US" sz="4800" dirty="0" smtClean="0"/>
              <a:t>Who gives increasingly?</a:t>
            </a:r>
          </a:p>
          <a:p>
            <a:pPr lvl="1"/>
            <a:r>
              <a:rPr lang="en-US" sz="4800" dirty="0" smtClean="0"/>
              <a:t>Which campaigns are most successful at raising funds?  </a:t>
            </a:r>
          </a:p>
          <a:p>
            <a:pPr lvl="1"/>
            <a:r>
              <a:rPr lang="en-US" sz="4800" dirty="0" smtClean="0"/>
              <a:t>At repeat giver engagement?</a:t>
            </a:r>
          </a:p>
          <a:p>
            <a:pPr lvl="1"/>
            <a:r>
              <a:rPr lang="en-US" sz="4800" dirty="0" smtClean="0"/>
              <a:t>Donor acquisition?</a:t>
            </a:r>
            <a:endParaRPr lang="en-US" sz="4800" dirty="0"/>
          </a:p>
        </p:txBody>
      </p:sp>
      <p:pic>
        <p:nvPicPr>
          <p:cNvPr id="6" name="Picture 5" descr="GiveGab-Logo-TM-20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07" y="5968951"/>
            <a:ext cx="1778098" cy="88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05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3383</TotalTime>
  <Words>733</Words>
  <Application>Microsoft Macintosh PowerPoint</Application>
  <PresentationFormat>On-screen Show (4:3)</PresentationFormat>
  <Paragraphs>166</Paragraphs>
  <Slides>22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The Importance of  Online Fundraising</vt:lpstr>
      <vt:lpstr>PowerPoint Presentation</vt:lpstr>
      <vt:lpstr>1. Engagement</vt:lpstr>
      <vt:lpstr>PowerPoint Presentation</vt:lpstr>
      <vt:lpstr>2. New Donor Acquisition</vt:lpstr>
      <vt:lpstr>3. Generational Pre-Requisite</vt:lpstr>
      <vt:lpstr>4. $$$</vt:lpstr>
      <vt:lpstr>Online Fundraising: Best Practices</vt:lpstr>
      <vt:lpstr>1. It’s all about the donor!</vt:lpstr>
      <vt:lpstr>PowerPoint Presentation</vt:lpstr>
      <vt:lpstr>PowerPoint Presentation</vt:lpstr>
      <vt:lpstr>2. Personal asks trump all</vt:lpstr>
      <vt:lpstr>PowerPoint Presentation</vt:lpstr>
      <vt:lpstr>3. Momentum is King</vt:lpstr>
      <vt:lpstr>PowerPoint Presentation</vt:lpstr>
      <vt:lpstr>PowerPoint Presentation</vt:lpstr>
      <vt:lpstr>4. Thank You!</vt:lpstr>
      <vt:lpstr>PowerPoint Presentation</vt:lpstr>
      <vt:lpstr>5. Have Fun!</vt:lpstr>
      <vt:lpstr>PowerPoint Presentation</vt:lpstr>
    </vt:vector>
  </TitlesOfParts>
  <Company>iYouVo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Mulligan</dc:creator>
  <cp:lastModifiedBy>Aaron Godert</cp:lastModifiedBy>
  <cp:revision>69</cp:revision>
  <dcterms:created xsi:type="dcterms:W3CDTF">2015-03-18T11:04:22Z</dcterms:created>
  <dcterms:modified xsi:type="dcterms:W3CDTF">2016-05-16T12:57:34Z</dcterms:modified>
</cp:coreProperties>
</file>