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86" r:id="rId2"/>
    <p:sldId id="259" r:id="rId3"/>
    <p:sldId id="304" r:id="rId4"/>
    <p:sldId id="265" r:id="rId5"/>
    <p:sldId id="305" r:id="rId6"/>
    <p:sldId id="278" r:id="rId7"/>
    <p:sldId id="302" r:id="rId8"/>
    <p:sldId id="316" r:id="rId9"/>
    <p:sldId id="274" r:id="rId10"/>
    <p:sldId id="306" r:id="rId11"/>
    <p:sldId id="315" r:id="rId12"/>
    <p:sldId id="317" r:id="rId13"/>
    <p:sldId id="303" r:id="rId14"/>
    <p:sldId id="262" r:id="rId15"/>
    <p:sldId id="319" r:id="rId16"/>
    <p:sldId id="337" r:id="rId17"/>
    <p:sldId id="338" r:id="rId18"/>
    <p:sldId id="339" r:id="rId19"/>
    <p:sldId id="340" r:id="rId20"/>
    <p:sldId id="341" r:id="rId21"/>
    <p:sldId id="342" r:id="rId22"/>
    <p:sldId id="314" r:id="rId23"/>
    <p:sldId id="313" r:id="rId24"/>
    <p:sldId id="322" r:id="rId25"/>
    <p:sldId id="323" r:id="rId26"/>
    <p:sldId id="324" r:id="rId27"/>
    <p:sldId id="271" r:id="rId28"/>
    <p:sldId id="261" r:id="rId29"/>
    <p:sldId id="330" r:id="rId30"/>
    <p:sldId id="264" r:id="rId31"/>
    <p:sldId id="325" r:id="rId32"/>
    <p:sldId id="312" r:id="rId33"/>
    <p:sldId id="336" r:id="rId34"/>
    <p:sldId id="266" r:id="rId35"/>
    <p:sldId id="327" r:id="rId36"/>
    <p:sldId id="328" r:id="rId37"/>
    <p:sldId id="331" r:id="rId38"/>
    <p:sldId id="332" r:id="rId39"/>
    <p:sldId id="333" r:id="rId40"/>
    <p:sldId id="334" r:id="rId41"/>
    <p:sldId id="343" r:id="rId42"/>
    <p:sldId id="344" r:id="rId43"/>
    <p:sldId id="345" r:id="rId44"/>
    <p:sldId id="335" r:id="rId45"/>
    <p:sldId id="329" r:id="rId46"/>
    <p:sldId id="289" r:id="rId47"/>
    <p:sldId id="309" r:id="rId48"/>
    <p:sldId id="281" r:id="rId49"/>
    <p:sldId id="258" r:id="rId5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wart Lanier" initials="SL" lastIdx="4" clrIdx="0"/>
  <p:cmAuthor id="1" name="Nancy" initials="N" lastIdx="3" clrIdx="1">
    <p:extLst/>
  </p:cmAuthor>
  <p:cmAuthor id="2" name="Sandy St. Louis" initials="SS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00B"/>
    <a:srgbClr val="63843E"/>
    <a:srgbClr val="10654D"/>
    <a:srgbClr val="C4A32A"/>
    <a:srgbClr val="98372C"/>
    <a:srgbClr val="008996"/>
    <a:srgbClr val="0094A4"/>
    <a:srgbClr val="007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2" autoAdjust="0"/>
    <p:restoredTop sz="89011" autoAdjust="0"/>
  </p:normalViewPr>
  <p:slideViewPr>
    <p:cSldViewPr>
      <p:cViewPr>
        <p:scale>
          <a:sx n="84" d="100"/>
          <a:sy n="84" d="100"/>
        </p:scale>
        <p:origin x="-70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sne1\Files\Groups\Leadership%20Program\Fellowship%20Program\Fellow%20Projects\Spring%202016%20Fellows\Adam\Adv_Effect_Sup\Title%20Demographics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/>
              <a:t>Who Participates </a:t>
            </a:r>
            <a:r>
              <a:rPr lang="en-US" b="0" dirty="0" smtClean="0"/>
              <a:t>in</a:t>
            </a:r>
            <a:r>
              <a:rPr lang="en-US" b="0" baseline="0" dirty="0" smtClean="0"/>
              <a:t> our </a:t>
            </a:r>
            <a:r>
              <a:rPr lang="en-US" b="0" dirty="0" smtClean="0"/>
              <a:t>Human </a:t>
            </a:r>
            <a:r>
              <a:rPr lang="en-US" b="0" dirty="0"/>
              <a:t>Resources Trainings?</a:t>
            </a:r>
          </a:p>
        </c:rich>
      </c:tx>
      <c:layout>
        <c:manualLayout>
          <c:xMode val="edge"/>
          <c:yMode val="edge"/>
          <c:x val="0.16975786518837613"/>
          <c:y val="8.335890125803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674021443871776"/>
          <c:y val="0.15422614131014284"/>
          <c:w val="0.42539279006172764"/>
          <c:h val="0.79561906538319815"/>
        </c:manualLayout>
      </c:layout>
      <c:pieChart>
        <c:varyColors val="1"/>
        <c:ser>
          <c:idx val="0"/>
          <c:order val="0"/>
          <c:tx>
            <c:v>Who Participates in Supervision Trainings?</c:v>
          </c:tx>
          <c:spPr>
            <a:solidFill>
              <a:srgbClr val="1C1C87"/>
            </a:solidFill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50832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DEB4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spPr>
              <a:solidFill>
                <a:srgbClr val="948A54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bubble3D val="0"/>
            <c:spPr>
              <a:solidFill>
                <a:srgbClr val="FFD7AF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bubble3D val="0"/>
            <c:spPr>
              <a:solidFill>
                <a:srgbClr val="A33229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'Data Breakdown and Graph'!$F$9:$F$15</c:f>
              <c:strCache>
                <c:ptCount val="7"/>
                <c:pt idx="0">
                  <c:v>3% Associates</c:v>
                </c:pt>
                <c:pt idx="1">
                  <c:v>25% Directors</c:v>
                </c:pt>
                <c:pt idx="2">
                  <c:v>5% Executive Directors</c:v>
                </c:pt>
                <c:pt idx="3">
                  <c:v>33% Managers</c:v>
                </c:pt>
                <c:pt idx="4">
                  <c:v>17% Other Staff</c:v>
                </c:pt>
                <c:pt idx="5">
                  <c:v>3% President/Vice Presidents</c:v>
                </c:pt>
                <c:pt idx="6">
                  <c:v>12% Program Coordinators</c:v>
                </c:pt>
              </c:strCache>
            </c:strRef>
          </c:cat>
          <c:val>
            <c:numRef>
              <c:f>'Data Breakdown and Graph'!$H$9:$H$15</c:f>
              <c:numCache>
                <c:formatCode>0%</c:formatCode>
                <c:ptCount val="7"/>
                <c:pt idx="0">
                  <c:v>0.03</c:v>
                </c:pt>
                <c:pt idx="1">
                  <c:v>0.25</c:v>
                </c:pt>
                <c:pt idx="2">
                  <c:v>0.05</c:v>
                </c:pt>
                <c:pt idx="3">
                  <c:v>0.33</c:v>
                </c:pt>
                <c:pt idx="4">
                  <c:v>0.17</c:v>
                </c:pt>
                <c:pt idx="5">
                  <c:v>0.03</c:v>
                </c:pt>
                <c:pt idx="6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790807578835758"/>
          <c:y val="0.25770328715912738"/>
          <c:w val="0.37118041109644972"/>
          <c:h val="0.61567089706602052"/>
        </c:manualLayout>
      </c:layout>
      <c:overlay val="0"/>
      <c:spPr>
        <a:ln cmpd="sng"/>
      </c:spPr>
      <c:txPr>
        <a:bodyPr/>
        <a:lstStyle/>
        <a:p>
          <a:pPr rtl="0">
            <a:defRPr sz="1200" spc="10" baseline="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82550" cap="rnd" cmpd="thickThin">
      <a:solidFill>
        <a:srgbClr val="008000"/>
      </a:solidFill>
      <a:bevel/>
    </a:ln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0.01442</cdr:x>
      <cdr:y>0.02398</cdr:y>
    </cdr:from>
    <cdr:to>
      <cdr:x>0.15854</cdr:x>
      <cdr:y>0.17386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725" y="76200"/>
          <a:ext cx="856565" cy="47625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538BE2-75A3-41C9-ABE3-C0C56ED91D2B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C839D4-6E1C-4985-AD48-09ED1325A2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64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EB63EE-B399-4518-86F0-1C1EE8C697F2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F3F7E0-4CAD-44D3-B459-72DEDDE1A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9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76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rgbClr val="76200B"/>
                </a:solidFill>
              </a:rPr>
              <a:t>2 out of 5 </a:t>
            </a:r>
            <a:r>
              <a:rPr lang="en-US" sz="1200" dirty="0" smtClean="0"/>
              <a:t>feel burned out.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79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i="1" dirty="0" smtClean="0"/>
              <a:t>Center for Values Research, </a:t>
            </a:r>
            <a:r>
              <a:rPr lang="en-US" i="1" dirty="0" err="1" smtClean="0"/>
              <a:t>Inc</a:t>
            </a:r>
            <a:r>
              <a:rPr lang="en-US" dirty="0" smtClean="0"/>
              <a:t>; studies of tens of thousands of employees in over 500 organizations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54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27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27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3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63843E"/>
                </a:solidFill>
              </a:rPr>
              <a:t>Future gardeners prepares urban youth for early employment success in the horticultural arts and supports them in developing a broad skill set as they transition to the work world.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3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63843E"/>
                </a:solidFill>
              </a:rPr>
              <a:t>Future gardeners prepares urban youth for early employment success in the horticultural arts and supports them in developing a broad skill set as they transition to the work world.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3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63843E"/>
                </a:solidFill>
              </a:rPr>
              <a:t>Future gardeners prepares urban youth for early employment success in the horticultural arts and supports them in developing a broad skill set as they transition to the work world.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3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3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3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93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3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3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3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3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34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3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3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18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8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1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275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652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652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182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182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Activity:</a:t>
            </a:r>
            <a:r>
              <a:rPr lang="en-US" baseline="0" dirty="0" smtClean="0"/>
              <a:t> Handout; individually rate, then talk together about prioritizing for action.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415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Activity:</a:t>
            </a:r>
            <a:r>
              <a:rPr lang="en-US" baseline="0" dirty="0" smtClean="0"/>
              <a:t> Handout; individually rate, then talk together about prioritizing for action.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415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Activity:</a:t>
            </a:r>
            <a:r>
              <a:rPr lang="en-US" baseline="0" dirty="0" smtClean="0"/>
              <a:t> Handout; individually rate, then talk together about prioritizing for action.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415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Activity:</a:t>
            </a:r>
            <a:r>
              <a:rPr lang="en-US" baseline="0" dirty="0" smtClean="0"/>
              <a:t> Handout; individually rate, then talk together about prioritizing for action.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41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Activity:</a:t>
            </a:r>
            <a:r>
              <a:rPr lang="en-US" baseline="0" dirty="0" smtClean="0"/>
              <a:t> Handout; individually rate, then talk together about prioritizing for action.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415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Activity:</a:t>
            </a:r>
            <a:r>
              <a:rPr lang="en-US" baseline="0" dirty="0" smtClean="0"/>
              <a:t> Handout; individually rate, then talk together about prioritizing for action.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4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275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641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Activity:</a:t>
            </a:r>
            <a:r>
              <a:rPr lang="en-US" baseline="0" dirty="0" smtClean="0"/>
              <a:t> Handout; individually rate, then talk together about prioritizing for action.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415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Activity:</a:t>
            </a:r>
            <a:r>
              <a:rPr lang="en-US" baseline="0" dirty="0" smtClean="0"/>
              <a:t> Handout; individually rate, then talk together about prioritizing for action.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415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Activity:</a:t>
            </a:r>
            <a:r>
              <a:rPr lang="en-US" baseline="0" dirty="0" smtClean="0"/>
              <a:t> Handout; individually rate, then talk together about prioritizing for action.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415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275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641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7E5D7-B49E-4ADC-A28D-3EFDD40DBDD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050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7E5D7-B49E-4ADC-A28D-3EFDD40DBDD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050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Stewart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92C48-201E-2046-AB8D-3C9F49B5037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240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0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27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13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not as straightforward as it seems.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27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27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F7E0-4CAD-44D3-B459-72DEDDE1A1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7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803-32C7-4CB2-BF88-CCABC5FCB433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7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1908-B709-45D8-B1B8-6751D44C7D5C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5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936C-1C2E-4A01-B3C5-219310863B5C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2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66F-91ED-4F8E-88B3-B72975CC03AE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0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74FF-DA24-4477-AC2E-CC0B356F37D9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8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635F-ED6D-424E-AB1F-3BC490D7B80A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2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A0CE-DBC2-4DAA-962D-9151866EE96F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3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9FA7-BB96-4E96-84A2-C0F37A9F6FA2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8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0D0E-7EF2-4FD5-91A8-6E45524B2CC2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5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6019-001B-4245-B58A-306006A5A4D3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7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526C-4EC9-4292-94F0-E6D605A2AA6C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2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D0F2E-6151-4C7A-BA75-5BDBE03D3FAB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A920F-5F06-4173-BFE5-18859F24E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" y="984373"/>
            <a:ext cx="8839199" cy="5846836"/>
            <a:chOff x="408593" y="3580556"/>
            <a:chExt cx="8229387" cy="3489848"/>
          </a:xfrm>
        </p:grpSpPr>
        <p:sp>
          <p:nvSpPr>
            <p:cNvPr id="7" name="Rectangle 6"/>
            <p:cNvSpPr/>
            <p:nvPr/>
          </p:nvSpPr>
          <p:spPr>
            <a:xfrm>
              <a:off x="569155" y="5674246"/>
              <a:ext cx="7721033" cy="1396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/>
                <a:t>Lyn Freundlich</a:t>
              </a:r>
            </a:p>
            <a:p>
              <a:pPr algn="ctr"/>
              <a:r>
                <a:rPr lang="en-US" sz="2400" b="1" dirty="0" smtClean="0"/>
                <a:t>Director of Human Resources</a:t>
              </a:r>
            </a:p>
            <a:p>
              <a:pPr algn="ctr"/>
              <a:r>
                <a:rPr lang="en-US" sz="2400" b="1" dirty="0" smtClean="0"/>
                <a:t>Third Sector New England</a:t>
              </a:r>
            </a:p>
            <a:p>
              <a:pPr algn="ctr"/>
              <a:r>
                <a:rPr lang="en-US" sz="2400" b="1" dirty="0" smtClean="0"/>
                <a:t>March 2016</a:t>
              </a:r>
            </a:p>
            <a:p>
              <a:pPr algn="ctr"/>
              <a:endParaRPr lang="en-US" sz="32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endParaRPr lang="en-US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8593" y="3580556"/>
              <a:ext cx="8229387" cy="264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002060"/>
                  </a:solidFill>
                </a:rPr>
                <a:t>Values-based</a:t>
              </a:r>
              <a:br>
                <a:rPr lang="en-US" sz="5400" b="1" dirty="0" smtClean="0">
                  <a:solidFill>
                    <a:srgbClr val="002060"/>
                  </a:solidFill>
                </a:rPr>
              </a:br>
              <a:r>
                <a:rPr lang="en-US" sz="5400" b="1" dirty="0" smtClean="0">
                  <a:solidFill>
                    <a:srgbClr val="002060"/>
                  </a:solidFill>
                </a:rPr>
                <a:t>Human Resource Systems</a:t>
              </a:r>
              <a:r>
                <a:rPr lang="en-US" sz="5400" dirty="0" smtClean="0">
                  <a:solidFill>
                    <a:srgbClr val="002060"/>
                  </a:solidFill>
                </a:rPr>
                <a:t/>
              </a:r>
              <a:br>
                <a:rPr lang="en-US" sz="5400" dirty="0" smtClean="0">
                  <a:solidFill>
                    <a:srgbClr val="002060"/>
                  </a:solidFill>
                </a:rPr>
              </a:br>
              <a:r>
                <a:rPr lang="en-US" sz="3600" dirty="0" smtClean="0">
                  <a:solidFill>
                    <a:srgbClr val="002060"/>
                  </a:solidFill>
                  <a:latin typeface="Helvetica" panose="020B0604020202020204" pitchFamily="34" charset="0"/>
                </a:rPr>
                <a:t> </a:t>
              </a:r>
              <a:r>
                <a:rPr lang="en-US" sz="5400" dirty="0" smtClean="0">
                  <a:solidFill>
                    <a:srgbClr val="002060"/>
                  </a:solidFill>
                  <a:latin typeface="Helvetica" panose="020B0604020202020204" pitchFamily="34" charset="0"/>
                </a:rPr>
                <a:t/>
              </a:r>
              <a:br>
                <a:rPr lang="en-US" sz="5400" dirty="0" smtClean="0">
                  <a:solidFill>
                    <a:srgbClr val="002060"/>
                  </a:solidFill>
                  <a:latin typeface="Helvetica" panose="020B0604020202020204" pitchFamily="34" charset="0"/>
                </a:rPr>
              </a:br>
              <a:r>
                <a:rPr lang="en-US" sz="4000" i="1" dirty="0" smtClean="0">
                  <a:solidFill>
                    <a:srgbClr val="002060"/>
                  </a:solidFill>
                </a:rPr>
                <a:t>No HR Experience Required!</a:t>
              </a:r>
            </a:p>
            <a:p>
              <a:pPr algn="ctr"/>
              <a:endParaRPr lang="en-US" sz="4000" i="1" dirty="0">
                <a:solidFill>
                  <a:srgbClr val="002060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3200" i="1" dirty="0" smtClean="0">
                  <a:solidFill>
                    <a:srgbClr val="002060"/>
                  </a:solidFill>
                  <a:latin typeface="Myriad Pro" pitchFamily="34" charset="0"/>
                </a:rPr>
                <a:t/>
              </a:r>
              <a:br>
                <a:rPr lang="en-US" altLang="en-US" sz="3200" i="1" dirty="0" smtClean="0">
                  <a:solidFill>
                    <a:srgbClr val="002060"/>
                  </a:solidFill>
                  <a:latin typeface="Myriad Pro" pitchFamily="34" charset="0"/>
                </a:rPr>
              </a:br>
              <a:endParaRPr lang="en-US" altLang="en-US" sz="3200" b="1" i="1" dirty="0">
                <a:solidFill>
                  <a:srgbClr val="76200B"/>
                </a:solidFill>
                <a:latin typeface="Myriad Pro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37" y="5661660"/>
            <a:ext cx="1143000" cy="9144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89" y="5791200"/>
            <a:ext cx="1563511" cy="79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7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6737" y="1981200"/>
            <a:ext cx="822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76200B"/>
                </a:solidFill>
              </a:rPr>
              <a:t>“I like the challenge of my work and am passionate about the </a:t>
            </a:r>
            <a:r>
              <a:rPr lang="en-US" sz="4400" b="1" i="1" dirty="0" smtClean="0">
                <a:solidFill>
                  <a:srgbClr val="76200B"/>
                </a:solidFill>
              </a:rPr>
              <a:t>issues…</a:t>
            </a:r>
            <a:r>
              <a:rPr lang="en-US" sz="4400" b="1" i="1" dirty="0">
                <a:solidFill>
                  <a:srgbClr val="76200B"/>
                </a:solidFill>
              </a:rPr>
              <a:t/>
            </a:r>
            <a:br>
              <a:rPr lang="en-US" sz="4400" b="1" i="1" dirty="0">
                <a:solidFill>
                  <a:srgbClr val="76200B"/>
                </a:solidFill>
              </a:rPr>
            </a:br>
            <a:r>
              <a:rPr lang="en-US" sz="3200" i="1" dirty="0">
                <a:solidFill>
                  <a:srgbClr val="76200B"/>
                </a:solidFill>
              </a:rPr>
              <a:t>though the amount of work and worry does takes its toll.” </a:t>
            </a:r>
            <a:endParaRPr lang="en-US" sz="3200" dirty="0">
              <a:solidFill>
                <a:srgbClr val="76200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5177" y="5237202"/>
            <a:ext cx="440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en-US" dirty="0">
                <a:solidFill>
                  <a:srgbClr val="6E663E"/>
                </a:solidFill>
                <a:ea typeface="ヒラギノ角ゴ Pro W3"/>
              </a:rPr>
              <a:t>– </a:t>
            </a:r>
            <a:r>
              <a:rPr lang="en-US" altLang="en-US" dirty="0" smtClean="0">
                <a:solidFill>
                  <a:srgbClr val="6E663E"/>
                </a:solidFill>
                <a:ea typeface="ヒラギノ角ゴ Pro W3"/>
              </a:rPr>
              <a:t>Leadership New England survey </a:t>
            </a:r>
            <a:r>
              <a:rPr lang="en-US" altLang="en-US" dirty="0">
                <a:solidFill>
                  <a:srgbClr val="6E663E"/>
                </a:solidFill>
                <a:ea typeface="ヒラギノ角ゴ Pro W3"/>
              </a:rPr>
              <a:t>participant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7" y="5791200"/>
            <a:ext cx="828675" cy="662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Risk losing high performing</a:t>
            </a:r>
            <a:b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</a:br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staff.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5240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pPr marL="0" lvl="4" indent="0" algn="ctr">
              <a:buNone/>
            </a:pPr>
            <a:r>
              <a:rPr lang="en-US" sz="4400" b="1" i="1" dirty="0">
                <a:solidFill>
                  <a:srgbClr val="76200B"/>
                </a:solidFill>
              </a:rPr>
              <a:t>A disparity between personal and organizational values reduces the desire to </a:t>
            </a:r>
            <a:r>
              <a:rPr lang="en-US" sz="4400" b="1" i="1" dirty="0" smtClean="0">
                <a:solidFill>
                  <a:srgbClr val="76200B"/>
                </a:solidFill>
              </a:rPr>
              <a:t>stay</a:t>
            </a:r>
            <a:r>
              <a:rPr lang="en-US" sz="4400" b="1" i="1" dirty="0">
                <a:solidFill>
                  <a:srgbClr val="76200B"/>
                </a:solidFill>
              </a:rPr>
              <a:t>.</a:t>
            </a:r>
            <a:r>
              <a:rPr lang="en-US" sz="4400" b="1" i="1" dirty="0" smtClean="0">
                <a:solidFill>
                  <a:srgbClr val="76200B"/>
                </a:solidFill>
              </a:rPr>
              <a:t/>
            </a:r>
            <a:br>
              <a:rPr lang="en-US" sz="4400" b="1" i="1" dirty="0" smtClean="0">
                <a:solidFill>
                  <a:srgbClr val="76200B"/>
                </a:solidFill>
              </a:rPr>
            </a:br>
            <a:r>
              <a:rPr lang="en-US" sz="3200" i="1" dirty="0">
                <a:solidFill>
                  <a:srgbClr val="76200B"/>
                </a:solidFill>
              </a:rPr>
              <a:t>C</a:t>
            </a:r>
            <a:r>
              <a:rPr lang="en-US" sz="3200" i="1" dirty="0" smtClean="0">
                <a:solidFill>
                  <a:srgbClr val="76200B"/>
                </a:solidFill>
              </a:rPr>
              <a:t>ompatibility </a:t>
            </a:r>
            <a:r>
              <a:rPr lang="en-US" sz="3200" i="1" dirty="0">
                <a:solidFill>
                  <a:srgbClr val="76200B"/>
                </a:solidFill>
              </a:rPr>
              <a:t>between these two values increases the desire to </a:t>
            </a:r>
            <a:r>
              <a:rPr lang="en-US" sz="3200" i="1" dirty="0" smtClean="0">
                <a:solidFill>
                  <a:srgbClr val="76200B"/>
                </a:solidFill>
              </a:rPr>
              <a:t>stay.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15176" y="5650468"/>
            <a:ext cx="428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en-US" dirty="0">
                <a:solidFill>
                  <a:srgbClr val="6E663E"/>
                </a:solidFill>
                <a:ea typeface="ヒラギノ角ゴ Pro W3"/>
              </a:rPr>
              <a:t>– </a:t>
            </a:r>
            <a:r>
              <a:rPr lang="en-US" altLang="en-US" dirty="0" smtClean="0">
                <a:solidFill>
                  <a:srgbClr val="6E663E"/>
                </a:solidFill>
                <a:ea typeface="ヒラギノ角ゴ Pro W3"/>
              </a:rPr>
              <a:t>Center for Values Research, study findings</a:t>
            </a:r>
            <a:endParaRPr lang="en-US" altLang="en-US" dirty="0">
              <a:solidFill>
                <a:srgbClr val="6E663E"/>
              </a:solidFill>
              <a:ea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79068"/>
            <a:ext cx="828675" cy="6629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274638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Why it matters.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Why focus on </a:t>
            </a:r>
            <a:r>
              <a:rPr lang="en-US" sz="4000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values-based</a:t>
            </a:r>
            <a:br>
              <a:rPr lang="en-US" sz="4000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</a:br>
            <a:r>
              <a:rPr lang="en-US" sz="4000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human resources specifically</a:t>
            </a:r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?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95300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C4A32A"/>
              </a:buClr>
            </a:pPr>
            <a:r>
              <a:rPr lang="en-US" sz="3600" dirty="0" smtClean="0">
                <a:cs typeface="Arial"/>
              </a:rPr>
              <a:t>Effective organizations ‘walk their talk’</a:t>
            </a:r>
          </a:p>
          <a:p>
            <a:pPr marL="0" indent="0">
              <a:buClr>
                <a:srgbClr val="C4A32A"/>
              </a:buClr>
              <a:buNone/>
            </a:pPr>
            <a:endParaRPr lang="en-US" sz="1800" dirty="0" smtClean="0">
              <a:cs typeface="Arial"/>
            </a:endParaRPr>
          </a:p>
          <a:p>
            <a:pPr marL="457200" indent="-457200">
              <a:buClr>
                <a:srgbClr val="C4A32A"/>
              </a:buClr>
            </a:pPr>
            <a:r>
              <a:rPr lang="en-US" sz="3600" dirty="0" smtClean="0">
                <a:cs typeface="Arial"/>
              </a:rPr>
              <a:t>HR systems aligned with values bring our organizational mission to life</a:t>
            </a:r>
          </a:p>
          <a:p>
            <a:pPr marL="457200" indent="-457200">
              <a:buClr>
                <a:srgbClr val="C4A32A"/>
              </a:buClr>
            </a:pPr>
            <a:endParaRPr lang="en-US" sz="1800" dirty="0" smtClean="0"/>
          </a:p>
          <a:p>
            <a:pPr marL="457200" indent="-457200">
              <a:buClr>
                <a:srgbClr val="C4A32A"/>
              </a:buClr>
            </a:pPr>
            <a:r>
              <a:rPr lang="en-US" sz="3600" dirty="0" smtClean="0">
                <a:cs typeface="Arial"/>
              </a:rPr>
              <a:t>Better hiring practices; best fit</a:t>
            </a:r>
          </a:p>
          <a:p>
            <a:pPr marL="457200" indent="-457200">
              <a:buClr>
                <a:srgbClr val="C4A32A"/>
              </a:buClr>
            </a:pPr>
            <a:endParaRPr lang="en-US" sz="1800" dirty="0" smtClean="0">
              <a:cs typeface="Arial"/>
            </a:endParaRPr>
          </a:p>
          <a:p>
            <a:pPr marL="457200" indent="-457200">
              <a:buClr>
                <a:srgbClr val="C4A32A"/>
              </a:buClr>
            </a:pPr>
            <a:r>
              <a:rPr lang="en-US" sz="3600" dirty="0" smtClean="0">
                <a:cs typeface="Arial"/>
              </a:rPr>
              <a:t>Employee satisfaction and retention</a:t>
            </a:r>
            <a:endParaRPr lang="en-US" sz="3600" dirty="0" smtClean="0"/>
          </a:p>
          <a:p>
            <a:pPr marL="457200" indent="-457200">
              <a:buClr>
                <a:srgbClr val="C4A32A"/>
              </a:buClr>
            </a:pPr>
            <a:endParaRPr lang="en-US" dirty="0" smtClean="0"/>
          </a:p>
          <a:p>
            <a:pPr>
              <a:buClr>
                <a:srgbClr val="C4A32A"/>
              </a:buClr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240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238"/>
            <a:ext cx="7772400" cy="1173162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Human Resources Practices</a:t>
            </a:r>
            <a:endParaRPr lang="en-US" sz="4000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391400" cy="4114800"/>
          </a:xfrm>
        </p:spPr>
        <p:txBody>
          <a:bodyPr>
            <a:normAutofit fontScale="85000" lnSpcReduction="20000"/>
          </a:bodyPr>
          <a:lstStyle/>
          <a:p>
            <a:pPr lvl="1"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4400" dirty="0"/>
              <a:t>Job Descriptions</a:t>
            </a:r>
          </a:p>
          <a:p>
            <a:pPr lvl="1"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4400" dirty="0"/>
              <a:t>Performance Reviews</a:t>
            </a:r>
          </a:p>
          <a:p>
            <a:pPr lvl="1"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4400" dirty="0"/>
              <a:t>Orientation</a:t>
            </a:r>
          </a:p>
          <a:p>
            <a:pPr lvl="1"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4400" dirty="0" smtClean="0"/>
              <a:t>Compensation</a:t>
            </a:r>
            <a:endParaRPr lang="en-US" sz="4400" dirty="0"/>
          </a:p>
          <a:p>
            <a:pPr lvl="1"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4400" dirty="0" smtClean="0"/>
              <a:t>Benefits</a:t>
            </a:r>
          </a:p>
          <a:p>
            <a:pPr lvl="1"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4400" dirty="0" smtClean="0"/>
              <a:t>Reward and recognition </a:t>
            </a:r>
          </a:p>
          <a:p>
            <a:pPr lvl="1"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4400" dirty="0" smtClean="0"/>
              <a:t>Supervision</a:t>
            </a:r>
            <a:endParaRPr lang="en-US" sz="4400" dirty="0"/>
          </a:p>
          <a:p>
            <a:pPr marL="457200" lvl="1" indent="0">
              <a:buClr>
                <a:srgbClr val="C4A32A"/>
              </a:buClr>
              <a:buNone/>
            </a:pPr>
            <a:endParaRPr lang="en-US" sz="4400" dirty="0"/>
          </a:p>
          <a:p>
            <a:pPr marL="0" indent="0">
              <a:spcAft>
                <a:spcPts val="1800"/>
              </a:spcAft>
              <a:buNone/>
            </a:pPr>
            <a:endParaRPr lang="en-US" sz="2200" dirty="0" smtClean="0">
              <a:latin typeface="+mj-lt"/>
              <a:cs typeface="Arial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533100"/>
            <a:ext cx="6096000" cy="439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R</a:t>
            </a:r>
            <a:r>
              <a:rPr lang="en-US" sz="3200" dirty="0" smtClean="0"/>
              <a:t>eflect </a:t>
            </a:r>
            <a:r>
              <a:rPr lang="en-US" sz="3200" dirty="0"/>
              <a:t>culture and </a:t>
            </a:r>
            <a:r>
              <a:rPr lang="en-US" sz="3200" dirty="0" smtClean="0"/>
              <a:t>values</a:t>
            </a:r>
          </a:p>
          <a:p>
            <a:pPr marL="1028700" lvl="1" indent="-5715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Support </a:t>
            </a:r>
            <a:r>
              <a:rPr lang="en-US" sz="3200" dirty="0"/>
              <a:t>effective </a:t>
            </a:r>
            <a:r>
              <a:rPr lang="en-US" sz="3200" dirty="0" smtClean="0"/>
              <a:t>hiring practices so you get the </a:t>
            </a:r>
            <a:r>
              <a:rPr lang="en-US" sz="3200" dirty="0"/>
              <a:t>right </a:t>
            </a:r>
            <a:r>
              <a:rPr lang="en-US" sz="3200" dirty="0" smtClean="0"/>
              <a:t>people</a:t>
            </a:r>
          </a:p>
          <a:p>
            <a:pPr marL="1028700" lvl="1" indent="-5715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First handshake: Message your </a:t>
            </a:r>
            <a:r>
              <a:rPr lang="en-US" sz="3200" dirty="0"/>
              <a:t>mission </a:t>
            </a:r>
            <a:endParaRPr lang="en-US" sz="3200" dirty="0" smtClean="0"/>
          </a:p>
          <a:p>
            <a:pPr marL="1028700" lvl="1" indent="-5715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Foundation </a:t>
            </a:r>
            <a:r>
              <a:rPr lang="en-US" sz="3200" dirty="0"/>
              <a:t>for </a:t>
            </a:r>
            <a:r>
              <a:rPr lang="en-US" sz="3200" dirty="0" smtClean="0"/>
              <a:t>performance management</a:t>
            </a:r>
            <a:endParaRPr lang="en-US" sz="3200" dirty="0"/>
          </a:p>
        </p:txBody>
      </p:sp>
      <p:pic>
        <p:nvPicPr>
          <p:cNvPr id="5" name="Picture 5" descr="C:\Documents and Settings\lfreundlich.TSNE\Local Settings\Temporary Internet Files\Content.IE5\MI1J03ZL\MC9002791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580" y="2660120"/>
            <a:ext cx="1862138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Job descriptions.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5889" y="1905000"/>
            <a:ext cx="7430911" cy="31700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Job </a:t>
            </a:r>
            <a:r>
              <a:rPr lang="en-US" sz="3200" dirty="0" smtClean="0"/>
              <a:t>Title</a:t>
            </a:r>
            <a:endParaRPr lang="en-US" sz="3200" dirty="0"/>
          </a:p>
          <a:p>
            <a:pPr lvl="1"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Organizational description</a:t>
            </a:r>
            <a:endParaRPr lang="en-US" sz="3200" dirty="0"/>
          </a:p>
          <a:p>
            <a:pPr lvl="1"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Position summary</a:t>
            </a:r>
            <a:endParaRPr lang="en-US" sz="3200" dirty="0"/>
          </a:p>
          <a:p>
            <a:pPr lvl="1"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Essential duties</a:t>
            </a:r>
            <a:endParaRPr lang="en-US" sz="3200" dirty="0"/>
          </a:p>
          <a:p>
            <a:pPr lvl="1"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Qualifications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Job descriptions (anatomy)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489" y="1711192"/>
            <a:ext cx="743091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4400" dirty="0"/>
              <a:t>Job </a:t>
            </a:r>
            <a:r>
              <a:rPr lang="en-US" sz="4400" dirty="0" smtClean="0"/>
              <a:t>Title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3921" y="2981980"/>
            <a:ext cx="6935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002060"/>
                </a:solidFill>
              </a:rPr>
              <a:t>Genius: </a:t>
            </a:r>
            <a:r>
              <a:rPr lang="en-US" sz="2800" dirty="0" smtClean="0">
                <a:solidFill>
                  <a:srgbClr val="002060"/>
                </a:solidFill>
              </a:rPr>
              <a:t>service technician </a:t>
            </a:r>
            <a:r>
              <a:rPr lang="en-US" sz="2800" i="1" dirty="0" smtClean="0">
                <a:solidFill>
                  <a:srgbClr val="002060"/>
                </a:solidFill>
              </a:rPr>
              <a:t>– Apple retail stores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921" y="3826736"/>
            <a:ext cx="7050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2060"/>
                </a:solidFill>
              </a:rPr>
              <a:t>Ambassador of </a:t>
            </a:r>
            <a:r>
              <a:rPr lang="en-US" sz="2800" u="sng" dirty="0" smtClean="0">
                <a:solidFill>
                  <a:srgbClr val="002060"/>
                </a:solidFill>
              </a:rPr>
              <a:t>Buzz</a:t>
            </a:r>
            <a:r>
              <a:rPr lang="en-US" sz="2800" u="sng" dirty="0">
                <a:solidFill>
                  <a:srgbClr val="002060"/>
                </a:solidFill>
              </a:rPr>
              <a:t>: </a:t>
            </a:r>
            <a:r>
              <a:rPr lang="en-US" sz="2800" dirty="0">
                <a:solidFill>
                  <a:srgbClr val="002060"/>
                </a:solidFill>
              </a:rPr>
              <a:t>communications</a:t>
            </a:r>
            <a:r>
              <a:rPr lang="en-US" sz="2800" dirty="0" smtClean="0">
                <a:solidFill>
                  <a:srgbClr val="63843E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associate</a:t>
            </a:r>
            <a:r>
              <a:rPr lang="en-US" sz="2800" dirty="0">
                <a:solidFill>
                  <a:srgbClr val="63843E"/>
                </a:solidFill>
              </a:rPr>
              <a:t> </a:t>
            </a:r>
            <a:r>
              <a:rPr lang="en-US" sz="2800" i="1" dirty="0">
                <a:solidFill>
                  <a:srgbClr val="002060"/>
                </a:solidFill>
              </a:rPr>
              <a:t>– </a:t>
            </a:r>
            <a:r>
              <a:rPr lang="en-US" sz="2800" i="1" dirty="0" smtClean="0">
                <a:solidFill>
                  <a:srgbClr val="002060"/>
                </a:solidFill>
              </a:rPr>
              <a:t>Grasshopper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Job descriptions (anatomy)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489" y="1711192"/>
            <a:ext cx="743091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4400" dirty="0"/>
              <a:t>Organizational description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6014" y="3047999"/>
            <a:ext cx="64363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</a:rPr>
              <a:t>Future gardeners prepares urban youth for early employment success in the horticultural arts and supports them in developing a broad skill set as they transition to the work world.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Job descriptions (anatomy)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489" y="1711192"/>
            <a:ext cx="743091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4400" dirty="0" smtClean="0"/>
              <a:t>Position Summary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6014" y="3047999"/>
            <a:ext cx="6436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This position will work collaboratively  to support and deliver youth services for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the Young Farmers after school classes.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Job descriptions (anatomy)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489" y="1711192"/>
            <a:ext cx="857391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4400" dirty="0" smtClean="0"/>
              <a:t>Essential Duties: be descriptive!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Job descriptions (anatomy)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3200400"/>
            <a:ext cx="482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Work with kids on their reading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4168099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1489" y="5234899"/>
            <a:ext cx="7987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Tutor individuals and small groups of elementary age </a:t>
            </a:r>
          </a:p>
          <a:p>
            <a:r>
              <a:rPr lang="en-US" sz="2800" dirty="0" smtClean="0"/>
              <a:t>students to support their reading and language skills. </a:t>
            </a:r>
            <a:endParaRPr lang="en-US" sz="2800" dirty="0"/>
          </a:p>
        </p:txBody>
      </p:sp>
      <p:pic>
        <p:nvPicPr>
          <p:cNvPr id="14" name="Picture 2" descr="C:\Documents and Settings\lfreundlich\Local Settings\Temporary Internet Files\Content.IE5\0J4IK20C\MPj044646700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422" y="32004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5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4A32A"/>
              </a:buClr>
            </a:pPr>
            <a:r>
              <a:rPr lang="en-US" dirty="0" smtClean="0"/>
              <a:t>Introduce the concept of values–based </a:t>
            </a:r>
            <a:br>
              <a:rPr lang="en-US" dirty="0" smtClean="0"/>
            </a:br>
            <a:r>
              <a:rPr lang="en-US" dirty="0" smtClean="0"/>
              <a:t>human resources</a:t>
            </a:r>
            <a:endParaRPr lang="en-US" dirty="0"/>
          </a:p>
          <a:p>
            <a:pPr>
              <a:buClr>
                <a:srgbClr val="C4A32A"/>
              </a:buClr>
            </a:pPr>
            <a:r>
              <a:rPr lang="en-US" dirty="0" smtClean="0"/>
              <a:t>Discuss trends, challenges and opportunities</a:t>
            </a:r>
          </a:p>
          <a:p>
            <a:pPr>
              <a:buClr>
                <a:srgbClr val="C4A32A"/>
              </a:buClr>
            </a:pPr>
            <a:r>
              <a:rPr lang="en-US" dirty="0"/>
              <a:t>To identify key human resources systems for values </a:t>
            </a:r>
            <a:r>
              <a:rPr lang="en-US" dirty="0" smtClean="0"/>
              <a:t>alignment</a:t>
            </a:r>
            <a:endParaRPr lang="en-US" dirty="0"/>
          </a:p>
          <a:p>
            <a:pPr>
              <a:buClr>
                <a:srgbClr val="C4A32A"/>
              </a:buClr>
            </a:pPr>
            <a:r>
              <a:rPr lang="en-US" dirty="0" smtClean="0"/>
              <a:t>Provide examples of how to put your values into practice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489" y="1711192"/>
            <a:ext cx="857391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4400" dirty="0" smtClean="0"/>
              <a:t>Essential Duties: be descriptive!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Job descriptions (anatomy)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1489" y="2978805"/>
            <a:ext cx="3138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Staff reception desk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19400" y="3672719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4419600"/>
            <a:ext cx="80463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Greet visitors in a friendly manner and provide </a:t>
            </a:r>
          </a:p>
          <a:p>
            <a:r>
              <a:rPr lang="en-US" sz="2800" dirty="0" smtClean="0"/>
              <a:t>Information or resources as needed. </a:t>
            </a:r>
          </a:p>
          <a:p>
            <a:endParaRPr lang="en-US" sz="2800" dirty="0"/>
          </a:p>
          <a:p>
            <a:r>
              <a:rPr lang="en-US" sz="2800" dirty="0" smtClean="0"/>
              <a:t>Notify staff when visitors arrive; accompany guests to 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ppropriate offices and meeting rooms.</a:t>
            </a:r>
            <a:endParaRPr lang="en-US" sz="2800" dirty="0"/>
          </a:p>
        </p:txBody>
      </p:sp>
      <p:pic>
        <p:nvPicPr>
          <p:cNvPr id="18" name="Picture 2" descr="C:\Documents and Settings\lfreundlich\Local Settings\Temporary Internet Files\Content.IE5\MI1J03ZL\MCBD07100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15494"/>
            <a:ext cx="183356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4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Job descriptions (anatomy)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95400" y="2782711"/>
            <a:ext cx="7924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76200B"/>
                </a:solidFill>
              </a:rPr>
              <a:t>Experience </a:t>
            </a:r>
            <a:r>
              <a:rPr lang="en-US" sz="2800" i="1" dirty="0" smtClean="0"/>
              <a:t>What they have done</a:t>
            </a:r>
            <a:br>
              <a:rPr lang="en-US" sz="2800" i="1" dirty="0" smtClean="0"/>
            </a:br>
            <a:r>
              <a:rPr lang="en-US" sz="4400" b="1" dirty="0" smtClean="0">
                <a:solidFill>
                  <a:srgbClr val="76200B"/>
                </a:solidFill>
              </a:rPr>
              <a:t>Skills </a:t>
            </a:r>
            <a:r>
              <a:rPr lang="en-US" sz="2800" i="1" dirty="0" smtClean="0"/>
              <a:t>What they can do </a:t>
            </a:r>
          </a:p>
          <a:p>
            <a:pPr>
              <a:defRPr/>
            </a:pPr>
            <a:r>
              <a:rPr lang="en-US" sz="4400" b="1" dirty="0" smtClean="0">
                <a:solidFill>
                  <a:srgbClr val="76200B"/>
                </a:solidFill>
              </a:rPr>
              <a:t>Knowledge</a:t>
            </a:r>
            <a:r>
              <a:rPr lang="en-US" sz="2800" dirty="0" smtClean="0">
                <a:solidFill>
                  <a:srgbClr val="76200B"/>
                </a:solidFill>
              </a:rPr>
              <a:t> </a:t>
            </a:r>
            <a:r>
              <a:rPr lang="en-US" sz="2800" i="1" dirty="0" smtClean="0"/>
              <a:t>What they know</a:t>
            </a:r>
            <a:endParaRPr lang="en-US" sz="4400" b="1" i="1" dirty="0" smtClean="0"/>
          </a:p>
          <a:p>
            <a:pPr>
              <a:defRPr/>
            </a:pPr>
            <a:r>
              <a:rPr lang="en-US" sz="4400" b="1" dirty="0" smtClean="0">
                <a:solidFill>
                  <a:srgbClr val="76200B"/>
                </a:solidFill>
              </a:rPr>
              <a:t>Qualities</a:t>
            </a:r>
            <a:r>
              <a:rPr lang="en-US" sz="2800" dirty="0" smtClean="0">
                <a:solidFill>
                  <a:srgbClr val="76200B"/>
                </a:solidFill>
              </a:rPr>
              <a:t> </a:t>
            </a:r>
            <a:r>
              <a:rPr lang="en-US" sz="2800" i="1" dirty="0" smtClean="0"/>
              <a:t>Other (less tangible) </a:t>
            </a:r>
            <a:br>
              <a:rPr lang="en-US" sz="2800" i="1" dirty="0" smtClean="0"/>
            </a:br>
            <a:r>
              <a:rPr lang="en-US" sz="2800" i="1" dirty="0" smtClean="0"/>
              <a:t>things applicants bring</a:t>
            </a:r>
            <a:endParaRPr lang="en-US" sz="4400" b="1" i="1" dirty="0"/>
          </a:p>
          <a:p>
            <a:pPr algn="ctr">
              <a:defRPr/>
            </a:pP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65289" y="1745159"/>
            <a:ext cx="857391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4400" dirty="0" smtClean="0"/>
              <a:t>Qualifications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085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1905000"/>
            <a:ext cx="701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6200B"/>
                </a:solidFill>
              </a:rPr>
              <a:t>Vision: </a:t>
            </a:r>
            <a:r>
              <a:rPr lang="en-US" altLang="en-US" sz="2800" i="1" dirty="0" smtClean="0">
                <a:ea typeface="ヒラギノ角ゴ Pro W3"/>
              </a:rPr>
              <a:t>Achieving </a:t>
            </a:r>
            <a:r>
              <a:rPr lang="en-US" altLang="en-US" sz="2800" i="1" dirty="0">
                <a:ea typeface="ヒラギノ角ゴ Pro W3"/>
              </a:rPr>
              <a:t>excellence in </a:t>
            </a:r>
            <a:r>
              <a:rPr lang="en-US" altLang="en-US" sz="2800" i="1" dirty="0" smtClean="0">
                <a:ea typeface="ヒラギノ角ゴ Pro W3"/>
              </a:rPr>
              <a:t>service</a:t>
            </a:r>
            <a:endParaRPr lang="en-US" altLang="en-US" sz="2800" i="1" dirty="0">
              <a:ea typeface="ヒラギノ角ゴ Pro W3"/>
            </a:endParaRPr>
          </a:p>
          <a:p>
            <a:endParaRPr lang="en-US" altLang="en-US" sz="2800" dirty="0">
              <a:ea typeface="ヒラギノ角ゴ Pro W3"/>
            </a:endParaRPr>
          </a:p>
          <a:p>
            <a:pPr>
              <a:defRPr/>
            </a:pPr>
            <a:endParaRPr lang="en-US" dirty="0"/>
          </a:p>
          <a:p>
            <a:r>
              <a:rPr lang="en-US" sz="4400" b="1" dirty="0">
                <a:solidFill>
                  <a:srgbClr val="76200B"/>
                </a:solidFill>
              </a:rPr>
              <a:t>Qualification: </a:t>
            </a:r>
            <a:r>
              <a:rPr lang="en-US" altLang="en-US" sz="2800" i="1" dirty="0">
                <a:ea typeface="ヒラギノ角ゴ Pro W3"/>
              </a:rPr>
              <a:t>Experience providing impeccable customer </a:t>
            </a:r>
            <a:r>
              <a:rPr lang="en-US" altLang="en-US" sz="2800" i="1" dirty="0" smtClean="0">
                <a:ea typeface="ヒラギノ角ゴ Pro W3"/>
              </a:rPr>
              <a:t>service </a:t>
            </a:r>
            <a:endParaRPr lang="en-US" altLang="en-US" sz="2800" i="1" dirty="0">
              <a:ea typeface="ヒラギノ角ゴ Pro W3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Qualification (experience)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1905000"/>
            <a:ext cx="7010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76200B"/>
                </a:solidFill>
              </a:rPr>
              <a:t>Vision: </a:t>
            </a:r>
            <a:r>
              <a:rPr lang="en-US" sz="2800" i="1" dirty="0"/>
              <a:t>We envision a world that is racially and economically just in which wealth, land and power are shared.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US" sz="2800" i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4400" b="1" dirty="0">
                <a:solidFill>
                  <a:srgbClr val="76200B"/>
                </a:solidFill>
              </a:rPr>
              <a:t>Qualification: </a:t>
            </a:r>
            <a:r>
              <a:rPr lang="en-US" sz="2800" i="1" dirty="0"/>
              <a:t>Proven ability to engage in productive conversations about power and privilege in the </a:t>
            </a:r>
            <a:r>
              <a:rPr lang="en-US" sz="2800" i="1" dirty="0" smtClean="0"/>
              <a:t>workplace</a:t>
            </a:r>
            <a:endParaRPr lang="en-US" sz="2800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Qualification (skill)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1905000"/>
            <a:ext cx="70104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76200B"/>
                </a:solidFill>
              </a:rPr>
              <a:t>Mission: </a:t>
            </a:r>
            <a:r>
              <a:rPr lang="en-US" sz="2800" i="1" dirty="0"/>
              <a:t>We teach children cooperative play as a way of problem solving</a:t>
            </a:r>
            <a:r>
              <a:rPr lang="en-US" sz="2800" i="1" dirty="0" smtClean="0"/>
              <a:t>.</a:t>
            </a:r>
            <a:br>
              <a:rPr lang="en-US" sz="2800" i="1" dirty="0" smtClean="0"/>
            </a:br>
            <a:endParaRPr lang="en-US" sz="2800" i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4400" b="1" dirty="0">
                <a:solidFill>
                  <a:srgbClr val="76200B"/>
                </a:solidFill>
              </a:rPr>
              <a:t>Qualification</a:t>
            </a:r>
            <a:r>
              <a:rPr lang="en-US" sz="4400" b="1" dirty="0" smtClean="0">
                <a:solidFill>
                  <a:srgbClr val="76200B"/>
                </a:solidFill>
              </a:rPr>
              <a:t>:</a:t>
            </a:r>
            <a:r>
              <a:rPr lang="en-US" sz="2800" i="1" dirty="0" smtClean="0">
                <a:solidFill>
                  <a:srgbClr val="76200B"/>
                </a:solidFill>
              </a:rPr>
              <a:t> </a:t>
            </a:r>
            <a:r>
              <a:rPr lang="en-US" sz="2800" i="1" dirty="0" smtClean="0"/>
              <a:t>Demonstrable knowledge of cooperative play pedagogy </a:t>
            </a:r>
            <a:endParaRPr lang="en-US" sz="2800" i="1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Qualification (knowledge)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2133600"/>
            <a:ext cx="70104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76200B"/>
                </a:solidFill>
              </a:rPr>
              <a:t>Mission:</a:t>
            </a:r>
            <a:r>
              <a:rPr lang="en-US" sz="2800" i="1" dirty="0" smtClean="0">
                <a:solidFill>
                  <a:srgbClr val="76200B"/>
                </a:solidFill>
              </a:rPr>
              <a:t> </a:t>
            </a:r>
            <a:r>
              <a:rPr lang="en-US" sz="2800" i="1" dirty="0" smtClean="0"/>
              <a:t>We nurture the joy of learning in school age children.</a:t>
            </a:r>
            <a:endParaRPr lang="en-US" sz="2800" i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4400" b="1" dirty="0">
                <a:solidFill>
                  <a:srgbClr val="76200B"/>
                </a:solidFill>
              </a:rPr>
              <a:t>Qualification</a:t>
            </a:r>
            <a:r>
              <a:rPr lang="en-US" sz="4400" b="1" dirty="0" smtClean="0">
                <a:solidFill>
                  <a:srgbClr val="76200B"/>
                </a:solidFill>
              </a:rPr>
              <a:t>: </a:t>
            </a:r>
            <a:r>
              <a:rPr lang="en-US" sz="2800" i="1" dirty="0" smtClean="0"/>
              <a:t>Curiosity about the world and a passion for life-long learning </a:t>
            </a:r>
            <a:endParaRPr lang="en-US" sz="2800" i="1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Qualification (qualities)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39511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76200B"/>
                </a:solidFill>
              </a:rPr>
              <a:t>A word about college degree and other formal requirements</a:t>
            </a:r>
            <a:endParaRPr lang="en-US" sz="2800" dirty="0"/>
          </a:p>
        </p:txBody>
      </p:sp>
      <p:pic>
        <p:nvPicPr>
          <p:cNvPr id="1027" name="Picture 3" descr="C:\Users\lfreundlich\AppData\Local\Microsoft\Windows\Temporary Internet Files\Content.IE5\UKNUK0JU\100px-Tapped_Out_Easter_Gat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92400"/>
            <a:ext cx="2590800" cy="26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freundlich\AppData\Local\Microsoft\Windows\Temporary Internet Files\Content.IE5\AD46OB5L\image00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14859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freundlich\AppData\Local\Microsoft\Windows\Temporary Internet Files\Content.IE5\IDTJV5DL\keep-out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3975354"/>
            <a:ext cx="42862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8077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Poll: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How useful are your organization’s </a:t>
            </a:r>
            <a:r>
              <a:rPr lang="en-US" sz="2400" dirty="0"/>
              <a:t>p</a:t>
            </a:r>
            <a:r>
              <a:rPr lang="en-US" sz="2400" dirty="0" smtClean="0"/>
              <a:t>erformance reviews?</a:t>
            </a:r>
            <a:endParaRPr lang="en-US" sz="2400" dirty="0"/>
          </a:p>
          <a:p>
            <a:endParaRPr lang="en-US" sz="2400" dirty="0" smtClean="0"/>
          </a:p>
          <a:p>
            <a:pPr marL="1257300" lvl="2" indent="-342900"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Extremely</a:t>
            </a:r>
          </a:p>
          <a:p>
            <a:pPr marL="1257300" lvl="2" indent="-342900"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Depends on who is doing the reviewing</a:t>
            </a:r>
          </a:p>
          <a:p>
            <a:pPr marL="1257300" lvl="2" indent="-342900"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Just a formality</a:t>
            </a:r>
          </a:p>
          <a:p>
            <a:pPr marL="1257300" lvl="2" indent="-342900"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What performance reviews? </a:t>
            </a: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How useful are your </a:t>
            </a:r>
            <a:b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</a:br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performance reviews?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676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3284" y="1524000"/>
            <a:ext cx="87098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Notice what </a:t>
            </a:r>
            <a:r>
              <a:rPr lang="en-US" sz="2400" dirty="0"/>
              <a:t>is working and </a:t>
            </a:r>
            <a:r>
              <a:rPr lang="en-US" sz="2400" dirty="0" smtClean="0"/>
              <a:t>what can be improved </a:t>
            </a:r>
            <a:r>
              <a:rPr lang="en-US" sz="2400" dirty="0"/>
              <a:t>upon;</a:t>
            </a:r>
          </a:p>
          <a:p>
            <a:pPr marL="342900" lvl="0" indent="-342900">
              <a:buClr>
                <a:srgbClr val="C4A32A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acilitate </a:t>
            </a:r>
            <a:r>
              <a:rPr lang="en-US" sz="2400" dirty="0"/>
              <a:t>planning for the upcoming year</a:t>
            </a:r>
            <a:r>
              <a:rPr lang="en-US" sz="2400" dirty="0" smtClean="0"/>
              <a:t>;</a:t>
            </a:r>
          </a:p>
          <a:p>
            <a:pPr marL="342900" lvl="0" indent="-342900">
              <a:buClr>
                <a:srgbClr val="C4A32A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Provide </a:t>
            </a:r>
            <a:r>
              <a:rPr lang="en-US" sz="2400" dirty="0"/>
              <a:t>an opportunity to shore up resources, including professional </a:t>
            </a:r>
            <a:r>
              <a:rPr lang="en-US" sz="2400" dirty="0" smtClean="0"/>
              <a:t>development </a:t>
            </a:r>
            <a:r>
              <a:rPr lang="en-US" sz="2400" dirty="0"/>
              <a:t>and learning opportunities, to support effectiveness;</a:t>
            </a:r>
          </a:p>
          <a:p>
            <a:pPr marL="342900" lvl="0" indent="-342900">
              <a:buClr>
                <a:srgbClr val="C4A32A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</a:t>
            </a:r>
            <a:r>
              <a:rPr lang="en-US" sz="2400" dirty="0" smtClean="0"/>
              <a:t>elp </a:t>
            </a:r>
            <a:r>
              <a:rPr lang="en-US" sz="2400" dirty="0"/>
              <a:t>supervisors and staff to pay attention to their </a:t>
            </a:r>
            <a:r>
              <a:rPr lang="en-US" sz="2400" dirty="0" smtClean="0"/>
              <a:t>supervisory relationship </a:t>
            </a:r>
            <a:r>
              <a:rPr lang="en-US" sz="2400" dirty="0"/>
              <a:t>and make adjustments as </a:t>
            </a:r>
            <a:r>
              <a:rPr lang="en-US" sz="2400" dirty="0" smtClean="0"/>
              <a:t>necessary;</a:t>
            </a:r>
            <a:endParaRPr lang="en-US" sz="2400" dirty="0"/>
          </a:p>
          <a:p>
            <a:pPr marL="342900" indent="-342900">
              <a:buClr>
                <a:srgbClr val="C4A32A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rovide </a:t>
            </a:r>
            <a:r>
              <a:rPr lang="en-US" sz="2400" dirty="0"/>
              <a:t>staff with an opportunity to explore </a:t>
            </a:r>
            <a:r>
              <a:rPr lang="en-US" sz="2400" dirty="0" smtClean="0"/>
              <a:t>the </a:t>
            </a:r>
            <a:r>
              <a:rPr lang="en-US" sz="2400" dirty="0"/>
              <a:t>ways </a:t>
            </a:r>
            <a:r>
              <a:rPr lang="en-US" sz="2400" dirty="0" smtClean="0"/>
              <a:t>their work </a:t>
            </a:r>
            <a:r>
              <a:rPr lang="en-US" sz="2400" dirty="0"/>
              <a:t>contributes to your organizational </a:t>
            </a:r>
            <a:r>
              <a:rPr lang="en-US" sz="2400" dirty="0" smtClean="0"/>
              <a:t>mission.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Performance reviews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475008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Tied to:</a:t>
            </a:r>
          </a:p>
          <a:p>
            <a:endParaRPr lang="en-US" dirty="0"/>
          </a:p>
          <a:p>
            <a:pPr marL="571500" indent="-571500"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Job description</a:t>
            </a:r>
          </a:p>
          <a:p>
            <a:pPr marL="571500" indent="-571500"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Goals</a:t>
            </a:r>
          </a:p>
          <a:p>
            <a:pPr marL="571500" indent="-571500"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Organizational </a:t>
            </a:r>
            <a:r>
              <a:rPr lang="en-US" sz="3600" dirty="0" smtClean="0"/>
              <a:t>values</a:t>
            </a:r>
          </a:p>
          <a:p>
            <a:pPr marL="571500" indent="-571500"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Mission</a:t>
            </a:r>
            <a:endParaRPr lang="en-US" sz="3600" dirty="0"/>
          </a:p>
          <a:p>
            <a:endParaRPr lang="en-US" sz="4000" dirty="0"/>
          </a:p>
        </p:txBody>
      </p:sp>
      <p:pic>
        <p:nvPicPr>
          <p:cNvPr id="2050" name="Picture 2" descr="C:\Users\lfreundlich\AppData\Local\Microsoft\Windows\Temporary Internet Files\Content.IE5\UKNUK0JU\576px-Triquetra-heart-knot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438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Performance reviews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Thank you for attending!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47800"/>
            <a:ext cx="3896078" cy="525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sz="3600" dirty="0" smtClean="0"/>
              <a:t>30 years of nonprofit experience </a:t>
            </a:r>
            <a:br>
              <a:rPr lang="en-US" sz="3600" dirty="0" smtClean="0"/>
            </a:br>
            <a:endParaRPr lang="en-US" sz="3600" dirty="0"/>
          </a:p>
          <a:p>
            <a:pPr lvl="0"/>
            <a:r>
              <a:rPr lang="en-US" sz="3600" dirty="0" smtClean="0"/>
              <a:t>Supervision </a:t>
            </a:r>
            <a:r>
              <a:rPr lang="en-US" sz="3600" dirty="0"/>
              <a:t>and </a:t>
            </a:r>
            <a:r>
              <a:rPr lang="en-US" sz="3600" dirty="0" smtClean="0"/>
              <a:t>performance </a:t>
            </a:r>
            <a:r>
              <a:rPr lang="en-US" sz="3600" dirty="0"/>
              <a:t>m</a:t>
            </a:r>
            <a:r>
              <a:rPr lang="en-US" sz="3600" dirty="0" smtClean="0"/>
              <a:t>anagement </a:t>
            </a:r>
            <a:r>
              <a:rPr lang="en-US" sz="3600" dirty="0"/>
              <a:t>t</a:t>
            </a:r>
            <a:r>
              <a:rPr lang="en-US" sz="3600" dirty="0" smtClean="0"/>
              <a:t>raining </a:t>
            </a:r>
            <a:br>
              <a:rPr lang="en-US" sz="3600" dirty="0" smtClean="0"/>
            </a:br>
            <a:endParaRPr lang="en-US" sz="3600" dirty="0"/>
          </a:p>
          <a:p>
            <a:pPr lvl="0"/>
            <a:r>
              <a:rPr lang="en-US" sz="3600" dirty="0" smtClean="0"/>
              <a:t>Human resources </a:t>
            </a:r>
            <a:r>
              <a:rPr lang="en-US" sz="3600" dirty="0"/>
              <a:t>c</a:t>
            </a:r>
            <a:r>
              <a:rPr lang="en-US" sz="3600" dirty="0" smtClean="0"/>
              <a:t>onsulting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  <a:p>
            <a:pPr lvl="0"/>
            <a:r>
              <a:rPr lang="en-US" sz="3600" dirty="0" smtClean="0"/>
              <a:t>Nonprofit </a:t>
            </a:r>
            <a:r>
              <a:rPr lang="en-US" sz="3600" dirty="0"/>
              <a:t>c</a:t>
            </a:r>
            <a:r>
              <a:rPr lang="en-US" sz="3600" dirty="0" smtClean="0"/>
              <a:t>ompensation </a:t>
            </a:r>
            <a:r>
              <a:rPr lang="en-US" sz="3600" dirty="0"/>
              <a:t>and </a:t>
            </a:r>
            <a:r>
              <a:rPr lang="en-US" sz="3600" dirty="0" smtClean="0"/>
              <a:t>benefits report</a:t>
            </a:r>
            <a:br>
              <a:rPr lang="en-US" sz="3600" dirty="0" smtClean="0"/>
            </a:br>
            <a:endParaRPr lang="en-US" sz="3600" dirty="0" smtClean="0"/>
          </a:p>
          <a:p>
            <a:pPr lvl="0"/>
            <a:r>
              <a:rPr lang="en-US" sz="3600" dirty="0" smtClean="0"/>
              <a:t>At </a:t>
            </a:r>
            <a:r>
              <a:rPr lang="en-US" sz="3600" dirty="0"/>
              <a:t>TSNE for 13 years,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>
                <a:solidFill>
                  <a:srgbClr val="76200B"/>
                </a:solidFill>
              </a:rPr>
              <a:t>where…I’m not </a:t>
            </a:r>
            <a:r>
              <a:rPr lang="en-US" sz="3600" i="1" dirty="0">
                <a:solidFill>
                  <a:srgbClr val="76200B"/>
                </a:solidFill>
              </a:rPr>
              <a:t>just a </a:t>
            </a:r>
            <a:r>
              <a:rPr lang="en-US" sz="3600" i="1" dirty="0" smtClean="0">
                <a:solidFill>
                  <a:srgbClr val="76200B"/>
                </a:solidFill>
              </a:rPr>
              <a:t>trainer </a:t>
            </a:r>
            <a:r>
              <a:rPr lang="en-US" sz="3600" i="1" dirty="0">
                <a:solidFill>
                  <a:srgbClr val="76200B"/>
                </a:solidFill>
              </a:rPr>
              <a:t>and consultant, </a:t>
            </a:r>
            <a:r>
              <a:rPr lang="en-US" sz="3600" i="1" dirty="0" smtClean="0">
                <a:solidFill>
                  <a:srgbClr val="76200B"/>
                </a:solidFill>
              </a:rPr>
              <a:t>I am </a:t>
            </a:r>
            <a:r>
              <a:rPr lang="en-US" sz="3600" i="1" dirty="0">
                <a:solidFill>
                  <a:srgbClr val="76200B"/>
                </a:solidFill>
              </a:rPr>
              <a:t>part of an organization where I supervise and am supervised…</a:t>
            </a:r>
            <a:endParaRPr lang="en-US" sz="3600" i="1" dirty="0" smtClean="0">
              <a:solidFill>
                <a:srgbClr val="76200B"/>
              </a:solidFill>
            </a:endParaRPr>
          </a:p>
          <a:p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5" t="13565" r="20741"/>
          <a:stretch/>
        </p:blipFill>
        <p:spPr>
          <a:xfrm>
            <a:off x="533400" y="1817510"/>
            <a:ext cx="3533115" cy="38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4853" y="1340922"/>
            <a:ext cx="7954293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76200B"/>
                </a:solidFill>
              </a:rPr>
              <a:t>Value</a:t>
            </a:r>
            <a:r>
              <a:rPr lang="en-US" sz="4000" b="1" dirty="0" smtClean="0"/>
              <a:t> </a:t>
            </a:r>
            <a:r>
              <a:rPr lang="en-US" sz="3200" dirty="0" smtClean="0"/>
              <a:t>honesty </a:t>
            </a:r>
            <a:r>
              <a:rPr lang="en-US" sz="3200" dirty="0"/>
              <a:t>and </a:t>
            </a:r>
            <a:r>
              <a:rPr lang="en-US" sz="3200" dirty="0" smtClean="0"/>
              <a:t>respect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002060"/>
                </a:solidFill>
              </a:rPr>
              <a:t>Ask</a:t>
            </a:r>
          </a:p>
          <a:p>
            <a:r>
              <a:rPr lang="en-US" dirty="0" smtClean="0"/>
              <a:t>Provide examples of ways in which the employee (or you) demonstrated this value.</a:t>
            </a:r>
          </a:p>
          <a:p>
            <a:r>
              <a:rPr lang="en-US" dirty="0" smtClean="0"/>
              <a:t>Are there instances when this person could have done a better job being honest </a:t>
            </a:r>
          </a:p>
          <a:p>
            <a:r>
              <a:rPr lang="en-US" dirty="0" smtClean="0"/>
              <a:t>and/or respectful?</a:t>
            </a:r>
            <a:endParaRPr lang="en-US" dirty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4853" y="3581400"/>
            <a:ext cx="76347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6200B"/>
                </a:solidFill>
              </a:rPr>
              <a:t>Mission </a:t>
            </a:r>
            <a:r>
              <a:rPr lang="en-US" sz="3200" dirty="0" smtClean="0"/>
              <a:t>The </a:t>
            </a:r>
            <a:r>
              <a:rPr lang="en-US" sz="3200" dirty="0"/>
              <a:t>mission of The Women’s Center is </a:t>
            </a:r>
            <a:r>
              <a:rPr lang="en-US" sz="3200" dirty="0" smtClean="0"/>
              <a:t>to </a:t>
            </a:r>
            <a:r>
              <a:rPr lang="en-US" sz="3200" dirty="0"/>
              <a:t>improve </a:t>
            </a:r>
            <a:r>
              <a:rPr lang="en-US" sz="3200" dirty="0" smtClean="0"/>
              <a:t>the career</a:t>
            </a:r>
            <a:r>
              <a:rPr lang="en-US" sz="3200" dirty="0"/>
              <a:t>, financial </a:t>
            </a:r>
            <a:r>
              <a:rPr lang="en-US" sz="3200" dirty="0" smtClean="0"/>
              <a:t>and </a:t>
            </a:r>
            <a:r>
              <a:rPr lang="en-US" sz="3200" dirty="0"/>
              <a:t>legal well </a:t>
            </a:r>
            <a:r>
              <a:rPr lang="en-US" sz="3200" dirty="0" smtClean="0"/>
              <a:t>being </a:t>
            </a:r>
            <a:r>
              <a:rPr lang="en-US" sz="3200" dirty="0"/>
              <a:t>of </a:t>
            </a:r>
            <a:r>
              <a:rPr lang="en-US" sz="3200" dirty="0" smtClean="0"/>
              <a:t>women. 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002060"/>
                </a:solidFill>
              </a:rPr>
              <a:t>Ask</a:t>
            </a:r>
          </a:p>
          <a:p>
            <a:r>
              <a:rPr lang="en-US" dirty="0" smtClean="0"/>
              <a:t>Please give examples of the ways in which this person’s work helped improve the well being of women.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Performance reviews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5394" y="2286000"/>
            <a:ext cx="8534965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Recognize biggest accomplishments </a:t>
            </a:r>
            <a:endParaRPr lang="en-US" sz="2800" dirty="0"/>
          </a:p>
          <a:p>
            <a:pPr marL="457200" indent="-457200"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Provide opportunities to discuss what staff can do </a:t>
            </a:r>
          </a:p>
          <a:p>
            <a:pPr>
              <a:spcAft>
                <a:spcPts val="1200"/>
              </a:spcAft>
              <a:buClr>
                <a:srgbClr val="C4A32A"/>
              </a:buClr>
              <a:defRPr/>
            </a:pPr>
            <a:r>
              <a:rPr lang="en-US" sz="2800" dirty="0" smtClean="0"/>
              <a:t>      to be more impactful. </a:t>
            </a:r>
            <a:endParaRPr lang="en-US" sz="2800" dirty="0"/>
          </a:p>
          <a:p>
            <a:pPr marL="457200" indent="-457200"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Plan for the future – working in your organization </a:t>
            </a:r>
          </a:p>
          <a:p>
            <a:pPr>
              <a:spcAft>
                <a:spcPts val="1200"/>
              </a:spcAft>
              <a:buClr>
                <a:srgbClr val="C4A32A"/>
              </a:buClr>
              <a:defRPr/>
            </a:pPr>
            <a:r>
              <a:rPr lang="en-US" sz="2800" dirty="0" smtClean="0"/>
              <a:t>      and beyond  </a:t>
            </a:r>
            <a:r>
              <a:rPr lang="en-US" sz="2800" dirty="0"/>
              <a:t>				</a:t>
            </a:r>
            <a:endParaRPr lang="en-US" sz="2800" dirty="0" smtClean="0"/>
          </a:p>
          <a:p>
            <a:pPr marL="457200" indent="-457200">
              <a:spcAft>
                <a:spcPts val="1200"/>
              </a:spcAft>
              <a:buClr>
                <a:srgbClr val="C4A32A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Provide opportunity for supervisors to solicit </a:t>
            </a:r>
            <a:r>
              <a:rPr lang="en-US" sz="2800" dirty="0"/>
              <a:t>feedback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911" y="1524000"/>
            <a:ext cx="3408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6200B"/>
                </a:solidFill>
              </a:rPr>
              <a:t>B</a:t>
            </a:r>
            <a:r>
              <a:rPr lang="en-US" sz="3200" b="1" dirty="0" smtClean="0">
                <a:solidFill>
                  <a:srgbClr val="76200B"/>
                </a:solidFill>
              </a:rPr>
              <a:t>uild systems that:</a:t>
            </a:r>
            <a:endParaRPr lang="en-US" sz="3200" b="1" dirty="0">
              <a:solidFill>
                <a:srgbClr val="76200B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Performance reviews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7800" y="1676400"/>
            <a:ext cx="6248400" cy="454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2060"/>
                </a:solidFill>
                <a:ea typeface="ヒラギノ角ゴ Pro W3"/>
              </a:rPr>
              <a:t>Poll </a:t>
            </a:r>
            <a:r>
              <a:rPr lang="en-US" altLang="en-US" sz="2800" dirty="0" smtClean="0">
                <a:ea typeface="ヒラギノ角ゴ Pro W3"/>
              </a:rPr>
              <a:t>describe your organization’s new employee orientation process</a:t>
            </a:r>
          </a:p>
          <a:p>
            <a:endParaRPr lang="en-US" altLang="en-US" sz="2800" dirty="0">
              <a:ea typeface="ヒラギノ角ゴ Pro W3"/>
            </a:endParaRPr>
          </a:p>
          <a:p>
            <a:pPr marL="342900" indent="-342900">
              <a:spcAft>
                <a:spcPts val="10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ea typeface="ヒラギノ角ゴ Pro W3"/>
              </a:rPr>
              <a:t>Trial by fire (they are lucky if we show them where the bathroom is)</a:t>
            </a:r>
          </a:p>
          <a:p>
            <a:pPr marL="342900" indent="-342900">
              <a:spcAft>
                <a:spcPts val="10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ea typeface="ヒラギノ角ゴ Pro W3"/>
              </a:rPr>
              <a:t>We take new people out to lunch</a:t>
            </a:r>
          </a:p>
          <a:p>
            <a:pPr marL="342900" indent="-342900">
              <a:spcAft>
                <a:spcPts val="10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ea typeface="ヒラギノ角ゴ Pro W3"/>
              </a:rPr>
              <a:t>New employees meet with a number of people on their first day</a:t>
            </a:r>
          </a:p>
          <a:p>
            <a:pPr marL="342900" indent="-342900">
              <a:spcAft>
                <a:spcPts val="10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ea typeface="ヒラギノ角ゴ Pro W3"/>
              </a:rPr>
              <a:t>We have an extensive orientation and training plan that takes place over a number of weeks or months</a:t>
            </a:r>
          </a:p>
          <a:p>
            <a:endParaRPr lang="en-US" altLang="en-US" sz="2000" dirty="0">
              <a:ea typeface="ヒラギノ角ゴ Pro W3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Orientation process?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33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619958"/>
            <a:ext cx="670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800" dirty="0" smtClean="0">
              <a:ea typeface="ヒラギノ角ゴ Pro W3"/>
            </a:endParaRPr>
          </a:p>
          <a:p>
            <a:pPr marL="457200" indent="-457200"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ヒラギノ角ゴ Pro W3"/>
              </a:rPr>
              <a:t>Critical </a:t>
            </a:r>
            <a:r>
              <a:rPr lang="en-US" altLang="en-US" sz="2800" dirty="0">
                <a:ea typeface="ヒラギノ角ゴ Pro W3"/>
              </a:rPr>
              <a:t>to success</a:t>
            </a:r>
          </a:p>
          <a:p>
            <a:pPr marL="457200" indent="-457200">
              <a:buClr>
                <a:srgbClr val="C4A32A"/>
              </a:buClr>
              <a:buFont typeface="Arial" panose="020B0604020202020204" pitchFamily="34" charset="0"/>
              <a:buChar char="•"/>
            </a:pPr>
            <a:endParaRPr lang="en-US" altLang="en-US" sz="2800" dirty="0">
              <a:ea typeface="ヒラギノ角ゴ Pro W3"/>
            </a:endParaRPr>
          </a:p>
          <a:p>
            <a:pPr marL="457200" indent="-457200"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ea typeface="ヒラギノ角ゴ Pro W3"/>
              </a:rPr>
              <a:t>Plan to invest plenty of time</a:t>
            </a:r>
          </a:p>
          <a:p>
            <a:pPr marL="457200" indent="-457200">
              <a:buClr>
                <a:srgbClr val="C4A32A"/>
              </a:buClr>
              <a:buFont typeface="Arial" panose="020B0604020202020204" pitchFamily="34" charset="0"/>
              <a:buChar char="•"/>
            </a:pPr>
            <a:endParaRPr lang="en-US" altLang="en-US" sz="2800" dirty="0">
              <a:ea typeface="ヒラギノ角ゴ Pro W3"/>
            </a:endParaRPr>
          </a:p>
          <a:p>
            <a:pPr marL="457200" indent="-457200"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ea typeface="ヒラギノ角ゴ Pro W3"/>
              </a:rPr>
              <a:t>Can require up to a year</a:t>
            </a:r>
          </a:p>
        </p:txBody>
      </p:sp>
      <p:pic>
        <p:nvPicPr>
          <p:cNvPr id="3074" name="Picture 2" descr="C:\Users\lfreundlich\AppData\Local\Microsoft\Windows\Temporary Internet Files\Content.IE5\AD46OB5L\welcome-log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33" y="5181600"/>
            <a:ext cx="427334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Orientation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0" y="1524000"/>
            <a:ext cx="6629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tabLst>
                <a:tab pos="1600200" algn="l"/>
              </a:tabLst>
            </a:pPr>
            <a:r>
              <a:rPr lang="en-US" altLang="en-US" sz="3200" b="1" dirty="0">
                <a:solidFill>
                  <a:srgbClr val="76200B"/>
                </a:solidFill>
                <a:ea typeface="Calibri" pitchFamily="34" charset="0"/>
                <a:cs typeface="Times New Roman" pitchFamily="18" charset="0"/>
              </a:rPr>
              <a:t>At the macro-level</a:t>
            </a:r>
          </a:p>
          <a:p>
            <a:pPr>
              <a:spcBef>
                <a:spcPct val="0"/>
              </a:spcBef>
              <a:tabLst>
                <a:tab pos="1600200" algn="l"/>
              </a:tabLst>
            </a:pPr>
            <a:endParaRPr lang="en-US" altLang="en-US" sz="2400" dirty="0"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C4A32A"/>
              </a:buClr>
              <a:buFontTx/>
              <a:buChar char="•"/>
              <a:tabLst>
                <a:tab pos="1600200" algn="l"/>
              </a:tabLst>
            </a:pPr>
            <a:r>
              <a:rPr lang="en-US" altLang="en-US" sz="2800" dirty="0">
                <a:ea typeface="Calibri" pitchFamily="34" charset="0"/>
                <a:cs typeface="Times New Roman" pitchFamily="18" charset="0"/>
              </a:rPr>
              <a:t>History, structure, mission of organization</a:t>
            </a:r>
          </a:p>
          <a:p>
            <a:pPr>
              <a:spcBef>
                <a:spcPct val="0"/>
              </a:spcBef>
              <a:buClr>
                <a:srgbClr val="C4A32A"/>
              </a:buClr>
              <a:buFontTx/>
              <a:buChar char="•"/>
              <a:tabLst>
                <a:tab pos="1600200" algn="l"/>
              </a:tabLst>
            </a:pPr>
            <a:endParaRPr lang="en-US" altLang="en-US" sz="2800" dirty="0"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C4A32A"/>
              </a:buClr>
              <a:buFontTx/>
              <a:buChar char="•"/>
              <a:tabLst>
                <a:tab pos="1600200" algn="l"/>
              </a:tabLst>
            </a:pPr>
            <a:r>
              <a:rPr lang="en-US" altLang="en-US" sz="2800" dirty="0">
                <a:ea typeface="Calibri" pitchFamily="34" charset="0"/>
                <a:cs typeface="Times New Roman" pitchFamily="18" charset="0"/>
              </a:rPr>
              <a:t>Organizational culture</a:t>
            </a:r>
          </a:p>
          <a:p>
            <a:pPr>
              <a:spcBef>
                <a:spcPct val="0"/>
              </a:spcBef>
              <a:buClr>
                <a:srgbClr val="C4A32A"/>
              </a:buClr>
              <a:buFontTx/>
              <a:buChar char="•"/>
              <a:tabLst>
                <a:tab pos="1600200" algn="l"/>
              </a:tabLst>
            </a:pPr>
            <a:endParaRPr lang="en-US" altLang="en-US" sz="2800" dirty="0"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C4A32A"/>
              </a:buClr>
              <a:buFontTx/>
              <a:buChar char="•"/>
              <a:tabLst>
                <a:tab pos="1600200" algn="l"/>
              </a:tabLst>
            </a:pPr>
            <a:r>
              <a:rPr lang="en-US" altLang="en-US" sz="2800" dirty="0">
                <a:ea typeface="Calibri" pitchFamily="34" charset="0"/>
                <a:cs typeface="Times New Roman" pitchFamily="18" charset="0"/>
              </a:rPr>
              <a:t>Explanation of important personnel </a:t>
            </a:r>
            <a:r>
              <a:rPr lang="en-US" altLang="en-US" sz="2800" dirty="0" smtClean="0">
                <a:ea typeface="Calibri" pitchFamily="34" charset="0"/>
                <a:cs typeface="Times New Roman" pitchFamily="18" charset="0"/>
              </a:rPr>
              <a:t>policies</a:t>
            </a:r>
          </a:p>
          <a:p>
            <a:pPr>
              <a:spcBef>
                <a:spcPct val="0"/>
              </a:spcBef>
              <a:buClr>
                <a:srgbClr val="C4A32A"/>
              </a:buClr>
              <a:tabLst>
                <a:tab pos="1600200" algn="l"/>
              </a:tabLst>
            </a:pPr>
            <a:r>
              <a:rPr lang="en-US" altLang="en-US" sz="28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en-US" altLang="en-US" sz="2800" dirty="0"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C4A32A"/>
              </a:buClr>
              <a:buFontTx/>
              <a:buChar char="•"/>
              <a:tabLst>
                <a:tab pos="1600200" algn="l"/>
              </a:tabLst>
            </a:pPr>
            <a:r>
              <a:rPr lang="en-US" altLang="en-US" sz="2800" dirty="0">
                <a:ea typeface="Calibri" pitchFamily="34" charset="0"/>
                <a:cs typeface="Times New Roman" pitchFamily="18" charset="0"/>
              </a:rPr>
              <a:t>Expectations as they relate to cultural </a:t>
            </a:r>
            <a:r>
              <a:rPr lang="en-US" altLang="en-US" sz="2800" dirty="0" smtClean="0">
                <a:ea typeface="Calibri" pitchFamily="34" charset="0"/>
                <a:cs typeface="Times New Roman" pitchFamily="18" charset="0"/>
              </a:rPr>
              <a:t>competency</a:t>
            </a:r>
            <a:endParaRPr lang="en-US" altLang="en-US" sz="28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Orientation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0666" y="1828800"/>
            <a:ext cx="6934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tabLst>
                <a:tab pos="1600200" algn="l"/>
              </a:tabLst>
              <a:defRPr/>
            </a:pPr>
            <a:r>
              <a:rPr lang="en-US" sz="3200" b="1" dirty="0">
                <a:solidFill>
                  <a:srgbClr val="76200B"/>
                </a:solidFill>
                <a:ea typeface="Calibri" pitchFamily="34" charset="0"/>
                <a:cs typeface="Times New Roman" pitchFamily="18" charset="0"/>
              </a:rPr>
              <a:t>At the department or program </a:t>
            </a:r>
            <a:r>
              <a:rPr lang="en-US" sz="3200" b="1" dirty="0" smtClean="0">
                <a:solidFill>
                  <a:srgbClr val="76200B"/>
                </a:solidFill>
                <a:ea typeface="Calibri" pitchFamily="34" charset="0"/>
                <a:cs typeface="Times New Roman" pitchFamily="18" charset="0"/>
              </a:rPr>
              <a:t>level</a:t>
            </a:r>
          </a:p>
          <a:p>
            <a:pPr>
              <a:spcBef>
                <a:spcPct val="0"/>
              </a:spcBef>
              <a:tabLst>
                <a:tab pos="1600200" algn="l"/>
              </a:tabLst>
              <a:defRPr/>
            </a:pPr>
            <a:endParaRPr lang="en-US" sz="2400" dirty="0">
              <a:ea typeface="Calibri" pitchFamily="34" charset="0"/>
              <a:cs typeface="Times New Roman" pitchFamily="18" charset="0"/>
            </a:endParaRPr>
          </a:p>
          <a:p>
            <a:pPr marL="457200" indent="-457200">
              <a:buClr>
                <a:srgbClr val="C4A32A"/>
              </a:buClr>
              <a:buSzPct val="99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The program’s goals, objectives, history and place within the </a:t>
            </a:r>
            <a:r>
              <a:rPr lang="en-US" sz="2800" dirty="0" smtClean="0"/>
              <a:t>sector</a:t>
            </a:r>
          </a:p>
          <a:p>
            <a:pPr marL="457200" indent="-457200">
              <a:buClr>
                <a:srgbClr val="C4A32A"/>
              </a:buClr>
              <a:buSzPct val="99000"/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buClr>
                <a:srgbClr val="C4A32A"/>
              </a:buClr>
              <a:buSzPct val="99000"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How the person’s job contributes to program </a:t>
            </a:r>
            <a:r>
              <a:rPr lang="en-US" sz="2800" dirty="0" smtClean="0"/>
              <a:t>goals</a:t>
            </a:r>
          </a:p>
          <a:p>
            <a:pPr marL="457200" indent="-457200">
              <a:buClr>
                <a:srgbClr val="C4A32A"/>
              </a:buClr>
              <a:buSzPct val="99000"/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buClr>
                <a:srgbClr val="C4A32A"/>
              </a:buClr>
              <a:buSzPct val="99000"/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The </a:t>
            </a:r>
            <a:r>
              <a:rPr lang="en-US" sz="2800" dirty="0"/>
              <a:t>way members of your team work together</a:t>
            </a:r>
          </a:p>
          <a:p>
            <a:pPr>
              <a:spcBef>
                <a:spcPct val="0"/>
              </a:spcBef>
              <a:tabLst>
                <a:tab pos="1600200" algn="l"/>
              </a:tabLst>
              <a:defRPr/>
            </a:pPr>
            <a:endParaRPr lang="en-US" u="sng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Orientation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761999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tabLst>
                <a:tab pos="1600200" algn="l"/>
              </a:tabLst>
              <a:defRPr/>
            </a:pPr>
            <a:r>
              <a:rPr lang="en-US" sz="3200" b="1" dirty="0">
                <a:solidFill>
                  <a:srgbClr val="76200B"/>
                </a:solidFill>
                <a:ea typeface="Calibri" pitchFamily="34" charset="0"/>
                <a:cs typeface="Times New Roman" pitchFamily="18" charset="0"/>
              </a:rPr>
              <a:t>At the </a:t>
            </a:r>
            <a:r>
              <a:rPr lang="en-US" sz="3200" b="1" dirty="0" smtClean="0">
                <a:solidFill>
                  <a:srgbClr val="76200B"/>
                </a:solidFill>
                <a:ea typeface="Calibri" pitchFamily="34" charset="0"/>
                <a:cs typeface="Times New Roman" pitchFamily="18" charset="0"/>
              </a:rPr>
              <a:t>job level</a:t>
            </a:r>
          </a:p>
          <a:p>
            <a:pPr>
              <a:spcBef>
                <a:spcPct val="0"/>
              </a:spcBef>
              <a:tabLst>
                <a:tab pos="1600200" algn="l"/>
              </a:tabLst>
              <a:defRPr/>
            </a:pPr>
            <a:endParaRPr lang="en-US" sz="2400" dirty="0"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Clr>
                <a:srgbClr val="C4A32A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Job expectations and individual goals, using the job description as a </a:t>
            </a:r>
            <a:r>
              <a:rPr lang="en-US" sz="2400" dirty="0" smtClean="0"/>
              <a:t>framework</a:t>
            </a:r>
          </a:p>
          <a:p>
            <a:pPr marL="342900" indent="-342900">
              <a:buClr>
                <a:srgbClr val="C4A32A"/>
              </a:buClr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342900" indent="-342900">
              <a:buClr>
                <a:srgbClr val="C4A32A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Skill building resources that the new staff person may need (e.g., computer training, writing workshops, </a:t>
            </a:r>
            <a:r>
              <a:rPr lang="en-US" sz="2400" dirty="0" err="1"/>
              <a:t>etc</a:t>
            </a:r>
            <a:r>
              <a:rPr lang="en-US" sz="2400" dirty="0" smtClean="0"/>
              <a:t>)</a:t>
            </a:r>
          </a:p>
          <a:p>
            <a:pPr>
              <a:buClr>
                <a:srgbClr val="C4A32A"/>
              </a:buClr>
              <a:defRPr/>
            </a:pPr>
            <a:endParaRPr lang="en-US" sz="2400" dirty="0" smtClean="0"/>
          </a:p>
          <a:p>
            <a:pPr marL="342900" indent="-342900">
              <a:buClr>
                <a:srgbClr val="C4A32A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How you will work with and communicate with this person</a:t>
            </a:r>
          </a:p>
          <a:p>
            <a:pPr>
              <a:buClr>
                <a:srgbClr val="C4A32A"/>
              </a:buClr>
              <a:defRPr/>
            </a:pPr>
            <a:endParaRPr lang="en-US" sz="2400" dirty="0" smtClean="0"/>
          </a:p>
          <a:p>
            <a:pPr marL="342900" indent="-342900">
              <a:buClr>
                <a:srgbClr val="C4A32A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Decision making</a:t>
            </a:r>
            <a:endParaRPr lang="en-US" sz="2400" dirty="0"/>
          </a:p>
          <a:p>
            <a:pPr>
              <a:spcBef>
                <a:spcPct val="0"/>
              </a:spcBef>
              <a:tabLst>
                <a:tab pos="1600200" algn="l"/>
              </a:tabLst>
              <a:defRPr/>
            </a:pPr>
            <a:endParaRPr lang="en-US" u="sng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Orientation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0022" y="198120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tabLst>
                <a:tab pos="1600200" algn="l"/>
              </a:tabLst>
              <a:defRPr/>
            </a:pPr>
            <a:r>
              <a:rPr lang="en-US" sz="3600" dirty="0" smtClean="0">
                <a:ea typeface="Calibri" pitchFamily="34" charset="0"/>
                <a:cs typeface="Times New Roman" pitchFamily="18" charset="0"/>
              </a:rPr>
              <a:t>Building a compensation structure isn’t just about the numbers…</a:t>
            </a:r>
          </a:p>
          <a:p>
            <a:pPr>
              <a:spcBef>
                <a:spcPct val="0"/>
              </a:spcBef>
              <a:tabLst>
                <a:tab pos="1600200" algn="l"/>
              </a:tabLst>
              <a:defRPr/>
            </a:pPr>
            <a:endParaRPr lang="en-US" sz="3600" dirty="0" smtClean="0"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tabLst>
                <a:tab pos="1600200" algn="l"/>
              </a:tabLst>
              <a:defRPr/>
            </a:pPr>
            <a:endParaRPr lang="en-US" sz="3600" dirty="0"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tabLst>
                <a:tab pos="1600200" algn="l"/>
              </a:tabLst>
              <a:defRPr/>
            </a:pPr>
            <a:r>
              <a:rPr lang="en-US" sz="3600" dirty="0" smtClean="0">
                <a:ea typeface="Calibri" pitchFamily="34" charset="0"/>
                <a:cs typeface="Times New Roman" pitchFamily="18" charset="0"/>
              </a:rPr>
              <a:t>… asking the right questions</a:t>
            </a:r>
          </a:p>
          <a:p>
            <a:pPr>
              <a:spcBef>
                <a:spcPct val="0"/>
              </a:spcBef>
              <a:tabLst>
                <a:tab pos="1600200" algn="l"/>
              </a:tabLst>
              <a:defRPr/>
            </a:pPr>
            <a:r>
              <a:rPr lang="en-US" sz="3600" dirty="0" smtClean="0">
                <a:ea typeface="Calibri" pitchFamily="34" charset="0"/>
                <a:cs typeface="Times New Roman" pitchFamily="18" charset="0"/>
              </a:rPr>
              <a:t> is the first step</a:t>
            </a:r>
            <a:endParaRPr lang="en-US" sz="3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Compensation and Benefits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88" y="4095045"/>
            <a:ext cx="901347" cy="15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38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3770" y="1600200"/>
            <a:ext cx="725722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How important is internal equity and fairness? </a:t>
            </a:r>
            <a:endParaRPr lang="en-US" sz="2400" dirty="0" smtClean="0"/>
          </a:p>
          <a:p>
            <a:pPr marL="342900" indent="-342900">
              <a:spcAft>
                <a:spcPts val="10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important is </a:t>
            </a:r>
            <a:r>
              <a:rPr lang="en-US" sz="2400" dirty="0" smtClean="0"/>
              <a:t>pay </a:t>
            </a:r>
            <a:r>
              <a:rPr lang="en-US" sz="2400" dirty="0"/>
              <a:t>competitively within the market?</a:t>
            </a:r>
          </a:p>
          <a:p>
            <a:pPr marL="342900" indent="-342900">
              <a:spcAft>
                <a:spcPts val="10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Should employees with more tenure earn more than those doing similar jobs with less tenure?</a:t>
            </a:r>
          </a:p>
          <a:p>
            <a:pPr marL="342900" indent="-342900">
              <a:spcAft>
                <a:spcPts val="10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What role should performance play in determining compensation?</a:t>
            </a:r>
          </a:p>
          <a:p>
            <a:pPr marL="342900" indent="-342900">
              <a:spcAft>
                <a:spcPts val="10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Are there particular skills that are valuable enough to warrant additional financial reward?</a:t>
            </a:r>
          </a:p>
          <a:p>
            <a:pPr marL="342900" indent="-342900">
              <a:spcAft>
                <a:spcPts val="1000"/>
              </a:spcAft>
              <a:buClr>
                <a:srgbClr val="C4A32A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What is the ideal ratio between the highest and lowest salary?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Compensation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51304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6200B"/>
                </a:solidFill>
              </a:rPr>
              <a:t>Health insurance</a:t>
            </a:r>
          </a:p>
          <a:p>
            <a:r>
              <a:rPr lang="en-US" sz="2400" dirty="0" smtClean="0"/>
              <a:t>Waiting period</a:t>
            </a:r>
          </a:p>
          <a:p>
            <a:r>
              <a:rPr lang="en-US" sz="2400" dirty="0" smtClean="0"/>
              <a:t>Individual, family, employee + 1 options</a:t>
            </a:r>
          </a:p>
          <a:p>
            <a:r>
              <a:rPr lang="en-US" sz="2400" dirty="0" smtClean="0"/>
              <a:t>Domestic partner coverage</a:t>
            </a:r>
          </a:p>
          <a:p>
            <a:r>
              <a:rPr lang="en-US" sz="2400" dirty="0" smtClean="0"/>
              <a:t>Premiums</a:t>
            </a:r>
          </a:p>
          <a:p>
            <a:r>
              <a:rPr lang="en-US" sz="2400" dirty="0" smtClean="0"/>
              <a:t>Plan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4267200"/>
            <a:ext cx="385855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6200B"/>
                </a:solidFill>
              </a:rPr>
              <a:t>Leave time</a:t>
            </a:r>
          </a:p>
          <a:p>
            <a:r>
              <a:rPr lang="en-US" sz="2400" dirty="0" smtClean="0"/>
              <a:t>Number of days</a:t>
            </a:r>
          </a:p>
          <a:p>
            <a:r>
              <a:rPr lang="en-US" sz="2400" dirty="0" smtClean="0"/>
              <a:t>Accrual rate</a:t>
            </a:r>
          </a:p>
          <a:p>
            <a:r>
              <a:rPr lang="en-US" sz="2400" dirty="0" smtClean="0"/>
              <a:t>Carry over</a:t>
            </a:r>
          </a:p>
          <a:p>
            <a:r>
              <a:rPr lang="en-US" sz="2400" dirty="0" smtClean="0"/>
              <a:t>What holidays are recognized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49632" y="3170604"/>
            <a:ext cx="35319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6200B"/>
                </a:solidFill>
              </a:rPr>
              <a:t>Other</a:t>
            </a:r>
            <a:r>
              <a:rPr lang="en-US" sz="4000" dirty="0" smtClean="0"/>
              <a:t> </a:t>
            </a:r>
            <a:r>
              <a:rPr lang="en-US" sz="4000" b="1" dirty="0">
                <a:solidFill>
                  <a:srgbClr val="76200B"/>
                </a:solidFill>
              </a:rPr>
              <a:t>benefits</a:t>
            </a:r>
          </a:p>
          <a:p>
            <a:r>
              <a:rPr lang="en-US" sz="2400" dirty="0" smtClean="0"/>
              <a:t>Flexible </a:t>
            </a:r>
            <a:r>
              <a:rPr lang="en-US" sz="2400" dirty="0"/>
              <a:t>schedules</a:t>
            </a:r>
          </a:p>
          <a:p>
            <a:r>
              <a:rPr lang="en-US" sz="2400" dirty="0"/>
              <a:t>Tuition reimbursement</a:t>
            </a:r>
          </a:p>
          <a:p>
            <a:r>
              <a:rPr lang="en-US" sz="2400" dirty="0"/>
              <a:t>Transportation benefit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Benefits reflect values, too!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What’s Your Role?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6629400" cy="4267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en-US" sz="5400" b="1" dirty="0" smtClean="0">
                <a:solidFill>
                  <a:srgbClr val="002060"/>
                </a:solidFill>
                <a:latin typeface="+mj-lt"/>
                <a:cs typeface="Arial"/>
              </a:rPr>
              <a:t>Poll</a:t>
            </a:r>
            <a:r>
              <a:rPr lang="en-US" sz="5400" dirty="0" smtClean="0">
                <a:latin typeface="+mj-lt"/>
                <a:cs typeface="Arial"/>
              </a:rPr>
              <a:t>: </a:t>
            </a:r>
            <a:r>
              <a:rPr lang="en-US" sz="5000" dirty="0" smtClean="0">
                <a:latin typeface="+mj-lt"/>
                <a:cs typeface="Arial"/>
              </a:rPr>
              <a:t>Please choose the title that best describes your role.</a:t>
            </a:r>
          </a:p>
          <a:p>
            <a:pPr>
              <a:spcAft>
                <a:spcPts val="1800"/>
              </a:spcAft>
            </a:pPr>
            <a:r>
              <a:rPr lang="en-US" sz="5100" dirty="0" smtClean="0">
                <a:latin typeface="+mj-lt"/>
                <a:cs typeface="Arial"/>
              </a:rPr>
              <a:t>Admin or program assistant</a:t>
            </a:r>
          </a:p>
          <a:p>
            <a:pPr>
              <a:spcAft>
                <a:spcPts val="1800"/>
              </a:spcAft>
            </a:pPr>
            <a:r>
              <a:rPr lang="en-US" sz="5100" dirty="0" smtClean="0">
                <a:latin typeface="+mj-lt"/>
                <a:cs typeface="Arial"/>
              </a:rPr>
              <a:t>Admin or program </a:t>
            </a:r>
            <a:r>
              <a:rPr lang="en-US" sz="5100" dirty="0" smtClean="0">
                <a:latin typeface="+mj-lt"/>
                <a:cs typeface="Arial"/>
              </a:rPr>
              <a:t>coordinator</a:t>
            </a:r>
            <a:endParaRPr lang="en-US" sz="5100" dirty="0" smtClean="0">
              <a:latin typeface="+mj-lt"/>
              <a:cs typeface="Arial"/>
            </a:endParaRPr>
          </a:p>
          <a:p>
            <a:pPr>
              <a:spcAft>
                <a:spcPts val="1800"/>
              </a:spcAft>
            </a:pPr>
            <a:r>
              <a:rPr lang="en-US" sz="5100" dirty="0" smtClean="0">
                <a:latin typeface="+mj-lt"/>
                <a:cs typeface="Arial"/>
              </a:rPr>
              <a:t>Admin or program </a:t>
            </a:r>
            <a:r>
              <a:rPr lang="en-US" sz="5100" dirty="0" smtClean="0">
                <a:latin typeface="+mj-lt"/>
                <a:cs typeface="Arial"/>
              </a:rPr>
              <a:t>manager</a:t>
            </a:r>
            <a:endParaRPr lang="en-US" sz="5100" dirty="0" smtClean="0">
              <a:latin typeface="+mj-lt"/>
              <a:cs typeface="Arial"/>
            </a:endParaRPr>
          </a:p>
          <a:p>
            <a:pPr>
              <a:spcAft>
                <a:spcPts val="1800"/>
              </a:spcAft>
            </a:pPr>
            <a:r>
              <a:rPr lang="en-US" sz="5100" dirty="0" smtClean="0">
                <a:latin typeface="+mj-lt"/>
                <a:cs typeface="Arial"/>
              </a:rPr>
              <a:t>Human </a:t>
            </a:r>
            <a:r>
              <a:rPr lang="en-US" sz="5100" dirty="0" smtClean="0">
                <a:latin typeface="+mj-lt"/>
                <a:cs typeface="Arial"/>
              </a:rPr>
              <a:t>resources professional</a:t>
            </a:r>
            <a:endParaRPr lang="en-US" sz="5100" dirty="0" smtClean="0">
              <a:latin typeface="+mj-lt"/>
              <a:cs typeface="Arial"/>
            </a:endParaRPr>
          </a:p>
          <a:p>
            <a:pPr>
              <a:spcAft>
                <a:spcPts val="1800"/>
              </a:spcAft>
            </a:pPr>
            <a:r>
              <a:rPr lang="en-US" sz="5100" dirty="0" smtClean="0">
                <a:latin typeface="+mj-lt"/>
                <a:cs typeface="Arial"/>
              </a:rPr>
              <a:t>Executive </a:t>
            </a:r>
            <a:r>
              <a:rPr lang="en-US" sz="5100" dirty="0">
                <a:latin typeface="+mj-lt"/>
                <a:cs typeface="Arial"/>
              </a:rPr>
              <a:t>d</a:t>
            </a:r>
            <a:r>
              <a:rPr lang="en-US" sz="5100" dirty="0" smtClean="0">
                <a:latin typeface="+mj-lt"/>
                <a:cs typeface="Arial"/>
              </a:rPr>
              <a:t>irector/CEO</a:t>
            </a:r>
            <a:endParaRPr lang="en-US" sz="5100" dirty="0" smtClean="0">
              <a:latin typeface="+mj-lt"/>
              <a:cs typeface="Arial"/>
            </a:endParaRPr>
          </a:p>
          <a:p>
            <a:pPr>
              <a:spcAft>
                <a:spcPts val="1800"/>
              </a:spcAft>
            </a:pPr>
            <a:r>
              <a:rPr lang="en-US" sz="5100" dirty="0" smtClean="0">
                <a:latin typeface="+mj-lt"/>
                <a:cs typeface="Arial"/>
              </a:rPr>
              <a:t>Board member</a:t>
            </a:r>
          </a:p>
          <a:p>
            <a:pPr marL="0" indent="0">
              <a:spcAft>
                <a:spcPts val="1800"/>
              </a:spcAft>
              <a:buNone/>
            </a:pPr>
            <a:endParaRPr lang="en-US" sz="1600" dirty="0" smtClean="0">
              <a:latin typeface="+mj-lt"/>
              <a:cs typeface="Arial"/>
            </a:endParaRPr>
          </a:p>
          <a:p>
            <a:pPr marL="0" indent="0">
              <a:spcAft>
                <a:spcPts val="1800"/>
              </a:spcAft>
              <a:buNone/>
            </a:pPr>
            <a:endParaRPr lang="en-US" sz="1600" dirty="0" smtClean="0"/>
          </a:p>
          <a:p>
            <a:pPr marL="457200" indent="-457200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40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 marL="0" lvl="0" indent="0" algn="ctr" defTabSz="457200" fontAlgn="base"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endParaRPr lang="en-US" sz="2900" b="1" dirty="0" smtClean="0">
              <a:solidFill>
                <a:prstClr val="black"/>
              </a:solidFill>
              <a:latin typeface="Tw Cen MT"/>
              <a:cs typeface="Arial" pitchFamily="34" charset="0"/>
            </a:endParaRPr>
          </a:p>
          <a:p>
            <a:pPr marL="0" lvl="0" indent="0" algn="ctr" defTabSz="457200" fontAlgn="base"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endParaRPr lang="en-US" sz="2900" b="1" dirty="0">
              <a:solidFill>
                <a:prstClr val="black"/>
              </a:solidFill>
              <a:latin typeface="Tw Cen MT"/>
              <a:cs typeface="Arial" pitchFamily="34" charset="0"/>
            </a:endParaRPr>
          </a:p>
          <a:p>
            <a:pPr marL="0" lvl="0" indent="0" algn="ctr" defTabSz="457200" fontAlgn="base"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endParaRPr lang="en-US" sz="2900" b="1" dirty="0" smtClean="0">
              <a:solidFill>
                <a:prstClr val="black"/>
              </a:solidFill>
              <a:latin typeface="Tw Cen MT"/>
              <a:cs typeface="Arial" pitchFamily="34" charset="0"/>
            </a:endParaRPr>
          </a:p>
          <a:p>
            <a:pPr marL="0" lvl="0" indent="0" algn="r" defTabSz="457200" fontAlgn="base"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US" sz="36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en-US" dirty="0" smtClean="0"/>
          </a:p>
        </p:txBody>
      </p:sp>
      <p:pic>
        <p:nvPicPr>
          <p:cNvPr id="2050" name="Picture 2" descr="C:\Users\lfreundlich\AppData\Local\Microsoft\Windows\Temporary Internet Files\Content.IE5\IDTJV5DL\party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689"/>
            <a:ext cx="2957989" cy="303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freundlich\AppData\Local\Microsoft\Windows\Temporary Internet Files\Content.IE5\AD46OB5L\large-cake-33.3-9570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33" y="2966029"/>
            <a:ext cx="1756552" cy="14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freundlich\AppData\Local\Microsoft\Windows\Temporary Internet Files\Content.IE5\ZUU2Y034\gif_3194-Happy-Businessman-With-Money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190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freundlich\AppData\Local\Microsoft\Windows\Temporary Internet Files\Content.IE5\IDTJV5DL\thank_you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131" y="3657600"/>
            <a:ext cx="3771338" cy="257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freundlich\AppData\Local\Microsoft\Windows\Temporary Internet Files\Content.IE5\UKNUK0JU\16200-illustration-of-a-hot-cup-of-coffee-pv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1635553" cy="277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8600" y="152400"/>
            <a:ext cx="84582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Employee reward and </a:t>
            </a:r>
            <a:b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</a:br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recognition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41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3770" y="1600200"/>
            <a:ext cx="725722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a typeface="ヒラギノ角ゴ Pro W3" pitchFamily="48" charset="-128"/>
              </a:rPr>
              <a:t>The role:</a:t>
            </a:r>
          </a:p>
          <a:p>
            <a:pPr>
              <a:defRPr/>
            </a:pPr>
            <a:r>
              <a:rPr lang="en-US" sz="2600" dirty="0" smtClean="0">
                <a:ea typeface="ヒラギノ角ゴ Pro W3" pitchFamily="48" charset="-128"/>
              </a:rPr>
              <a:t>Provide </a:t>
            </a:r>
            <a:r>
              <a:rPr lang="en-US" sz="2600" dirty="0">
                <a:ea typeface="ヒラギノ角ゴ Pro W3" pitchFamily="48" charset="-128"/>
              </a:rPr>
              <a:t>thoughtful and well-planned support and direction </a:t>
            </a:r>
            <a:r>
              <a:rPr lang="en-US" sz="2600" dirty="0" smtClean="0">
                <a:ea typeface="ヒラギノ角ゴ Pro W3" pitchFamily="48" charset="-128"/>
              </a:rPr>
              <a:t>enabling </a:t>
            </a:r>
            <a:r>
              <a:rPr lang="en-US" sz="2600" dirty="0">
                <a:ea typeface="ヒラギノ角ゴ Pro W3" pitchFamily="48" charset="-128"/>
              </a:rPr>
              <a:t>staff members to successfully meet individual and programmatic goals and to contribute to the overall mission-effectiveness of your organization.</a:t>
            </a:r>
            <a:endParaRPr lang="en-US" sz="2600" dirty="0">
              <a:ea typeface="ヒラギノ角ゴ Pro W3" pitchFamily="48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Supervision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42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3770" y="1600200"/>
            <a:ext cx="72572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a typeface="ヒラギノ角ゴ Pro W3" pitchFamily="48" charset="-128"/>
              </a:rPr>
              <a:t>Effective supervisors: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ea typeface="ヒラギノ角ゴ Pro W3" pitchFamily="48" charset="-128"/>
              </a:rPr>
              <a:t>Build mutually respectful and trusting relationships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ea typeface="ヒラギノ角ゴ Pro W3" pitchFamily="48" charset="-128"/>
              </a:rPr>
              <a:t>Are adaptive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ea typeface="ヒラギノ角ゴ Pro W3" pitchFamily="48" charset="-128"/>
              </a:rPr>
              <a:t>Meet regularly; one on one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ea typeface="ヒラギノ角ゴ Pro W3" pitchFamily="48" charset="-128"/>
              </a:rPr>
              <a:t>Provide well thought-out, regular feedback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ea typeface="ヒラギノ角ゴ Pro W3" pitchFamily="48" charset="-128"/>
              </a:rPr>
              <a:t>Model and raise up organizational values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Supervision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43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3770" y="1600200"/>
            <a:ext cx="72572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a typeface="ヒラギノ角ゴ Pro W3" pitchFamily="48" charset="-128"/>
              </a:rPr>
              <a:t>Effective organizations: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ea typeface="ヒラギノ角ゴ Pro W3" pitchFamily="48" charset="-128"/>
              </a:rPr>
              <a:t>Recognize and value supervision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ea typeface="ヒラギノ角ゴ Pro W3" pitchFamily="48" charset="-128"/>
              </a:rPr>
              <a:t>Have clear expectations for supervisors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ea typeface="ヒラギノ角ゴ Pro W3" pitchFamily="48" charset="-128"/>
              </a:rPr>
              <a:t>Train and support supervisors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ea typeface="ヒラギノ角ゴ Pro W3" pitchFamily="48" charset="-128"/>
              </a:rPr>
              <a:t>Encourage feedback TO supervisors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600" dirty="0" smtClean="0">
              <a:ea typeface="ヒラギノ角ゴ Pro W3" pitchFamily="48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600" dirty="0" smtClean="0">
              <a:ea typeface="ヒラギノ角ゴ Pro W3" pitchFamily="48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Supervision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238"/>
            <a:ext cx="7772400" cy="1173162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Getting started</a:t>
            </a:r>
            <a:endParaRPr lang="en-US" sz="4000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391400" cy="41148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  <a:buClr>
                <a:srgbClr val="C4A32A"/>
              </a:buClr>
            </a:pPr>
            <a:r>
              <a:rPr lang="en-US" sz="2800" dirty="0" smtClean="0">
                <a:latin typeface="+mj-lt"/>
                <a:cs typeface="Arial"/>
              </a:rPr>
              <a:t>Know your values</a:t>
            </a:r>
          </a:p>
          <a:p>
            <a:pPr>
              <a:spcAft>
                <a:spcPts val="1800"/>
              </a:spcAft>
              <a:buClr>
                <a:srgbClr val="C4A32A"/>
              </a:buClr>
            </a:pPr>
            <a:r>
              <a:rPr lang="en-US" sz="2800" dirty="0" smtClean="0">
                <a:latin typeface="+mj-lt"/>
                <a:cs typeface="Arial"/>
              </a:rPr>
              <a:t>Choose a starting place </a:t>
            </a:r>
          </a:p>
          <a:p>
            <a:pPr>
              <a:spcAft>
                <a:spcPts val="1800"/>
              </a:spcAft>
              <a:buClr>
                <a:srgbClr val="C4A32A"/>
              </a:buClr>
            </a:pPr>
            <a:r>
              <a:rPr lang="en-US" sz="2800" dirty="0" smtClean="0">
                <a:latin typeface="+mj-lt"/>
                <a:cs typeface="Arial"/>
              </a:rPr>
              <a:t>Consider how a particular policy or practice does or does not align with values</a:t>
            </a:r>
          </a:p>
          <a:p>
            <a:pPr>
              <a:spcAft>
                <a:spcPts val="1800"/>
              </a:spcAft>
              <a:buClr>
                <a:srgbClr val="C4A32A"/>
              </a:buClr>
            </a:pPr>
            <a:r>
              <a:rPr lang="en-US" sz="2800" dirty="0" smtClean="0">
                <a:latin typeface="+mj-lt"/>
                <a:cs typeface="Arial"/>
              </a:rPr>
              <a:t>Involve others</a:t>
            </a:r>
          </a:p>
          <a:p>
            <a:pPr>
              <a:spcAft>
                <a:spcPts val="1800"/>
              </a:spcAft>
              <a:buClr>
                <a:srgbClr val="C4A32A"/>
              </a:buClr>
            </a:pPr>
            <a:r>
              <a:rPr lang="en-US" sz="2800" dirty="0" smtClean="0">
                <a:latin typeface="+mj-lt"/>
                <a:cs typeface="Arial"/>
              </a:rPr>
              <a:t>Be willing to experiment</a:t>
            </a:r>
          </a:p>
          <a:p>
            <a:pPr>
              <a:spcAft>
                <a:spcPts val="1800"/>
              </a:spcAft>
              <a:buClr>
                <a:srgbClr val="C4A32A"/>
              </a:buClr>
            </a:pPr>
            <a:r>
              <a:rPr lang="en-US" sz="2800" dirty="0" smtClean="0">
                <a:latin typeface="+mj-lt"/>
                <a:cs typeface="Arial"/>
              </a:rPr>
              <a:t>Get a human resources assessment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44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45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 marL="0" lvl="0" indent="0" algn="ctr" defTabSz="457200" fontAlgn="base"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endParaRPr lang="en-US" sz="2900" b="1" dirty="0" smtClean="0">
              <a:solidFill>
                <a:prstClr val="black"/>
              </a:solidFill>
              <a:latin typeface="Tw Cen MT"/>
              <a:cs typeface="Arial" pitchFamily="34" charset="0"/>
            </a:endParaRPr>
          </a:p>
          <a:p>
            <a:pPr marL="0" lvl="0" indent="0" algn="ctr" defTabSz="457200" fontAlgn="base"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endParaRPr lang="en-US" sz="2900" b="1" dirty="0">
              <a:solidFill>
                <a:prstClr val="black"/>
              </a:solidFill>
              <a:latin typeface="Tw Cen MT"/>
              <a:cs typeface="Arial" pitchFamily="34" charset="0"/>
            </a:endParaRPr>
          </a:p>
          <a:p>
            <a:pPr marL="0" lvl="0" indent="0" algn="ctr" defTabSz="457200" fontAlgn="base"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endParaRPr lang="en-US" sz="2900" b="1" dirty="0" smtClean="0">
              <a:solidFill>
                <a:prstClr val="black"/>
              </a:solidFill>
              <a:latin typeface="Tw Cen MT"/>
              <a:cs typeface="Arial" pitchFamily="34" charset="0"/>
            </a:endParaRPr>
          </a:p>
          <a:p>
            <a:pPr marL="0" lvl="0" indent="0" algn="ctr" defTabSz="457200" fontAlgn="base"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endParaRPr lang="en-US" sz="3600" dirty="0">
              <a:solidFill>
                <a:prstClr val="black"/>
              </a:solidFill>
              <a:cs typeface="Arial" pitchFamily="34" charset="0"/>
            </a:endParaRPr>
          </a:p>
          <a:p>
            <a:pPr marL="0" lvl="0" indent="0" algn="r" defTabSz="457200" fontAlgn="base"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buNone/>
              <a:defRPr/>
            </a:pPr>
            <a:r>
              <a:rPr lang="en-US" sz="3600" dirty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en-US" dirty="0" smtClean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865197"/>
              </p:ext>
            </p:extLst>
          </p:nvPr>
        </p:nvGraphicFramePr>
        <p:xfrm>
          <a:off x="838200" y="1676400"/>
          <a:ext cx="7619999" cy="112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8047"/>
                <a:gridCol w="1199702"/>
                <a:gridCol w="2073406"/>
                <a:gridCol w="2448844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Over all practices</a:t>
                      </a:r>
                      <a:endParaRPr lang="en-US" sz="1400" dirty="0"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Red flags</a:t>
                      </a:r>
                      <a:endParaRPr lang="en-US" sz="1400"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Suggestions</a:t>
                      </a:r>
                      <a:endParaRPr lang="en-US" sz="1400"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Hiring</a:t>
                      </a:r>
                      <a:endParaRPr lang="en-US" sz="1800" dirty="0"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Excellent</a:t>
                      </a:r>
                      <a:endParaRPr lang="en-US" sz="1400" dirty="0"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None</a:t>
                      </a:r>
                      <a:endParaRPr lang="en-US" sz="1400" dirty="0"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Develop standard questions</a:t>
                      </a:r>
                      <a:endParaRPr lang="en-US" sz="1400" dirty="0"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Add organizational values to postings and ads</a:t>
                      </a:r>
                      <a:endParaRPr lang="en-US" sz="1400" dirty="0"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5-Point Star 23"/>
          <p:cNvSpPr/>
          <p:nvPr/>
        </p:nvSpPr>
        <p:spPr>
          <a:xfrm>
            <a:off x="1624012" y="2201333"/>
            <a:ext cx="146050" cy="120650"/>
          </a:xfrm>
          <a:prstGeom prst="star5">
            <a:avLst/>
          </a:prstGeom>
          <a:solidFill>
            <a:srgbClr val="FFCC00"/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201393"/>
              </p:ext>
            </p:extLst>
          </p:nvPr>
        </p:nvGraphicFramePr>
        <p:xfrm>
          <a:off x="838200" y="2942908"/>
          <a:ext cx="7619999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8047"/>
                <a:gridCol w="1199702"/>
                <a:gridCol w="2073406"/>
                <a:gridCol w="2448844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effectLst/>
                        </a:rPr>
                        <a:t>Supervision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Acceptable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Consider individual, regularly scheduled supervision meeting for all staff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Consider implementing a written job description for supervisors (See Appendix D)</a:t>
                      </a:r>
                      <a:endParaRPr lang="en-US" sz="1400" dirty="0"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990600" y="2991555"/>
            <a:ext cx="457199" cy="372533"/>
          </a:xfrm>
          <a:prstGeom prst="rect">
            <a:avLst/>
          </a:prstGeom>
          <a:solidFill>
            <a:srgbClr val="E6E0EC"/>
          </a:solidFill>
          <a:ln w="25400">
            <a:solidFill>
              <a:srgbClr val="7030A0"/>
            </a:solidFill>
            <a:round/>
            <a:headEnd/>
            <a:tailEnd/>
          </a:ln>
          <a:effectLst>
            <a:outerShdw dist="38100" dir="13500000" algn="b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OK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89294"/>
              </p:ext>
            </p:extLst>
          </p:nvPr>
        </p:nvGraphicFramePr>
        <p:xfrm>
          <a:off x="838200" y="4419600"/>
          <a:ext cx="7620000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8047"/>
                <a:gridCol w="1226153"/>
                <a:gridCol w="2057400"/>
                <a:gridCol w="243840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Payroll and Record Keeping</a:t>
                      </a:r>
                      <a:endParaRPr lang="en-US" sz="1800" dirty="0"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Needs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Improvement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No signed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 records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Secure signed time cards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All records in one file per employee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Separate I-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9s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and health related information from personnel file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Palatino Linotype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Right Arrow 33"/>
          <p:cNvSpPr/>
          <p:nvPr/>
        </p:nvSpPr>
        <p:spPr>
          <a:xfrm>
            <a:off x="3770313" y="8621713"/>
            <a:ext cx="284162" cy="215900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Right Arrow 27"/>
          <p:cNvSpPr/>
          <p:nvPr/>
        </p:nvSpPr>
        <p:spPr>
          <a:xfrm flipV="1">
            <a:off x="1066800" y="4572000"/>
            <a:ext cx="439738" cy="196850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304800"/>
            <a:ext cx="84582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Human Resources Assessment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57300"/>
            <a:ext cx="7086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 smtClean="0"/>
          </a:p>
          <a:p>
            <a:pPr>
              <a:buClr>
                <a:srgbClr val="C4A32A"/>
              </a:buClr>
            </a:pPr>
            <a:r>
              <a:rPr lang="en-US" sz="3800" dirty="0" smtClean="0"/>
              <a:t>Biennial nonprofit compensation </a:t>
            </a:r>
            <a:r>
              <a:rPr lang="en-US" sz="3800" dirty="0"/>
              <a:t>s</a:t>
            </a:r>
            <a:r>
              <a:rPr lang="en-US" sz="3800" dirty="0" smtClean="0"/>
              <a:t>tudy</a:t>
            </a:r>
          </a:p>
          <a:p>
            <a:pPr>
              <a:buClr>
                <a:srgbClr val="C4A32A"/>
              </a:buClr>
            </a:pPr>
            <a:r>
              <a:rPr lang="en-US" sz="3800" dirty="0" smtClean="0"/>
              <a:t>Insights and analysis from the field</a:t>
            </a:r>
          </a:p>
          <a:p>
            <a:pPr>
              <a:buClr>
                <a:srgbClr val="C4A32A"/>
              </a:buClr>
            </a:pPr>
            <a:r>
              <a:rPr lang="en-US" sz="3800" dirty="0"/>
              <a:t>I</a:t>
            </a:r>
            <a:r>
              <a:rPr lang="en-US" sz="3800" dirty="0" smtClean="0"/>
              <a:t>nformation from </a:t>
            </a:r>
            <a:r>
              <a:rPr lang="en-US" sz="3800" dirty="0"/>
              <a:t>250 organizations </a:t>
            </a:r>
            <a:r>
              <a:rPr lang="en-US" sz="3800" dirty="0" smtClean="0"/>
              <a:t>in Massachusetts and Connecticut </a:t>
            </a:r>
          </a:p>
          <a:p>
            <a:pPr>
              <a:buClr>
                <a:srgbClr val="C4A32A"/>
              </a:buClr>
            </a:pPr>
            <a:r>
              <a:rPr lang="en-US" sz="3800" dirty="0" smtClean="0"/>
              <a:t>New study launches this fall for 2017</a:t>
            </a:r>
          </a:p>
          <a:p>
            <a:pPr algn="ctr"/>
            <a:endParaRPr lang="en-US" sz="3800" dirty="0"/>
          </a:p>
          <a:p>
            <a:pPr marL="0" indent="0" algn="ctr">
              <a:buNone/>
            </a:pPr>
            <a:r>
              <a:rPr lang="en-US" sz="3800" dirty="0" smtClean="0"/>
              <a:t>www.tsne.org/compensation-data</a:t>
            </a:r>
          </a:p>
          <a:p>
            <a:pPr marL="0" indent="0" algn="ctr">
              <a:buNone/>
            </a:pPr>
            <a:endParaRPr lang="en-US" sz="4000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sstlouis\Desktop\banner-vonw-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33400"/>
            <a:ext cx="8782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9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57301"/>
            <a:ext cx="7086600" cy="4229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 smtClean="0"/>
          </a:p>
          <a:p>
            <a:pPr marL="0" indent="0" algn="ctr">
              <a:buClr>
                <a:srgbClr val="C4A32A"/>
              </a:buClr>
              <a:buNone/>
            </a:pPr>
            <a:r>
              <a:rPr lang="en-US" sz="3800" dirty="0" smtClean="0"/>
              <a:t>Look for our survey in the </a:t>
            </a:r>
          </a:p>
          <a:p>
            <a:pPr marL="0" indent="0" algn="ctr">
              <a:buClr>
                <a:srgbClr val="C4A32A"/>
              </a:buClr>
              <a:buNone/>
            </a:pPr>
            <a:r>
              <a:rPr lang="en-US" sz="3800" dirty="0" smtClean="0"/>
              <a:t>Massachusetts Nonprofit Network newsletter coming this fall. </a:t>
            </a:r>
          </a:p>
          <a:p>
            <a:pPr algn="ctr"/>
            <a:endParaRPr lang="en-US" sz="3800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  <a:cs typeface="Arial" charset="0"/>
              </a:rPr>
              <a:t>www.tsne.org/compensation-data</a:t>
            </a:r>
          </a:p>
          <a:p>
            <a:pPr marL="0" indent="0" algn="ctr">
              <a:buNone/>
            </a:pPr>
            <a:endParaRPr lang="en-US" sz="4000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sstlouis\Desktop\banner-vonw-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33400"/>
            <a:ext cx="8782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19" y="5791200"/>
            <a:ext cx="1563511" cy="79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2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010" y="432172"/>
            <a:ext cx="9095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002060"/>
                </a:solidFill>
                <a:latin typeface="Myriad Pro" pitchFamily="34" charset="0"/>
              </a:rPr>
              <a:t>Thank You!</a:t>
            </a:r>
            <a:endParaRPr lang="en-US" sz="4800" b="1" i="1" dirty="0">
              <a:solidFill>
                <a:srgbClr val="002060"/>
              </a:solidFill>
              <a:latin typeface="Myriad Pro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17917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197083"/>
            <a:ext cx="3825240" cy="3517917"/>
          </a:xfrm>
          <a:prstGeom prst="rect">
            <a:avLst/>
          </a:prstGeom>
        </p:spPr>
      </p:pic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495801" y="1544531"/>
            <a:ext cx="4546600" cy="4932470"/>
          </a:xfrm>
        </p:spPr>
        <p:txBody>
          <a:bodyPr>
            <a:normAutofit lnSpcReduction="10000"/>
          </a:bodyPr>
          <a:lstStyle/>
          <a:p>
            <a:pPr marL="400050" lvl="1" indent="0" eaLnBrk="0" hangingPunct="0">
              <a:buNone/>
              <a:defRPr/>
            </a:pPr>
            <a:endParaRPr lang="en-US" dirty="0" smtClean="0">
              <a:solidFill>
                <a:srgbClr val="002060"/>
              </a:solidFill>
              <a:cs typeface="Arial" charset="0"/>
            </a:endParaRPr>
          </a:p>
          <a:p>
            <a:pPr marL="400050" lvl="1" indent="0" eaLnBrk="0" hangingPunct="0"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+mn-lt"/>
                <a:cs typeface="Arial" charset="0"/>
              </a:rPr>
              <a:t>Lyn Freundlich</a:t>
            </a:r>
            <a:endParaRPr lang="en-US" dirty="0">
              <a:solidFill>
                <a:srgbClr val="002060"/>
              </a:solidFill>
              <a:latin typeface="+mn-lt"/>
              <a:cs typeface="Arial" charset="0"/>
            </a:endParaRPr>
          </a:p>
          <a:p>
            <a:pPr marL="400050" lvl="1" indent="0" eaLnBrk="0" hangingPunct="0"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+mn-lt"/>
                <a:cs typeface="Arial" charset="0"/>
              </a:rPr>
              <a:t>Director</a:t>
            </a:r>
            <a:r>
              <a:rPr 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cs typeface="Arial" charset="0"/>
              </a:rPr>
              <a:t>of Human Resources</a:t>
            </a:r>
            <a:endParaRPr lang="en-US" dirty="0" smtClean="0">
              <a:solidFill>
                <a:srgbClr val="002060"/>
              </a:solidFill>
              <a:latin typeface="+mn-lt"/>
              <a:cs typeface="Arial" charset="0"/>
            </a:endParaRPr>
          </a:p>
          <a:p>
            <a:pPr marL="400050" lvl="1" indent="0" eaLnBrk="0" hangingPunct="0">
              <a:buNone/>
              <a:defRPr/>
            </a:pPr>
            <a:endParaRPr lang="en-US" dirty="0">
              <a:solidFill>
                <a:srgbClr val="002060"/>
              </a:solidFill>
              <a:latin typeface="+mn-lt"/>
              <a:cs typeface="Arial" charset="0"/>
            </a:endParaRPr>
          </a:p>
          <a:p>
            <a:pPr marL="400050" lvl="1" indent="0" eaLnBrk="0" hangingPunct="0">
              <a:buNone/>
              <a:defRPr/>
            </a:pPr>
            <a:r>
              <a:rPr lang="en-US" dirty="0">
                <a:solidFill>
                  <a:srgbClr val="002060"/>
                </a:solidFill>
                <a:latin typeface="+mn-lt"/>
                <a:cs typeface="Arial" charset="0"/>
              </a:rPr>
              <a:t>Third Sector New England</a:t>
            </a:r>
          </a:p>
          <a:p>
            <a:pPr marL="400050" lvl="1" indent="0" eaLnBrk="0" hangingPunct="0"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+mn-lt"/>
                <a:cs typeface="Arial" charset="0"/>
              </a:rPr>
              <a:t>617-896-9326</a:t>
            </a:r>
            <a:endParaRPr lang="en-US" dirty="0">
              <a:solidFill>
                <a:srgbClr val="002060"/>
              </a:solidFill>
              <a:latin typeface="+mn-lt"/>
              <a:cs typeface="Arial" charset="0"/>
            </a:endParaRPr>
          </a:p>
          <a:p>
            <a:pPr marL="400050" lvl="1" indent="0" eaLnBrk="0" hangingPunct="0"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+mn-lt"/>
                <a:cs typeface="Arial" charset="0"/>
              </a:rPr>
              <a:t>lfreundlich@tsne.org</a:t>
            </a:r>
            <a:endParaRPr lang="en-US" dirty="0">
              <a:solidFill>
                <a:srgbClr val="002060"/>
              </a:solidFill>
              <a:latin typeface="+mn-lt"/>
              <a:cs typeface="Arial" charset="0"/>
            </a:endParaRPr>
          </a:p>
          <a:p>
            <a:pPr marL="400050" lvl="1" indent="0" eaLnBrk="0" hangingPunct="0">
              <a:buNone/>
              <a:defRPr/>
            </a:pPr>
            <a:endParaRPr lang="en-US" dirty="0" smtClean="0">
              <a:solidFill>
                <a:srgbClr val="002060"/>
              </a:solidFill>
              <a:latin typeface="+mn-lt"/>
              <a:cs typeface="Arial" charset="0"/>
            </a:endParaRPr>
          </a:p>
          <a:p>
            <a:pPr marL="400050" lvl="1" indent="0" eaLnBrk="0" hangingPunct="0"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+mn-lt"/>
                <a:cs typeface="Arial" charset="0"/>
              </a:rPr>
              <a:t>www.tsne.org</a:t>
            </a:r>
            <a:endParaRPr lang="en-US" dirty="0">
              <a:solidFill>
                <a:srgbClr val="002060"/>
              </a:solidFill>
              <a:latin typeface="+mn-lt"/>
              <a:cs typeface="Arial" charset="0"/>
            </a:endParaRPr>
          </a:p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5119852"/>
            <a:ext cx="7772400" cy="990600"/>
          </a:xfrm>
          <a:prstGeom prst="roundRect">
            <a:avLst/>
          </a:prstGeom>
          <a:solidFill>
            <a:srgbClr val="762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bg1"/>
                </a:solidFill>
              </a:rPr>
              <a:t>Mission, Vision and Values</a:t>
            </a:r>
            <a:endParaRPr lang="en-US" sz="32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67200" y="3151599"/>
            <a:ext cx="2667000" cy="977653"/>
          </a:xfrm>
          <a:prstGeom prst="roundRect">
            <a:avLst/>
          </a:prstGeom>
          <a:solidFill>
            <a:srgbClr val="C4A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bg1"/>
                </a:solidFill>
              </a:rPr>
              <a:t>Benefits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33700" y="2120653"/>
            <a:ext cx="2743200" cy="1017999"/>
          </a:xfrm>
          <a:prstGeom prst="roundRect">
            <a:avLst/>
          </a:prstGeom>
          <a:solidFill>
            <a:srgbClr val="008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</a:rPr>
              <a:t>Recruiting and Hiring</a:t>
            </a:r>
            <a:endParaRPr lang="en-US" sz="2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44978" y="3157299"/>
            <a:ext cx="2819400" cy="971953"/>
          </a:xfrm>
          <a:prstGeom prst="roundRect">
            <a:avLst/>
          </a:prstGeom>
          <a:solidFill>
            <a:srgbClr val="C4A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bg1"/>
                </a:solidFill>
              </a:rPr>
              <a:t>Compensation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4129252"/>
            <a:ext cx="6629400" cy="990600"/>
          </a:xfrm>
          <a:prstGeom prst="roundRect">
            <a:avLst/>
          </a:prstGeom>
          <a:solidFill>
            <a:srgbClr val="106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</a:rPr>
              <a:t>Performance Management and Supervision</a:t>
            </a:r>
            <a:endParaRPr lang="en-US" sz="28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18182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Myriad Pro" pitchFamily="34" charset="0"/>
              </a:rPr>
              <a:t>Mission sustainability is basis for aligned human resource systems</a:t>
            </a:r>
            <a:endParaRPr lang="en-US" sz="3200" b="1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49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417917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‘Accidental Practitioners’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62484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spcAft>
                <a:spcPts val="1800"/>
              </a:spcAft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+mj-lt"/>
                <a:cs typeface="Arial"/>
              </a:rPr>
              <a:t>At a glance</a:t>
            </a:r>
            <a:r>
              <a:rPr lang="en-US" sz="4000" dirty="0" smtClean="0">
                <a:latin typeface="+mj-lt"/>
                <a:cs typeface="Arial"/>
              </a:rPr>
              <a:t>.</a:t>
            </a:r>
          </a:p>
          <a:p>
            <a:pPr marL="0" indent="0">
              <a:spcAft>
                <a:spcPts val="1800"/>
              </a:spcAft>
              <a:buNone/>
            </a:pPr>
            <a:endParaRPr lang="en-US" sz="4000" dirty="0" smtClean="0"/>
          </a:p>
          <a:p>
            <a:pPr marL="457200" indent="-457200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187761691"/>
              </p:ext>
            </p:extLst>
          </p:nvPr>
        </p:nvGraphicFramePr>
        <p:xfrm>
          <a:off x="1066800" y="1828800"/>
          <a:ext cx="679704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52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000" b="1" dirty="0" smtClean="0">
                <a:solidFill>
                  <a:srgbClr val="76200B"/>
                </a:solidFill>
              </a:rPr>
              <a:t>People:  </a:t>
            </a:r>
            <a:r>
              <a:rPr lang="en-US" sz="3000" dirty="0"/>
              <a:t>O</a:t>
            </a:r>
            <a:r>
              <a:rPr lang="en-US" sz="3000" dirty="0" smtClean="0"/>
              <a:t>ur greatest resource</a:t>
            </a:r>
          </a:p>
          <a:p>
            <a:pPr lvl="0"/>
            <a:endParaRPr lang="en-US" sz="3000" b="1" dirty="0" smtClean="0">
              <a:solidFill>
                <a:srgbClr val="10654D"/>
              </a:solidFill>
            </a:endParaRPr>
          </a:p>
          <a:p>
            <a:pPr lvl="0"/>
            <a:r>
              <a:rPr lang="en-US" sz="3000" b="1" dirty="0" smtClean="0">
                <a:solidFill>
                  <a:srgbClr val="76200B"/>
                </a:solidFill>
              </a:rPr>
              <a:t>Human </a:t>
            </a:r>
            <a:r>
              <a:rPr lang="en-US" sz="3000" b="1" dirty="0">
                <a:solidFill>
                  <a:srgbClr val="76200B"/>
                </a:solidFill>
              </a:rPr>
              <a:t>resource function:</a:t>
            </a:r>
            <a:r>
              <a:rPr lang="en-US" sz="3000" dirty="0">
                <a:solidFill>
                  <a:srgbClr val="76200B"/>
                </a:solidFill>
              </a:rPr>
              <a:t> </a:t>
            </a:r>
            <a:r>
              <a:rPr lang="en-US" sz="3000" dirty="0" smtClean="0">
                <a:solidFill>
                  <a:srgbClr val="76200B"/>
                </a:solidFill>
              </a:rPr>
              <a:t> </a:t>
            </a:r>
            <a:r>
              <a:rPr lang="en-US" sz="3000" dirty="0" smtClean="0"/>
              <a:t>Supports </a:t>
            </a:r>
            <a:r>
              <a:rPr lang="en-US" sz="3000" dirty="0"/>
              <a:t>employees’ effectiveness and ensures compliance with regulations.  </a:t>
            </a:r>
          </a:p>
          <a:p>
            <a:endParaRPr lang="en-US" sz="3000" dirty="0"/>
          </a:p>
          <a:p>
            <a:r>
              <a:rPr lang="en-US" sz="3000" b="1" dirty="0">
                <a:solidFill>
                  <a:srgbClr val="76200B"/>
                </a:solidFill>
              </a:rPr>
              <a:t>Values </a:t>
            </a:r>
            <a:r>
              <a:rPr lang="en-US" sz="3000" b="1" dirty="0" smtClean="0">
                <a:solidFill>
                  <a:srgbClr val="76200B"/>
                </a:solidFill>
              </a:rPr>
              <a:t>alignment:</a:t>
            </a:r>
            <a:r>
              <a:rPr lang="en-US" sz="3000" dirty="0" smtClean="0">
                <a:solidFill>
                  <a:srgbClr val="76200B"/>
                </a:solidFill>
              </a:rPr>
              <a:t>   </a:t>
            </a:r>
            <a:r>
              <a:rPr lang="en-US" sz="3000" dirty="0" smtClean="0"/>
              <a:t>Practices reflect </a:t>
            </a:r>
            <a:r>
              <a:rPr lang="en-US" sz="3000" dirty="0"/>
              <a:t>organizational </a:t>
            </a:r>
            <a:r>
              <a:rPr lang="en-US" sz="3000" dirty="0" smtClean="0"/>
              <a:t>values. Policies treat staff </a:t>
            </a:r>
            <a:r>
              <a:rPr lang="en-US" sz="3000" dirty="0"/>
              <a:t>in ways that </a:t>
            </a:r>
            <a:r>
              <a:rPr lang="en-US" sz="3000" dirty="0" smtClean="0"/>
              <a:t>are </a:t>
            </a:r>
            <a:r>
              <a:rPr lang="en-US" sz="3000" dirty="0"/>
              <a:t>consistent with their mission and </a:t>
            </a:r>
            <a:r>
              <a:rPr lang="en-US" sz="3000" dirty="0" smtClean="0"/>
              <a:t>vision</a:t>
            </a:r>
            <a:endParaRPr lang="en-US" sz="3000" i="1" dirty="0" smtClean="0"/>
          </a:p>
          <a:p>
            <a:pPr marL="0" indent="0">
              <a:buNone/>
            </a:pPr>
            <a:endParaRPr lang="en-US" sz="28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The basics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Observations from the field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752600"/>
            <a:ext cx="457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cs typeface="Arial"/>
              </a:rPr>
              <a:t>Living Wages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2819400"/>
            <a:ext cx="457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cs typeface="Arial"/>
              </a:rPr>
              <a:t>Equity</a:t>
            </a:r>
            <a:endParaRPr lang="en-US" sz="4000" b="1" dirty="0">
              <a:solidFill>
                <a:srgbClr val="00206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653915"/>
            <a:ext cx="541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cs typeface="Arial"/>
              </a:rPr>
              <a:t>Diversity and Inclusion</a:t>
            </a:r>
            <a:endParaRPr lang="en-US" sz="4000" b="1" dirty="0">
              <a:solidFill>
                <a:srgbClr val="00206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2569682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43% </a:t>
            </a:r>
            <a:r>
              <a:rPr lang="en-US" sz="2400" dirty="0" smtClean="0"/>
              <a:t>earn </a:t>
            </a:r>
            <a:r>
              <a:rPr lang="en-US" sz="2400" dirty="0"/>
              <a:t>less than $28,000.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95800" y="3581400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ale leaders earn </a:t>
            </a:r>
            <a:r>
              <a:rPr lang="en-US" sz="2400" dirty="0"/>
              <a:t>significantly higher pay than </a:t>
            </a:r>
            <a:r>
              <a:rPr lang="en-US" sz="2400" dirty="0" smtClean="0"/>
              <a:t>female</a:t>
            </a:r>
            <a:r>
              <a:rPr lang="en-US" sz="24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5481935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86% of nonprofit leaders in New England are </a:t>
            </a:r>
            <a:r>
              <a:rPr lang="en-US" sz="2400" dirty="0" smtClean="0"/>
              <a:t>white.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528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324" y="1751544"/>
            <a:ext cx="5698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</a:rPr>
              <a:t>Don’t always have barrels of resources to pay more.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699" y="4134177"/>
            <a:ext cx="7993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</a:rPr>
              <a:t>Can’t necessarily change the way the sector </a:t>
            </a:r>
            <a:r>
              <a:rPr lang="en-US" sz="3600" b="1" i="1" dirty="0" smtClean="0">
                <a:solidFill>
                  <a:srgbClr val="002060"/>
                </a:solidFill>
              </a:rPr>
              <a:t>operates </a:t>
            </a:r>
            <a:r>
              <a:rPr lang="en-US" sz="3600" b="1" i="1" dirty="0">
                <a:solidFill>
                  <a:srgbClr val="002060"/>
                </a:solidFill>
              </a:rPr>
              <a:t>singlehandedly.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057564"/>
            <a:ext cx="4287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Can raise these issues with funders and partners!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8431" y="5595208"/>
            <a:ext cx="525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create workplaces that model the world we want to create!</a:t>
            </a:r>
            <a:endParaRPr lang="en-US" sz="2800" dirty="0"/>
          </a:p>
        </p:txBody>
      </p:sp>
      <p:pic>
        <p:nvPicPr>
          <p:cNvPr id="1026" name="Picture 2" descr="C:\Users\lfreundlich\AppData\Local\Microsoft\Windows\Temporary Internet Files\Content.IE5\ZUU2Y034\money_wheelbarrow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28799"/>
            <a:ext cx="1981200" cy="17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freundlich\AppData\Local\Microsoft\Windows\Temporary Internet Files\Content.IE5\ZUU2Y034\jonata-Embrace-the-World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03" y="4597510"/>
            <a:ext cx="1995397" cy="199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How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do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we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respond?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3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920F-5F06-4173-BFE5-18859F24E4B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1267" y="2196393"/>
            <a:ext cx="7467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76200B"/>
                </a:solidFill>
              </a:rPr>
              <a:t>Every day, I get up and I think ‘you know what? I’m going to do good things today.’</a:t>
            </a:r>
            <a:endParaRPr lang="en-US" sz="4400" b="1" dirty="0">
              <a:solidFill>
                <a:srgbClr val="76200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7212" y="532655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0" y="43123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343400" y="5052536"/>
            <a:ext cx="3415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en-US" dirty="0">
                <a:solidFill>
                  <a:srgbClr val="6E663E"/>
                </a:solidFill>
                <a:ea typeface="ヒラギノ角ゴ Pro W3"/>
              </a:rPr>
              <a:t>– Ready to </a:t>
            </a:r>
            <a:r>
              <a:rPr lang="en-US" altLang="en-US" dirty="0" smtClean="0">
                <a:solidFill>
                  <a:srgbClr val="6E663E"/>
                </a:solidFill>
                <a:ea typeface="ヒラギノ角ゴ Pro W3"/>
              </a:rPr>
              <a:t>Lead </a:t>
            </a:r>
            <a:r>
              <a:rPr lang="en-US" altLang="en-US" dirty="0">
                <a:solidFill>
                  <a:srgbClr val="6E663E"/>
                </a:solidFill>
                <a:ea typeface="ヒラギノ角ゴ Pro W3"/>
              </a:rPr>
              <a:t>survey participant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11334"/>
            <a:ext cx="828675" cy="6629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  <a:ea typeface="+mn-ea"/>
                <a:cs typeface="+mn-cs"/>
              </a:rPr>
              <a:t>Why it matters.</a:t>
            </a:r>
            <a:endParaRPr lang="en-US" b="1" dirty="0">
              <a:solidFill>
                <a:srgbClr val="002060"/>
              </a:solidFill>
              <a:latin typeface="Myriad Pro" pitchFamily="34" charset="0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4287</TotalTime>
  <Words>1844</Words>
  <Application>Microsoft Office PowerPoint</Application>
  <PresentationFormat>On-screen Show (4:3)</PresentationFormat>
  <Paragraphs>471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Goals</vt:lpstr>
      <vt:lpstr>Thank you for attending!</vt:lpstr>
      <vt:lpstr>What’s Your Role?</vt:lpstr>
      <vt:lpstr>‘Accidental Practitioners’</vt:lpstr>
      <vt:lpstr>The basics</vt:lpstr>
      <vt:lpstr>Observations from the field</vt:lpstr>
      <vt:lpstr>How do we respond?</vt:lpstr>
      <vt:lpstr>Why it matters.</vt:lpstr>
      <vt:lpstr>Risk losing high performing staff.</vt:lpstr>
      <vt:lpstr>PowerPoint Presentation</vt:lpstr>
      <vt:lpstr>Why focus on values-based human resources specifically?</vt:lpstr>
      <vt:lpstr>Human Resources Practices</vt:lpstr>
      <vt:lpstr>Job descriptions.</vt:lpstr>
      <vt:lpstr>Job descriptions (anatomy)</vt:lpstr>
      <vt:lpstr>Job descriptions (anatomy)</vt:lpstr>
      <vt:lpstr>Job descriptions (anatomy)</vt:lpstr>
      <vt:lpstr>Job descriptions (anatomy)</vt:lpstr>
      <vt:lpstr>Job descriptions (anatomy)</vt:lpstr>
      <vt:lpstr>Job descriptions (anatomy)</vt:lpstr>
      <vt:lpstr>Job descriptions (anatomy)</vt:lpstr>
      <vt:lpstr>Qualification (experience)</vt:lpstr>
      <vt:lpstr>Qualification (skill)</vt:lpstr>
      <vt:lpstr>Qualification (knowledge)</vt:lpstr>
      <vt:lpstr>Qualification (qualities)</vt:lpstr>
      <vt:lpstr>PowerPoint Presentation</vt:lpstr>
      <vt:lpstr>How useful are your  performance reviews?</vt:lpstr>
      <vt:lpstr>Performance reviews</vt:lpstr>
      <vt:lpstr>Performance reviews</vt:lpstr>
      <vt:lpstr>Performance reviews</vt:lpstr>
      <vt:lpstr>Performance reviews</vt:lpstr>
      <vt:lpstr>Orientation process?</vt:lpstr>
      <vt:lpstr>Orientation</vt:lpstr>
      <vt:lpstr>Orientation</vt:lpstr>
      <vt:lpstr>Orientation</vt:lpstr>
      <vt:lpstr>Orientation</vt:lpstr>
      <vt:lpstr>Compensation and Benefits</vt:lpstr>
      <vt:lpstr>Compensation</vt:lpstr>
      <vt:lpstr>Benefits reflect values, too!</vt:lpstr>
      <vt:lpstr>PowerPoint Presentation</vt:lpstr>
      <vt:lpstr>Supervision</vt:lpstr>
      <vt:lpstr>Supervision</vt:lpstr>
      <vt:lpstr>Supervision</vt:lpstr>
      <vt:lpstr>Getting started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Lanier</dc:creator>
  <cp:lastModifiedBy>Lyn Freundlich</cp:lastModifiedBy>
  <cp:revision>269</cp:revision>
  <cp:lastPrinted>2016-03-08T20:51:22Z</cp:lastPrinted>
  <dcterms:created xsi:type="dcterms:W3CDTF">2015-06-30T17:46:31Z</dcterms:created>
  <dcterms:modified xsi:type="dcterms:W3CDTF">2016-03-14T21:10:42Z</dcterms:modified>
</cp:coreProperties>
</file>