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69" r:id="rId4"/>
    <p:sldId id="281" r:id="rId5"/>
    <p:sldId id="258" r:id="rId6"/>
    <p:sldId id="270" r:id="rId7"/>
    <p:sldId id="266" r:id="rId8"/>
    <p:sldId id="271" r:id="rId9"/>
    <p:sldId id="275" r:id="rId10"/>
    <p:sldId id="277" r:id="rId11"/>
    <p:sldId id="28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34551" autoAdjust="0"/>
    <p:restoredTop sz="86434" autoAdjust="0"/>
  </p:normalViewPr>
  <p:slideViewPr>
    <p:cSldViewPr snapToGrid="0" snapToObjects="1">
      <p:cViewPr varScale="1">
        <p:scale>
          <a:sx n="119" d="100"/>
          <a:sy n="119" d="100"/>
        </p:scale>
        <p:origin x="-3192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94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handoutMaster" Target="handoutMasters/handout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17C2DA-291E-744E-9640-14D35D4A07EC}" type="datetimeFigureOut">
              <a:rPr lang="en-US" smtClean="0"/>
              <a:t>10/16/15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F7C2F4-2DB6-5745-97CB-0EED0B042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8628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47D3BA-70AF-0B45-B337-9402FC677590}" type="datetimeFigureOut">
              <a:rPr lang="en-US" smtClean="0"/>
              <a:t>10/16/15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7FDE7A-048C-134F-8D1B-AF32BB001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444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7FDE7A-048C-134F-8D1B-AF32BB001D2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998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7FDE7A-048C-134F-8D1B-AF32BB001D2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957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7FDE7A-048C-134F-8D1B-AF32BB001D2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7796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7FDE7A-048C-134F-8D1B-AF32BB001D2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4415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7FDE7A-048C-134F-8D1B-AF32BB001D2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1192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7FDE7A-048C-134F-8D1B-AF32BB001D2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8730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7FDE7A-048C-134F-8D1B-AF32BB001D2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7888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7FDE7A-048C-134F-8D1B-AF32BB001D2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188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7FDE7A-048C-134F-8D1B-AF32BB001D2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7851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7FDE7A-048C-134F-8D1B-AF32BB001D2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9249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10/16/15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10/16/15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10/16/15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10/16/15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10/16/15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10/16/15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10/16/15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10/16/15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10/16/15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10/16/15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10/16/15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10/16/15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10/16/15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10/16/15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10/16/15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10/16/15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10/16/15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10/16/15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10/16/15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10/16/15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10/16/15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coachingtopotential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9295" y="4520173"/>
            <a:ext cx="8432046" cy="1238655"/>
          </a:xfrm>
        </p:spPr>
        <p:txBody>
          <a:bodyPr>
            <a:normAutofit/>
          </a:bodyPr>
          <a:lstStyle/>
          <a:p>
            <a:r>
              <a:rPr lang="en-US" sz="2400" dirty="0" smtClean="0"/>
              <a:t>Management Basics for Newer Executive Directors</a:t>
            </a:r>
            <a:br>
              <a:rPr lang="en-US" sz="2400" dirty="0" smtClean="0"/>
            </a:br>
            <a:r>
              <a:rPr lang="en-US" sz="2000" dirty="0" smtClean="0"/>
              <a:t>MNN Annual Conference </a:t>
            </a:r>
            <a:r>
              <a:rPr lang="en-US" sz="2400" dirty="0" smtClean="0"/>
              <a:t>- </a:t>
            </a:r>
            <a:r>
              <a:rPr lang="en-US" sz="1800" i="1" dirty="0" smtClean="0"/>
              <a:t>October 21, 2015</a:t>
            </a:r>
            <a:endParaRPr lang="en-US" sz="24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1436" y="5660484"/>
            <a:ext cx="8499905" cy="996333"/>
          </a:xfrm>
        </p:spPr>
        <p:txBody>
          <a:bodyPr>
            <a:normAutofit/>
          </a:bodyPr>
          <a:lstStyle/>
          <a:p>
            <a:r>
              <a:rPr lang="en-US" sz="1600" dirty="0" smtClean="0"/>
              <a:t>Annette Rubin					</a:t>
            </a:r>
          </a:p>
          <a:p>
            <a:r>
              <a:rPr lang="en-US" sz="1600" dirty="0" smtClean="0"/>
              <a:t>Coaching to Potential	</a:t>
            </a:r>
          </a:p>
          <a:p>
            <a:r>
              <a:rPr lang="en-US" sz="1600" dirty="0" err="1" smtClean="0"/>
              <a:t>www.coachingtopotential.com</a:t>
            </a:r>
            <a:r>
              <a:rPr lang="en-US" dirty="0" smtClean="0"/>
              <a:t>			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849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23456"/>
            <a:ext cx="7556313" cy="737476"/>
          </a:xfrm>
        </p:spPr>
        <p:txBody>
          <a:bodyPr/>
          <a:lstStyle/>
          <a:p>
            <a:r>
              <a:rPr lang="en-US" sz="3200" dirty="0" smtClean="0"/>
              <a:t>Establish </a:t>
            </a:r>
            <a:r>
              <a:rPr lang="en-US" sz="3200" dirty="0"/>
              <a:t>a strong, engaged board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9376" y="955454"/>
            <a:ext cx="8079344" cy="552614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most effective organizations have a strong Executive Director and a strong board, working in partnership</a:t>
            </a:r>
          </a:p>
          <a:p>
            <a:r>
              <a:rPr lang="en-US" dirty="0" smtClean="0"/>
              <a:t>Learn board’s strengths and weaknesses – build on strengths and work on weaknesses</a:t>
            </a:r>
          </a:p>
          <a:p>
            <a:r>
              <a:rPr lang="en-US" dirty="0" smtClean="0"/>
              <a:t>Build relationships and trust as quickly as possible, especially with the board chair</a:t>
            </a:r>
          </a:p>
          <a:p>
            <a:r>
              <a:rPr lang="en-US" dirty="0" smtClean="0"/>
              <a:t>Ensure regular and clear communication</a:t>
            </a:r>
          </a:p>
          <a:p>
            <a:pPr lvl="1"/>
            <a:r>
              <a:rPr lang="en-US" dirty="0" smtClean="0"/>
              <a:t>Hold regular board meetings</a:t>
            </a:r>
          </a:p>
          <a:p>
            <a:pPr lvl="1"/>
            <a:r>
              <a:rPr lang="en-US" dirty="0" smtClean="0"/>
              <a:t>Meet with individual board members several times annually</a:t>
            </a:r>
          </a:p>
          <a:p>
            <a:pPr lvl="1"/>
            <a:r>
              <a:rPr lang="en-US" dirty="0" smtClean="0"/>
              <a:t>Meet with board chair monthly, and/or in preparation for board meetings</a:t>
            </a:r>
          </a:p>
          <a:p>
            <a:r>
              <a:rPr lang="en-US" dirty="0" smtClean="0"/>
              <a:t>Recommend implementation of board agreement, if not already in place</a:t>
            </a:r>
          </a:p>
          <a:p>
            <a:r>
              <a:rPr lang="en-US" dirty="0" smtClean="0"/>
              <a:t>Think strategically about who should be on the board and add members as appropriate</a:t>
            </a:r>
          </a:p>
          <a:p>
            <a:pPr lvl="1"/>
            <a:r>
              <a:rPr lang="en-US" dirty="0" smtClean="0"/>
              <a:t>Board members should love the organization and be willing to work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2357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606187" y="522921"/>
            <a:ext cx="5638800" cy="3244244"/>
          </a:xfrm>
        </p:spPr>
        <p:txBody>
          <a:bodyPr>
            <a:normAutofit fontScale="90000"/>
          </a:bodyPr>
          <a:lstStyle/>
          <a:p>
            <a:r>
              <a:rPr lang="en-US" sz="6000" dirty="0"/>
              <a:t>QUESTIONS</a:t>
            </a:r>
            <a:r>
              <a:rPr lang="en-US" sz="6000" dirty="0" smtClean="0"/>
              <a:t>?</a:t>
            </a:r>
            <a:br>
              <a:rPr lang="en-US" sz="6000" dirty="0" smtClean="0"/>
            </a:br>
            <a:r>
              <a:rPr lang="en-US" sz="6000" dirty="0"/>
              <a:t/>
            </a:r>
            <a:br>
              <a:rPr lang="en-US" sz="6000" dirty="0"/>
            </a:br>
            <a:r>
              <a:rPr lang="en-US" sz="6000" dirty="0"/>
              <a:t>COMMENTS?</a:t>
            </a:r>
            <a:br>
              <a:rPr lang="en-US" sz="6000" dirty="0"/>
            </a:b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3395981" y="3639103"/>
            <a:ext cx="3103810" cy="59762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dirty="0" smtClean="0"/>
              <a:t>THANK YOU!</a:t>
            </a:r>
            <a:endParaRPr lang="en-US" sz="3600" dirty="0"/>
          </a:p>
        </p:txBody>
      </p:sp>
      <p:sp>
        <p:nvSpPr>
          <p:cNvPr id="2" name="TextBox 1"/>
          <p:cNvSpPr txBox="1"/>
          <p:nvPr/>
        </p:nvSpPr>
        <p:spPr>
          <a:xfrm>
            <a:off x="1056616" y="5026443"/>
            <a:ext cx="34686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Annette Rubin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Coaching to Potential</a:t>
            </a:r>
          </a:p>
          <a:p>
            <a:r>
              <a:rPr lang="en-US" dirty="0" smtClean="0">
                <a:solidFill>
                  <a:schemeClr val="bg1"/>
                </a:solidFill>
                <a:hlinkClick r:id="rId2"/>
              </a:rPr>
              <a:t>www.coachingtopotential.com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err="1" smtClean="0">
                <a:solidFill>
                  <a:schemeClr val="bg1"/>
                </a:solidFill>
              </a:rPr>
              <a:t>ankrubin@gmail.com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30579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297966"/>
            <a:ext cx="7556313" cy="1116106"/>
          </a:xfrm>
        </p:spPr>
        <p:txBody>
          <a:bodyPr/>
          <a:lstStyle/>
          <a:p>
            <a:r>
              <a:rPr lang="en-US" sz="3200" dirty="0" smtClean="0"/>
              <a:t>Management basics: what will we address today?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726283"/>
            <a:ext cx="7556313" cy="4747122"/>
          </a:xfrm>
        </p:spPr>
        <p:txBody>
          <a:bodyPr>
            <a:normAutofit/>
          </a:bodyPr>
          <a:lstStyle/>
          <a:p>
            <a:r>
              <a:rPr lang="en-US" dirty="0" smtClean="0"/>
              <a:t>Embark on a listening and learning campaign</a:t>
            </a:r>
          </a:p>
          <a:p>
            <a:r>
              <a:rPr lang="en-US" dirty="0"/>
              <a:t>Take the pulse of the organization’s “business”</a:t>
            </a:r>
          </a:p>
          <a:p>
            <a:r>
              <a:rPr lang="en-US" dirty="0" smtClean="0"/>
              <a:t>Share and promote the mission and vision</a:t>
            </a:r>
          </a:p>
          <a:p>
            <a:r>
              <a:rPr lang="en-US" dirty="0" smtClean="0"/>
              <a:t>Develop and communicate initial plan and strategies</a:t>
            </a:r>
          </a:p>
          <a:p>
            <a:r>
              <a:rPr lang="en-US" dirty="0" smtClean="0"/>
              <a:t>Outline clear and specific expectations</a:t>
            </a:r>
          </a:p>
          <a:p>
            <a:r>
              <a:rPr lang="en-US" dirty="0" smtClean="0"/>
              <a:t>Secure the right team</a:t>
            </a:r>
          </a:p>
          <a:p>
            <a:r>
              <a:rPr lang="en-US" dirty="0" smtClean="0"/>
              <a:t>Balance inward and outward facing roles</a:t>
            </a:r>
            <a:endParaRPr lang="en-US" dirty="0"/>
          </a:p>
          <a:p>
            <a:r>
              <a:rPr lang="en-US" dirty="0" smtClean="0"/>
              <a:t>Establish a strong, engaged board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798177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4160" y="117000"/>
            <a:ext cx="7854560" cy="594668"/>
          </a:xfrm>
        </p:spPr>
        <p:txBody>
          <a:bodyPr/>
          <a:lstStyle/>
          <a:p>
            <a:r>
              <a:rPr lang="en-US" sz="2800" dirty="0" smtClean="0"/>
              <a:t>Embark on listening and learning campaign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260" y="853788"/>
            <a:ext cx="7556313" cy="6004212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dirty="0" smtClean="0"/>
              <a:t>Get info and perspective before you make decisions and take action: fact-finding and relationship building, identify red flags</a:t>
            </a:r>
          </a:p>
          <a:p>
            <a:r>
              <a:rPr lang="en-US" dirty="0" smtClean="0"/>
              <a:t>Engage staff</a:t>
            </a:r>
          </a:p>
          <a:p>
            <a:pPr lvl="1"/>
            <a:r>
              <a:rPr lang="en-US" dirty="0" smtClean="0"/>
              <a:t>Show that you value their input – take notes, follow up</a:t>
            </a:r>
          </a:p>
          <a:p>
            <a:pPr lvl="1"/>
            <a:r>
              <a:rPr lang="en-US" dirty="0" smtClean="0"/>
              <a:t>Gain context, perspectives and identify any concerns</a:t>
            </a:r>
          </a:p>
          <a:p>
            <a:pPr lvl="1"/>
            <a:r>
              <a:rPr lang="en-US" dirty="0" smtClean="0"/>
              <a:t>Get to know staff strengths and weaknesses</a:t>
            </a:r>
          </a:p>
          <a:p>
            <a:r>
              <a:rPr lang="en-US" dirty="0" smtClean="0"/>
              <a:t>Meet with each board member</a:t>
            </a:r>
          </a:p>
          <a:p>
            <a:pPr lvl="1"/>
            <a:r>
              <a:rPr lang="en-US" dirty="0" smtClean="0"/>
              <a:t>Identify key priorities and concerns</a:t>
            </a:r>
          </a:p>
          <a:p>
            <a:pPr lvl="1"/>
            <a:r>
              <a:rPr lang="en-US" dirty="0" smtClean="0"/>
              <a:t>Establish rapport and trust</a:t>
            </a:r>
          </a:p>
          <a:p>
            <a:pPr lvl="1"/>
            <a:r>
              <a:rPr lang="en-US" dirty="0" smtClean="0"/>
              <a:t>Get sense of communication style and level of engagement </a:t>
            </a:r>
          </a:p>
          <a:p>
            <a:r>
              <a:rPr lang="en-US" dirty="0" smtClean="0"/>
              <a:t>Connect with key funders and constituent representatives</a:t>
            </a:r>
          </a:p>
          <a:p>
            <a:pPr lvl="1"/>
            <a:r>
              <a:rPr lang="en-US" dirty="0" smtClean="0"/>
              <a:t>Ask staff and board for list of people/organizations </a:t>
            </a:r>
          </a:p>
          <a:p>
            <a:pPr lvl="1"/>
            <a:r>
              <a:rPr lang="en-US" dirty="0" smtClean="0"/>
              <a:t>Identify issues of interest, perspectives on organization</a:t>
            </a:r>
          </a:p>
          <a:p>
            <a:pPr lvl="1"/>
            <a:r>
              <a:rPr lang="en-US" dirty="0" smtClean="0"/>
              <a:t>Encourage continued communication</a:t>
            </a:r>
          </a:p>
          <a:p>
            <a:pPr lvl="1"/>
            <a:r>
              <a:rPr lang="en-US" dirty="0" smtClean="0"/>
              <a:t>Connect with former ED if available</a:t>
            </a:r>
          </a:p>
          <a:p>
            <a:r>
              <a:rPr lang="en-US" dirty="0" smtClean="0"/>
              <a:t>Observe programs in action</a:t>
            </a:r>
          </a:p>
          <a:p>
            <a:pPr lvl="1"/>
            <a:r>
              <a:rPr lang="en-US" dirty="0" smtClean="0"/>
              <a:t>Just listen and watch; Learn about content, potential challenges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7105006" y="2905228"/>
            <a:ext cx="203899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S</a:t>
            </a:r>
            <a:r>
              <a:rPr lang="en-US" b="1" i="1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hare your experiences: what happened when you implemented a listening campaign or when you didn’t?</a:t>
            </a:r>
            <a:endParaRPr lang="en-US" b="1" i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Oval Callout 7"/>
          <p:cNvSpPr/>
          <p:nvPr/>
        </p:nvSpPr>
        <p:spPr>
          <a:xfrm>
            <a:off x="7105006" y="1787509"/>
            <a:ext cx="914400" cy="1002036"/>
          </a:xfrm>
          <a:prstGeom prst="wedgeEllipse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5729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003" y="132813"/>
            <a:ext cx="7556313" cy="1116106"/>
          </a:xfrm>
        </p:spPr>
        <p:txBody>
          <a:bodyPr/>
          <a:lstStyle/>
          <a:p>
            <a:r>
              <a:rPr lang="en-US" sz="3200" dirty="0" smtClean="0"/>
              <a:t>Take the pulse of the organization’s “business”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883" y="1256546"/>
            <a:ext cx="8148204" cy="5457784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Review and make sure you understand the finances</a:t>
            </a:r>
          </a:p>
          <a:p>
            <a:pPr lvl="1"/>
            <a:r>
              <a:rPr lang="en-US" dirty="0" smtClean="0"/>
              <a:t>Balance sheet</a:t>
            </a:r>
          </a:p>
          <a:p>
            <a:pPr lvl="1"/>
            <a:r>
              <a:rPr lang="en-US" dirty="0" smtClean="0"/>
              <a:t>Financial statement</a:t>
            </a:r>
          </a:p>
          <a:p>
            <a:pPr lvl="1"/>
            <a:r>
              <a:rPr lang="en-US" dirty="0" smtClean="0"/>
              <a:t>What are the liabilities? </a:t>
            </a:r>
          </a:p>
          <a:p>
            <a:pPr lvl="1"/>
            <a:r>
              <a:rPr lang="en-US" dirty="0" smtClean="0"/>
              <a:t>What might be future liabilities, is there a “cliff”  </a:t>
            </a:r>
          </a:p>
          <a:p>
            <a:pPr lvl="1"/>
            <a:r>
              <a:rPr lang="en-US" dirty="0" smtClean="0"/>
              <a:t>How are finances currently managed? Role of staff, board?</a:t>
            </a:r>
          </a:p>
          <a:p>
            <a:r>
              <a:rPr lang="en-US" dirty="0" smtClean="0"/>
              <a:t>What is the revenue picture?</a:t>
            </a:r>
          </a:p>
          <a:p>
            <a:pPr lvl="1"/>
            <a:r>
              <a:rPr lang="en-US" dirty="0" smtClean="0"/>
              <a:t>How were the past year’s revenues?</a:t>
            </a:r>
          </a:p>
          <a:p>
            <a:pPr lvl="1"/>
            <a:r>
              <a:rPr lang="en-US" dirty="0" smtClean="0"/>
              <a:t>How does it compare to this year so far?</a:t>
            </a:r>
          </a:p>
          <a:p>
            <a:pPr lvl="1"/>
            <a:r>
              <a:rPr lang="en-US" dirty="0" smtClean="0"/>
              <a:t>What funding is anticipated?</a:t>
            </a:r>
          </a:p>
          <a:p>
            <a:pPr lvl="1"/>
            <a:r>
              <a:rPr lang="en-US" dirty="0" smtClean="0"/>
              <a:t>What sources have been tapped?  What new sources have been considered?</a:t>
            </a:r>
          </a:p>
          <a:p>
            <a:pPr lvl="1"/>
            <a:r>
              <a:rPr lang="en-US" dirty="0" smtClean="0"/>
              <a:t>Who has a role in fundraising besides the ED (staff, board, volunteers)</a:t>
            </a:r>
          </a:p>
          <a:p>
            <a:r>
              <a:rPr lang="en-US" dirty="0" smtClean="0"/>
              <a:t>How is data managed? What process is in place to evaluate impact?</a:t>
            </a:r>
          </a:p>
          <a:p>
            <a:r>
              <a:rPr lang="en-US" dirty="0" smtClean="0"/>
              <a:t>How is HR handled?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2704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636" y="186700"/>
            <a:ext cx="7613713" cy="1116106"/>
          </a:xfrm>
        </p:spPr>
        <p:txBody>
          <a:bodyPr/>
          <a:lstStyle/>
          <a:p>
            <a:r>
              <a:rPr lang="en-US" sz="3200" dirty="0" smtClean="0"/>
              <a:t>Share and promote </a:t>
            </a:r>
            <a:r>
              <a:rPr lang="en-US" sz="3200" dirty="0"/>
              <a:t>the </a:t>
            </a:r>
            <a:r>
              <a:rPr lang="en-US" sz="3200" dirty="0" smtClean="0"/>
              <a:t>mission and vision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9258" y="1412293"/>
            <a:ext cx="6580813" cy="5310217"/>
          </a:xfrm>
        </p:spPr>
        <p:txBody>
          <a:bodyPr>
            <a:normAutofit/>
          </a:bodyPr>
          <a:lstStyle/>
          <a:p>
            <a:r>
              <a:rPr lang="en-US" dirty="0" smtClean="0"/>
              <a:t>Inspire others with a common mission and vision </a:t>
            </a:r>
          </a:p>
          <a:p>
            <a:pPr lvl="1"/>
            <a:r>
              <a:rPr lang="en-US" dirty="0"/>
              <a:t>Mission is the reason for existing – provides clarity for why work is important</a:t>
            </a:r>
          </a:p>
          <a:p>
            <a:pPr lvl="1"/>
            <a:r>
              <a:rPr lang="en-US" dirty="0"/>
              <a:t>Vision describes the future you want to create – provides understanding of where you are </a:t>
            </a:r>
            <a:r>
              <a:rPr lang="en-US" dirty="0" smtClean="0"/>
              <a:t>going</a:t>
            </a:r>
          </a:p>
          <a:p>
            <a:pPr lvl="1"/>
            <a:r>
              <a:rPr lang="en-US" dirty="0" smtClean="0"/>
              <a:t>Secure input on existing vision and mission during listening campaign; review with staff and board, add your perspective and develop process for revision </a:t>
            </a:r>
            <a:r>
              <a:rPr lang="en-US" dirty="0"/>
              <a:t>if necessary </a:t>
            </a:r>
            <a:endParaRPr lang="en-US" dirty="0" smtClean="0"/>
          </a:p>
          <a:p>
            <a:pPr lvl="1"/>
            <a:r>
              <a:rPr lang="en-US" dirty="0" smtClean="0"/>
              <a:t>Mission and vision should </a:t>
            </a:r>
            <a:r>
              <a:rPr lang="en-US" dirty="0"/>
              <a:t>be clear, actionable, </a:t>
            </a:r>
            <a:r>
              <a:rPr lang="en-US" dirty="0" smtClean="0"/>
              <a:t>meaningful</a:t>
            </a:r>
            <a:endParaRPr lang="en-US" dirty="0"/>
          </a:p>
          <a:p>
            <a:pPr lvl="1"/>
            <a:r>
              <a:rPr lang="en-US" dirty="0" smtClean="0"/>
              <a:t>Communicate organization mission and vision to all</a:t>
            </a:r>
          </a:p>
          <a:p>
            <a:pPr lvl="1"/>
            <a:r>
              <a:rPr lang="en-US" dirty="0" smtClean="0"/>
              <a:t>Ensure that staff, board members and supporters can also articulate mission and vision – consistent narrative</a:t>
            </a:r>
          </a:p>
          <a:p>
            <a:pPr lvl="1"/>
            <a:r>
              <a:rPr lang="en-US" dirty="0" smtClean="0"/>
              <a:t>Keep mission and vision as a living, working message!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6" name="Oval Callout 5"/>
          <p:cNvSpPr/>
          <p:nvPr/>
        </p:nvSpPr>
        <p:spPr>
          <a:xfrm>
            <a:off x="7059548" y="2657289"/>
            <a:ext cx="914400" cy="1024499"/>
          </a:xfrm>
          <a:prstGeom prst="wedgeEllipse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144745" y="3820524"/>
            <a:ext cx="18200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How can you keep the mission alive in your organization?</a:t>
            </a:r>
            <a:endParaRPr lang="en-US" b="1" i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98332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950" y="143880"/>
            <a:ext cx="7556313" cy="1116106"/>
          </a:xfrm>
        </p:spPr>
        <p:txBody>
          <a:bodyPr/>
          <a:lstStyle/>
          <a:p>
            <a:r>
              <a:rPr lang="en-US" sz="3200" dirty="0" smtClean="0"/>
              <a:t>Develop and communicate initial plan </a:t>
            </a:r>
            <a:r>
              <a:rPr lang="en-US" sz="3200" dirty="0"/>
              <a:t>and strategies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398883"/>
            <a:ext cx="7556313" cy="5198687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Operate strategically – create a written plan</a:t>
            </a:r>
          </a:p>
          <a:p>
            <a:pPr lvl="1"/>
            <a:r>
              <a:rPr lang="en-US" dirty="0" smtClean="0"/>
              <a:t>Identify easy, early wins (low hanging fruit)</a:t>
            </a:r>
          </a:p>
          <a:p>
            <a:pPr lvl="1"/>
            <a:r>
              <a:rPr lang="en-US" dirty="0" smtClean="0"/>
              <a:t>Focuses time and energy</a:t>
            </a:r>
          </a:p>
          <a:p>
            <a:pPr lvl="1"/>
            <a:r>
              <a:rPr lang="en-US" dirty="0" smtClean="0"/>
              <a:t>Provides clarity for goals and resource allocation</a:t>
            </a:r>
          </a:p>
          <a:p>
            <a:r>
              <a:rPr lang="en-US" dirty="0" smtClean="0"/>
              <a:t>Who should provide input?</a:t>
            </a:r>
          </a:p>
          <a:p>
            <a:r>
              <a:rPr lang="en-US" dirty="0" smtClean="0"/>
              <a:t>What </a:t>
            </a:r>
            <a:r>
              <a:rPr lang="en-US" dirty="0"/>
              <a:t>are the goals the </a:t>
            </a:r>
            <a:r>
              <a:rPr lang="en-US" dirty="0" smtClean="0"/>
              <a:t>organization wants </a:t>
            </a:r>
            <a:r>
              <a:rPr lang="en-US" dirty="0"/>
              <a:t>to achieve? </a:t>
            </a:r>
            <a:r>
              <a:rPr lang="en-US" dirty="0" smtClean="0"/>
              <a:t>By </a:t>
            </a:r>
            <a:r>
              <a:rPr lang="en-US" dirty="0"/>
              <a:t>when?</a:t>
            </a:r>
          </a:p>
          <a:p>
            <a:r>
              <a:rPr lang="en-US" dirty="0"/>
              <a:t>What is the outcome that is anticipated?</a:t>
            </a:r>
          </a:p>
          <a:p>
            <a:r>
              <a:rPr lang="en-US" dirty="0"/>
              <a:t>What are the steps/actions that need to be taken</a:t>
            </a:r>
            <a:r>
              <a:rPr lang="en-US" dirty="0" smtClean="0"/>
              <a:t>?</a:t>
            </a:r>
            <a:endParaRPr lang="en-US" dirty="0"/>
          </a:p>
          <a:p>
            <a:r>
              <a:rPr lang="en-US" dirty="0"/>
              <a:t>What is the timetable?</a:t>
            </a:r>
          </a:p>
          <a:p>
            <a:r>
              <a:rPr lang="en-US" dirty="0"/>
              <a:t> Who will be responsible for each action</a:t>
            </a:r>
            <a:r>
              <a:rPr lang="en-US" dirty="0" smtClean="0"/>
              <a:t>?</a:t>
            </a:r>
          </a:p>
          <a:p>
            <a:r>
              <a:rPr lang="en-US" dirty="0" smtClean="0"/>
              <a:t>How will the plan be shared? With whom?</a:t>
            </a:r>
            <a:endParaRPr lang="en-US" dirty="0"/>
          </a:p>
          <a:p>
            <a:r>
              <a:rPr lang="en-US" dirty="0"/>
              <a:t>How will success be evaluated?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6833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61981"/>
            <a:ext cx="7556313" cy="1116106"/>
          </a:xfrm>
        </p:spPr>
        <p:txBody>
          <a:bodyPr/>
          <a:lstStyle/>
          <a:p>
            <a:r>
              <a:rPr lang="en-US" sz="3200" dirty="0" smtClean="0"/>
              <a:t>Outline </a:t>
            </a:r>
            <a:r>
              <a:rPr lang="en-US" sz="3200" dirty="0"/>
              <a:t>clear and specific expectations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265351"/>
            <a:ext cx="7556313" cy="5578788"/>
          </a:xfrm>
        </p:spPr>
        <p:txBody>
          <a:bodyPr>
            <a:normAutofit/>
          </a:bodyPr>
          <a:lstStyle/>
          <a:p>
            <a:r>
              <a:rPr lang="en-US" dirty="0" smtClean="0"/>
              <a:t>People can’t read your mind. If you don’t tell them what you expect, you won’t get it.</a:t>
            </a:r>
          </a:p>
          <a:p>
            <a:r>
              <a:rPr lang="en-US" dirty="0" smtClean="0"/>
              <a:t>Involve individuals/team in defining expectations</a:t>
            </a:r>
          </a:p>
          <a:p>
            <a:r>
              <a:rPr lang="en-US" dirty="0" smtClean="0"/>
              <a:t>Provide </a:t>
            </a:r>
            <a:r>
              <a:rPr lang="en-US" dirty="0"/>
              <a:t>clarity regarding roles and </a:t>
            </a:r>
            <a:r>
              <a:rPr lang="en-US" dirty="0" smtClean="0"/>
              <a:t>responsibilities</a:t>
            </a:r>
          </a:p>
          <a:p>
            <a:r>
              <a:rPr lang="en-US" dirty="0" smtClean="0"/>
              <a:t>Make sure priorities are clear and everyone is on the same page</a:t>
            </a:r>
          </a:p>
          <a:p>
            <a:r>
              <a:rPr lang="en-US" dirty="0" smtClean="0"/>
              <a:t>Be realistic</a:t>
            </a:r>
          </a:p>
          <a:p>
            <a:r>
              <a:rPr lang="en-US" dirty="0" smtClean="0"/>
              <a:t>Conduct status review meetings; check in</a:t>
            </a:r>
          </a:p>
          <a:p>
            <a:r>
              <a:rPr lang="en-US" dirty="0" smtClean="0"/>
              <a:t>Be aware that if there has not been an organizational culture of direct communication, some people may not respond well 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9413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951" y="96475"/>
            <a:ext cx="7556313" cy="1116106"/>
          </a:xfrm>
        </p:spPr>
        <p:txBody>
          <a:bodyPr/>
          <a:lstStyle/>
          <a:p>
            <a:r>
              <a:rPr lang="en-US" sz="3200" dirty="0" smtClean="0"/>
              <a:t>Secure </a:t>
            </a:r>
            <a:r>
              <a:rPr lang="en-US" sz="3200" dirty="0"/>
              <a:t>the right </a:t>
            </a:r>
            <a:r>
              <a:rPr lang="en-US" sz="3200" dirty="0" smtClean="0"/>
              <a:t>team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037258"/>
            <a:ext cx="7556313" cy="537265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200" dirty="0"/>
              <a:t>“Great vision without great people is irrelevant.” </a:t>
            </a:r>
            <a:br>
              <a:rPr lang="en-US" sz="2200" dirty="0"/>
            </a:br>
            <a:r>
              <a:rPr lang="en-US" sz="2200" dirty="0" smtClean="0"/>
              <a:t>James Collins, </a:t>
            </a:r>
            <a:r>
              <a:rPr lang="en-US" sz="2200" i="1" dirty="0" smtClean="0"/>
              <a:t>Good to Great</a:t>
            </a:r>
          </a:p>
          <a:p>
            <a:r>
              <a:rPr lang="en-US" dirty="0" smtClean="0"/>
              <a:t>Understand and evaluate current staff</a:t>
            </a:r>
          </a:p>
          <a:p>
            <a:pPr lvl="1"/>
            <a:r>
              <a:rPr lang="en-US" dirty="0" smtClean="0"/>
              <a:t>Performance?</a:t>
            </a:r>
          </a:p>
          <a:p>
            <a:pPr lvl="1"/>
            <a:r>
              <a:rPr lang="en-US" dirty="0" smtClean="0"/>
              <a:t>Commitment to new leadership?</a:t>
            </a:r>
          </a:p>
          <a:p>
            <a:pPr lvl="1"/>
            <a:r>
              <a:rPr lang="en-US" dirty="0" smtClean="0"/>
              <a:t>Positive or negative affect on culture?</a:t>
            </a:r>
          </a:p>
          <a:p>
            <a:pPr lvl="1"/>
            <a:r>
              <a:rPr lang="en-US" dirty="0" smtClean="0"/>
              <a:t>Identify “islands of excellence” and feed them</a:t>
            </a:r>
          </a:p>
          <a:p>
            <a:r>
              <a:rPr lang="en-US" dirty="0" smtClean="0"/>
              <a:t>Develop talents and skills of your staff</a:t>
            </a:r>
          </a:p>
          <a:p>
            <a:r>
              <a:rPr lang="en-US" dirty="0" smtClean="0"/>
              <a:t>Match people to strategy</a:t>
            </a:r>
          </a:p>
          <a:p>
            <a:r>
              <a:rPr lang="en-US" dirty="0" smtClean="0"/>
              <a:t>Delegate!</a:t>
            </a:r>
          </a:p>
          <a:p>
            <a:r>
              <a:rPr lang="en-US" dirty="0" smtClean="0"/>
              <a:t>Be strategic about new hires</a:t>
            </a:r>
          </a:p>
          <a:p>
            <a:pPr lvl="1"/>
            <a:r>
              <a:rPr lang="en-US" dirty="0" smtClean="0"/>
              <a:t>Hire people who know more than you do or have skills you don’t have!</a:t>
            </a:r>
          </a:p>
          <a:p>
            <a:r>
              <a:rPr lang="en-US" dirty="0" smtClean="0"/>
              <a:t>What if you don’t have any staff?</a:t>
            </a:r>
          </a:p>
        </p:txBody>
      </p:sp>
      <p:sp>
        <p:nvSpPr>
          <p:cNvPr id="4" name="Oval Callout 3"/>
          <p:cNvSpPr/>
          <p:nvPr/>
        </p:nvSpPr>
        <p:spPr>
          <a:xfrm>
            <a:off x="6842329" y="2347807"/>
            <a:ext cx="818344" cy="917779"/>
          </a:xfrm>
          <a:prstGeom prst="wedgeEllipseCallout">
            <a:avLst>
              <a:gd name="adj1" fmla="val -27836"/>
              <a:gd name="adj2" fmla="val 76435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842329" y="3606913"/>
            <a:ext cx="19101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accent1"/>
                </a:solidFill>
              </a:rPr>
              <a:t>How have you </a:t>
            </a:r>
            <a:r>
              <a:rPr lang="en-US" i="1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addressed</a:t>
            </a:r>
            <a:r>
              <a:rPr lang="en-US" i="1" dirty="0" smtClean="0">
                <a:solidFill>
                  <a:schemeClr val="accent1"/>
                </a:solidFill>
              </a:rPr>
              <a:t> staffing issues?</a:t>
            </a:r>
            <a:endParaRPr lang="en-US" i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86122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55632"/>
            <a:ext cx="7556313" cy="1116106"/>
          </a:xfrm>
        </p:spPr>
        <p:txBody>
          <a:bodyPr/>
          <a:lstStyle/>
          <a:p>
            <a:r>
              <a:rPr lang="en-US" sz="3200" dirty="0" smtClean="0"/>
              <a:t>Balance inward and outward facing roles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306" y="1636648"/>
            <a:ext cx="7556313" cy="4811812"/>
          </a:xfrm>
        </p:spPr>
        <p:txBody>
          <a:bodyPr>
            <a:normAutofit/>
          </a:bodyPr>
          <a:lstStyle/>
          <a:p>
            <a:r>
              <a:rPr lang="en-US" dirty="0" smtClean="0"/>
              <a:t>The role of an ED is both operational (internal) and promotional (external). Both are necessary.</a:t>
            </a:r>
          </a:p>
          <a:p>
            <a:pPr lvl="1"/>
            <a:r>
              <a:rPr lang="en-US" dirty="0" smtClean="0"/>
              <a:t>Establish both as equal priorities</a:t>
            </a:r>
          </a:p>
          <a:p>
            <a:pPr lvl="1"/>
            <a:r>
              <a:rPr lang="en-US" dirty="0" smtClean="0"/>
              <a:t>Use calendar effectively to ensure time for both</a:t>
            </a:r>
          </a:p>
          <a:p>
            <a:r>
              <a:rPr lang="en-US" dirty="0" smtClean="0"/>
              <a:t>Be careful not to become captive to internal operations</a:t>
            </a:r>
          </a:p>
          <a:p>
            <a:pPr lvl="1"/>
            <a:r>
              <a:rPr lang="en-US" dirty="0" smtClean="0"/>
              <a:t>Identify ways to delegate some operational tasks</a:t>
            </a:r>
          </a:p>
          <a:p>
            <a:pPr lvl="1"/>
            <a:r>
              <a:rPr lang="en-US" dirty="0" smtClean="0"/>
              <a:t>Schedule strategic time outside of the office and stick to it</a:t>
            </a:r>
          </a:p>
          <a:p>
            <a:r>
              <a:rPr lang="en-US" dirty="0" smtClean="0"/>
              <a:t>Fundraising, promotion, public relations, marketing, board development, partnership development all require the ED to be external</a:t>
            </a:r>
          </a:p>
          <a:p>
            <a:pPr lvl="1"/>
            <a:r>
              <a:rPr lang="en-US" dirty="0" smtClean="0"/>
              <a:t>The ED is typically the face of the organization</a:t>
            </a:r>
          </a:p>
          <a:p>
            <a:pPr lvl="1"/>
            <a:r>
              <a:rPr lang="en-US" dirty="0" smtClean="0"/>
              <a:t>The ED brings the mission to life to all constituencies</a:t>
            </a:r>
          </a:p>
          <a:p>
            <a:pPr marL="228600" lvl="1" indent="0">
              <a:buNone/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7586702" y="3405050"/>
            <a:ext cx="146698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What has kept you from getting out? How have you addressed it?</a:t>
            </a:r>
            <a:endParaRPr lang="en-US" i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Oval Callout 4"/>
          <p:cNvSpPr/>
          <p:nvPr/>
        </p:nvSpPr>
        <p:spPr>
          <a:xfrm>
            <a:off x="7835834" y="2430615"/>
            <a:ext cx="914400" cy="612648"/>
          </a:xfrm>
          <a:prstGeom prst="wedgeEllipseCallout">
            <a:avLst>
              <a:gd name="adj1" fmla="val -29214"/>
              <a:gd name="adj2" fmla="val 92881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8981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18530</TotalTime>
  <Words>934</Words>
  <Application>Microsoft Macintosh PowerPoint</Application>
  <PresentationFormat>On-screen Show (4:3)</PresentationFormat>
  <Paragraphs>137</Paragraphs>
  <Slides>11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Advantage</vt:lpstr>
      <vt:lpstr>Management Basics for Newer Executive Directors MNN Annual Conference - October 21, 2015</vt:lpstr>
      <vt:lpstr>Management basics: what will we address today?</vt:lpstr>
      <vt:lpstr>Embark on listening and learning campaign</vt:lpstr>
      <vt:lpstr>Take the pulse of the organization’s “business”</vt:lpstr>
      <vt:lpstr>Share and promote the mission and vision  </vt:lpstr>
      <vt:lpstr>Develop and communicate initial plan and strategies</vt:lpstr>
      <vt:lpstr>Outline clear and specific expectations</vt:lpstr>
      <vt:lpstr>Secure the right team</vt:lpstr>
      <vt:lpstr>Balance inward and outward facing roles</vt:lpstr>
      <vt:lpstr>Establish a strong, engaged board</vt:lpstr>
      <vt:lpstr>QUESTIONS?  COMMENTS?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an Effective Board of Directors</dc:title>
  <dc:creator>Annette Rubin</dc:creator>
  <cp:lastModifiedBy>Annette Rubin</cp:lastModifiedBy>
  <cp:revision>85</cp:revision>
  <cp:lastPrinted>2015-10-02T15:22:36Z</cp:lastPrinted>
  <dcterms:created xsi:type="dcterms:W3CDTF">2014-11-11T18:50:24Z</dcterms:created>
  <dcterms:modified xsi:type="dcterms:W3CDTF">2015-10-16T19:47:08Z</dcterms:modified>
</cp:coreProperties>
</file>