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446" r:id="rId4"/>
    <p:sldId id="450" r:id="rId5"/>
    <p:sldId id="449" r:id="rId6"/>
    <p:sldId id="258" r:id="rId7"/>
    <p:sldId id="464" r:id="rId8"/>
    <p:sldId id="259" r:id="rId9"/>
    <p:sldId id="447" r:id="rId10"/>
    <p:sldId id="451" r:id="rId11"/>
    <p:sldId id="261" r:id="rId12"/>
    <p:sldId id="262" r:id="rId13"/>
    <p:sldId id="264" r:id="rId14"/>
    <p:sldId id="453" r:id="rId15"/>
    <p:sldId id="452" r:id="rId16"/>
    <p:sldId id="455" r:id="rId17"/>
    <p:sldId id="448" r:id="rId18"/>
    <p:sldId id="463" r:id="rId19"/>
    <p:sldId id="457" r:id="rId20"/>
    <p:sldId id="456" r:id="rId21"/>
    <p:sldId id="461" r:id="rId22"/>
    <p:sldId id="458" r:id="rId23"/>
    <p:sldId id="462" r:id="rId24"/>
    <p:sldId id="460" r:id="rId25"/>
    <p:sldId id="445" r:id="rId26"/>
    <p:sldId id="459" r:id="rId27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A7A7A7"/>
    <a:srgbClr val="E34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CECA"/>
          </a:solidFill>
        </a:fill>
      </a:tcStyle>
    </a:wholeTbl>
    <a:band2H>
      <a:tcTxStyle/>
      <a:tcStyle>
        <a:tcBdr/>
        <a:fill>
          <a:solidFill>
            <a:srgbClr val="FAE8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4A0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4A0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4A06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E9CC"/>
          </a:solidFill>
        </a:fill>
      </a:tcStyle>
    </a:wholeTbl>
    <a:band2H>
      <a:tcTxStyle/>
      <a:tcStyle>
        <a:tcBdr/>
        <a:fill>
          <a:solidFill>
            <a:srgbClr val="F4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C13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C13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C13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CB"/>
          </a:solidFill>
        </a:fill>
      </a:tcStyle>
    </a:wholeTbl>
    <a:band2H>
      <a:tcTxStyle/>
      <a:tcStyle>
        <a:tcBdr/>
        <a:fill>
          <a:solidFill>
            <a:srgbClr val="E8EB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702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702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702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34A06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34A06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423968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introduce</a:t>
            </a:r>
            <a:r>
              <a:rPr lang="en-US" baseline="0" dirty="0" smtClean="0"/>
              <a:t> the session and myself</a:t>
            </a:r>
          </a:p>
          <a:p>
            <a:r>
              <a:rPr lang="en-US" baseline="0" dirty="0" smtClean="0"/>
              <a:t>Mitch introduces himself and Clarity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7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everything we might do over a</a:t>
            </a:r>
            <a:r>
              <a:rPr lang="en-US" baseline="0" dirty="0" smtClean="0"/>
              <a:t> 3-6 month engagement. We can’t explain everything here, so we are going to focus on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6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Mitch</a:t>
            </a:r>
            <a:r>
              <a:rPr lang="en-US" baseline="0" dirty="0" smtClean="0"/>
              <a:t> to explain this slide and next slide –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 to quickly explain</a:t>
            </a:r>
            <a:r>
              <a:rPr lang="en-US" baseline="0" dirty="0" smtClean="0"/>
              <a:t> next two slides – 2 </a:t>
            </a:r>
            <a:r>
              <a:rPr lang="en-US" baseline="0" dirty="0" smtClean="0"/>
              <a:t>minutes – Twitter bio – 9 words.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31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Multiple places to tackle – maybe start</a:t>
            </a:r>
            <a:r>
              <a:rPr lang="en-US" baseline="0" dirty="0" smtClean="0"/>
              <a:t> with long description – as the Frenchman, </a:t>
            </a:r>
            <a:r>
              <a:rPr lang="en-US" baseline="0" dirty="0" err="1" smtClean="0"/>
              <a:t>Blaise</a:t>
            </a:r>
            <a:r>
              <a:rPr lang="en-US" baseline="0" dirty="0" smtClean="0"/>
              <a:t> Pascal noted, it is much easier to write a longer piece than a shorter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88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them</a:t>
            </a:r>
            <a:r>
              <a:rPr lang="en-US" baseline="0" dirty="0" smtClean="0"/>
              <a:t> 4 minutes to write, 3 minutes to share, 3 minutes to share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7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 – 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Mitch </a:t>
            </a:r>
            <a:r>
              <a:rPr lang="en-US" baseline="0" dirty="0" smtClean="0"/>
              <a:t> - 2minutes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5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 – 2 </a:t>
            </a:r>
            <a:r>
              <a:rPr lang="en-US" dirty="0" err="1" smtClean="0"/>
              <a:t>minuts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42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 – 2</a:t>
            </a:r>
            <a:r>
              <a:rPr lang="en-US" baseline="0" dirty="0" smtClean="0"/>
              <a:t>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3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questions</a:t>
            </a:r>
            <a:r>
              <a:rPr lang="en-US" baseline="0" dirty="0" smtClean="0"/>
              <a:t> for whatever time is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7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 have found</a:t>
            </a:r>
            <a:r>
              <a:rPr lang="en-US" baseline="0" dirty="0" smtClean="0"/>
              <a:t> with working with large and small clients in social media, website rebuilds, and digital strategy is a concern about doing it right. Whether it is developing a clear messaging strategy to roll out online, developing digital collaboration tools, or ramping up a social media campaign, most people I’ve worked with are reluctant.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71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takeaway: go for it! Get your goggles on and get</a:t>
            </a:r>
            <a:r>
              <a:rPr lang="en-US" baseline="0" dirty="0" smtClean="0"/>
              <a:t> wet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hero.</a:t>
            </a:r>
            <a:r>
              <a:rPr lang="en-US" baseline="0" dirty="0" smtClean="0"/>
              <a:t> He </a:t>
            </a:r>
            <a:r>
              <a:rPr lang="en-US" dirty="0" smtClean="0"/>
              <a:t>loves </a:t>
            </a:r>
            <a:r>
              <a:rPr lang="en-US" dirty="0" smtClean="0"/>
              <a:t>water </a:t>
            </a:r>
            <a:r>
              <a:rPr lang="en-US" dirty="0" smtClean="0"/>
              <a:t>and his entire goal is getting to water. He believes a slip </a:t>
            </a:r>
            <a:r>
              <a:rPr lang="en-US" dirty="0" smtClean="0"/>
              <a:t>and </a:t>
            </a:r>
            <a:r>
              <a:rPr lang="en-US" dirty="0" smtClean="0"/>
              <a:t>slide is the best way to</a:t>
            </a:r>
            <a:r>
              <a:rPr lang="en-US" baseline="0" dirty="0" smtClean="0"/>
              <a:t> achieve this</a:t>
            </a:r>
            <a:r>
              <a:rPr lang="en-US" dirty="0" smtClean="0"/>
              <a:t>. He is sure that if he gets a slip and slide, his path will be clear to</a:t>
            </a:r>
            <a:r>
              <a:rPr lang="en-US" baseline="0" dirty="0" smtClean="0"/>
              <a:t> achieve his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</a:t>
            </a:r>
            <a:r>
              <a:rPr lang="en-US" baseline="0" dirty="0" smtClean="0"/>
              <a:t> older brother, however, is deathly afraid of getting wet – hates showers, won’t go swimming, and definitely doesn’t want to play in the slip and slide. What the real issue is, </a:t>
            </a:r>
            <a:r>
              <a:rPr lang="en-US" baseline="0" dirty="0" smtClean="0"/>
              <a:t>it that he just doesn’t like water in his eyes. So, we got him a pair of </a:t>
            </a:r>
            <a:r>
              <a:rPr lang="en-US" baseline="0" dirty="0" smtClean="0"/>
              <a:t>goggles.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Success! So </a:t>
            </a:r>
            <a:r>
              <a:rPr lang="en-US" dirty="0" smtClean="0"/>
              <a:t>– today’s session is all about giving you your goggles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9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take a moment to understand what we are talking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9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P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358923"/>
            <a:ext cx="4866908" cy="2940048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0000"/>
              </a:lnSpc>
              <a:defRPr sz="6600" b="1" cap="all" spc="-200">
                <a:solidFill>
                  <a:srgbClr val="FFFFFF"/>
                </a:solidFill>
                <a:uFillTx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6600" b="1" cap="all" spc="-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pter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3009900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5800" b="1" spc="-200">
                <a:solidFill>
                  <a:srgbClr val="FFFFFF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5800" b="1" spc="-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i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69" name="Shape 69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-3" y="0"/>
            <a:ext cx="9144003" cy="6858000"/>
            <a:chOff x="-1" y="0"/>
            <a:chExt cx="9144002" cy="6858000"/>
          </a:xfrm>
        </p:grpSpPr>
        <p:sp>
          <p:nvSpPr>
            <p:cNvPr id="70" name="Shape 70"/>
            <p:cNvSpPr/>
            <p:nvPr/>
          </p:nvSpPr>
          <p:spPr>
            <a:xfrm flipH="1">
              <a:off x="457198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8686799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1113724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>
              <a:off x="1300620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1954394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H="1">
              <a:off x="2143048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2796822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2990751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3639250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3829076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4478747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4670332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5324106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5512760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flipH="1">
              <a:off x="6166536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6355189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H="1">
              <a:off x="7008964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7197618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flipH="1">
              <a:off x="7851392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8040049" y="0"/>
              <a:ext cx="1" cy="685800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1" y="457199"/>
              <a:ext cx="9144001" cy="1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1" y="685799"/>
              <a:ext cx="9144001" cy="1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-1" y="6178550"/>
              <a:ext cx="9144001" cy="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-1" y="6407150"/>
              <a:ext cx="9144001" cy="0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 flipV="1">
              <a:off x="-2" y="3428998"/>
              <a:ext cx="9144003" cy="4"/>
            </a:xfrm>
            <a:prstGeom prst="line">
              <a:avLst/>
            </a:prstGeom>
            <a:noFill/>
            <a:ln w="9525" cap="flat">
              <a:solidFill>
                <a:srgbClr val="FF0066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1618130" y="2971800"/>
            <a:ext cx="2725272" cy="38862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ts val="1700"/>
              </a:lnSpc>
              <a:spcBef>
                <a:spcPts val="1200"/>
              </a:spcBef>
              <a:buClrTx/>
              <a:buSzTx/>
              <a:buFontTx/>
              <a:buNone/>
              <a:defRPr sz="1500">
                <a:solidFill>
                  <a:srgbClr val="897C57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>
              <a:lnSpc>
                <a:spcPts val="1700"/>
              </a:lnSpc>
              <a:spcBef>
                <a:spcPts val="1200"/>
              </a:spcBef>
              <a:buClrTx/>
              <a:buSzTx/>
              <a:buFontTx/>
              <a:buNone/>
              <a:defRPr sz="1500">
                <a:solidFill>
                  <a:srgbClr val="897C57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0">
              <a:lnSpc>
                <a:spcPts val="1700"/>
              </a:lnSpc>
              <a:spcBef>
                <a:spcPts val="1200"/>
              </a:spcBef>
              <a:buClrTx/>
              <a:buSzTx/>
              <a:buFontTx/>
              <a:buNone/>
              <a:defRPr sz="1500">
                <a:solidFill>
                  <a:srgbClr val="897C57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0">
              <a:lnSpc>
                <a:spcPts val="1700"/>
              </a:lnSpc>
              <a:spcBef>
                <a:spcPts val="1200"/>
              </a:spcBef>
              <a:buClrTx/>
              <a:buSzTx/>
              <a:buFontTx/>
              <a:buNone/>
              <a:defRPr sz="1500">
                <a:solidFill>
                  <a:srgbClr val="897C57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0">
              <a:lnSpc>
                <a:spcPts val="1700"/>
              </a:lnSpc>
              <a:spcBef>
                <a:spcPts val="1200"/>
              </a:spcBef>
              <a:buClrTx/>
              <a:buSzTx/>
              <a:buFontTx/>
              <a:buNone/>
              <a:defRPr sz="1500">
                <a:solidFill>
                  <a:srgbClr val="897C57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897C5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897C5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897C5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897C5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897C57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7340409" y="6248400"/>
            <a:ext cx="328994" cy="307338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1400">
                <a:uFillTx/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626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7353951" y="6248400"/>
            <a:ext cx="301907" cy="288822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1400">
                <a:uFillTx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455414" y="90487"/>
            <a:ext cx="8233172" cy="1509713"/>
          </a:xfrm>
          <a:prstGeom prst="rect">
            <a:avLst/>
          </a:prstGeom>
        </p:spPr>
        <p:txBody>
          <a:bodyPr lIns="35718" tIns="35718" rIns="35718" bIns="35718"/>
          <a:lstStyle>
            <a:lvl1pPr marL="56444" marR="57799" indent="0" defTabSz="1295400"/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55414" y="1598414"/>
            <a:ext cx="8233172" cy="5259586"/>
          </a:xfrm>
          <a:prstGeom prst="rect">
            <a:avLst/>
          </a:prstGeom>
        </p:spPr>
        <p:txBody>
          <a:bodyPr lIns="35718" tIns="35718" rIns="35718" bIns="35718"/>
          <a:lstStyle>
            <a:lvl1pPr marL="273482" marR="57799" indent="-233795" defTabSz="1295400"/>
            <a:lvl2pPr marL="489200" marR="57799" indent="-195513" defTabSz="1295400">
              <a:spcBef>
                <a:spcPts val="900"/>
              </a:spcBef>
              <a:defRPr sz="2600"/>
            </a:lvl2pPr>
            <a:lvl3pPr marL="898805" marR="57799" indent="-147917" defTabSz="1295400">
              <a:spcBef>
                <a:spcPts val="900"/>
              </a:spcBef>
              <a:defRPr sz="2200"/>
            </a:lvl3pPr>
            <a:lvl4pPr marL="1355044" marR="57799" indent="-146957" defTabSz="1295400">
              <a:spcBef>
                <a:spcPts val="700"/>
              </a:spcBef>
              <a:defRPr sz="1800"/>
            </a:lvl4pPr>
            <a:lvl5pPr marL="1812244" marR="57799" indent="-146957" defTabSz="1295400">
              <a:spcBef>
                <a:spcPts val="700"/>
              </a:spcBef>
              <a:defRPr sz="1800"/>
            </a:lvl5pPr>
          </a:lstStyle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Three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Four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7489999" y="6245225"/>
            <a:ext cx="253653" cy="244253"/>
          </a:xfrm>
          <a:prstGeom prst="rect">
            <a:avLst/>
          </a:prstGeom>
        </p:spPr>
        <p:txBody>
          <a:bodyPr lIns="35718" tIns="35718" rIns="35718" bIns="35718"/>
          <a:lstStyle>
            <a:lvl1pPr defTabSz="8255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87585" y="383976"/>
            <a:ext cx="7768830" cy="1598415"/>
          </a:xfrm>
          <a:prstGeom prst="rect">
            <a:avLst/>
          </a:prstGeom>
        </p:spPr>
        <p:txBody>
          <a:bodyPr lIns="35718" tIns="35718" rIns="35718" bIns="35718"/>
          <a:lstStyle>
            <a:lvl1pPr marL="57799" marR="57799" indent="0" defTabSz="1295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87585" y="1982390"/>
            <a:ext cx="7768830" cy="4875610"/>
          </a:xfrm>
          <a:prstGeom prst="rect">
            <a:avLst/>
          </a:prstGeom>
        </p:spPr>
        <p:txBody>
          <a:bodyPr lIns="35718" tIns="35718" rIns="35718" bIns="35718"/>
          <a:lstStyle>
            <a:lvl1pPr marL="274435" marR="57799" indent="-233795" defTabSz="1295400">
              <a:buClrTx/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marL="693353" marR="57799" indent="-195513" defTabSz="1295400">
              <a:spcBef>
                <a:spcPts val="900"/>
              </a:spcBef>
              <a:buClrTx/>
              <a:buFontTx/>
              <a:defRPr sz="2600">
                <a:latin typeface="Times"/>
                <a:ea typeface="Times"/>
                <a:cs typeface="Times"/>
                <a:sym typeface="Times"/>
              </a:defRPr>
            </a:lvl2pPr>
            <a:lvl3pPr marL="1102957" marR="57799" indent="-147917" defTabSz="1295400">
              <a:spcBef>
                <a:spcPts val="800"/>
              </a:spcBef>
              <a:buClrTx/>
              <a:buFontTx/>
              <a:defRPr sz="2200">
                <a:latin typeface="Times"/>
                <a:ea typeface="Times"/>
                <a:cs typeface="Times"/>
                <a:sym typeface="Times"/>
              </a:defRPr>
            </a:lvl3pPr>
            <a:lvl4pPr marL="1559197" marR="57799" indent="-146957" defTabSz="1295400">
              <a:spcBef>
                <a:spcPts val="600"/>
              </a:spcBef>
              <a:buClrTx/>
              <a:buFontTx/>
              <a:defRPr sz="1800">
                <a:latin typeface="Times"/>
                <a:ea typeface="Times"/>
                <a:cs typeface="Times"/>
                <a:sym typeface="Times"/>
              </a:defRPr>
            </a:lvl4pPr>
            <a:lvl5pPr marL="2016397" marR="57799" indent="-146957" defTabSz="1295400">
              <a:spcBef>
                <a:spcPts val="600"/>
              </a:spcBef>
              <a:buClrTx/>
              <a:buFontTx/>
              <a:defRPr sz="1800">
                <a:latin typeface="Times"/>
                <a:ea typeface="Times"/>
                <a:cs typeface="Times"/>
                <a:sym typeface="Times"/>
              </a:defRPr>
            </a:lvl5pPr>
          </a:lstStyle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Three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Four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388721" y="6250781"/>
            <a:ext cx="236538" cy="249238"/>
          </a:xfrm>
          <a:prstGeom prst="rect">
            <a:avLst/>
          </a:prstGeom>
        </p:spPr>
        <p:txBody>
          <a:bodyPr lIns="35718" tIns="35718" rIns="35718" bIns="35718"/>
          <a:lstStyle>
            <a:lvl1pPr defTabSz="8255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687585" y="383976"/>
            <a:ext cx="7768830" cy="1598415"/>
          </a:xfrm>
          <a:prstGeom prst="rect">
            <a:avLst/>
          </a:prstGeom>
        </p:spPr>
        <p:txBody>
          <a:bodyPr lIns="35718" tIns="35718" rIns="35718" bIns="35718"/>
          <a:lstStyle>
            <a:lvl1pPr marL="57799" marR="57799" indent="0" defTabSz="1295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687585" y="1982390"/>
            <a:ext cx="7768830" cy="4875610"/>
          </a:xfrm>
          <a:prstGeom prst="rect">
            <a:avLst/>
          </a:prstGeom>
        </p:spPr>
        <p:txBody>
          <a:bodyPr lIns="35718" tIns="35718" rIns="35718" bIns="35718"/>
          <a:lstStyle>
            <a:lvl1pPr marL="274435" marR="57799" indent="-233795" defTabSz="1295400">
              <a:buClrTx/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marL="693353" marR="57799" indent="-195513" defTabSz="1295400">
              <a:spcBef>
                <a:spcPts val="900"/>
              </a:spcBef>
              <a:buClrTx/>
              <a:buFontTx/>
              <a:defRPr sz="2600">
                <a:latin typeface="Times"/>
                <a:ea typeface="Times"/>
                <a:cs typeface="Times"/>
                <a:sym typeface="Times"/>
              </a:defRPr>
            </a:lvl2pPr>
            <a:lvl3pPr marL="1102957" marR="57799" indent="-147917" defTabSz="1295400">
              <a:spcBef>
                <a:spcPts val="800"/>
              </a:spcBef>
              <a:buClrTx/>
              <a:buFontTx/>
              <a:defRPr sz="2200">
                <a:latin typeface="Times"/>
                <a:ea typeface="Times"/>
                <a:cs typeface="Times"/>
                <a:sym typeface="Times"/>
              </a:defRPr>
            </a:lvl3pPr>
            <a:lvl4pPr marL="1559197" marR="57799" indent="-146957" defTabSz="1295400">
              <a:spcBef>
                <a:spcPts val="600"/>
              </a:spcBef>
              <a:buClrTx/>
              <a:buFontTx/>
              <a:defRPr sz="1800">
                <a:latin typeface="Times"/>
                <a:ea typeface="Times"/>
                <a:cs typeface="Times"/>
                <a:sym typeface="Times"/>
              </a:defRPr>
            </a:lvl4pPr>
            <a:lvl5pPr marL="2016397" marR="57799" indent="-146957" defTabSz="1295400">
              <a:spcBef>
                <a:spcPts val="600"/>
              </a:spcBef>
              <a:buClrTx/>
              <a:buFontTx/>
              <a:defRPr sz="1800">
                <a:latin typeface="Times"/>
                <a:ea typeface="Times"/>
                <a:cs typeface="Times"/>
                <a:sym typeface="Times"/>
              </a:defRPr>
            </a:lvl5pPr>
          </a:lstStyle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Three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Four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388721" y="6250781"/>
            <a:ext cx="236538" cy="249238"/>
          </a:xfrm>
          <a:prstGeom prst="rect">
            <a:avLst/>
          </a:prstGeom>
        </p:spPr>
        <p:txBody>
          <a:bodyPr lIns="35718" tIns="35718" rIns="35718" bIns="35718"/>
          <a:lstStyle>
            <a:lvl1pPr defTabSz="8255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64D2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35353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2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11" name="Shape 11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1634071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200" y="2319870"/>
            <a:ext cx="1497013" cy="2798235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6600" b="1" spc="-300">
                <a:solidFill>
                  <a:srgbClr val="F9BD03"/>
                </a:solidFill>
                <a:uFillTx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6600" b="1" spc="-300">
                <a:solidFill>
                  <a:srgbClr val="F9BD03"/>
                </a:solidFill>
                <a:uFillTx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6600" b="1" spc="-300">
                <a:solidFill>
                  <a:srgbClr val="F9BD03"/>
                </a:solidFill>
                <a:uFillTx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6600" b="1" spc="-300">
                <a:solidFill>
                  <a:srgbClr val="F9BD03"/>
                </a:solidFill>
                <a:uFillTx/>
              </a:defRPr>
            </a:lvl4pPr>
            <a:lvl5pPr marL="0" marR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6600" b="1" spc="-300">
                <a:solidFill>
                  <a:srgbClr val="F9BD03"/>
                </a:solidFill>
                <a:uFillTx/>
              </a:defRPr>
            </a:lvl5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300">
                <a:solidFill>
                  <a:srgbClr val="F9BD03"/>
                </a:solidFill>
              </a:rPr>
              <a:t>Body Level One</a:t>
            </a:r>
          </a:p>
          <a:p>
            <a:pPr lvl="1">
              <a:defRPr sz="1800" b="0" spc="0">
                <a:solidFill>
                  <a:srgbClr val="000000"/>
                </a:solidFill>
              </a:defRPr>
            </a:pPr>
            <a:r>
              <a:rPr sz="6600" b="1" spc="-300">
                <a:solidFill>
                  <a:srgbClr val="F9BD03"/>
                </a:solidFill>
              </a:rPr>
              <a:t>Body Level Two</a:t>
            </a:r>
          </a:p>
          <a:p>
            <a:pPr lvl="2">
              <a:defRPr sz="1800" b="0" spc="0">
                <a:solidFill>
                  <a:srgbClr val="000000"/>
                </a:solidFill>
              </a:defRPr>
            </a:pPr>
            <a:r>
              <a:rPr sz="6600" b="1" spc="-300">
                <a:solidFill>
                  <a:srgbClr val="F9BD03"/>
                </a:solidFill>
              </a:rPr>
              <a:t>Body Level Three</a:t>
            </a:r>
          </a:p>
          <a:p>
            <a:pPr lvl="3">
              <a:defRPr sz="1800" b="0" spc="0">
                <a:solidFill>
                  <a:srgbClr val="000000"/>
                </a:solidFill>
              </a:defRPr>
            </a:pPr>
            <a:r>
              <a:rPr sz="6600" b="1" spc="-300">
                <a:solidFill>
                  <a:srgbClr val="F9BD03"/>
                </a:solidFill>
              </a:rPr>
              <a:t>Body Level Four</a:t>
            </a:r>
          </a:p>
          <a:p>
            <a:pPr lvl="4">
              <a:defRPr sz="1800" b="0" spc="0">
                <a:solidFill>
                  <a:srgbClr val="000000"/>
                </a:solidFill>
              </a:defRPr>
            </a:pPr>
            <a:r>
              <a:rPr sz="6600" b="1" spc="-300">
                <a:solidFill>
                  <a:srgbClr val="F9BD0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64D2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97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550372" y="6245199"/>
            <a:ext cx="192360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64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18" name="Shape 18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3829077" y="685800"/>
            <a:ext cx="4857723" cy="61722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33795" marR="0" indent="-233795">
              <a:lnSpc>
                <a:spcPct val="120000"/>
              </a:lnSpc>
              <a:spcBef>
                <a:spcPts val="1200"/>
              </a:spcBef>
              <a:buClrTx/>
              <a:buChar char="•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+ half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25" name="Shape 25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3829077" y="685800"/>
            <a:ext cx="4857723" cy="61722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33795" marR="0" indent="-233795">
              <a:lnSpc>
                <a:spcPct val="120000"/>
              </a:lnSpc>
              <a:spcBef>
                <a:spcPts val="1200"/>
              </a:spcBef>
              <a:buClrTx/>
              <a:buChar char="•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Half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32" name="Shape 32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827583" y="3429000"/>
            <a:ext cx="4859217" cy="34290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33795" marR="0" indent="-233795">
              <a:lnSpc>
                <a:spcPct val="120000"/>
              </a:lnSpc>
              <a:spcBef>
                <a:spcPts val="1200"/>
              </a:spcBef>
              <a:buClrTx/>
              <a:buChar char="•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39" name="Shape 39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827583" y="685800"/>
            <a:ext cx="2321757" cy="61722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33795" marR="0" indent="-233795">
              <a:lnSpc>
                <a:spcPct val="120000"/>
              </a:lnSpc>
              <a:spcBef>
                <a:spcPts val="1200"/>
              </a:spcBef>
              <a:buClrTx/>
              <a:buChar char="•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Half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46" name="Shape 46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827583" y="3429000"/>
            <a:ext cx="2321757" cy="34290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33795" marR="0" indent="-233795">
              <a:lnSpc>
                <a:spcPct val="120000"/>
              </a:lnSpc>
              <a:spcBef>
                <a:spcPts val="1200"/>
              </a:spcBef>
              <a:buClrTx/>
              <a:buChar char="•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Half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53" name="Shape 53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3827583" y="3429000"/>
            <a:ext cx="2321757" cy="342900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0" marR="0" indent="0">
              <a:lnSpc>
                <a:spcPct val="120000"/>
              </a:lnSpc>
              <a:spcBef>
                <a:spcPts val="1200"/>
              </a:spcBef>
              <a:buClrTx/>
              <a:buChar char="​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33795" marR="0" indent="-233795">
              <a:lnSpc>
                <a:spcPct val="120000"/>
              </a:lnSpc>
              <a:spcBef>
                <a:spcPts val="1200"/>
              </a:spcBef>
              <a:buClrTx/>
              <a:buChar char="•"/>
              <a:defRPr sz="1500" i="1">
                <a:solidFill>
                  <a:srgbClr val="E34A06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1500" i="1">
                <a:solidFill>
                  <a:srgbClr val="E34A06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57198" y="460055"/>
            <a:ext cx="3182056" cy="3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829077" y="460056"/>
            <a:ext cx="4857724" cy="1"/>
          </a:xfrm>
          <a:prstGeom prst="line">
            <a:avLst/>
          </a:prstGeom>
          <a:ln w="12700">
            <a:solidFill>
              <a:srgbClr val="3C3D3E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8549926" y="6397714"/>
            <a:ext cx="1368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‹#›</a:t>
            </a:r>
          </a:p>
        </p:txBody>
      </p:sp>
      <p:sp>
        <p:nvSpPr>
          <p:cNvPr id="60" name="Shape 60"/>
          <p:cNvSpPr/>
          <p:nvPr/>
        </p:nvSpPr>
        <p:spPr>
          <a:xfrm>
            <a:off x="8228933" y="6397714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800">
                <a:solidFill>
                  <a:srgbClr val="999683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|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4" cy="4657029"/>
          </a:xfrm>
          <a:prstGeom prst="rect">
            <a:avLst/>
          </a:prstGeom>
        </p:spPr>
        <p:txBody>
          <a:bodyPr lIns="0" tIns="0" rIns="0" bIns="0" anchor="t"/>
          <a:lstStyle>
            <a:lvl1pPr marR="0" indent="0" algn="l">
              <a:lnSpc>
                <a:spcPct val="95000"/>
              </a:lnSpc>
              <a:defRPr sz="2800" b="1" spc="-150">
                <a:solidFill>
                  <a:srgbClr val="3C3D3E"/>
                </a:solidFill>
                <a:uFillTx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50">
                <a:solidFill>
                  <a:srgbClr val="3C3D3E"/>
                </a:solidFill>
              </a:rP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6407150"/>
            <a:ext cx="7582849" cy="450850"/>
          </a:xfrm>
          <a:prstGeom prst="rect">
            <a:avLst/>
          </a:prstGeom>
        </p:spPr>
        <p:txBody>
          <a:bodyPr lIns="0" tIns="0" rIns="0" bIns="0"/>
          <a:lstStyle>
            <a:lvl1pPr marL="0" marR="0" indent="0">
              <a:lnSpc>
                <a:spcPct val="85000"/>
              </a:lnSpc>
              <a:spcBef>
                <a:spcPts val="1200"/>
              </a:spcBef>
              <a:buClrTx/>
              <a:buSzTx/>
              <a:buFontTx/>
              <a:buNone/>
              <a:defRPr sz="800">
                <a:solidFill>
                  <a:srgbClr val="999683"/>
                </a:solidFill>
                <a:uFillTx/>
                <a:latin typeface="Microsoft New Tai Lue"/>
                <a:ea typeface="Microsoft New Tai Lue"/>
                <a:cs typeface="Microsoft New Tai Lue"/>
                <a:sym typeface="Microsoft New Tai Lue"/>
              </a:defRPr>
            </a:lvl1pPr>
            <a:lvl2pPr marL="0" marR="0" indent="0">
              <a:lnSpc>
                <a:spcPct val="85000"/>
              </a:lnSpc>
              <a:spcBef>
                <a:spcPts val="1200"/>
              </a:spcBef>
              <a:buClrTx/>
              <a:buSzTx/>
              <a:buFontTx/>
              <a:buNone/>
              <a:defRPr sz="800">
                <a:solidFill>
                  <a:srgbClr val="999683"/>
                </a:solidFill>
                <a:uFillTx/>
                <a:latin typeface="Microsoft New Tai Lue"/>
                <a:ea typeface="Microsoft New Tai Lue"/>
                <a:cs typeface="Microsoft New Tai Lue"/>
                <a:sym typeface="Microsoft New Tai Lue"/>
              </a:defRPr>
            </a:lvl2pPr>
            <a:lvl3pPr marL="0" marR="0" indent="0">
              <a:lnSpc>
                <a:spcPct val="85000"/>
              </a:lnSpc>
              <a:spcBef>
                <a:spcPts val="1200"/>
              </a:spcBef>
              <a:buClrTx/>
              <a:buSzTx/>
              <a:buFontTx/>
              <a:buNone/>
              <a:defRPr sz="800">
                <a:solidFill>
                  <a:srgbClr val="999683"/>
                </a:solidFill>
                <a:uFillTx/>
                <a:latin typeface="Microsoft New Tai Lue"/>
                <a:ea typeface="Microsoft New Tai Lue"/>
                <a:cs typeface="Microsoft New Tai Lue"/>
                <a:sym typeface="Microsoft New Tai Lue"/>
              </a:defRPr>
            </a:lvl3pPr>
            <a:lvl4pPr marL="0" marR="0" indent="0">
              <a:lnSpc>
                <a:spcPct val="85000"/>
              </a:lnSpc>
              <a:spcBef>
                <a:spcPts val="1200"/>
              </a:spcBef>
              <a:buClrTx/>
              <a:buSzTx/>
              <a:buFontTx/>
              <a:buNone/>
              <a:defRPr sz="800">
                <a:solidFill>
                  <a:srgbClr val="999683"/>
                </a:solidFill>
                <a:uFillTx/>
                <a:latin typeface="Microsoft New Tai Lue"/>
                <a:ea typeface="Microsoft New Tai Lue"/>
                <a:cs typeface="Microsoft New Tai Lue"/>
                <a:sym typeface="Microsoft New Tai Lue"/>
              </a:defRPr>
            </a:lvl4pPr>
            <a:lvl5pPr marL="0" marR="0" indent="0">
              <a:lnSpc>
                <a:spcPct val="85000"/>
              </a:lnSpc>
              <a:spcBef>
                <a:spcPts val="1200"/>
              </a:spcBef>
              <a:buClrTx/>
              <a:buSzTx/>
              <a:buFontTx/>
              <a:buNone/>
              <a:defRPr sz="800">
                <a:solidFill>
                  <a:srgbClr val="999683"/>
                </a:solidFill>
                <a:uFillTx/>
                <a:latin typeface="Microsoft New Tai Lue"/>
                <a:ea typeface="Microsoft New Tai Lue"/>
                <a:cs typeface="Microsoft New Tai Lue"/>
                <a:sym typeface="Microsoft New Tai L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99968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5414" y="90413"/>
            <a:ext cx="8233172" cy="150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5414" y="1598413"/>
            <a:ext cx="8233172" cy="525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/>
          <a:lstStyle/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489080" y="6245199"/>
            <a:ext cx="253652" cy="244252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 algn="ctr" defTabSz="584200"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1" r:id="rId17"/>
    <p:sldLayoutId id="2147483673" r:id="rId18"/>
    <p:sldLayoutId id="2147483674" r:id="rId19"/>
    <p:sldLayoutId id="2147483675" r:id="rId20"/>
    <p:sldLayoutId id="2147483676" r:id="rId21"/>
  </p:sldLayoutIdLst>
  <p:transition xmlns:p14="http://schemas.microsoft.com/office/powerpoint/2010/main" spd="med"/>
  <p:txStyles>
    <p:titleStyle>
      <a:lvl1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1pPr>
      <a:lvl2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2pPr>
      <a:lvl3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3pPr>
      <a:lvl4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4pPr>
      <a:lvl5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5pPr>
      <a:lvl6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6pPr>
      <a:lvl7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7pPr>
      <a:lvl8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8pPr>
      <a:lvl9pPr marR="57798" indent="4762" algn="ctr">
        <a:defRPr sz="4200"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marL="273481" marR="57798" indent="-233795">
        <a:spcBef>
          <a:spcPts val="1000"/>
        </a:spcBef>
        <a:buClr>
          <a:srgbClr val="000000"/>
        </a:buClr>
        <a:buSzPct val="100000"/>
        <a:buFont typeface="Arial"/>
        <a:buChar char="•"/>
        <a:defRPr sz="3000">
          <a:uFill>
            <a:solidFill/>
          </a:uFill>
          <a:latin typeface="Arial"/>
          <a:ea typeface="Arial"/>
          <a:cs typeface="Arial"/>
          <a:sym typeface="Arial"/>
        </a:defRPr>
      </a:lvl1pPr>
      <a:lvl2pPr marL="468478" marR="57798" indent="-225591">
        <a:spcBef>
          <a:spcPts val="1000"/>
        </a:spcBef>
        <a:buClr>
          <a:srgbClr val="000000"/>
        </a:buClr>
        <a:buSzPct val="100000"/>
        <a:buFont typeface="Arial"/>
        <a:buChar char="–"/>
        <a:defRPr sz="3000">
          <a:uFill>
            <a:solidFill/>
          </a:uFill>
          <a:latin typeface="Arial"/>
          <a:ea typeface="Arial"/>
          <a:cs typeface="Arial"/>
          <a:sym typeface="Arial"/>
        </a:defRPr>
      </a:lvl2pPr>
      <a:lvl3pPr marL="901793" marR="57798" indent="-201704">
        <a:spcBef>
          <a:spcPts val="1000"/>
        </a:spcBef>
        <a:buClr>
          <a:srgbClr val="000000"/>
        </a:buClr>
        <a:buSzPct val="100000"/>
        <a:buFont typeface="Arial"/>
        <a:buChar char="•"/>
        <a:defRPr sz="3000">
          <a:uFill>
            <a:solidFill/>
          </a:uFill>
          <a:latin typeface="Arial"/>
          <a:ea typeface="Arial"/>
          <a:cs typeface="Arial"/>
          <a:sym typeface="Arial"/>
        </a:defRPr>
      </a:lvl3pPr>
      <a:lvl4pPr marL="1402215" marR="57798" indent="-244928">
        <a:spcBef>
          <a:spcPts val="1000"/>
        </a:spcBef>
        <a:buClr>
          <a:srgbClr val="000000"/>
        </a:buClr>
        <a:buSzPct val="100000"/>
        <a:buFont typeface="Arial"/>
        <a:buChar char="–"/>
        <a:defRPr sz="3000">
          <a:uFill>
            <a:solidFill/>
          </a:uFill>
          <a:latin typeface="Arial"/>
          <a:ea typeface="Arial"/>
          <a:cs typeface="Arial"/>
          <a:sym typeface="Arial"/>
        </a:defRPr>
      </a:lvl4pPr>
      <a:lvl5pPr marL="1859415" marR="57798" indent="-244928">
        <a:spcBef>
          <a:spcPts val="1000"/>
        </a:spcBef>
        <a:buClr>
          <a:srgbClr val="000000"/>
        </a:buClr>
        <a:buSzPct val="100000"/>
        <a:buFont typeface="Arial"/>
        <a:buChar char="»"/>
        <a:defRPr sz="3000">
          <a:uFill>
            <a:solidFill/>
          </a:uFill>
          <a:latin typeface="Arial"/>
          <a:ea typeface="Arial"/>
          <a:cs typeface="Arial"/>
          <a:sym typeface="Arial"/>
        </a:defRPr>
      </a:lvl5pPr>
      <a:lvl6pPr marL="1859414" marR="57798" indent="-244927">
        <a:spcBef>
          <a:spcPts val="1000"/>
        </a:spcBef>
        <a:buClr>
          <a:srgbClr val="000000"/>
        </a:buClr>
        <a:buSzPct val="100000"/>
        <a:buFont typeface="Arial"/>
        <a:buChar char="•"/>
        <a:defRPr sz="3000">
          <a:uFill>
            <a:solidFill/>
          </a:uFill>
          <a:latin typeface="Arial"/>
          <a:ea typeface="Arial"/>
          <a:cs typeface="Arial"/>
          <a:sym typeface="Arial"/>
        </a:defRPr>
      </a:lvl6pPr>
      <a:lvl7pPr marL="1859414" marR="57798" indent="-244927">
        <a:spcBef>
          <a:spcPts val="1000"/>
        </a:spcBef>
        <a:buClr>
          <a:srgbClr val="000000"/>
        </a:buClr>
        <a:buSzPct val="100000"/>
        <a:buFont typeface="Arial"/>
        <a:buChar char="•"/>
        <a:defRPr sz="3000">
          <a:uFill>
            <a:solidFill/>
          </a:uFill>
          <a:latin typeface="Arial"/>
          <a:ea typeface="Arial"/>
          <a:cs typeface="Arial"/>
          <a:sym typeface="Arial"/>
        </a:defRPr>
      </a:lvl7pPr>
      <a:lvl8pPr marL="1859414" marR="57798" indent="-244927">
        <a:spcBef>
          <a:spcPts val="1000"/>
        </a:spcBef>
        <a:buClr>
          <a:srgbClr val="000000"/>
        </a:buClr>
        <a:buSzPct val="100000"/>
        <a:buFont typeface="Arial"/>
        <a:buChar char="•"/>
        <a:defRPr sz="3000">
          <a:uFill>
            <a:solidFill/>
          </a:uFill>
          <a:latin typeface="Arial"/>
          <a:ea typeface="Arial"/>
          <a:cs typeface="Arial"/>
          <a:sym typeface="Arial"/>
        </a:defRPr>
      </a:lvl8pPr>
      <a:lvl9pPr marL="1859414" marR="57798" indent="-244927">
        <a:spcBef>
          <a:spcPts val="1000"/>
        </a:spcBef>
        <a:buClr>
          <a:srgbClr val="000000"/>
        </a:buClr>
        <a:buSzPct val="100000"/>
        <a:buFont typeface="Arial"/>
        <a:buChar char="•"/>
        <a:defRPr sz="30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199" y="358923"/>
            <a:ext cx="6080604" cy="27422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61405">
              <a:defRPr sz="1800" b="0" cap="none" spc="0">
                <a:solidFill>
                  <a:srgbClr val="000000"/>
                </a:solidFill>
              </a:defRPr>
            </a:pPr>
            <a:r>
              <a:rPr lang="en-US" sz="3306" b="1" cap="all" spc="-174" dirty="0" smtClean="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rPr>
              <a:t>Digital strategy for today and tomorrow</a:t>
            </a:r>
            <a:endParaRPr sz="3306" b="1" cap="all" spc="-174" dirty="0">
              <a:solidFill>
                <a:srgbClr val="E34A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defTabSz="461405">
              <a:defRPr sz="1800" b="0" cap="none" spc="0">
                <a:solidFill>
                  <a:srgbClr val="000000"/>
                </a:solidFill>
              </a:defRPr>
            </a:pPr>
            <a:endParaRPr sz="3306" b="1" cap="all" spc="-174" dirty="0">
              <a:solidFill>
                <a:srgbClr val="E34A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defTabSz="397763">
              <a:lnSpc>
                <a:spcPct val="100000"/>
              </a:lnSpc>
              <a:defRPr sz="1800" b="0" cap="none" spc="0">
                <a:solidFill>
                  <a:srgbClr val="000000"/>
                </a:solidFill>
              </a:defRPr>
            </a:pPr>
            <a:r>
              <a:rPr sz="3306" b="1" cap="all" spc="-174" dirty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>Todd Felton &amp;</a:t>
            </a:r>
            <a:b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> Mitch Anthony</a:t>
            </a:r>
            <a:endParaRPr sz="3306" cap="all" spc="-174" dirty="0">
              <a:solidFill>
                <a:srgbClr val="A7A7A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1998" y="4775200"/>
            <a:ext cx="2513304" cy="127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7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14" y="629528"/>
            <a:ext cx="371553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800" dirty="0" smtClean="0">
                <a:solidFill>
                  <a:srgbClr val="E34A06"/>
                </a:solidFill>
                <a:latin typeface="Georgia"/>
                <a:cs typeface="Georgia"/>
              </a:rPr>
              <a:t>What is </a:t>
            </a:r>
            <a:r>
              <a:rPr sz="2800" dirty="0">
                <a:solidFill>
                  <a:srgbClr val="E34A06"/>
                </a:solidFill>
                <a:latin typeface="Georgia"/>
                <a:cs typeface="Georgia"/>
              </a:rPr>
              <a:t>a brand?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6841" y="6410414"/>
            <a:ext cx="5206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800" dirty="0">
                <a:solidFill>
                  <a:srgbClr val="999683"/>
                </a:solidFill>
                <a:latin typeface="Helvetica"/>
                <a:cs typeface="Helvetica"/>
              </a:rPr>
              <a:t>|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9928" y="6410414"/>
            <a:ext cx="1498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800" dirty="0">
                <a:solidFill>
                  <a:srgbClr val="999683"/>
                </a:solidFill>
                <a:latin typeface="Helvetica"/>
                <a:cs typeface="Helvetica"/>
              </a:rPr>
              <a:t>‹#›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0" y="1291850"/>
            <a:ext cx="4833620" cy="496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4790">
              <a:lnSpc>
                <a:spcPts val="3229"/>
              </a:lnSpc>
            </a:pPr>
            <a:r>
              <a:rPr sz="2800" b="1" dirty="0">
                <a:solidFill>
                  <a:srgbClr val="535353"/>
                </a:solidFill>
                <a:latin typeface="Georgia"/>
                <a:cs typeface="Georgia"/>
              </a:rPr>
              <a:t>A </a:t>
            </a:r>
            <a:r>
              <a:rPr sz="2800" b="1" spc="-80" dirty="0">
                <a:solidFill>
                  <a:srgbClr val="535353"/>
                </a:solidFill>
                <a:latin typeface="Georgia"/>
                <a:cs typeface="Georgia"/>
              </a:rPr>
              <a:t>brand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is </a:t>
            </a:r>
            <a:r>
              <a:rPr sz="2800" b="1" dirty="0">
                <a:solidFill>
                  <a:srgbClr val="535353"/>
                </a:solidFill>
                <a:latin typeface="Georgia"/>
                <a:cs typeface="Georgia"/>
              </a:rPr>
              <a:t>a </a:t>
            </a:r>
            <a:r>
              <a:rPr sz="2800" b="1" spc="-90" dirty="0">
                <a:solidFill>
                  <a:srgbClr val="535353"/>
                </a:solidFill>
                <a:latin typeface="Georgia"/>
                <a:cs typeface="Georgia"/>
              </a:rPr>
              <a:t>promise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to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the  </a:t>
            </a:r>
            <a:r>
              <a:rPr sz="2800" b="1" spc="-85" dirty="0">
                <a:solidFill>
                  <a:srgbClr val="535353"/>
                </a:solidFill>
                <a:latin typeface="Georgia"/>
                <a:cs typeface="Georgia"/>
              </a:rPr>
              <a:t>person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you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80" dirty="0">
                <a:solidFill>
                  <a:srgbClr val="535353"/>
                </a:solidFill>
                <a:latin typeface="Georgia"/>
                <a:cs typeface="Georgia"/>
              </a:rPr>
              <a:t>serve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of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how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you 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help</a:t>
            </a:r>
            <a:r>
              <a:rPr sz="2800" b="1" spc="-29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them.</a:t>
            </a:r>
            <a:endParaRPr sz="2800" dirty="0">
              <a:latin typeface="Georgia"/>
              <a:cs typeface="Georgia"/>
            </a:endParaRPr>
          </a:p>
          <a:p>
            <a:pPr marL="12700" marR="5080">
              <a:lnSpc>
                <a:spcPts val="3229"/>
              </a:lnSpc>
              <a:spcBef>
                <a:spcPts val="1600"/>
              </a:spcBef>
            </a:pP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When </a:t>
            </a:r>
            <a:r>
              <a:rPr sz="2800" b="1" spc="-90" dirty="0">
                <a:solidFill>
                  <a:srgbClr val="535353"/>
                </a:solidFill>
                <a:latin typeface="Georgia"/>
                <a:cs typeface="Georgia"/>
              </a:rPr>
              <a:t>executed </a:t>
            </a:r>
            <a:r>
              <a:rPr sz="2800" b="1" spc="-95" dirty="0">
                <a:solidFill>
                  <a:srgbClr val="535353"/>
                </a:solidFill>
                <a:latin typeface="Georgia"/>
                <a:cs typeface="Georgia"/>
              </a:rPr>
              <a:t>effectively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the  </a:t>
            </a:r>
            <a:r>
              <a:rPr sz="2800" b="1" spc="-85" dirty="0">
                <a:solidFill>
                  <a:srgbClr val="535353"/>
                </a:solidFill>
                <a:latin typeface="Georgia"/>
                <a:cs typeface="Georgia"/>
              </a:rPr>
              <a:t>person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you are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best </a:t>
            </a:r>
            <a:r>
              <a:rPr sz="2800" b="1" spc="-85" dirty="0">
                <a:solidFill>
                  <a:srgbClr val="535353"/>
                </a:solidFill>
                <a:latin typeface="Georgia"/>
                <a:cs typeface="Georgia"/>
              </a:rPr>
              <a:t>suited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to  </a:t>
            </a:r>
            <a:r>
              <a:rPr sz="2800" b="1" spc="-80" dirty="0">
                <a:solidFill>
                  <a:srgbClr val="535353"/>
                </a:solidFill>
                <a:latin typeface="Georgia"/>
                <a:cs typeface="Georgia"/>
              </a:rPr>
              <a:t>serve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will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80" dirty="0">
                <a:solidFill>
                  <a:srgbClr val="535353"/>
                </a:solidFill>
                <a:latin typeface="Georgia"/>
                <a:cs typeface="Georgia"/>
              </a:rPr>
              <a:t>think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of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this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promise 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when</a:t>
            </a:r>
            <a:r>
              <a:rPr sz="2800" b="1" spc="-22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they</a:t>
            </a:r>
            <a:r>
              <a:rPr sz="2800" b="1" spc="-22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80" dirty="0">
                <a:solidFill>
                  <a:srgbClr val="535353"/>
                </a:solidFill>
                <a:latin typeface="Georgia"/>
                <a:cs typeface="Georgia"/>
              </a:rPr>
              <a:t>think</a:t>
            </a:r>
            <a:r>
              <a:rPr sz="2800" b="1" spc="-22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of</a:t>
            </a:r>
            <a:r>
              <a:rPr sz="2800" b="1" spc="-22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you.</a:t>
            </a:r>
            <a:endParaRPr sz="2800" dirty="0">
              <a:latin typeface="Georgia"/>
              <a:cs typeface="Georgia"/>
            </a:endParaRPr>
          </a:p>
          <a:p>
            <a:pPr marL="12700" marR="104139">
              <a:lnSpc>
                <a:spcPts val="3229"/>
              </a:lnSpc>
              <a:spcBef>
                <a:spcPts val="1600"/>
              </a:spcBef>
            </a:pP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This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90" dirty="0">
                <a:solidFill>
                  <a:srgbClr val="535353"/>
                </a:solidFill>
                <a:latin typeface="Georgia"/>
                <a:cs typeface="Georgia"/>
              </a:rPr>
              <a:t>promise</a:t>
            </a:r>
            <a:r>
              <a:rPr sz="2800" b="1" spc="-21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is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the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“position” 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you</a:t>
            </a:r>
            <a:r>
              <a:rPr sz="2800" b="1" spc="-204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5" dirty="0">
                <a:solidFill>
                  <a:srgbClr val="535353"/>
                </a:solidFill>
                <a:latin typeface="Georgia"/>
                <a:cs typeface="Georgia"/>
              </a:rPr>
              <a:t>will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70" dirty="0">
                <a:solidFill>
                  <a:srgbClr val="535353"/>
                </a:solidFill>
                <a:latin typeface="Georgia"/>
                <a:cs typeface="Georgia"/>
              </a:rPr>
              <a:t>own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50" dirty="0">
                <a:solidFill>
                  <a:srgbClr val="535353"/>
                </a:solidFill>
                <a:latin typeface="Georgia"/>
                <a:cs typeface="Georgia"/>
              </a:rPr>
              <a:t>in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80" dirty="0">
                <a:solidFill>
                  <a:srgbClr val="535353"/>
                </a:solidFill>
                <a:latin typeface="Georgia"/>
                <a:cs typeface="Georgia"/>
              </a:rPr>
              <a:t>their</a:t>
            </a:r>
            <a:r>
              <a:rPr sz="2800" b="1" spc="-2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800" b="1" spc="-100" dirty="0">
                <a:solidFill>
                  <a:srgbClr val="535353"/>
                </a:solidFill>
                <a:latin typeface="Georgia"/>
                <a:cs typeface="Georgia"/>
              </a:rPr>
              <a:t>mind.</a:t>
            </a:r>
            <a:endParaRPr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210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0023_DIYcamp_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8" y="494208"/>
            <a:ext cx="91440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93729" y="2632471"/>
            <a:ext cx="1410891" cy="26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1295400">
              <a:buClr>
                <a:srgbClr val="424242"/>
              </a:buClr>
              <a:buFont typeface="Arial"/>
              <a:def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</a:rPr>
              <a:t>Listen first</a:t>
            </a:r>
          </a:p>
        </p:txBody>
      </p:sp>
      <p:sp>
        <p:nvSpPr>
          <p:cNvPr id="175" name="Shape 175"/>
          <p:cNvSpPr/>
          <p:nvPr/>
        </p:nvSpPr>
        <p:spPr>
          <a:xfrm>
            <a:off x="2689300" y="2010171"/>
            <a:ext cx="1205509" cy="87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1295400">
              <a:buClr>
                <a:srgbClr val="424242"/>
              </a:buClr>
              <a:buFont typeface="Arial"/>
              <a:def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</a:rPr>
              <a:t>Understand the audience and their needs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320056" y="2972307"/>
            <a:ext cx="8423521" cy="667857"/>
            <a:chOff x="16446" y="17184"/>
            <a:chExt cx="8423519" cy="667856"/>
          </a:xfrm>
        </p:grpSpPr>
        <p:sp>
          <p:nvSpPr>
            <p:cNvPr id="176" name="Shape 176"/>
            <p:cNvSpPr/>
            <p:nvPr/>
          </p:nvSpPr>
          <p:spPr>
            <a:xfrm flipV="1">
              <a:off x="16446" y="322516"/>
              <a:ext cx="8423521" cy="5033"/>
            </a:xfrm>
            <a:prstGeom prst="line">
              <a:avLst/>
            </a:prstGeom>
            <a:noFill/>
            <a:ln w="12700" cap="flat">
              <a:solidFill>
                <a:srgbClr val="92929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flipH="1" flipV="1">
              <a:off x="697926" y="17184"/>
              <a:ext cx="1" cy="667857"/>
            </a:xfrm>
            <a:prstGeom prst="line">
              <a:avLst/>
            </a:prstGeom>
            <a:noFill/>
            <a:ln w="12700" cap="flat">
              <a:solidFill>
                <a:srgbClr val="92929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/>
              </a:pPr>
              <a:endParaRPr/>
            </a:p>
          </p:txBody>
        </p:sp>
      </p:grpSp>
      <p:sp>
        <p:nvSpPr>
          <p:cNvPr id="179" name="Shape 179"/>
          <p:cNvSpPr/>
          <p:nvPr/>
        </p:nvSpPr>
        <p:spPr>
          <a:xfrm>
            <a:off x="5024178" y="1995289"/>
            <a:ext cx="1196579" cy="87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1295400">
              <a:buClr>
                <a:srgbClr val="424242"/>
              </a:buClr>
              <a:buFont typeface="Arial"/>
              <a:def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</a:rPr>
              <a:t>Develop look, feel, UX and update the plumbing</a:t>
            </a:r>
          </a:p>
        </p:txBody>
      </p:sp>
      <p:sp>
        <p:nvSpPr>
          <p:cNvPr id="180" name="Shape 180"/>
          <p:cNvSpPr/>
          <p:nvPr/>
        </p:nvSpPr>
        <p:spPr>
          <a:xfrm>
            <a:off x="7308678" y="1995289"/>
            <a:ext cx="1196580" cy="87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lvl="0" algn="ctr" defTabSz="1295400">
              <a:buClr>
                <a:srgbClr val="424242"/>
              </a:buClr>
              <a:buFont typeface="Arial"/>
            </a:pPr>
            <a:r>
              <a: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  <a:latin typeface="Arial"/>
                <a:ea typeface="Arial"/>
                <a:cs typeface="Arial"/>
                <a:sym typeface="Arial"/>
              </a:rPr>
              <a:t>Content development/</a:t>
            </a:r>
          </a:p>
          <a:p>
            <a:pPr lvl="0" algn="ctr" defTabSz="1295400">
              <a:buClr>
                <a:srgbClr val="424242"/>
              </a:buClr>
              <a:buFont typeface="Arial"/>
            </a:pPr>
            <a:r>
              <a:rPr sz="140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  <a:latin typeface="Arial"/>
                <a:ea typeface="Arial"/>
                <a:cs typeface="Arial"/>
                <a:sym typeface="Arial"/>
              </a:rPr>
              <a:t>Content management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764194" y="6441678"/>
            <a:ext cx="259154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0429">
              <a:defRPr>
                <a:solidFill>
                  <a:srgbClr val="7A7A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7A7A7A"/>
                </a:solidFill>
                <a:uFill>
                  <a:solidFill/>
                </a:uFill>
              </a:rPr>
              <a:t>12</a:t>
            </a:fld>
            <a:endParaRPr sz="1200">
              <a:solidFill>
                <a:srgbClr val="7A7A7A"/>
              </a:solidFill>
              <a:uFill>
                <a:solidFill/>
              </a:u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750093" y="745440"/>
            <a:ext cx="717955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defTabSz="1295400">
              <a:buClr>
                <a:srgbClr val="424242"/>
              </a:buClr>
              <a:buFont typeface="Arial"/>
            </a:pPr>
            <a:r>
              <a:rPr sz="3000" b="1" spc="-200" dirty="0">
                <a:solidFill>
                  <a:srgbClr val="E64D20"/>
                </a:solidFill>
                <a:uFill>
                  <a:solidFill>
                    <a:srgbClr val="E64D20"/>
                  </a:solidFill>
                </a:uFill>
                <a:latin typeface="Georgia"/>
                <a:ea typeface="Georgia"/>
                <a:cs typeface="Georgia"/>
                <a:sym typeface="Georgia"/>
              </a:rPr>
              <a:t>Process</a:t>
            </a:r>
            <a:endParaRPr sz="3000" dirty="0">
              <a:solidFill>
                <a:srgbClr val="E64D20"/>
              </a:solidFill>
              <a:uFill>
                <a:solidFill>
                  <a:srgbClr val="E64D20"/>
                </a:solidFill>
              </a:uFill>
              <a:latin typeface="Georgia"/>
              <a:ea typeface="Arial"/>
              <a:cs typeface="Georgia"/>
              <a:sym typeface="Arial"/>
            </a:endParaRPr>
          </a:p>
          <a:p>
            <a:pPr lvl="0" defTabSz="1295400">
              <a:buClr>
                <a:srgbClr val="424242"/>
              </a:buClr>
              <a:buFont typeface="Arial"/>
            </a:pPr>
            <a:r>
              <a:rPr sz="2800" dirty="0">
                <a:solidFill>
                  <a:srgbClr val="535353"/>
                </a:solidFill>
                <a:uFill>
                  <a:solidFill>
                    <a:srgbClr val="929292"/>
                  </a:solidFill>
                </a:uFill>
                <a:latin typeface="Georgia"/>
                <a:ea typeface="Arial"/>
                <a:cs typeface="Georgia"/>
                <a:sym typeface="Arial"/>
              </a:rPr>
              <a:t>Learning to use your story as a strategic tool</a:t>
            </a:r>
          </a:p>
        </p:txBody>
      </p:sp>
      <p:sp>
        <p:nvSpPr>
          <p:cNvPr id="183" name="Shape 183"/>
          <p:cNvSpPr/>
          <p:nvPr/>
        </p:nvSpPr>
        <p:spPr>
          <a:xfrm>
            <a:off x="2259837" y="3791198"/>
            <a:ext cx="2124175" cy="1318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Segmentation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Needs Analysis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Features and Benefits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Primary Brand Promise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Messaging Strategy</a:t>
            </a:r>
          </a:p>
        </p:txBody>
      </p:sp>
      <p:sp>
        <p:nvSpPr>
          <p:cNvPr id="184" name="Shape 184"/>
          <p:cNvSpPr/>
          <p:nvPr/>
        </p:nvSpPr>
        <p:spPr>
          <a:xfrm flipH="1" flipV="1">
            <a:off x="3321924" y="2963981"/>
            <a:ext cx="1" cy="667857"/>
          </a:xfrm>
          <a:prstGeom prst="line">
            <a:avLst/>
          </a:prstGeom>
          <a:ln w="12700">
            <a:solidFill>
              <a:srgbClr val="929292"/>
            </a:solidFill>
            <a:round/>
            <a:headEnd type="oval"/>
            <a:tailEnd type="oval"/>
          </a:ln>
        </p:spPr>
        <p:txBody>
          <a:bodyPr lIns="0" tIns="0" rIns="0" bIns="0"/>
          <a:lstStyle/>
          <a:p>
            <a:pPr lvl="0" defTabSz="457200">
              <a:defRPr sz="8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 flipV="1">
            <a:off x="5634713" y="2972911"/>
            <a:ext cx="1" cy="667857"/>
          </a:xfrm>
          <a:prstGeom prst="line">
            <a:avLst/>
          </a:prstGeom>
          <a:ln w="12700">
            <a:solidFill>
              <a:srgbClr val="929292"/>
            </a:solidFill>
            <a:round/>
            <a:headEnd type="oval"/>
            <a:tailEnd type="oval"/>
          </a:ln>
        </p:spPr>
        <p:txBody>
          <a:bodyPr lIns="0" tIns="0" rIns="0" bIns="0"/>
          <a:lstStyle/>
          <a:p>
            <a:pPr lvl="0" defTabSz="457200">
              <a:defRPr sz="800"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flipH="1" flipV="1">
            <a:off x="7929642" y="2963981"/>
            <a:ext cx="2" cy="667857"/>
          </a:xfrm>
          <a:prstGeom prst="line">
            <a:avLst/>
          </a:prstGeom>
          <a:ln w="12700">
            <a:solidFill>
              <a:srgbClr val="929292"/>
            </a:solidFill>
            <a:round/>
            <a:headEnd type="oval"/>
            <a:tailEnd type="oval"/>
          </a:ln>
        </p:spPr>
        <p:txBody>
          <a:bodyPr lIns="0" tIns="0" rIns="0" bIns="0"/>
          <a:lstStyle/>
          <a:p>
            <a:pPr lvl="0" defTabSz="457200">
              <a:defRPr sz="800"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619035" y="3826409"/>
            <a:ext cx="2031356" cy="1843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Logo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Type and color palettes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Use of imagery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Website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Collateral system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Social media platforms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SEO</a:t>
            </a:r>
          </a:p>
        </p:txBody>
      </p:sp>
      <p:sp>
        <p:nvSpPr>
          <p:cNvPr id="188" name="Shape 188"/>
          <p:cNvSpPr/>
          <p:nvPr/>
        </p:nvSpPr>
        <p:spPr>
          <a:xfrm>
            <a:off x="6577415" y="3958232"/>
            <a:ext cx="2704456" cy="131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Communications plan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Content calendar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Content design &amp; development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Social media management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Testing/Analytics</a:t>
            </a:r>
          </a:p>
        </p:txBody>
      </p:sp>
      <p:sp>
        <p:nvSpPr>
          <p:cNvPr id="189" name="Shape 189"/>
          <p:cNvSpPr/>
          <p:nvPr/>
        </p:nvSpPr>
        <p:spPr>
          <a:xfrm>
            <a:off x="-62913" y="3791198"/>
            <a:ext cx="2124175" cy="79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Dialog Interviews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Core Sample Workshops</a:t>
            </a:r>
          </a:p>
          <a:p>
            <a:pPr lvl="0" algn="ctr" defTabSz="1295400">
              <a:lnSpc>
                <a:spcPct val="130000"/>
              </a:lnSpc>
              <a:buClr>
                <a:srgbClr val="424242"/>
              </a:buClr>
              <a:buFont typeface="Arial"/>
            </a:pPr>
            <a:r>
              <a: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Secondary Research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6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5" grpId="3" animBg="1" advAuto="0"/>
      <p:bldP spid="179" grpId="5" animBg="1" advAuto="0"/>
      <p:bldP spid="180" grpId="7" animBg="1" advAuto="0"/>
      <p:bldP spid="183" grpId="4" build="p" bldLvl="5" animBg="1" advAuto="0"/>
      <p:bldP spid="187" grpId="6" build="p" bldLvl="5" animBg="1" advAuto="0"/>
      <p:bldP spid="188" grpId="8" build="p" bldLvl="5" animBg="1" advAuto="0"/>
      <p:bldP spid="189" grpId="2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584198" y="812800"/>
            <a:ext cx="6113381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3000" b="1" spc="-200" dirty="0" smtClean="0">
                <a:solidFill>
                  <a:srgbClr val="E34A06"/>
                </a:solidFill>
              </a:rPr>
              <a:t>What can we do today?</a:t>
            </a:r>
            <a:endParaRPr sz="3000" b="1" spc="-200" dirty="0">
              <a:solidFill>
                <a:srgbClr val="E34A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211" y="2673684"/>
            <a:ext cx="6951579" cy="1744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Identify your primary audiences</a:t>
            </a:r>
          </a:p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Refine or rewrite your social media bios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Georgia"/>
              <a:cs typeface="Georgi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4884" y="1258446"/>
            <a:ext cx="425964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45" dirty="0">
                <a:solidFill>
                  <a:srgbClr val="E34A06"/>
                </a:solidFill>
                <a:latin typeface="Georgia"/>
                <a:cs typeface="Georgia"/>
              </a:rPr>
              <a:t>We</a:t>
            </a:r>
            <a:r>
              <a:rPr sz="2800" b="1" spc="-13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b="1" spc="-45" dirty="0">
                <a:solidFill>
                  <a:srgbClr val="E34A06"/>
                </a:solidFill>
                <a:latin typeface="Georgia"/>
                <a:cs typeface="Georgia"/>
              </a:rPr>
              <a:t>have</a:t>
            </a:r>
            <a:r>
              <a:rPr sz="2800" b="1" spc="-13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b="1" spc="-50" dirty="0">
                <a:solidFill>
                  <a:srgbClr val="E34A06"/>
                </a:solidFill>
                <a:latin typeface="Georgia"/>
                <a:cs typeface="Georgia"/>
              </a:rPr>
              <a:t>three</a:t>
            </a:r>
            <a:r>
              <a:rPr sz="2800" b="1" spc="-13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b="1" spc="-55" dirty="0">
                <a:solidFill>
                  <a:srgbClr val="E34A06"/>
                </a:solidFill>
                <a:latin typeface="Georgia"/>
                <a:cs typeface="Georgia"/>
              </a:rPr>
              <a:t>primary</a:t>
            </a:r>
            <a:r>
              <a:rPr sz="2800" b="1" spc="-13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b="1" spc="-55" dirty="0">
                <a:solidFill>
                  <a:srgbClr val="E34A06"/>
                </a:solidFill>
                <a:latin typeface="Georgia"/>
                <a:cs typeface="Georgia"/>
              </a:rPr>
              <a:t>audiences:</a:t>
            </a:r>
            <a:endParaRPr sz="2800" dirty="0">
              <a:solidFill>
                <a:srgbClr val="E34A06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4884" y="2237605"/>
            <a:ext cx="4814570" cy="356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9230">
              <a:lnSpc>
                <a:spcPct val="80000"/>
              </a:lnSpc>
              <a:buAutoNum type="arabicPeriod"/>
              <a:tabLst>
                <a:tab pos="231140" algn="l"/>
              </a:tabLst>
            </a:pPr>
            <a:r>
              <a:rPr sz="2400" b="1" spc="-40" dirty="0">
                <a:solidFill>
                  <a:srgbClr val="535353"/>
                </a:solidFill>
                <a:latin typeface="Georgia"/>
                <a:cs typeface="Georgia"/>
              </a:rPr>
              <a:t>Our</a:t>
            </a:r>
            <a:r>
              <a:rPr sz="2400" b="1" spc="-13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400" b="1" spc="-40" dirty="0">
                <a:solidFill>
                  <a:srgbClr val="535353"/>
                </a:solidFill>
                <a:latin typeface="Georgia"/>
                <a:cs typeface="Georgia"/>
              </a:rPr>
              <a:t>own</a:t>
            </a:r>
            <a:r>
              <a:rPr sz="2400" b="1" spc="-13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400" b="1" spc="-55" dirty="0">
                <a:solidFill>
                  <a:srgbClr val="535353"/>
                </a:solidFill>
                <a:latin typeface="Georgia"/>
                <a:cs typeface="Georgia"/>
              </a:rPr>
              <a:t>people.</a:t>
            </a:r>
            <a:r>
              <a:rPr sz="2400" b="1" spc="-13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400" b="1" spc="-40" dirty="0">
                <a:solidFill>
                  <a:srgbClr val="535353"/>
                </a:solidFill>
                <a:latin typeface="Georgia"/>
                <a:cs typeface="Georgia"/>
              </a:rPr>
              <a:t>The</a:t>
            </a:r>
            <a:r>
              <a:rPr sz="2400" b="1" spc="-13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400" b="1" spc="-55" dirty="0" smtClean="0">
                <a:solidFill>
                  <a:srgbClr val="535353"/>
                </a:solidFill>
                <a:latin typeface="Georgia"/>
                <a:cs typeface="Georgia"/>
              </a:rPr>
              <a:t>leaders</a:t>
            </a:r>
            <a:r>
              <a:rPr lang="en-US" sz="2400" b="1" spc="-55" dirty="0" smtClean="0">
                <a:solidFill>
                  <a:srgbClr val="535353"/>
                </a:solidFill>
                <a:latin typeface="Georgia"/>
                <a:cs typeface="Georgia"/>
              </a:rPr>
              <a:t> and staff </a:t>
            </a:r>
            <a:r>
              <a:rPr sz="2400" b="1" spc="-40" dirty="0" smtClean="0">
                <a:solidFill>
                  <a:srgbClr val="535353"/>
                </a:solidFill>
                <a:latin typeface="Georgia"/>
                <a:cs typeface="Georgia"/>
              </a:rPr>
              <a:t>who </a:t>
            </a:r>
            <a:r>
              <a:rPr sz="2400" b="1" spc="-50" dirty="0">
                <a:solidFill>
                  <a:srgbClr val="535353"/>
                </a:solidFill>
                <a:latin typeface="Georgia"/>
                <a:cs typeface="Georgia"/>
              </a:rPr>
              <a:t>serve </a:t>
            </a:r>
            <a:r>
              <a:rPr lang="en-US" sz="2400" b="1" spc="-55" dirty="0" smtClean="0">
                <a:solidFill>
                  <a:srgbClr val="535353"/>
                </a:solidFill>
                <a:latin typeface="Georgia"/>
                <a:cs typeface="Georgia"/>
              </a:rPr>
              <a:t>our organization</a:t>
            </a:r>
            <a:r>
              <a:rPr sz="2400" b="1" spc="-65" dirty="0" smtClean="0">
                <a:solidFill>
                  <a:srgbClr val="535353"/>
                </a:solidFill>
                <a:latin typeface="Georgia"/>
                <a:cs typeface="Georgia"/>
              </a:rPr>
              <a:t>,</a:t>
            </a:r>
            <a:endParaRPr sz="2400" dirty="0">
              <a:solidFill>
                <a:srgbClr val="535353"/>
              </a:solidFill>
              <a:latin typeface="Georgia"/>
              <a:cs typeface="Georgia"/>
            </a:endParaRPr>
          </a:p>
          <a:p>
            <a:pPr>
              <a:lnSpc>
                <a:spcPct val="80000"/>
              </a:lnSpc>
              <a:spcBef>
                <a:spcPts val="47"/>
              </a:spcBef>
              <a:buClr>
                <a:srgbClr val="535353"/>
              </a:buClr>
              <a:buFont typeface="Helvetica"/>
              <a:buAutoNum type="arabicPeriod"/>
            </a:pPr>
            <a:endParaRPr sz="2400" dirty="0">
              <a:solidFill>
                <a:srgbClr val="535353"/>
              </a:solidFill>
              <a:latin typeface="Georgia"/>
              <a:cs typeface="Georgia"/>
            </a:endParaRPr>
          </a:p>
          <a:p>
            <a:pPr marL="12700" marR="5080">
              <a:lnSpc>
                <a:spcPct val="80000"/>
              </a:lnSpc>
              <a:buAutoNum type="arabicPeriod"/>
              <a:tabLst>
                <a:tab pos="231140" algn="l"/>
              </a:tabLst>
            </a:pPr>
            <a:r>
              <a:rPr lang="en-US" sz="2400" b="1" spc="-55" dirty="0" smtClean="0">
                <a:solidFill>
                  <a:srgbClr val="535353"/>
                </a:solidFill>
                <a:latin typeface="Georgia"/>
                <a:cs typeface="Georgia"/>
              </a:rPr>
              <a:t>Our clients: The people and issues we exist to serve</a:t>
            </a:r>
          </a:p>
          <a:p>
            <a:pPr marL="12700" marR="5080">
              <a:lnSpc>
                <a:spcPct val="80000"/>
              </a:lnSpc>
              <a:buAutoNum type="arabicPeriod"/>
              <a:tabLst>
                <a:tab pos="231140" algn="l"/>
              </a:tabLst>
            </a:pPr>
            <a:endParaRPr lang="en-US" sz="2400" b="1" spc="-55" dirty="0">
              <a:solidFill>
                <a:srgbClr val="535353"/>
              </a:solidFill>
              <a:latin typeface="Georgia"/>
              <a:cs typeface="Georgia"/>
            </a:endParaRPr>
          </a:p>
          <a:p>
            <a:pPr marL="12700" marR="5080">
              <a:lnSpc>
                <a:spcPct val="80000"/>
              </a:lnSpc>
              <a:buFontTx/>
              <a:buAutoNum type="arabicPeriod"/>
              <a:tabLst>
                <a:tab pos="231140" algn="l"/>
              </a:tabLst>
            </a:pPr>
            <a:r>
              <a:rPr lang="en-US" sz="2400" b="1" spc="-30" dirty="0" smtClean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lang="en-US" sz="2400" b="1" spc="-40" dirty="0">
                <a:solidFill>
                  <a:srgbClr val="535353"/>
                </a:solidFill>
                <a:latin typeface="Georgia"/>
                <a:cs typeface="Georgia"/>
              </a:rPr>
              <a:t>The </a:t>
            </a:r>
            <a:r>
              <a:rPr lang="en-US" sz="2400" b="1" spc="-55" dirty="0">
                <a:solidFill>
                  <a:srgbClr val="535353"/>
                </a:solidFill>
                <a:latin typeface="Georgia"/>
                <a:cs typeface="Georgia"/>
              </a:rPr>
              <a:t>community </a:t>
            </a:r>
            <a:r>
              <a:rPr lang="en-US" sz="2400" b="1" spc="-30" dirty="0">
                <a:solidFill>
                  <a:srgbClr val="535353"/>
                </a:solidFill>
                <a:latin typeface="Georgia"/>
                <a:cs typeface="Georgia"/>
              </a:rPr>
              <a:t>at </a:t>
            </a:r>
            <a:r>
              <a:rPr lang="en-US" sz="2400" b="1" spc="-60" dirty="0">
                <a:solidFill>
                  <a:srgbClr val="535353"/>
                </a:solidFill>
                <a:latin typeface="Georgia"/>
                <a:cs typeface="Georgia"/>
              </a:rPr>
              <a:t>large.  Collaborators,</a:t>
            </a:r>
            <a:r>
              <a:rPr lang="en-US" sz="2400" b="1" spc="-1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lang="en-US" sz="2400" b="1" spc="-50" dirty="0">
                <a:solidFill>
                  <a:srgbClr val="535353"/>
                </a:solidFill>
                <a:latin typeface="Georgia"/>
                <a:cs typeface="Georgia"/>
              </a:rPr>
              <a:t>donors</a:t>
            </a:r>
            <a:r>
              <a:rPr lang="en-US" sz="2400" b="1" spc="-12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lang="en-US" sz="2400" b="1" spc="-40" dirty="0">
                <a:solidFill>
                  <a:srgbClr val="535353"/>
                </a:solidFill>
                <a:latin typeface="Georgia"/>
                <a:cs typeface="Georgia"/>
              </a:rPr>
              <a:t>and</a:t>
            </a:r>
            <a:r>
              <a:rPr lang="en-US" sz="2400" b="1" spc="-114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lang="en-US" sz="2400" b="1" spc="-55" dirty="0">
                <a:solidFill>
                  <a:srgbClr val="535353"/>
                </a:solidFill>
                <a:latin typeface="Georgia"/>
                <a:cs typeface="Georgia"/>
              </a:rPr>
              <a:t>potential</a:t>
            </a:r>
            <a:r>
              <a:rPr lang="en-US" sz="2400" b="1" spc="-12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lang="en-US" sz="2400" b="1" spc="-55" dirty="0">
                <a:solidFill>
                  <a:srgbClr val="535353"/>
                </a:solidFill>
                <a:latin typeface="Georgia"/>
                <a:cs typeface="Georgia"/>
              </a:rPr>
              <a:t>donors</a:t>
            </a:r>
            <a:r>
              <a:rPr lang="en-US" sz="2400" b="1" spc="-60" dirty="0">
                <a:solidFill>
                  <a:srgbClr val="535353"/>
                </a:solidFill>
                <a:latin typeface="Georgia"/>
                <a:cs typeface="Georgia"/>
              </a:rPr>
              <a:t>, </a:t>
            </a:r>
            <a:r>
              <a:rPr lang="en-US" sz="2400" b="1" spc="-40" dirty="0">
                <a:solidFill>
                  <a:srgbClr val="535353"/>
                </a:solidFill>
                <a:latin typeface="Georgia"/>
                <a:cs typeface="Georgia"/>
              </a:rPr>
              <a:t>the </a:t>
            </a:r>
            <a:r>
              <a:rPr lang="en-US" sz="2400" b="1" spc="-50" dirty="0">
                <a:solidFill>
                  <a:srgbClr val="535353"/>
                </a:solidFill>
                <a:latin typeface="Georgia"/>
                <a:cs typeface="Georgia"/>
              </a:rPr>
              <a:t>press </a:t>
            </a:r>
            <a:r>
              <a:rPr lang="en-US" sz="2400" b="1" spc="-40" dirty="0">
                <a:solidFill>
                  <a:srgbClr val="535353"/>
                </a:solidFill>
                <a:latin typeface="Georgia"/>
                <a:cs typeface="Georgia"/>
              </a:rPr>
              <a:t>and </a:t>
            </a:r>
            <a:r>
              <a:rPr lang="en-US" sz="2400" b="1" spc="-60" dirty="0">
                <a:solidFill>
                  <a:srgbClr val="535353"/>
                </a:solidFill>
                <a:latin typeface="Georgia"/>
                <a:cs typeface="Georgia"/>
              </a:rPr>
              <a:t>key  influencers...</a:t>
            </a:r>
            <a:endParaRPr lang="en-US" sz="2400" dirty="0">
              <a:solidFill>
                <a:srgbClr val="535353"/>
              </a:solidFill>
              <a:latin typeface="Georgia"/>
              <a:cs typeface="Georgia"/>
            </a:endParaRPr>
          </a:p>
          <a:p>
            <a:pPr marL="12700" marR="5080">
              <a:lnSpc>
                <a:spcPct val="80000"/>
              </a:lnSpc>
              <a:buAutoNum type="arabicPeriod"/>
              <a:tabLst>
                <a:tab pos="231140" algn="l"/>
              </a:tabLst>
            </a:pPr>
            <a:endParaRPr sz="2400" dirty="0">
              <a:solidFill>
                <a:srgbClr val="535353"/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900" y="3725455"/>
            <a:ext cx="2686685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1700" spc="-70" dirty="0">
                <a:solidFill>
                  <a:srgbClr val="535353"/>
                </a:solidFill>
                <a:latin typeface="Corbel"/>
                <a:cs typeface="Corbel"/>
              </a:rPr>
              <a:t>The more targeted our audience  the more effective our  communications.</a:t>
            </a:r>
            <a:endParaRPr sz="1700" dirty="0">
              <a:solidFill>
                <a:srgbClr val="535353"/>
              </a:solidFill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429000"/>
            <a:ext cx="2717165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6559" y="0"/>
                </a:lnTo>
              </a:path>
            </a:pathLst>
          </a:custGeom>
          <a:ln w="12700">
            <a:solidFill>
              <a:srgbClr val="3C3D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844703"/>
            <a:ext cx="2717165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6559" y="0"/>
                </a:lnTo>
              </a:path>
            </a:pathLst>
          </a:custGeom>
          <a:ln w="12700">
            <a:solidFill>
              <a:srgbClr val="3C3D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51995"/>
            <a:ext cx="2743835" cy="79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3040"/>
              </a:lnSpc>
            </a:pPr>
            <a:r>
              <a:rPr sz="3000" spc="-160" dirty="0">
                <a:solidFill>
                  <a:srgbClr val="E34A06"/>
                </a:solidFill>
                <a:latin typeface="Georgia"/>
                <a:cs typeface="Georgia"/>
              </a:rPr>
              <a:t>With</a:t>
            </a:r>
            <a:r>
              <a:rPr sz="3000" spc="-42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3000" spc="-150" dirty="0">
                <a:solidFill>
                  <a:srgbClr val="E34A06"/>
                </a:solidFill>
                <a:latin typeface="Georgia"/>
                <a:cs typeface="Georgia"/>
              </a:rPr>
              <a:t>whom</a:t>
            </a:r>
            <a:r>
              <a:rPr sz="3000" spc="-42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3000" spc="-140" dirty="0">
                <a:solidFill>
                  <a:srgbClr val="E34A06"/>
                </a:solidFill>
                <a:latin typeface="Georgia"/>
                <a:cs typeface="Georgia"/>
              </a:rPr>
              <a:t>are</a:t>
            </a:r>
            <a:r>
              <a:rPr sz="3000" spc="-42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3000" spc="-100" dirty="0">
                <a:solidFill>
                  <a:srgbClr val="E34A06"/>
                </a:solidFill>
                <a:latin typeface="Georgia"/>
                <a:cs typeface="Georgia"/>
              </a:rPr>
              <a:t>we </a:t>
            </a:r>
            <a:r>
              <a:rPr sz="3000" spc="-200" dirty="0" smtClean="0">
                <a:solidFill>
                  <a:srgbClr val="E34A06"/>
                </a:solidFill>
                <a:latin typeface="Georgia"/>
                <a:cs typeface="Georgia"/>
              </a:rPr>
              <a:t>speaking</a:t>
            </a:r>
            <a:r>
              <a:rPr sz="3000" spc="-200" dirty="0">
                <a:solidFill>
                  <a:srgbClr val="E34A06"/>
                </a:solidFill>
                <a:latin typeface="Georgia"/>
                <a:cs typeface="Georgia"/>
              </a:rPr>
              <a:t>?</a:t>
            </a:r>
            <a:endParaRPr sz="3000" dirty="0">
              <a:solidFill>
                <a:srgbClr val="E34A06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6841" y="6410414"/>
            <a:ext cx="5206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800" dirty="0">
                <a:solidFill>
                  <a:srgbClr val="999683"/>
                </a:solidFill>
                <a:latin typeface="Helvetica"/>
                <a:cs typeface="Helvetica"/>
              </a:rPr>
              <a:t>|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9928" y="6410414"/>
            <a:ext cx="1498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800" dirty="0">
                <a:solidFill>
                  <a:srgbClr val="999683"/>
                </a:solidFill>
                <a:latin typeface="Helvetica"/>
                <a:cs typeface="Helvetica"/>
              </a:rPr>
              <a:t>‹#›</a:t>
            </a:r>
            <a:endParaRPr sz="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125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4560"/>
            <a:ext cx="2743835" cy="78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3040"/>
              </a:lnSpc>
            </a:pPr>
            <a:r>
              <a:rPr sz="2800" spc="-160" dirty="0">
                <a:solidFill>
                  <a:srgbClr val="E34A06"/>
                </a:solidFill>
                <a:latin typeface="Georgia"/>
                <a:cs typeface="Georgia"/>
              </a:rPr>
              <a:t>With</a:t>
            </a:r>
            <a:r>
              <a:rPr sz="2800" spc="-42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spc="-150" dirty="0">
                <a:solidFill>
                  <a:srgbClr val="E34A06"/>
                </a:solidFill>
                <a:latin typeface="Georgia"/>
                <a:cs typeface="Georgia"/>
              </a:rPr>
              <a:t>whom</a:t>
            </a:r>
            <a:r>
              <a:rPr sz="2800" spc="-42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spc="-140" dirty="0">
                <a:solidFill>
                  <a:srgbClr val="E34A06"/>
                </a:solidFill>
                <a:latin typeface="Georgia"/>
                <a:cs typeface="Georgia"/>
              </a:rPr>
              <a:t>are</a:t>
            </a:r>
            <a:r>
              <a:rPr sz="2800" spc="-425" dirty="0">
                <a:solidFill>
                  <a:srgbClr val="E34A06"/>
                </a:solidFill>
                <a:latin typeface="Georgia"/>
                <a:cs typeface="Georgia"/>
              </a:rPr>
              <a:t> </a:t>
            </a:r>
            <a:r>
              <a:rPr sz="2800" spc="-100" dirty="0">
                <a:solidFill>
                  <a:srgbClr val="E34A06"/>
                </a:solidFill>
                <a:latin typeface="Georgia"/>
                <a:cs typeface="Georgia"/>
              </a:rPr>
              <a:t>we </a:t>
            </a:r>
            <a:r>
              <a:rPr sz="2800" spc="-200" dirty="0" smtClean="0">
                <a:solidFill>
                  <a:srgbClr val="E34A06"/>
                </a:solidFill>
                <a:latin typeface="Georgia"/>
                <a:cs typeface="Georgia"/>
              </a:rPr>
              <a:t>speaking</a:t>
            </a:r>
            <a:r>
              <a:rPr sz="2800" spc="-200" dirty="0">
                <a:solidFill>
                  <a:srgbClr val="E34A06"/>
                </a:solidFill>
                <a:latin typeface="Georgia"/>
                <a:cs typeface="Georgia"/>
              </a:rPr>
              <a:t>?</a:t>
            </a:r>
            <a:endParaRPr sz="2800" dirty="0">
              <a:solidFill>
                <a:srgbClr val="E34A06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9891" y="1263650"/>
            <a:ext cx="4129285" cy="412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3504" y="2274697"/>
            <a:ext cx="73088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899"/>
              </a:lnSpc>
            </a:pPr>
            <a:r>
              <a:rPr sz="1100" b="1" dirty="0">
                <a:latin typeface="Helvetica"/>
                <a:cs typeface="Helvetica"/>
              </a:rPr>
              <a:t>The</a:t>
            </a:r>
            <a:r>
              <a:rPr sz="1100" b="1" spc="-85" dirty="0">
                <a:latin typeface="Helvetica"/>
                <a:cs typeface="Helvetica"/>
              </a:rPr>
              <a:t> </a:t>
            </a:r>
            <a:r>
              <a:rPr sz="1100" b="1" dirty="0">
                <a:latin typeface="Helvetica"/>
                <a:cs typeface="Helvetica"/>
              </a:rPr>
              <a:t>client,  </a:t>
            </a:r>
            <a:r>
              <a:rPr sz="900" b="1" dirty="0">
                <a:latin typeface="Helvetica"/>
                <a:cs typeface="Helvetica"/>
              </a:rPr>
              <a:t>and the  people who  influence</a:t>
            </a:r>
            <a:r>
              <a:rPr sz="900" b="1" spc="-100" dirty="0">
                <a:latin typeface="Helvetica"/>
                <a:cs typeface="Helvetica"/>
              </a:rPr>
              <a:t> </a:t>
            </a:r>
            <a:r>
              <a:rPr sz="900" b="1" dirty="0">
                <a:latin typeface="Helvetica"/>
                <a:cs typeface="Helvetica"/>
              </a:rPr>
              <a:t>the  client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3307" y="3356157"/>
            <a:ext cx="66230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Helvetica"/>
                <a:cs typeface="Helvetica"/>
              </a:rPr>
              <a:t>Company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0181" y="4827606"/>
            <a:ext cx="98806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b="1" spc="-10" dirty="0">
                <a:latin typeface="Helvetica"/>
                <a:cs typeface="Helvetica"/>
              </a:rPr>
              <a:t>Community,  </a:t>
            </a:r>
            <a:r>
              <a:rPr sz="1100" b="1" dirty="0">
                <a:latin typeface="Helvetica"/>
                <a:cs typeface="Helvetica"/>
              </a:rPr>
              <a:t>donors,</a:t>
            </a:r>
            <a:r>
              <a:rPr sz="1100" b="1" spc="-105" dirty="0">
                <a:latin typeface="Helvetica"/>
                <a:cs typeface="Helvetica"/>
              </a:rPr>
              <a:t> </a:t>
            </a:r>
            <a:r>
              <a:rPr sz="1100" b="1" dirty="0">
                <a:latin typeface="Helvetica"/>
                <a:cs typeface="Helvetica"/>
              </a:rPr>
              <a:t>press,  influencers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1097" y="1855605"/>
            <a:ext cx="1593215" cy="97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4"/>
              </a:lnSpc>
            </a:pPr>
            <a:r>
              <a:rPr sz="2800" b="1" dirty="0">
                <a:solidFill>
                  <a:srgbClr val="E34A06"/>
                </a:solidFill>
                <a:latin typeface="Arial"/>
                <a:cs typeface="Arial"/>
              </a:rPr>
              <a:t>2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25"/>
              </a:spcBef>
            </a:pPr>
            <a:r>
              <a:rPr sz="1200" b="1" dirty="0">
                <a:latin typeface="Helvetica"/>
                <a:cs typeface="Helvetica"/>
              </a:rPr>
              <a:t>The </a:t>
            </a:r>
            <a:r>
              <a:rPr sz="1200" b="1" spc="-5" dirty="0">
                <a:latin typeface="Helvetica"/>
                <a:cs typeface="Helvetica"/>
              </a:rPr>
              <a:t>client</a:t>
            </a:r>
            <a:r>
              <a:rPr sz="1200" spc="-5" dirty="0">
                <a:latin typeface="Helvetica"/>
                <a:cs typeface="Helvetica"/>
              </a:rPr>
              <a:t>, </a:t>
            </a:r>
            <a:r>
              <a:rPr lang="en-US" sz="1200" dirty="0" smtClean="0">
                <a:latin typeface="Helvetica"/>
                <a:cs typeface="Helvetica"/>
              </a:rPr>
              <a:t>the people and issues </a:t>
            </a:r>
            <a:r>
              <a:rPr sz="1200" dirty="0" smtClean="0">
                <a:latin typeface="Helvetica"/>
                <a:cs typeface="Helvetica"/>
              </a:rPr>
              <a:t>we</a:t>
            </a:r>
            <a:r>
              <a:rPr sz="1200" spc="-100" dirty="0" smtClean="0">
                <a:latin typeface="Helvetica"/>
                <a:cs typeface="Helvetica"/>
              </a:rPr>
              <a:t> </a:t>
            </a:r>
            <a:r>
              <a:rPr sz="1200" dirty="0">
                <a:latin typeface="Helvetica"/>
                <a:cs typeface="Helvetica"/>
              </a:rPr>
              <a:t>serve</a:t>
            </a:r>
          </a:p>
          <a:p>
            <a:pPr marL="12700">
              <a:lnSpc>
                <a:spcPts val="1360"/>
              </a:lnSpc>
            </a:pPr>
            <a:r>
              <a:rPr sz="1200" dirty="0">
                <a:latin typeface="Helvetica"/>
                <a:cs typeface="Helvetica"/>
              </a:rPr>
              <a:t>are the center</a:t>
            </a:r>
            <a:r>
              <a:rPr sz="1200" spc="-100" dirty="0">
                <a:latin typeface="Helvetica"/>
                <a:cs typeface="Helvetica"/>
              </a:rPr>
              <a:t> </a:t>
            </a:r>
            <a:r>
              <a:rPr sz="1200" dirty="0">
                <a:latin typeface="Helvetica"/>
                <a:cs typeface="Helvetica"/>
              </a:rPr>
              <a:t>ring.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555" y="1867289"/>
            <a:ext cx="1558925" cy="1350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>
              <a:lnSpc>
                <a:spcPts val="3304"/>
              </a:lnSpc>
            </a:pPr>
            <a:r>
              <a:rPr sz="2800" b="1" dirty="0">
                <a:solidFill>
                  <a:srgbClr val="E34A06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12700" marR="5080" indent="347345" algn="r">
              <a:lnSpc>
                <a:spcPts val="1400"/>
              </a:lnSpc>
              <a:spcBef>
                <a:spcPts val="25"/>
              </a:spcBef>
            </a:pPr>
            <a:r>
              <a:rPr sz="1200" dirty="0">
                <a:latin typeface="Helvetica"/>
                <a:cs typeface="Helvetica"/>
              </a:rPr>
              <a:t>If we</a:t>
            </a:r>
            <a:r>
              <a:rPr sz="1200" spc="-70" dirty="0">
                <a:latin typeface="Helvetica"/>
                <a:cs typeface="Helvetica"/>
              </a:rPr>
              <a:t> </a:t>
            </a:r>
            <a:r>
              <a:rPr sz="1200" dirty="0">
                <a:latin typeface="Helvetica"/>
                <a:cs typeface="Helvetica"/>
              </a:rPr>
              <a:t>envision</a:t>
            </a:r>
            <a:r>
              <a:rPr sz="1200" spc="-35" dirty="0">
                <a:latin typeface="Helvetica"/>
                <a:cs typeface="Helvetica"/>
              </a:rPr>
              <a:t> </a:t>
            </a:r>
            <a:r>
              <a:rPr sz="1200" dirty="0">
                <a:latin typeface="Helvetica"/>
                <a:cs typeface="Helvetica"/>
              </a:rPr>
              <a:t>our  audience map</a:t>
            </a:r>
            <a:r>
              <a:rPr sz="1200" spc="-70" dirty="0">
                <a:latin typeface="Helvetica"/>
                <a:cs typeface="Helvetica"/>
              </a:rPr>
              <a:t> </a:t>
            </a:r>
            <a:r>
              <a:rPr sz="1200" dirty="0">
                <a:latin typeface="Helvetica"/>
                <a:cs typeface="Helvetica"/>
              </a:rPr>
              <a:t>as</a:t>
            </a:r>
            <a:r>
              <a:rPr sz="1200" spc="-35" dirty="0">
                <a:latin typeface="Helvetica"/>
                <a:cs typeface="Helvetica"/>
              </a:rPr>
              <a:t> </a:t>
            </a:r>
            <a:r>
              <a:rPr sz="1200" dirty="0">
                <a:latin typeface="Helvetica"/>
                <a:cs typeface="Helvetica"/>
              </a:rPr>
              <a:t>a  dartboard,</a:t>
            </a:r>
            <a:r>
              <a:rPr sz="1200" spc="-5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the organization stands at the middle</a:t>
            </a:r>
            <a:r>
              <a:rPr sz="1200" dirty="0" smtClean="0">
                <a:latin typeface="Helvetica"/>
                <a:cs typeface="Helvetica"/>
              </a:rPr>
              <a:t>.</a:t>
            </a:r>
            <a:endParaRPr sz="1200" dirty="0">
              <a:latin typeface="Helvetica"/>
              <a:cs typeface="Helvetic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6316" y="3370742"/>
            <a:ext cx="2034014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0300" y="3454400"/>
            <a:ext cx="1841500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30009" y="0"/>
                </a:lnTo>
                <a:lnTo>
                  <a:pt x="1841499" y="0"/>
                </a:lnTo>
              </a:path>
            </a:pathLst>
          </a:custGeom>
          <a:ln w="25400">
            <a:solidFill>
              <a:srgbClr val="E34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9100" y="33934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E34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9251" y="2266510"/>
            <a:ext cx="1618218" cy="198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5100" y="2349499"/>
            <a:ext cx="1435100" cy="0"/>
          </a:xfrm>
          <a:custGeom>
            <a:avLst/>
            <a:gdLst/>
            <a:ahLst/>
            <a:cxnLst/>
            <a:rect l="l" t="t" r="r" b="b"/>
            <a:pathLst>
              <a:path w="1435100">
                <a:moveTo>
                  <a:pt x="1435099" y="0"/>
                </a:moveTo>
                <a:lnTo>
                  <a:pt x="14171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E34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5879" y="2288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E34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84064" y="3977852"/>
            <a:ext cx="1781175" cy="1553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E34A06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b="1" dirty="0">
                <a:solidFill>
                  <a:srgbClr val="3C3D3E"/>
                </a:solidFill>
                <a:latin typeface="Helvetica"/>
                <a:cs typeface="Helvetica"/>
              </a:rPr>
              <a:t>The largest ring is</a:t>
            </a:r>
            <a:r>
              <a:rPr sz="1100" b="1" spc="-100" dirty="0">
                <a:solidFill>
                  <a:srgbClr val="3C3D3E"/>
                </a:solidFill>
                <a:latin typeface="Helvetica"/>
                <a:cs typeface="Helvetica"/>
              </a:rPr>
              <a:t> </a:t>
            </a:r>
            <a:r>
              <a:rPr sz="1100" b="1" dirty="0">
                <a:solidFill>
                  <a:srgbClr val="3C3D3E"/>
                </a:solidFill>
                <a:latin typeface="Helvetica"/>
                <a:cs typeface="Helvetica"/>
              </a:rPr>
              <a:t>made</a:t>
            </a:r>
            <a:endParaRPr sz="1100" dirty="0">
              <a:latin typeface="Helvetica"/>
              <a:cs typeface="Helvetica"/>
            </a:endParaRPr>
          </a:p>
          <a:p>
            <a:pPr marL="12700" marR="5080">
              <a:lnSpc>
                <a:spcPct val="112300"/>
              </a:lnSpc>
            </a:pPr>
            <a:r>
              <a:rPr sz="1100" b="1" dirty="0">
                <a:solidFill>
                  <a:srgbClr val="3C3D3E"/>
                </a:solidFill>
                <a:latin typeface="Helvetica"/>
                <a:cs typeface="Helvetica"/>
              </a:rPr>
              <a:t>up of the community at  large</a:t>
            </a:r>
            <a:r>
              <a:rPr sz="1100" dirty="0">
                <a:solidFill>
                  <a:srgbClr val="3C3D3E"/>
                </a:solidFill>
                <a:latin typeface="Helvetica"/>
                <a:cs typeface="Helvetica"/>
              </a:rPr>
              <a:t>. This includes  collaborators, donors and  potential </a:t>
            </a:r>
            <a:r>
              <a:rPr sz="1100" dirty="0" smtClean="0">
                <a:solidFill>
                  <a:srgbClr val="3C3D3E"/>
                </a:solidFill>
                <a:latin typeface="Helvetica"/>
                <a:cs typeface="Helvetica"/>
              </a:rPr>
              <a:t>donors, </a:t>
            </a:r>
            <a:r>
              <a:rPr sz="1100" dirty="0">
                <a:solidFill>
                  <a:srgbClr val="3C3D3E"/>
                </a:solidFill>
                <a:latin typeface="Helvetica"/>
                <a:cs typeface="Helvetica"/>
              </a:rPr>
              <a:t>the  press and key</a:t>
            </a:r>
            <a:r>
              <a:rPr sz="1100" spc="-100" dirty="0">
                <a:solidFill>
                  <a:srgbClr val="3C3D3E"/>
                </a:solidFill>
                <a:latin typeface="Helvetica"/>
                <a:cs typeface="Helvetica"/>
              </a:rPr>
              <a:t> </a:t>
            </a:r>
            <a:r>
              <a:rPr sz="1100" dirty="0">
                <a:solidFill>
                  <a:srgbClr val="3C3D3E"/>
                </a:solidFill>
                <a:latin typeface="Helvetica"/>
                <a:cs typeface="Helvetica"/>
              </a:rPr>
              <a:t>influencers.</a:t>
            </a:r>
            <a:endParaRPr sz="1100" dirty="0">
              <a:latin typeface="Helvetica"/>
              <a:cs typeface="Helvetic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3200" y="4810440"/>
            <a:ext cx="1250322" cy="198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5600" y="48895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1054100" y="0"/>
                </a:moveTo>
                <a:lnTo>
                  <a:pt x="762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E34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26379" y="4828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E34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16841" y="6410414"/>
            <a:ext cx="5206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800" dirty="0">
                <a:solidFill>
                  <a:srgbClr val="999683"/>
                </a:solidFill>
                <a:latin typeface="Helvetica"/>
                <a:cs typeface="Helvetica"/>
              </a:rPr>
              <a:t>|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9928" y="6410414"/>
            <a:ext cx="1498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800" dirty="0">
                <a:solidFill>
                  <a:srgbClr val="999683"/>
                </a:solidFill>
                <a:latin typeface="Helvetica"/>
                <a:cs typeface="Helvetica"/>
              </a:rPr>
              <a:t>‹#›</a:t>
            </a:r>
            <a:endParaRPr sz="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4822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200">
                <a:solidFill>
                  <a:srgbClr val="E34A06"/>
                </a:solidFill>
              </a:rPr>
              <a:t>Process</a:t>
            </a:r>
          </a:p>
        </p:txBody>
      </p:sp>
      <p:pic>
        <p:nvPicPr>
          <p:cNvPr id="3" name="Picture 2" descr="Screen Shot 2015-10-17 at 7.06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64"/>
            <a:ext cx="10996341" cy="635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15670" y="4709674"/>
            <a:ext cx="937056" cy="431514"/>
          </a:xfrm>
          <a:prstGeom prst="rightArrow">
            <a:avLst/>
          </a:prstGeom>
          <a:solidFill>
            <a:srgbClr val="E34A06"/>
          </a:solidFill>
          <a:ln w="25400" cap="flat">
            <a:solidFill>
              <a:srgbClr val="E34A06"/>
            </a:solidFill>
            <a:prstDash val="solid"/>
            <a:bevel/>
          </a:ln>
          <a:effectLst>
            <a:outerShdw blurRad="12700" dist="38100" dir="5400000" rotWithShape="0">
              <a:srgbClr val="999683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9949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17 at 7.1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1" y="-575115"/>
            <a:ext cx="7260887" cy="740610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7958257">
            <a:off x="4628767" y="2673758"/>
            <a:ext cx="1758270" cy="838372"/>
          </a:xfrm>
          <a:prstGeom prst="rightArrow">
            <a:avLst>
              <a:gd name="adj1" fmla="val 45844"/>
              <a:gd name="adj2" fmla="val 50000"/>
            </a:avLst>
          </a:prstGeom>
          <a:solidFill>
            <a:srgbClr val="E34A06"/>
          </a:solidFill>
          <a:ln w="25400" cap="flat">
            <a:solidFill>
              <a:srgbClr val="E34A06"/>
            </a:solidFill>
            <a:prstDash val="solid"/>
            <a:bevel/>
          </a:ln>
          <a:effectLst>
            <a:outerShdw blurRad="12700" dist="38100" dir="5400000" rotWithShape="0">
              <a:srgbClr val="999683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3505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584198" y="812800"/>
            <a:ext cx="6113381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3000" b="1" spc="-200" dirty="0" smtClean="0">
                <a:solidFill>
                  <a:srgbClr val="E34A06"/>
                </a:solidFill>
              </a:rPr>
              <a:t>What can we do today?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6211" y="2094303"/>
            <a:ext cx="6951579" cy="2605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l" rtl="0" latinLnBrk="1" hangingPunct="0">
              <a:lnSpc>
                <a:spcPct val="200000"/>
              </a:lnSpc>
            </a:pPr>
            <a:r>
              <a:rPr lang="en-US" sz="2800" b="1" spc="-200" dirty="0">
                <a:solidFill>
                  <a:srgbClr val="E34A06"/>
                </a:solidFill>
                <a:latin typeface="Georgia"/>
                <a:cs typeface="Georgia"/>
              </a:rPr>
              <a:t>Take 5 minutes to do either</a:t>
            </a:r>
            <a:r>
              <a:rPr lang="en-US" sz="2800" b="1" spc="-200" dirty="0" smtClean="0">
                <a:solidFill>
                  <a:srgbClr val="E34A06"/>
                </a:solidFill>
                <a:latin typeface="Georgia"/>
                <a:cs typeface="Georgia"/>
              </a:rPr>
              <a:t>:</a:t>
            </a:r>
            <a:endParaRPr lang="en-US" sz="2800" dirty="0" smtClean="0">
              <a:solidFill>
                <a:srgbClr val="E34A06"/>
              </a:solidFill>
              <a:latin typeface="Georgia"/>
              <a:cs typeface="Georgia"/>
            </a:endParaRPr>
          </a:p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Identify your primary audiences</a:t>
            </a:r>
          </a:p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Refine or rewrite your social media bios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Georgia"/>
              <a:cs typeface="Georgi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82959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584198" y="812800"/>
            <a:ext cx="7116013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3000" b="1" spc="-200" dirty="0" smtClean="0">
                <a:solidFill>
                  <a:srgbClr val="E34A06"/>
                </a:solidFill>
              </a:rPr>
              <a:t>What can we do next week?</a:t>
            </a:r>
            <a:endParaRPr sz="3000" b="1" spc="-200" dirty="0">
              <a:solidFill>
                <a:srgbClr val="E34A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211" y="2673684"/>
            <a:ext cx="6951579" cy="1744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Digital Profile Audit</a:t>
            </a:r>
          </a:p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Creative Brief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Georgia"/>
              <a:cs typeface="Georgi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5441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3000" b="1" spc="-200" dirty="0" smtClean="0">
                <a:solidFill>
                  <a:srgbClr val="E34A06"/>
                </a:solidFill>
              </a:rPr>
              <a:t>Welcome!</a:t>
            </a:r>
            <a:endParaRPr sz="3000" b="1" spc="-200" dirty="0">
              <a:solidFill>
                <a:srgbClr val="E34A06"/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91028" y="1562100"/>
            <a:ext cx="3738007" cy="386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00526" lvl="0" indent="-200526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ea typeface="Helvetica Light"/>
                <a:cs typeface="Georgia"/>
                <a:sym typeface="Helvetica Light"/>
              </a:rPr>
              <a:t>Write your name on front of card</a:t>
            </a:r>
            <a:br>
              <a:rPr lang="en-US" sz="2800" dirty="0" smtClean="0">
                <a:solidFill>
                  <a:srgbClr val="535353"/>
                </a:solidFill>
                <a:latin typeface="Georgia"/>
                <a:ea typeface="Helvetica Light"/>
                <a:cs typeface="Georgia"/>
                <a:sym typeface="Helvetica Light"/>
              </a:rPr>
            </a:br>
            <a:endParaRPr lang="en-US" sz="2800" dirty="0" smtClean="0">
              <a:solidFill>
                <a:srgbClr val="535353"/>
              </a:solidFill>
              <a:latin typeface="Georgia"/>
              <a:ea typeface="Helvetica Light"/>
              <a:cs typeface="Georgia"/>
              <a:sym typeface="Helvetica Light"/>
            </a:endParaRPr>
          </a:p>
          <a:p>
            <a:pPr marL="200526" lvl="0" indent="-200526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ea typeface="Helvetica Light"/>
                <a:cs typeface="Georgia"/>
                <a:sym typeface="Helvetica Light"/>
              </a:rPr>
              <a:t> On back side of card, please write 1 thing you wish was different about your website, social media, or email</a:t>
            </a:r>
            <a:endParaRPr sz="2800" dirty="0">
              <a:solidFill>
                <a:srgbClr val="535353"/>
              </a:solidFill>
              <a:latin typeface="Georgia"/>
              <a:ea typeface="Helvetica Light"/>
              <a:cs typeface="Georgia"/>
              <a:sym typeface="Helvetica Light"/>
            </a:endParaRPr>
          </a:p>
        </p:txBody>
      </p:sp>
      <p:pic>
        <p:nvPicPr>
          <p:cNvPr id="2" name="Picture 1" descr="600px-Hello_my_name_is_sticker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83" y="1562100"/>
            <a:ext cx="3810001" cy="2724151"/>
          </a:xfrm>
          <a:prstGeom prst="rect">
            <a:avLst/>
          </a:prstGeom>
          <a:ln>
            <a:solidFill>
              <a:srgbClr val="E34A06"/>
            </a:solidFill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18 at 12.5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695158"/>
            <a:ext cx="8716211" cy="55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25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526" y="0"/>
            <a:ext cx="8248316" cy="6727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>
                <a:latin typeface="Helvetica Light"/>
                <a:cs typeface="Helvetica Light"/>
              </a:rPr>
              <a:t>8 July</a:t>
            </a:r>
            <a:r>
              <a:rPr spc="-30" dirty="0">
                <a:latin typeface="Helvetica Light"/>
                <a:cs typeface="Helvetica Light"/>
              </a:rPr>
              <a:t> </a:t>
            </a:r>
            <a:r>
              <a:rPr spc="20" dirty="0">
                <a:latin typeface="Helvetica Light"/>
                <a:cs typeface="Helvetica Light"/>
              </a:rPr>
              <a:t>2015</a:t>
            </a:r>
            <a:endParaRPr dirty="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Creative</a:t>
            </a:r>
            <a:r>
              <a:rPr spc="-100" dirty="0">
                <a:solidFill>
                  <a:srgbClr val="AD1915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Brief</a:t>
            </a:r>
            <a:endParaRPr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pc="15" dirty="0">
                <a:latin typeface="Helvetica Light"/>
                <a:cs typeface="Helvetica Light"/>
              </a:rPr>
              <a:t>Berthiaume </a:t>
            </a:r>
            <a:r>
              <a:rPr spc="25" dirty="0">
                <a:latin typeface="Helvetica Light"/>
                <a:cs typeface="Helvetica Light"/>
              </a:rPr>
              <a:t>Web</a:t>
            </a:r>
            <a:r>
              <a:rPr spc="40" dirty="0">
                <a:latin typeface="Helvetica Light"/>
                <a:cs typeface="Helvetica Light"/>
              </a:rPr>
              <a:t> </a:t>
            </a:r>
            <a:r>
              <a:rPr spc="20" dirty="0">
                <a:latin typeface="Helvetica Light"/>
                <a:cs typeface="Helvetica Light"/>
              </a:rPr>
              <a:t>Pages</a:t>
            </a:r>
            <a:endParaRPr dirty="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Objective</a:t>
            </a:r>
            <a:endParaRPr dirty="0">
              <a:latin typeface="Georgia"/>
              <a:cs typeface="Georgia"/>
            </a:endParaRPr>
          </a:p>
          <a:p>
            <a:pPr marL="12700" marR="873760">
              <a:lnSpc>
                <a:spcPct val="120000"/>
              </a:lnSpc>
              <a:spcBef>
                <a:spcPts val="15"/>
              </a:spcBef>
            </a:pPr>
            <a:r>
              <a:rPr spc="20" dirty="0">
                <a:latin typeface="Helvetica Light"/>
                <a:cs typeface="Helvetica Light"/>
              </a:rPr>
              <a:t>Update messaging </a:t>
            </a:r>
            <a:r>
              <a:rPr spc="10" dirty="0">
                <a:latin typeface="Helvetica Light"/>
                <a:cs typeface="Helvetica Light"/>
              </a:rPr>
              <a:t>to </a:t>
            </a:r>
            <a:r>
              <a:rPr spc="15" dirty="0">
                <a:latin typeface="Helvetica Light"/>
                <a:cs typeface="Helvetica Light"/>
              </a:rPr>
              <a:t>better </a:t>
            </a:r>
            <a:r>
              <a:rPr spc="10" dirty="0">
                <a:latin typeface="Helvetica Light"/>
                <a:cs typeface="Helvetica Light"/>
              </a:rPr>
              <a:t>reflect </a:t>
            </a:r>
            <a:r>
              <a:rPr spc="15" dirty="0">
                <a:latin typeface="Helvetica Light"/>
                <a:cs typeface="Helvetica Light"/>
              </a:rPr>
              <a:t>refined </a:t>
            </a:r>
            <a:r>
              <a:rPr spc="10" dirty="0">
                <a:latin typeface="Helvetica Light"/>
                <a:cs typeface="Helvetica Light"/>
              </a:rPr>
              <a:t>attitude, spirit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5" dirty="0">
                <a:latin typeface="Helvetica Light"/>
                <a:cs typeface="Helvetica Light"/>
              </a:rPr>
              <a:t>positioning.  </a:t>
            </a:r>
            <a:r>
              <a:rPr spc="10" dirty="0">
                <a:latin typeface="Helvetica Light"/>
                <a:cs typeface="Helvetica Light"/>
              </a:rPr>
              <a:t>Invite </a:t>
            </a:r>
            <a:r>
              <a:rPr spc="20" dirty="0">
                <a:latin typeface="Helvetica Light"/>
                <a:cs typeface="Helvetica Light"/>
              </a:rPr>
              <a:t>and encourage </a:t>
            </a:r>
            <a:r>
              <a:rPr spc="15" dirty="0">
                <a:latin typeface="Helvetica Light"/>
                <a:cs typeface="Helvetica Light"/>
              </a:rPr>
              <a:t>student participation </a:t>
            </a:r>
            <a:r>
              <a:rPr spc="10" dirty="0">
                <a:latin typeface="Helvetica Light"/>
                <a:cs typeface="Helvetica Light"/>
              </a:rPr>
              <a:t>in </a:t>
            </a:r>
            <a:r>
              <a:rPr spc="15" dirty="0">
                <a:latin typeface="Helvetica Light"/>
                <a:cs typeface="Helvetica Light"/>
              </a:rPr>
              <a:t>the</a:t>
            </a:r>
            <a:r>
              <a:rPr spc="200" dirty="0">
                <a:latin typeface="Helvetica Light"/>
                <a:cs typeface="Helvetica Light"/>
              </a:rPr>
              <a:t> </a:t>
            </a:r>
            <a:r>
              <a:rPr spc="15" dirty="0">
                <a:latin typeface="Helvetica Light"/>
                <a:cs typeface="Helvetica Light"/>
              </a:rPr>
              <a:t>center.</a:t>
            </a:r>
            <a:endParaRPr dirty="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pc="10" dirty="0">
                <a:latin typeface="Helvetica Light"/>
                <a:cs typeface="Helvetica Light"/>
              </a:rPr>
              <a:t>Invite </a:t>
            </a:r>
            <a:r>
              <a:rPr spc="20" dirty="0">
                <a:latin typeface="Helvetica Light"/>
                <a:cs typeface="Helvetica Light"/>
              </a:rPr>
              <a:t>and encourage </a:t>
            </a:r>
            <a:r>
              <a:rPr spc="10" dirty="0">
                <a:latin typeface="Helvetica Light"/>
                <a:cs typeface="Helvetica Light"/>
              </a:rPr>
              <a:t>faculty </a:t>
            </a:r>
            <a:r>
              <a:rPr spc="15" dirty="0">
                <a:latin typeface="Helvetica Light"/>
                <a:cs typeface="Helvetica Light"/>
              </a:rPr>
              <a:t>participation </a:t>
            </a:r>
            <a:r>
              <a:rPr spc="10" dirty="0">
                <a:latin typeface="Helvetica Light"/>
                <a:cs typeface="Helvetica Light"/>
              </a:rPr>
              <a:t>in </a:t>
            </a:r>
            <a:r>
              <a:rPr spc="15" dirty="0">
                <a:latin typeface="Helvetica Light"/>
                <a:cs typeface="Helvetica Light"/>
              </a:rPr>
              <a:t>the</a:t>
            </a:r>
            <a:r>
              <a:rPr spc="220" dirty="0">
                <a:latin typeface="Helvetica Light"/>
                <a:cs typeface="Helvetica Light"/>
              </a:rPr>
              <a:t> </a:t>
            </a:r>
            <a:r>
              <a:rPr spc="15" dirty="0">
                <a:latin typeface="Helvetica Light"/>
                <a:cs typeface="Helvetica Light"/>
              </a:rPr>
              <a:t>center.</a:t>
            </a:r>
            <a:endParaRPr dirty="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With whom are we</a:t>
            </a:r>
            <a:r>
              <a:rPr spc="-100" dirty="0">
                <a:solidFill>
                  <a:srgbClr val="AD1915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speaking?</a:t>
            </a:r>
            <a:endParaRPr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pc="25" dirty="0">
                <a:latin typeface="Helvetica Light"/>
                <a:cs typeface="Helvetica Light"/>
              </a:rPr>
              <a:t>We </a:t>
            </a:r>
            <a:r>
              <a:rPr spc="20" dirty="0">
                <a:latin typeface="Helvetica Light"/>
                <a:cs typeface="Helvetica Light"/>
              </a:rPr>
              <a:t>have </a:t>
            </a:r>
            <a:r>
              <a:rPr spc="15" dirty="0">
                <a:latin typeface="Helvetica Light"/>
                <a:cs typeface="Helvetica Light"/>
              </a:rPr>
              <a:t>three primary</a:t>
            </a:r>
            <a:r>
              <a:rPr spc="100" dirty="0">
                <a:latin typeface="Helvetica Light"/>
                <a:cs typeface="Helvetica Light"/>
              </a:rPr>
              <a:t> </a:t>
            </a:r>
            <a:r>
              <a:rPr spc="15" dirty="0">
                <a:latin typeface="Helvetica Light"/>
                <a:cs typeface="Helvetica Light"/>
              </a:rPr>
              <a:t>audiences:</a:t>
            </a:r>
            <a:endParaRPr dirty="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168275" algn="l"/>
              </a:tabLst>
            </a:pPr>
            <a:r>
              <a:rPr spc="20" dirty="0">
                <a:latin typeface="Helvetica Light"/>
                <a:cs typeface="Helvetica Light"/>
              </a:rPr>
              <a:t>Our own </a:t>
            </a:r>
            <a:r>
              <a:rPr spc="15" dirty="0">
                <a:latin typeface="Helvetica Light"/>
                <a:cs typeface="Helvetica Light"/>
              </a:rPr>
              <a:t>people. </a:t>
            </a:r>
            <a:r>
              <a:rPr spc="20" dirty="0">
                <a:latin typeface="Helvetica Light"/>
                <a:cs typeface="Helvetica Light"/>
              </a:rPr>
              <a:t>The </a:t>
            </a:r>
            <a:r>
              <a:rPr spc="15" dirty="0">
                <a:latin typeface="Helvetica Light"/>
                <a:cs typeface="Helvetica Light"/>
              </a:rPr>
              <a:t>leaders, </a:t>
            </a:r>
            <a:r>
              <a:rPr spc="10" dirty="0">
                <a:latin typeface="Helvetica Light"/>
                <a:cs typeface="Helvetica Light"/>
              </a:rPr>
              <a:t>staff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0" dirty="0">
                <a:latin typeface="Helvetica Light"/>
                <a:cs typeface="Helvetica Light"/>
              </a:rPr>
              <a:t>faculty </a:t>
            </a:r>
            <a:r>
              <a:rPr spc="20" dirty="0">
                <a:latin typeface="Helvetica Light"/>
                <a:cs typeface="Helvetica Light"/>
              </a:rPr>
              <a:t>who </a:t>
            </a:r>
            <a:r>
              <a:rPr spc="15" dirty="0">
                <a:latin typeface="Helvetica Light"/>
                <a:cs typeface="Helvetica Light"/>
              </a:rPr>
              <a:t>serve Berthiaume </a:t>
            </a:r>
            <a:r>
              <a:rPr spc="50" dirty="0">
                <a:latin typeface="Helvetica Light"/>
                <a:cs typeface="Helvetica Light"/>
              </a:rPr>
              <a:t> </a:t>
            </a:r>
            <a:r>
              <a:rPr spc="15" dirty="0">
                <a:latin typeface="Helvetica Light"/>
                <a:cs typeface="Helvetica Light"/>
              </a:rPr>
              <a:t>Center,</a:t>
            </a:r>
            <a:endParaRPr dirty="0">
              <a:latin typeface="Helvetica Light"/>
              <a:cs typeface="Helvetica Light"/>
            </a:endParaRPr>
          </a:p>
          <a:p>
            <a:pPr marL="167640" indent="-15494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168275" algn="l"/>
              </a:tabLst>
            </a:pPr>
            <a:r>
              <a:rPr spc="15" dirty="0">
                <a:latin typeface="Helvetica Light"/>
                <a:cs typeface="Helvetica Light"/>
              </a:rPr>
              <a:t>Student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0" dirty="0">
                <a:latin typeface="Helvetica Light"/>
                <a:cs typeface="Helvetica Light"/>
              </a:rPr>
              <a:t>faculty </a:t>
            </a:r>
            <a:r>
              <a:rPr spc="15" dirty="0">
                <a:latin typeface="Helvetica Light"/>
                <a:cs typeface="Helvetica Light"/>
              </a:rPr>
              <a:t>entrepreneurs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5" dirty="0">
                <a:latin typeface="Helvetica Light"/>
                <a:cs typeface="Helvetica Light"/>
              </a:rPr>
              <a:t>potential entrepreneurs,  </a:t>
            </a:r>
            <a:r>
              <a:rPr spc="20" dirty="0">
                <a:latin typeface="Helvetica Light"/>
                <a:cs typeface="Helvetica Light"/>
              </a:rPr>
              <a:t>and</a:t>
            </a:r>
            <a:endParaRPr dirty="0">
              <a:latin typeface="Helvetica Light"/>
              <a:cs typeface="Helvetica Light"/>
            </a:endParaRPr>
          </a:p>
          <a:p>
            <a:pPr marL="12700" marR="13970">
              <a:lnSpc>
                <a:spcPct val="104800"/>
              </a:lnSpc>
              <a:spcBef>
                <a:spcPts val="165"/>
              </a:spcBef>
              <a:buAutoNum type="arabicPeriod"/>
              <a:tabLst>
                <a:tab pos="168275" algn="l"/>
              </a:tabLst>
            </a:pPr>
            <a:r>
              <a:rPr spc="20" dirty="0">
                <a:latin typeface="Helvetica Light"/>
                <a:cs typeface="Helvetica Light"/>
              </a:rPr>
              <a:t>The </a:t>
            </a:r>
            <a:r>
              <a:rPr spc="15" dirty="0">
                <a:latin typeface="Helvetica Light"/>
                <a:cs typeface="Helvetica Light"/>
              </a:rPr>
              <a:t>business </a:t>
            </a:r>
            <a:r>
              <a:rPr spc="20" dirty="0">
                <a:latin typeface="Helvetica Light"/>
                <a:cs typeface="Helvetica Light"/>
              </a:rPr>
              <a:t>community </a:t>
            </a:r>
            <a:r>
              <a:rPr spc="15" dirty="0">
                <a:latin typeface="Helvetica Light"/>
                <a:cs typeface="Helvetica Light"/>
              </a:rPr>
              <a:t>at large. Collaborators, donors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5" dirty="0">
                <a:latin typeface="Helvetica Light"/>
                <a:cs typeface="Helvetica Light"/>
              </a:rPr>
              <a:t>potential donors, others  </a:t>
            </a:r>
            <a:r>
              <a:rPr spc="20" dirty="0">
                <a:latin typeface="Helvetica Light"/>
                <a:cs typeface="Helvetica Light"/>
              </a:rPr>
              <a:t>who </a:t>
            </a:r>
            <a:r>
              <a:rPr spc="15" dirty="0">
                <a:latin typeface="Helvetica Light"/>
                <a:cs typeface="Helvetica Light"/>
              </a:rPr>
              <a:t>serve entrepreneurs, the press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5" dirty="0">
                <a:latin typeface="Helvetica Light"/>
                <a:cs typeface="Helvetica Light"/>
              </a:rPr>
              <a:t>key</a:t>
            </a:r>
            <a:r>
              <a:rPr spc="285" dirty="0">
                <a:latin typeface="Helvetica Light"/>
                <a:cs typeface="Helvetica Light"/>
              </a:rPr>
              <a:t> </a:t>
            </a:r>
            <a:r>
              <a:rPr spc="10" dirty="0">
                <a:latin typeface="Helvetica Light"/>
                <a:cs typeface="Helvetica Light"/>
              </a:rPr>
              <a:t>influencers...</a:t>
            </a:r>
            <a:endParaRPr dirty="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/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What do we </a:t>
            </a:r>
            <a:r>
              <a:rPr spc="-5" dirty="0">
                <a:solidFill>
                  <a:srgbClr val="AD1915"/>
                </a:solidFill>
                <a:latin typeface="Georgia"/>
                <a:cs typeface="Georgia"/>
              </a:rPr>
              <a:t>want </a:t>
            </a: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them to</a:t>
            </a:r>
            <a:r>
              <a:rPr spc="-80" dirty="0">
                <a:solidFill>
                  <a:srgbClr val="AD1915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D1915"/>
                </a:solidFill>
                <a:latin typeface="Georgia"/>
                <a:cs typeface="Georgia"/>
              </a:rPr>
              <a:t>know?</a:t>
            </a:r>
            <a:endParaRPr dirty="0">
              <a:latin typeface="Georgia"/>
              <a:cs typeface="Georgia"/>
            </a:endParaRPr>
          </a:p>
          <a:p>
            <a:pPr marL="12700"/>
            <a:r>
              <a:rPr spc="15" dirty="0">
                <a:latin typeface="Helvetica Light"/>
                <a:cs typeface="Helvetica Light"/>
              </a:rPr>
              <a:t>Entrepreneurship </a:t>
            </a:r>
            <a:r>
              <a:rPr spc="10" dirty="0">
                <a:latin typeface="Helvetica Light"/>
                <a:cs typeface="Helvetica Light"/>
              </a:rPr>
              <a:t>is </a:t>
            </a:r>
            <a:r>
              <a:rPr spc="15" dirty="0">
                <a:latin typeface="Helvetica Light"/>
                <a:cs typeface="Helvetica Light"/>
              </a:rPr>
              <a:t>a viable </a:t>
            </a:r>
            <a:r>
              <a:rPr spc="20" dirty="0">
                <a:latin typeface="Helvetica Light"/>
                <a:cs typeface="Helvetica Light"/>
              </a:rPr>
              <a:t>and </a:t>
            </a:r>
            <a:r>
              <a:rPr spc="15" dirty="0">
                <a:latin typeface="Helvetica Light"/>
                <a:cs typeface="Helvetica Light"/>
              </a:rPr>
              <a:t>rewarding career path </a:t>
            </a:r>
            <a:r>
              <a:rPr spc="10" dirty="0">
                <a:latin typeface="Helvetica Light"/>
                <a:cs typeface="Helvetica Light"/>
              </a:rPr>
              <a:t>for </a:t>
            </a:r>
            <a:r>
              <a:rPr spc="15" dirty="0">
                <a:latin typeface="Helvetica Light"/>
                <a:cs typeface="Helvetica Light"/>
              </a:rPr>
              <a:t>people </a:t>
            </a:r>
            <a:r>
              <a:rPr spc="10" dirty="0">
                <a:latin typeface="Helvetica Light"/>
                <a:cs typeface="Helvetica Light"/>
              </a:rPr>
              <a:t>like </a:t>
            </a:r>
            <a:r>
              <a:rPr spc="15" dirty="0">
                <a:latin typeface="Helvetica Light"/>
                <a:cs typeface="Helvetica Light"/>
              </a:rPr>
              <a:t>them </a:t>
            </a:r>
            <a:r>
              <a:rPr spc="10" dirty="0">
                <a:latin typeface="Helvetica Light"/>
                <a:cs typeface="Helvetica Light"/>
              </a:rPr>
              <a:t>- </a:t>
            </a:r>
            <a:r>
              <a:rPr spc="135" dirty="0">
                <a:latin typeface="Helvetica Light"/>
                <a:cs typeface="Helvetica Light"/>
              </a:rPr>
              <a:t> </a:t>
            </a:r>
            <a:r>
              <a:rPr spc="15" dirty="0">
                <a:latin typeface="Helvetica Light"/>
                <a:cs typeface="Helvetica Light"/>
              </a:rPr>
              <a:t>strong,</a:t>
            </a:r>
            <a:endParaRPr dirty="0">
              <a:latin typeface="Helvetica Light"/>
              <a:cs typeface="Helvetica Light"/>
            </a:endParaRPr>
          </a:p>
          <a:p>
            <a:pPr marL="12700" marR="30480">
              <a:lnSpc>
                <a:spcPct val="104800"/>
              </a:lnSpc>
              <a:spcBef>
                <a:spcPts val="600"/>
              </a:spcBef>
            </a:pPr>
            <a:endParaRPr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920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584198" y="812800"/>
            <a:ext cx="6688223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3000" b="1" spc="-200" dirty="0" smtClean="0">
                <a:solidFill>
                  <a:srgbClr val="E34A06"/>
                </a:solidFill>
              </a:rPr>
              <a:t>What can we do in three months?</a:t>
            </a:r>
            <a:endParaRPr sz="3000" b="1" spc="-200" dirty="0">
              <a:solidFill>
                <a:srgbClr val="E34A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211" y="2673684"/>
            <a:ext cx="6951579" cy="1744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Develop an editorial calendar</a:t>
            </a:r>
          </a:p>
          <a:p>
            <a:pPr marL="285750" marR="0" indent="-285750" algn="l" defTabSz="9144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Rebuild a website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Georgia"/>
              <a:cs typeface="Georgi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26141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8 at 10.46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54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-Shot-2014-09-30-at-8.18.47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78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200" dirty="0">
                <a:solidFill>
                  <a:srgbClr val="E34A06"/>
                </a:solidFill>
              </a:rPr>
              <a:t>Questions?</a:t>
            </a:r>
          </a:p>
        </p:txBody>
      </p:sp>
      <p:pic>
        <p:nvPicPr>
          <p:cNvPr id="66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5998" y="4775200"/>
            <a:ext cx="2513304" cy="127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1" animBg="1" advAuto="0"/>
      <p:bldP spid="660" grpId="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200">
                <a:solidFill>
                  <a:srgbClr val="E34A06"/>
                </a:solidFill>
              </a:rPr>
              <a:t>Process</a:t>
            </a:r>
          </a:p>
        </p:txBody>
      </p:sp>
      <p:pic>
        <p:nvPicPr>
          <p:cNvPr id="3" name="Picture 2" descr="IMG_29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99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199" y="358922"/>
            <a:ext cx="8362792" cy="58707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61405">
              <a:defRPr sz="1800" b="0" cap="none" spc="0">
                <a:solidFill>
                  <a:srgbClr val="000000"/>
                </a:solidFill>
              </a:defRPr>
            </a:pPr>
            <a:r>
              <a:rPr lang="en-US" sz="3306" b="1" cap="all" spc="-174" dirty="0" smtClean="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rPr>
              <a:t>Digital strategy for today and tomorrow</a:t>
            </a:r>
            <a:br>
              <a:rPr lang="en-US" sz="3306" b="1" cap="all" spc="-174" dirty="0" smtClean="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3306" b="1" cap="all" spc="-174" dirty="0">
              <a:solidFill>
                <a:srgbClr val="E34A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defTabSz="461405">
              <a:defRPr sz="1800" b="0" cap="none" spc="0">
                <a:solidFill>
                  <a:srgbClr val="000000"/>
                </a:solidFill>
              </a:defRPr>
            </a:pPr>
            <a:r>
              <a:rPr lang="en-US" sz="3100" spc="-174" dirty="0" smtClean="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rPr>
              <a:t>What can I do today, next week, and in three months?</a:t>
            </a:r>
            <a:endParaRPr sz="3100" b="1" cap="all" spc="-174" dirty="0">
              <a:solidFill>
                <a:srgbClr val="E34A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defTabSz="397763">
              <a:lnSpc>
                <a:spcPct val="100000"/>
              </a:lnSpc>
              <a:defRPr sz="1800" b="0" cap="none" spc="0">
                <a:solidFill>
                  <a:srgbClr val="000000"/>
                </a:solidFill>
              </a:defRPr>
            </a:pPr>
            <a:r>
              <a:rPr sz="3100" b="1" cap="all" spc="-174" dirty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100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100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Todd Felton: Digital strategist</a:t>
            </a:r>
            <a:br>
              <a:rPr lang="en-US" sz="31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@rtfelton</a:t>
            </a:r>
            <a:r>
              <a:rPr lang="en-US" sz="31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-US" sz="31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spc="-174" dirty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100" spc="-174" dirty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Mitch Anthony: Brand Strategist</a:t>
            </a:r>
            <a:br>
              <a:rPr lang="en-US" sz="31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@mitchanthony</a:t>
            </a:r>
            <a:br>
              <a:rPr lang="en-US" sz="3100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spc="-174" dirty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100" spc="-174" dirty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We are Clarity: http://clarity-first.com</a:t>
            </a:r>
            <a:r>
              <a:rPr lang="en-US" sz="3100" spc="-174" dirty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100" spc="-174" dirty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100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@clarity-first</a:t>
            </a:r>
            <a:endParaRPr sz="3100" cap="all" spc="-174" dirty="0">
              <a:solidFill>
                <a:srgbClr val="53535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15534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199" y="358923"/>
            <a:ext cx="8362792" cy="53640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61405">
              <a:defRPr sz="1800" b="0" cap="none" spc="0">
                <a:solidFill>
                  <a:srgbClr val="000000"/>
                </a:solidFill>
              </a:defRPr>
            </a:pPr>
            <a:r>
              <a:rPr lang="en-US" sz="3000" b="1" cap="all" spc="-174" dirty="0" smtClean="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rPr>
              <a:t>Always start with a story</a:t>
            </a:r>
            <a:endParaRPr sz="3000" b="1" cap="all" spc="-174" dirty="0">
              <a:solidFill>
                <a:srgbClr val="E34A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defTabSz="461405">
              <a:defRPr sz="1800" b="0" cap="none" spc="0">
                <a:solidFill>
                  <a:srgbClr val="000000"/>
                </a:solidFill>
              </a:defRPr>
            </a:pPr>
            <a:endParaRPr sz="3306" b="1" cap="all" spc="-174" dirty="0">
              <a:solidFill>
                <a:srgbClr val="E34A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defTabSz="397763">
              <a:lnSpc>
                <a:spcPct val="100000"/>
              </a:lnSpc>
              <a:defRPr sz="1800" b="0" cap="none" spc="0">
                <a:solidFill>
                  <a:srgbClr val="000000"/>
                </a:solidFill>
              </a:defRPr>
            </a:pPr>
            <a:r>
              <a:rPr sz="3306" b="1" cap="all" spc="-174" dirty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306" b="1" cap="all" spc="-174" dirty="0" smtClean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306" spc="-174" dirty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306" spc="-174" dirty="0">
                <a:solidFill>
                  <a:srgbClr val="A7A7A7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So</a:t>
            </a:r>
            <a:r>
              <a:rPr lang="is-IS" sz="2800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is-IS" sz="2800" b="1" cap="all" spc="-174" dirty="0" smtClean="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rPr>
              <a:t>This is a story about fear...</a:t>
            </a:r>
            <a:endParaRPr sz="2800" cap="all" spc="-174" dirty="0">
              <a:solidFill>
                <a:srgbClr val="53535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98440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200">
                <a:solidFill>
                  <a:srgbClr val="E34A06"/>
                </a:solidFill>
              </a:rPr>
              <a:t>Process</a:t>
            </a:r>
          </a:p>
        </p:txBody>
      </p:sp>
      <p:pic>
        <p:nvPicPr>
          <p:cNvPr id="2" name="Picture 1" descr="IMG_30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9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200">
                <a:solidFill>
                  <a:srgbClr val="E34A06"/>
                </a:solidFill>
              </a:rPr>
              <a:t>Process</a:t>
            </a:r>
          </a:p>
        </p:txBody>
      </p:sp>
      <p:pic>
        <p:nvPicPr>
          <p:cNvPr id="2" name="Picture 1" descr="IMG_30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84198" y="812800"/>
            <a:ext cx="3844837" cy="122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200">
                <a:solidFill>
                  <a:srgbClr val="E34A06"/>
                </a:solidFill>
              </a:rPr>
              <a:t>Process</a:t>
            </a:r>
          </a:p>
        </p:txBody>
      </p:sp>
      <p:pic>
        <p:nvPicPr>
          <p:cNvPr id="4" name="Picture 3" descr="IMG_30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518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84198" y="812800"/>
            <a:ext cx="3844837" cy="66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2800" b="1" spc="-200" dirty="0" smtClean="0">
                <a:solidFill>
                  <a:srgbClr val="E34A06"/>
                </a:solidFill>
              </a:rPr>
              <a:t>Overview</a:t>
            </a:r>
            <a:endParaRPr sz="2800" b="1" spc="-200" dirty="0">
              <a:solidFill>
                <a:srgbClr val="E34A0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50" y="1520779"/>
            <a:ext cx="7713900" cy="5262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2800" b="1" dirty="0">
                <a:solidFill>
                  <a:srgbClr val="535353"/>
                </a:solidFill>
                <a:latin typeface="Georgia"/>
                <a:cs typeface="Georgia"/>
              </a:rPr>
              <a:t>Learning Target</a:t>
            </a:r>
            <a:r>
              <a:rPr lang="en-US" sz="2800" dirty="0">
                <a:solidFill>
                  <a:srgbClr val="535353"/>
                </a:solidFill>
                <a:latin typeface="Georgia"/>
                <a:cs typeface="Georgia"/>
              </a:rPr>
              <a:t>: I can identify, prioritize, and take actions to use digital tools in support of my organization’s strategic </a:t>
            </a: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goals</a:t>
            </a:r>
          </a:p>
          <a:p>
            <a:pPr algn="l" rtl="0" latinLnBrk="1" hangingPunct="0"/>
            <a:endParaRPr lang="en-US" sz="2800" dirty="0">
              <a:solidFill>
                <a:srgbClr val="535353"/>
              </a:solidFill>
              <a:latin typeface="Georgia"/>
              <a:cs typeface="Georgia"/>
            </a:endParaRPr>
          </a:p>
          <a:p>
            <a:pPr algn="l" rtl="0" latinLnBrk="1" hangingPunct="0"/>
            <a:r>
              <a:rPr lang="en-US" sz="2800" b="1" dirty="0" smtClean="0">
                <a:solidFill>
                  <a:srgbClr val="535353"/>
                </a:solidFill>
                <a:latin typeface="Georgia"/>
                <a:cs typeface="Georgia"/>
              </a:rPr>
              <a:t>Parking Lot</a:t>
            </a: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: a place for questions and issues</a:t>
            </a:r>
          </a:p>
          <a:p>
            <a:pPr algn="l" rtl="0" latinLnBrk="1" hangingPunct="0"/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Georgia"/>
              <a:cs typeface="Georgia"/>
              <a:sym typeface="Helvetica"/>
            </a:endParaRPr>
          </a:p>
          <a:p>
            <a:pPr algn="l" rtl="0" latinLnBrk="1" hangingPunct="0"/>
            <a:r>
              <a:rPr lang="en-US" sz="2800" b="1" dirty="0" smtClean="0">
                <a:solidFill>
                  <a:srgbClr val="535353"/>
                </a:solidFill>
                <a:latin typeface="Georgia"/>
                <a:cs typeface="Georgia"/>
              </a:rPr>
              <a:t>Ground Rules</a:t>
            </a: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: </a:t>
            </a:r>
          </a:p>
          <a:p>
            <a:pPr marL="457200" indent="-457200" algn="l" rtl="0" latinLnBrk="1" hangingPunct="0">
              <a:buFont typeface="Arial"/>
              <a:buChar char="•"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Be present</a:t>
            </a:r>
          </a:p>
          <a:p>
            <a:pPr marL="457200" indent="-457200" algn="l" rtl="0" latinLnBrk="1" hangingPunct="0">
              <a:buFont typeface="Arial"/>
              <a:buChar char="•"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Speak your truth</a:t>
            </a:r>
          </a:p>
          <a:p>
            <a:pPr marL="457200" indent="-457200" algn="l" rtl="0" latinLnBrk="1" hangingPunct="0">
              <a:buFont typeface="Arial"/>
              <a:buChar char="•"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Assume best intent</a:t>
            </a:r>
          </a:p>
          <a:p>
            <a:pPr marL="457200" indent="-457200" algn="l" rtl="0" latinLnBrk="1" hangingPunct="0">
              <a:buFont typeface="Arial"/>
              <a:buChar char="•"/>
            </a:pPr>
            <a:r>
              <a:rPr lang="en-US" sz="2800" dirty="0" smtClean="0">
                <a:solidFill>
                  <a:srgbClr val="535353"/>
                </a:solidFill>
                <a:latin typeface="Georgia"/>
                <a:cs typeface="Georgia"/>
              </a:rPr>
              <a:t>Others?</a:t>
            </a:r>
            <a:endParaRPr lang="en-US" sz="2800" dirty="0">
              <a:solidFill>
                <a:srgbClr val="535353"/>
              </a:solidFill>
              <a:latin typeface="Georgia"/>
              <a:cs typeface="Georgia"/>
            </a:endParaRPr>
          </a:p>
          <a:p>
            <a:pPr algn="l" rtl="0" latinLnBrk="1" hangingPunct="0"/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84198" y="812800"/>
            <a:ext cx="3844837" cy="66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800" b="1" spc="-200">
                <a:solidFill>
                  <a:srgbClr val="E34A0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2800" b="1" spc="-200" dirty="0" smtClean="0">
                <a:solidFill>
                  <a:srgbClr val="E34A06"/>
                </a:solidFill>
              </a:rPr>
              <a:t>First Exercise</a:t>
            </a:r>
            <a:endParaRPr sz="2800" b="1" spc="-200" dirty="0">
              <a:solidFill>
                <a:srgbClr val="E34A0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50" y="2261357"/>
            <a:ext cx="7713900" cy="2954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l" rtl="0" latinLnBrk="1" hangingPunct="0">
              <a:buFont typeface="Arial"/>
              <a:buChar char="•"/>
            </a:pPr>
            <a:r>
              <a:rPr lang="en-US" sz="2800" b="1" dirty="0" smtClean="0">
                <a:solidFill>
                  <a:srgbClr val="535353"/>
                </a:solidFill>
                <a:latin typeface="Georgia"/>
                <a:cs typeface="Georgia"/>
              </a:rPr>
              <a:t>Write your name on front of card</a:t>
            </a:r>
            <a:endParaRPr lang="en-US" sz="2800" dirty="0" smtClean="0">
              <a:solidFill>
                <a:srgbClr val="535353"/>
              </a:solidFill>
              <a:latin typeface="Georgia"/>
              <a:cs typeface="Georgia"/>
            </a:endParaRPr>
          </a:p>
          <a:p>
            <a:pPr marL="342900" indent="-342900" algn="l" rtl="0" latinLnBrk="1" hangingPunct="0">
              <a:buFont typeface="Arial"/>
              <a:buChar char="•"/>
            </a:pPr>
            <a:endParaRPr lang="en-US" sz="2800" dirty="0" smtClean="0">
              <a:solidFill>
                <a:srgbClr val="535353"/>
              </a:solidFill>
              <a:latin typeface="Georgia"/>
              <a:cs typeface="Georgia"/>
            </a:endParaRPr>
          </a:p>
          <a:p>
            <a:pPr marL="342900" indent="-342900" algn="l" rtl="0" latinLnBrk="1" hangingPunct="0">
              <a:buFont typeface="Arial"/>
              <a:buChar char="•"/>
            </a:pPr>
            <a:r>
              <a:rPr lang="en-US" sz="2800" b="1" dirty="0" smtClean="0">
                <a:solidFill>
                  <a:srgbClr val="535353"/>
                </a:solidFill>
                <a:latin typeface="Georgia"/>
                <a:cs typeface="Georgia"/>
              </a:rPr>
              <a:t>Pair/Share – explain why and what you think it will accomplish being different</a:t>
            </a:r>
          </a:p>
          <a:p>
            <a:pPr algn="l" rtl="0" latinLnBrk="1" hangingPunct="0"/>
            <a:endParaRPr lang="en-US" sz="2800" b="1" dirty="0" smtClean="0">
              <a:solidFill>
                <a:srgbClr val="535353"/>
              </a:solidFill>
              <a:latin typeface="Georgia"/>
              <a:cs typeface="Georgia"/>
            </a:endParaRPr>
          </a:p>
          <a:p>
            <a:pPr marL="342900" indent="-342900" algn="l" rtl="0" latinLnBrk="1" hangingPunct="0">
              <a:buFont typeface="Arial"/>
              <a:buChar char="•"/>
            </a:pPr>
            <a:r>
              <a:rPr lang="en-US" sz="2800" b="1" dirty="0" smtClean="0">
                <a:solidFill>
                  <a:srgbClr val="535353"/>
                </a:solidFill>
                <a:latin typeface="Georgia"/>
                <a:cs typeface="Georgia"/>
              </a:rPr>
              <a:t>Share out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22950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38100" dir="5400000" rotWithShape="0">
              <a:srgbClr val="999683">
                <a:alpha val="20000"/>
              </a:srgbClr>
            </a:outerShdw>
          </a:effectLst>
        </a:effectStyle>
        <a:effectStyle>
          <a:effectLst>
            <a:outerShdw blurRad="12700" dist="38100" dir="5400000" rotWithShape="0">
              <a:srgbClr val="999683">
                <a:alpha val="20000"/>
              </a:srgbClr>
            </a:outerShdw>
          </a:effectLst>
        </a:effectStyle>
        <a:effectStyle>
          <a:effectLst>
            <a:outerShdw blurRad="12700" dist="38100" dir="5400000" rotWithShape="0">
              <a:srgbClr val="999683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34A06"/>
          </a:solidFill>
          <a:prstDash val="solid"/>
          <a:bevel/>
        </a:ln>
        <a:effectLst>
          <a:outerShdw blurRad="12700" dist="38100" dir="5400000" rotWithShape="0">
            <a:srgbClr val="999683">
              <a:alpha val="2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34A06"/>
          </a:solidFill>
          <a:prstDash val="solid"/>
          <a:bevel/>
        </a:ln>
        <a:effectLst>
          <a:outerShdw blurRad="12700" dist="38100" dir="5400000" rotWithShape="0">
            <a:srgbClr val="999683">
              <a:alpha val="2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38100" dir="5400000" rotWithShape="0">
              <a:srgbClr val="999683">
                <a:alpha val="20000"/>
              </a:srgbClr>
            </a:outerShdw>
          </a:effectLst>
        </a:effectStyle>
        <a:effectStyle>
          <a:effectLst>
            <a:outerShdw blurRad="12700" dist="38100" dir="5400000" rotWithShape="0">
              <a:srgbClr val="999683">
                <a:alpha val="20000"/>
              </a:srgbClr>
            </a:outerShdw>
          </a:effectLst>
        </a:effectStyle>
        <a:effectStyle>
          <a:effectLst>
            <a:outerShdw blurRad="12700" dist="38100" dir="5400000" rotWithShape="0">
              <a:srgbClr val="999683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34A06"/>
          </a:solidFill>
          <a:prstDash val="solid"/>
          <a:bevel/>
        </a:ln>
        <a:effectLst>
          <a:outerShdw blurRad="12700" dist="38100" dir="5400000" rotWithShape="0">
            <a:srgbClr val="999683">
              <a:alpha val="2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34A06"/>
          </a:solidFill>
          <a:prstDash val="solid"/>
          <a:bevel/>
        </a:ln>
        <a:effectLst>
          <a:outerShdw blurRad="12700" dist="38100" dir="5400000" rotWithShape="0">
            <a:srgbClr val="999683">
              <a:alpha val="2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959</Words>
  <Application>Microsoft Macintosh PowerPoint</Application>
  <PresentationFormat>On-screen Show (4:3)</PresentationFormat>
  <Paragraphs>142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</vt:lpstr>
      <vt:lpstr>Digital strategy for today and tomorrow   Todd Felton &amp;  Mitch Anthony</vt:lpstr>
      <vt:lpstr>PowerPoint Presentation</vt:lpstr>
      <vt:lpstr>Digital strategy for today and tomorrow  What can I do today, next week, and in three months?   Todd Felton: Digital strategist @rtfelton   Mitch Anthony: Brand Strategist @mitchanthony  We are Clarity: http://clarity-first.com @clarity-first</vt:lpstr>
      <vt:lpstr>Always start with a story      So, This is a story about fear...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brand?</vt:lpstr>
      <vt:lpstr>PowerPoint Presentation</vt:lpstr>
      <vt:lpstr>PowerPoint Presentation</vt:lpstr>
      <vt:lpstr>PowerPoint Presentation</vt:lpstr>
      <vt:lpstr>With whom are we speaking?</vt:lpstr>
      <vt:lpstr>With whom are we speaking?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Clarity   An integrated Communications Consultancy </dc:title>
  <cp:lastModifiedBy>Robert Felton</cp:lastModifiedBy>
  <cp:revision>27</cp:revision>
  <dcterms:modified xsi:type="dcterms:W3CDTF">2015-10-19T19:00:13Z</dcterms:modified>
</cp:coreProperties>
</file>