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3"/>
  </p:notesMasterIdLst>
  <p:sldIdLst>
    <p:sldId id="256" r:id="rId2"/>
    <p:sldId id="376" r:id="rId3"/>
    <p:sldId id="397" r:id="rId4"/>
    <p:sldId id="344" r:id="rId5"/>
    <p:sldId id="355" r:id="rId6"/>
    <p:sldId id="356" r:id="rId7"/>
    <p:sldId id="325" r:id="rId8"/>
    <p:sldId id="327" r:id="rId9"/>
    <p:sldId id="366" r:id="rId10"/>
    <p:sldId id="416" r:id="rId11"/>
    <p:sldId id="403" r:id="rId12"/>
    <p:sldId id="402" r:id="rId13"/>
    <p:sldId id="400" r:id="rId14"/>
    <p:sldId id="398" r:id="rId15"/>
    <p:sldId id="401" r:id="rId16"/>
    <p:sldId id="404" r:id="rId17"/>
    <p:sldId id="372" r:id="rId18"/>
    <p:sldId id="409" r:id="rId19"/>
    <p:sldId id="410" r:id="rId20"/>
    <p:sldId id="411" r:id="rId21"/>
    <p:sldId id="363" r:id="rId22"/>
    <p:sldId id="346" r:id="rId23"/>
    <p:sldId id="364" r:id="rId24"/>
    <p:sldId id="320" r:id="rId25"/>
    <p:sldId id="377" r:id="rId26"/>
    <p:sldId id="322" r:id="rId27"/>
    <p:sldId id="412" r:id="rId28"/>
    <p:sldId id="331" r:id="rId29"/>
    <p:sldId id="368" r:id="rId30"/>
    <p:sldId id="334" r:id="rId31"/>
    <p:sldId id="369" r:id="rId32"/>
    <p:sldId id="332" r:id="rId33"/>
    <p:sldId id="336" r:id="rId34"/>
    <p:sldId id="413" r:id="rId35"/>
    <p:sldId id="358" r:id="rId36"/>
    <p:sldId id="359" r:id="rId37"/>
    <p:sldId id="373" r:id="rId38"/>
    <p:sldId id="339" r:id="rId39"/>
    <p:sldId id="375" r:id="rId40"/>
    <p:sldId id="415" r:id="rId41"/>
    <p:sldId id="417" r:id="rId42"/>
  </p:sldIdLst>
  <p:sldSz cx="9144000" cy="6858000" type="screen4x3"/>
  <p:notesSz cx="7077075"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E0E"/>
    <a:srgbClr val="996600"/>
    <a:srgbClr val="FF9933"/>
    <a:srgbClr val="FFFF99"/>
    <a:srgbClr val="2B3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62" autoAdjust="0"/>
    <p:restoredTop sz="94660"/>
  </p:normalViewPr>
  <p:slideViewPr>
    <p:cSldViewPr>
      <p:cViewPr varScale="1">
        <p:scale>
          <a:sx n="107" d="100"/>
          <a:sy n="107" d="100"/>
        </p:scale>
        <p:origin x="-16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22490-3DBF-4521-9274-B16E99F34C95}" type="doc">
      <dgm:prSet loTypeId="urn:microsoft.com/office/officeart/2005/8/layout/cycle8" loCatId="cycle" qsTypeId="urn:microsoft.com/office/officeart/2005/8/quickstyle/simple1" qsCatId="simple" csTypeId="urn:microsoft.com/office/officeart/2005/8/colors/colorful1#1" csCatId="colorful" phldr="1"/>
      <dgm:spPr/>
    </dgm:pt>
    <dgm:pt modelId="{FE02A46B-0C6A-43F1-B5C7-DC0A472CF7B9}" type="pres">
      <dgm:prSet presAssocID="{95F22490-3DBF-4521-9274-B16E99F34C95}" presName="compositeShape" presStyleCnt="0">
        <dgm:presLayoutVars>
          <dgm:chMax val="7"/>
          <dgm:dir/>
          <dgm:resizeHandles val="exact"/>
        </dgm:presLayoutVars>
      </dgm:prSet>
      <dgm:spPr/>
    </dgm:pt>
  </dgm:ptLst>
  <dgm:cxnLst>
    <dgm:cxn modelId="{AB1D42FB-BDFF-45DE-98D5-41F8B5C5641A}" type="presOf" srcId="{95F22490-3DBF-4521-9274-B16E99F34C95}" destId="{FE02A46B-0C6A-43F1-B5C7-DC0A472CF7B9}" srcOrd="0" destOrd="0" presId="urn:microsoft.com/office/officeart/2005/8/layout/cycle8"/>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6" tIns="47128" rIns="94256" bIns="47128" rtlCol="0"/>
          <a:lstStyle>
            <a:lvl1pPr algn="l">
              <a:defRPr sz="1200"/>
            </a:lvl1pPr>
          </a:lstStyle>
          <a:p>
            <a:endParaRPr lang="en-US"/>
          </a:p>
        </p:txBody>
      </p:sp>
      <p:sp>
        <p:nvSpPr>
          <p:cNvPr id="3" name="Date Placeholder 2"/>
          <p:cNvSpPr>
            <a:spLocks noGrp="1"/>
          </p:cNvSpPr>
          <p:nvPr>
            <p:ph type="dt" idx="1"/>
          </p:nvPr>
        </p:nvSpPr>
        <p:spPr>
          <a:xfrm>
            <a:off x="4008705" y="0"/>
            <a:ext cx="3066733" cy="470932"/>
          </a:xfrm>
          <a:prstGeom prst="rect">
            <a:avLst/>
          </a:prstGeom>
        </p:spPr>
        <p:txBody>
          <a:bodyPr vert="horz" lIns="94256" tIns="47128" rIns="94256" bIns="47128" rtlCol="0"/>
          <a:lstStyle>
            <a:lvl1pPr algn="r">
              <a:defRPr sz="1200"/>
            </a:lvl1pPr>
          </a:lstStyle>
          <a:p>
            <a:fld id="{5C751DEF-0DF7-443C-8BB7-E700C160E9D7}" type="datetimeFigureOut">
              <a:rPr lang="en-US" smtClean="0"/>
              <a:pPr/>
              <a:t>10/13/2015</a:t>
            </a:fld>
            <a:endParaRPr lang="en-US"/>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256" tIns="47128" rIns="94256" bIns="47128" rtlCol="0" anchor="ctr"/>
          <a:lstStyle/>
          <a:p>
            <a:endParaRPr lang="en-US"/>
          </a:p>
        </p:txBody>
      </p:sp>
      <p:sp>
        <p:nvSpPr>
          <p:cNvPr id="5" name="Notes Placeholder 4"/>
          <p:cNvSpPr>
            <a:spLocks noGrp="1"/>
          </p:cNvSpPr>
          <p:nvPr>
            <p:ph type="body" sz="quarter" idx="3"/>
          </p:nvPr>
        </p:nvSpPr>
        <p:spPr>
          <a:xfrm>
            <a:off x="707708" y="4473853"/>
            <a:ext cx="5661660" cy="4238387"/>
          </a:xfrm>
          <a:prstGeom prst="rect">
            <a:avLst/>
          </a:prstGeom>
        </p:spPr>
        <p:txBody>
          <a:bodyPr vert="horz" lIns="94256" tIns="47128" rIns="94256" bIns="471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66733" cy="470932"/>
          </a:xfrm>
          <a:prstGeom prst="rect">
            <a:avLst/>
          </a:prstGeom>
        </p:spPr>
        <p:txBody>
          <a:bodyPr vert="horz" lIns="94256" tIns="47128" rIns="94256" bIns="4712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46071"/>
            <a:ext cx="3066733" cy="470932"/>
          </a:xfrm>
          <a:prstGeom prst="rect">
            <a:avLst/>
          </a:prstGeom>
        </p:spPr>
        <p:txBody>
          <a:bodyPr vert="horz" lIns="94256" tIns="47128" rIns="94256" bIns="47128" rtlCol="0" anchor="b"/>
          <a:lstStyle>
            <a:lvl1pPr algn="r">
              <a:defRPr sz="1200"/>
            </a:lvl1pPr>
          </a:lstStyle>
          <a:p>
            <a:fld id="{7A45BFA4-D3CE-4F40-83B2-1DEA69A96447}" type="slidenum">
              <a:rPr lang="en-US" smtClean="0"/>
              <a:pPr/>
              <a:t>‹#›</a:t>
            </a:fld>
            <a:endParaRPr lang="en-US"/>
          </a:p>
        </p:txBody>
      </p:sp>
    </p:spTree>
    <p:extLst>
      <p:ext uri="{BB962C8B-B14F-4D97-AF65-F5344CB8AC3E}">
        <p14:creationId xmlns:p14="http://schemas.microsoft.com/office/powerpoint/2010/main" val="58230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1</a:t>
            </a:fld>
            <a:endParaRPr lang="en-US"/>
          </a:p>
        </p:txBody>
      </p:sp>
    </p:spTree>
    <p:extLst>
      <p:ext uri="{BB962C8B-B14F-4D97-AF65-F5344CB8AC3E}">
        <p14:creationId xmlns:p14="http://schemas.microsoft.com/office/powerpoint/2010/main" val="4107370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22</a:t>
            </a:fld>
            <a:endParaRPr lang="en-US"/>
          </a:p>
        </p:txBody>
      </p:sp>
    </p:spTree>
    <p:extLst>
      <p:ext uri="{BB962C8B-B14F-4D97-AF65-F5344CB8AC3E}">
        <p14:creationId xmlns:p14="http://schemas.microsoft.com/office/powerpoint/2010/main" val="178628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23</a:t>
            </a:fld>
            <a:endParaRPr lang="en-US"/>
          </a:p>
        </p:txBody>
      </p:sp>
    </p:spTree>
    <p:extLst>
      <p:ext uri="{BB962C8B-B14F-4D97-AF65-F5344CB8AC3E}">
        <p14:creationId xmlns:p14="http://schemas.microsoft.com/office/powerpoint/2010/main" val="428617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24</a:t>
            </a:fld>
            <a:endParaRPr lang="en-US"/>
          </a:p>
        </p:txBody>
      </p:sp>
    </p:spTree>
    <p:extLst>
      <p:ext uri="{BB962C8B-B14F-4D97-AF65-F5344CB8AC3E}">
        <p14:creationId xmlns:p14="http://schemas.microsoft.com/office/powerpoint/2010/main" val="253773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26</a:t>
            </a:fld>
            <a:endParaRPr lang="en-US"/>
          </a:p>
        </p:txBody>
      </p:sp>
    </p:spTree>
    <p:extLst>
      <p:ext uri="{BB962C8B-B14F-4D97-AF65-F5344CB8AC3E}">
        <p14:creationId xmlns:p14="http://schemas.microsoft.com/office/powerpoint/2010/main" val="245018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28</a:t>
            </a:fld>
            <a:endParaRPr lang="en-US"/>
          </a:p>
        </p:txBody>
      </p:sp>
    </p:spTree>
    <p:extLst>
      <p:ext uri="{BB962C8B-B14F-4D97-AF65-F5344CB8AC3E}">
        <p14:creationId xmlns:p14="http://schemas.microsoft.com/office/powerpoint/2010/main" val="350383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29</a:t>
            </a:fld>
            <a:endParaRPr lang="en-US"/>
          </a:p>
        </p:txBody>
      </p:sp>
    </p:spTree>
    <p:extLst>
      <p:ext uri="{BB962C8B-B14F-4D97-AF65-F5344CB8AC3E}">
        <p14:creationId xmlns:p14="http://schemas.microsoft.com/office/powerpoint/2010/main" val="329912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30</a:t>
            </a:fld>
            <a:endParaRPr lang="en-US"/>
          </a:p>
        </p:txBody>
      </p:sp>
    </p:spTree>
    <p:extLst>
      <p:ext uri="{BB962C8B-B14F-4D97-AF65-F5344CB8AC3E}">
        <p14:creationId xmlns:p14="http://schemas.microsoft.com/office/powerpoint/2010/main" val="235941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31</a:t>
            </a:fld>
            <a:endParaRPr lang="en-US"/>
          </a:p>
        </p:txBody>
      </p:sp>
    </p:spTree>
    <p:extLst>
      <p:ext uri="{BB962C8B-B14F-4D97-AF65-F5344CB8AC3E}">
        <p14:creationId xmlns:p14="http://schemas.microsoft.com/office/powerpoint/2010/main" val="3931083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32</a:t>
            </a:fld>
            <a:endParaRPr lang="en-US"/>
          </a:p>
        </p:txBody>
      </p:sp>
    </p:spTree>
    <p:extLst>
      <p:ext uri="{BB962C8B-B14F-4D97-AF65-F5344CB8AC3E}">
        <p14:creationId xmlns:p14="http://schemas.microsoft.com/office/powerpoint/2010/main" val="2807177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33</a:t>
            </a:fld>
            <a:endParaRPr lang="en-US"/>
          </a:p>
        </p:txBody>
      </p:sp>
    </p:spTree>
    <p:extLst>
      <p:ext uri="{BB962C8B-B14F-4D97-AF65-F5344CB8AC3E}">
        <p14:creationId xmlns:p14="http://schemas.microsoft.com/office/powerpoint/2010/main" val="377439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4</a:t>
            </a:fld>
            <a:endParaRPr lang="en-US"/>
          </a:p>
        </p:txBody>
      </p:sp>
    </p:spTree>
    <p:extLst>
      <p:ext uri="{BB962C8B-B14F-4D97-AF65-F5344CB8AC3E}">
        <p14:creationId xmlns:p14="http://schemas.microsoft.com/office/powerpoint/2010/main" val="1666162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35</a:t>
            </a:fld>
            <a:endParaRPr lang="en-US"/>
          </a:p>
        </p:txBody>
      </p:sp>
    </p:spTree>
    <p:extLst>
      <p:ext uri="{BB962C8B-B14F-4D97-AF65-F5344CB8AC3E}">
        <p14:creationId xmlns:p14="http://schemas.microsoft.com/office/powerpoint/2010/main" val="4103256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36</a:t>
            </a:fld>
            <a:endParaRPr lang="en-US"/>
          </a:p>
        </p:txBody>
      </p:sp>
    </p:spTree>
    <p:extLst>
      <p:ext uri="{BB962C8B-B14F-4D97-AF65-F5344CB8AC3E}">
        <p14:creationId xmlns:p14="http://schemas.microsoft.com/office/powerpoint/2010/main" val="1465127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37</a:t>
            </a:fld>
            <a:endParaRPr lang="en-US"/>
          </a:p>
        </p:txBody>
      </p:sp>
    </p:spTree>
    <p:extLst>
      <p:ext uri="{BB962C8B-B14F-4D97-AF65-F5344CB8AC3E}">
        <p14:creationId xmlns:p14="http://schemas.microsoft.com/office/powerpoint/2010/main" val="2884880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38</a:t>
            </a:fld>
            <a:endParaRPr lang="en-US"/>
          </a:p>
        </p:txBody>
      </p:sp>
    </p:spTree>
    <p:extLst>
      <p:ext uri="{BB962C8B-B14F-4D97-AF65-F5344CB8AC3E}">
        <p14:creationId xmlns:p14="http://schemas.microsoft.com/office/powerpoint/2010/main" val="1251203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39</a:t>
            </a:fld>
            <a:endParaRPr lang="en-US"/>
          </a:p>
        </p:txBody>
      </p:sp>
    </p:spTree>
    <p:extLst>
      <p:ext uri="{BB962C8B-B14F-4D97-AF65-F5344CB8AC3E}">
        <p14:creationId xmlns:p14="http://schemas.microsoft.com/office/powerpoint/2010/main" val="1322090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802BC3-E2B8-4C25-A4D1-CBCC99116BB6}" type="slidenum">
              <a:rPr lang="en-US" smtClean="0"/>
              <a:pPr>
                <a:defRPr/>
              </a:pPr>
              <a:t>41</a:t>
            </a:fld>
            <a:endParaRPr lang="en-US" dirty="0"/>
          </a:p>
        </p:txBody>
      </p:sp>
    </p:spTree>
    <p:extLst>
      <p:ext uri="{BB962C8B-B14F-4D97-AF65-F5344CB8AC3E}">
        <p14:creationId xmlns:p14="http://schemas.microsoft.com/office/powerpoint/2010/main" val="123557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5</a:t>
            </a:fld>
            <a:endParaRPr lang="en-US"/>
          </a:p>
        </p:txBody>
      </p:sp>
    </p:spTree>
    <p:extLst>
      <p:ext uri="{BB962C8B-B14F-4D97-AF65-F5344CB8AC3E}">
        <p14:creationId xmlns:p14="http://schemas.microsoft.com/office/powerpoint/2010/main" val="4193773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6</a:t>
            </a:fld>
            <a:endParaRPr lang="en-US"/>
          </a:p>
        </p:txBody>
      </p:sp>
    </p:spTree>
    <p:extLst>
      <p:ext uri="{BB962C8B-B14F-4D97-AF65-F5344CB8AC3E}">
        <p14:creationId xmlns:p14="http://schemas.microsoft.com/office/powerpoint/2010/main" val="355745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7</a:t>
            </a:fld>
            <a:endParaRPr lang="en-US"/>
          </a:p>
        </p:txBody>
      </p:sp>
    </p:spTree>
    <p:extLst>
      <p:ext uri="{BB962C8B-B14F-4D97-AF65-F5344CB8AC3E}">
        <p14:creationId xmlns:p14="http://schemas.microsoft.com/office/powerpoint/2010/main" val="385983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8</a:t>
            </a:fld>
            <a:endParaRPr lang="en-US"/>
          </a:p>
        </p:txBody>
      </p:sp>
    </p:spTree>
    <p:extLst>
      <p:ext uri="{BB962C8B-B14F-4D97-AF65-F5344CB8AC3E}">
        <p14:creationId xmlns:p14="http://schemas.microsoft.com/office/powerpoint/2010/main" val="143772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9</a:t>
            </a:fld>
            <a:endParaRPr lang="en-US"/>
          </a:p>
        </p:txBody>
      </p:sp>
    </p:spTree>
    <p:extLst>
      <p:ext uri="{BB962C8B-B14F-4D97-AF65-F5344CB8AC3E}">
        <p14:creationId xmlns:p14="http://schemas.microsoft.com/office/powerpoint/2010/main" val="184705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10</a:t>
            </a:fld>
            <a:endParaRPr lang="en-US"/>
          </a:p>
        </p:txBody>
      </p:sp>
    </p:spTree>
    <p:extLst>
      <p:ext uri="{BB962C8B-B14F-4D97-AF65-F5344CB8AC3E}">
        <p14:creationId xmlns:p14="http://schemas.microsoft.com/office/powerpoint/2010/main" val="241427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5BFA4-D3CE-4F40-83B2-1DEA69A96447}" type="slidenum">
              <a:rPr lang="en-US" smtClean="0"/>
              <a:pPr/>
              <a:t>21</a:t>
            </a:fld>
            <a:endParaRPr lang="en-US"/>
          </a:p>
        </p:txBody>
      </p:sp>
    </p:spTree>
    <p:extLst>
      <p:ext uri="{BB962C8B-B14F-4D97-AF65-F5344CB8AC3E}">
        <p14:creationId xmlns:p14="http://schemas.microsoft.com/office/powerpoint/2010/main" val="389580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A0338-8FDE-4FB1-930A-EC8ACEE60B15}"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8A0338-8FDE-4FB1-930A-EC8ACEE60B1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8A0338-8FDE-4FB1-930A-EC8ACEE60B15}" type="slidenum">
              <a:rPr lang="en-US" smtClean="0"/>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82F612-EC78-4A5E-A8CD-ED7BAB85EC1A}"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8A0338-8FDE-4FB1-930A-EC8ACEE60B1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682F612-EC78-4A5E-A8CD-ED7BAB85EC1A}" type="datetimeFigureOut">
              <a:rPr lang="en-US" smtClean="0"/>
              <a:pPr/>
              <a:t>10/13/2015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48A0338-8FDE-4FB1-930A-EC8ACEE60B1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A682F612-EC78-4A5E-A8CD-ED7BAB85EC1A}" type="datetimeFigureOut">
              <a:rPr lang="en-US" smtClean="0"/>
              <a:pPr/>
              <a:t>10/13/2015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48A0338-8FDE-4FB1-930A-EC8ACEE60B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6.xml"/><Relationship Id="rId1" Type="http://schemas.openxmlformats.org/officeDocument/2006/relationships/video" Target="https://www.youtube.com/embed/POWVNAQ_P1Q"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46.jpeg"/><Relationship Id="rId3" Type="http://schemas.openxmlformats.org/officeDocument/2006/relationships/hyperlink" Target="http://twitter.com/DanoskyAssoc" TargetMode="External"/><Relationship Id="rId7" Type="http://schemas.openxmlformats.org/officeDocument/2006/relationships/diagramData" Target="../diagrams/data1.xml"/><Relationship Id="rId12"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4.png"/><Relationship Id="rId11" Type="http://schemas.microsoft.com/office/2007/relationships/diagramDrawing" Target="../diagrams/drawing1.xml"/><Relationship Id="rId5" Type="http://schemas.openxmlformats.org/officeDocument/2006/relationships/hyperlink" Target="http://www.facebook.com/profile.php?id=78044579956" TargetMode="External"/><Relationship Id="rId10" Type="http://schemas.openxmlformats.org/officeDocument/2006/relationships/diagramColors" Target="../diagrams/colors1.xml"/><Relationship Id="rId4" Type="http://schemas.openxmlformats.org/officeDocument/2006/relationships/image" Target="../media/image43.pn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438400"/>
            <a:ext cx="8382000" cy="1447800"/>
          </a:xfrm>
        </p:spPr>
        <p:txBody>
          <a:bodyPr>
            <a:noAutofit/>
          </a:bodyPr>
          <a:lstStyle/>
          <a:p>
            <a:pPr algn="ctr"/>
            <a:r>
              <a:rPr lang="en-US" sz="6000" b="1" dirty="0" smtClean="0">
                <a:latin typeface="+mj-lt"/>
              </a:rPr>
              <a:t>THEY’RE WAITING </a:t>
            </a:r>
          </a:p>
          <a:p>
            <a:pPr algn="ctr"/>
            <a:r>
              <a:rPr lang="en-US" sz="6000" b="1" dirty="0" smtClean="0">
                <a:latin typeface="+mj-lt"/>
              </a:rPr>
              <a:t>TO BE ASKED</a:t>
            </a:r>
            <a:endParaRPr lang="en-US" sz="6000" b="1" dirty="0" smtClean="0">
              <a:latin typeface="+mj-lt"/>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endParaRPr lang="en-US"/>
          </a:p>
        </p:txBody>
      </p:sp>
      <p:sp>
        <p:nvSpPr>
          <p:cNvPr id="10" name="Rectangle 3"/>
          <p:cNvSpPr>
            <a:spLocks noChangeArrowheads="1"/>
          </p:cNvSpPr>
          <p:nvPr/>
        </p:nvSpPr>
        <p:spPr bwMode="auto">
          <a:xfrm>
            <a:off x="3162300" y="6048073"/>
            <a:ext cx="2819400" cy="559087"/>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FF0000"/>
                </a:solidFill>
                <a:effectLst/>
                <a:latin typeface="Cambria" pitchFamily="18" charset="0"/>
              </a:rPr>
              <a:t> </a:t>
            </a:r>
            <a:endParaRPr kumimoji="0" lang="en-US" sz="1400" b="1" i="1"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FF0000"/>
                </a:solidFill>
                <a:effectLst/>
                <a:latin typeface="Cambria" pitchFamily="18" charset="0"/>
              </a:rPr>
              <a:t>INFLUENCE  *  INCREASE  *  IMPACT</a:t>
            </a:r>
            <a:endParaRPr kumimoji="0" lang="en-US" sz="1400" b="1" i="1" u="none" strike="noStrike" cap="none" normalizeH="0" baseline="0" dirty="0" smtClean="0">
              <a:ln>
                <a:noFill/>
              </a:ln>
              <a:solidFill>
                <a:schemeClr val="tx1"/>
              </a:solidFill>
              <a:effectLst/>
              <a:latin typeface="Cambri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5232062"/>
            <a:ext cx="4572000" cy="99407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 y="838200"/>
            <a:ext cx="8991600" cy="788987"/>
          </a:xfrm>
        </p:spPr>
        <p:txBody>
          <a:bodyPr>
            <a:noAutofit/>
          </a:bodyPr>
          <a:lstStyle/>
          <a:p>
            <a:r>
              <a:rPr lang="en-US" sz="4000" dirty="0" smtClean="0"/>
              <a:t>How </a:t>
            </a:r>
            <a:r>
              <a:rPr lang="en-US" sz="4000" dirty="0"/>
              <a:t>D</a:t>
            </a:r>
            <a:r>
              <a:rPr lang="en-US" sz="4000" dirty="0" smtClean="0"/>
              <a:t>o </a:t>
            </a:r>
            <a:r>
              <a:rPr lang="en-US" sz="4000" dirty="0"/>
              <a:t>Y</a:t>
            </a:r>
            <a:r>
              <a:rPr lang="en-US" sz="4000" dirty="0" smtClean="0"/>
              <a:t>ou Build a Donor Relationship?</a:t>
            </a:r>
            <a:br>
              <a:rPr lang="en-US" sz="4000" dirty="0" smtClean="0"/>
            </a:br>
            <a:endParaRPr lang="en-US" sz="4000" dirty="0"/>
          </a:p>
        </p:txBody>
      </p:sp>
      <p:sp>
        <p:nvSpPr>
          <p:cNvPr id="29699" name="Rectangle 3"/>
          <p:cNvSpPr>
            <a:spLocks noGrp="1" noChangeArrowheads="1"/>
          </p:cNvSpPr>
          <p:nvPr>
            <p:ph type="body" idx="1"/>
          </p:nvPr>
        </p:nvSpPr>
        <p:spPr>
          <a:xfrm>
            <a:off x="647700" y="3352800"/>
            <a:ext cx="8039100" cy="2819400"/>
          </a:xfrm>
        </p:spPr>
        <p:txBody>
          <a:bodyPr>
            <a:normAutofit/>
          </a:bodyPr>
          <a:lstStyle/>
          <a:p>
            <a:pPr>
              <a:lnSpc>
                <a:spcPct val="90000"/>
              </a:lnSpc>
            </a:pPr>
            <a:r>
              <a:rPr lang="en-US" sz="2800" b="1" dirty="0" smtClean="0"/>
              <a:t>Cultivation = enrolling </a:t>
            </a:r>
            <a:r>
              <a:rPr lang="en-US" sz="2800" b="1" dirty="0"/>
              <a:t>prospects in a </a:t>
            </a:r>
            <a:r>
              <a:rPr lang="en-US" sz="2800" b="1" dirty="0" smtClean="0"/>
              <a:t>vision</a:t>
            </a:r>
          </a:p>
          <a:p>
            <a:pPr>
              <a:lnSpc>
                <a:spcPct val="90000"/>
              </a:lnSpc>
            </a:pPr>
            <a:endParaRPr lang="en-US" sz="2800" b="1" dirty="0"/>
          </a:p>
          <a:p>
            <a:pPr marL="118872" indent="0">
              <a:lnSpc>
                <a:spcPct val="90000"/>
              </a:lnSpc>
              <a:buNone/>
            </a:pPr>
            <a:r>
              <a:rPr lang="en-US" sz="2800" b="1" dirty="0" smtClean="0">
                <a:solidFill>
                  <a:schemeClr val="bg1"/>
                </a:solidFill>
              </a:rPr>
              <a:t>Solicitation =  engaging a prospect to become an investor in the vision</a:t>
            </a:r>
          </a:p>
          <a:p>
            <a:pPr>
              <a:lnSpc>
                <a:spcPct val="90000"/>
              </a:lnSpc>
            </a:pPr>
            <a:endParaRPr lang="en-US" sz="2800" b="1" dirty="0"/>
          </a:p>
          <a:p>
            <a:pPr>
              <a:lnSpc>
                <a:spcPct val="90000"/>
              </a:lnSpc>
            </a:pPr>
            <a:r>
              <a:rPr lang="en-US" sz="2800" b="1" dirty="0"/>
              <a:t>Stewardship </a:t>
            </a:r>
            <a:r>
              <a:rPr lang="en-US" sz="2800" b="1" dirty="0" smtClean="0"/>
              <a:t>= progress </a:t>
            </a:r>
            <a:r>
              <a:rPr lang="en-US" sz="2800" b="1" dirty="0"/>
              <a:t>towards </a:t>
            </a:r>
            <a:r>
              <a:rPr lang="en-US" sz="2800" b="1" dirty="0" smtClean="0"/>
              <a:t>vision</a:t>
            </a:r>
          </a:p>
          <a:p>
            <a:pPr>
              <a:lnSpc>
                <a:spcPct val="90000"/>
              </a:lnSpc>
            </a:pPr>
            <a:endParaRPr lang="en-US" sz="2800" dirty="0"/>
          </a:p>
        </p:txBody>
      </p:sp>
      <p:sp>
        <p:nvSpPr>
          <p:cNvPr id="3" name="Rectangle 2"/>
          <p:cNvSpPr/>
          <p:nvPr/>
        </p:nvSpPr>
        <p:spPr>
          <a:xfrm>
            <a:off x="304800" y="1524000"/>
            <a:ext cx="8458200" cy="1569660"/>
          </a:xfrm>
          <a:prstGeom prst="rect">
            <a:avLst/>
          </a:prstGeom>
        </p:spPr>
        <p:txBody>
          <a:bodyPr wrap="square">
            <a:spAutoFit/>
          </a:bodyPr>
          <a:lstStyle/>
          <a:p>
            <a:pPr algn="ctr"/>
            <a:r>
              <a:rPr lang="en-US" sz="3200" b="1" i="1" dirty="0">
                <a:solidFill>
                  <a:srgbClr val="D34817">
                    <a:satMod val="150000"/>
                  </a:srgbClr>
                </a:solidFill>
                <a:ea typeface="+mj-ea"/>
                <a:cs typeface="+mj-cs"/>
              </a:rPr>
              <a:t>Giving and Renewing is a Matter of Connecting A Donor  to your Organization’s  Vision </a:t>
            </a:r>
            <a:endParaRPr lang="en-US" sz="3200" b="1" i="1" dirty="0" smtClean="0">
              <a:solidFill>
                <a:srgbClr val="D34817">
                  <a:satMod val="150000"/>
                </a:srgbClr>
              </a:solidFill>
              <a:ea typeface="+mj-ea"/>
              <a:cs typeface="+mj-cs"/>
            </a:endParaRPr>
          </a:p>
          <a:p>
            <a:pPr algn="ctr"/>
            <a:r>
              <a:rPr lang="en-US" sz="3200" b="1" i="1" dirty="0" smtClean="0">
                <a:solidFill>
                  <a:srgbClr val="D34817">
                    <a:satMod val="150000"/>
                  </a:srgbClr>
                </a:solidFill>
                <a:ea typeface="+mj-ea"/>
                <a:cs typeface="+mj-cs"/>
              </a:rPr>
              <a:t>and </a:t>
            </a:r>
            <a:r>
              <a:rPr lang="en-US" sz="3200" b="1" i="1" dirty="0">
                <a:solidFill>
                  <a:srgbClr val="D34817">
                    <a:satMod val="150000"/>
                  </a:srgbClr>
                </a:solidFill>
                <a:ea typeface="+mj-ea"/>
                <a:cs typeface="+mj-cs"/>
              </a:rPr>
              <a:t>Helping Them See it Unfold</a:t>
            </a:r>
            <a:endParaRPr lang="en-US" sz="1600" i="1" dirty="0"/>
          </a:p>
        </p:txBody>
      </p:sp>
      <p:pic>
        <p:nvPicPr>
          <p:cNvPr id="5" name="Picture 4"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spTree>
    <p:extLst>
      <p:ext uri="{BB962C8B-B14F-4D97-AF65-F5344CB8AC3E}">
        <p14:creationId xmlns:p14="http://schemas.microsoft.com/office/powerpoint/2010/main" val="198648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Donor Disconnect</a:t>
            </a:r>
            <a:endParaRPr lang="en-US" dirty="0"/>
          </a:p>
        </p:txBody>
      </p:sp>
      <p:sp>
        <p:nvSpPr>
          <p:cNvPr id="3" name="Content Placeholder 2"/>
          <p:cNvSpPr>
            <a:spLocks noGrp="1"/>
          </p:cNvSpPr>
          <p:nvPr>
            <p:ph idx="1"/>
          </p:nvPr>
        </p:nvSpPr>
        <p:spPr/>
        <p:txBody>
          <a:bodyPr>
            <a:normAutofit fontScale="62500" lnSpcReduction="20000"/>
          </a:bodyPr>
          <a:lstStyle/>
          <a:p>
            <a:pPr marL="457200" indent="-457200">
              <a:lnSpc>
                <a:spcPct val="107000"/>
              </a:lnSpc>
              <a:spcAft>
                <a:spcPts val="750"/>
              </a:spcAft>
            </a:pPr>
            <a:r>
              <a:rPr lang="en-US" sz="3400" dirty="0">
                <a:solidFill>
                  <a:srgbClr val="333333"/>
                </a:solidFill>
                <a:latin typeface="Calibri" panose="020F0502020204030204" pitchFamily="34" charset="0"/>
                <a:ea typeface="Times New Roman" panose="02020603050405020304" pitchFamily="18" charset="0"/>
                <a:cs typeface="Arial" panose="020B0604020202020204" pitchFamily="34" charset="0"/>
              </a:rPr>
              <a:t>Donors and the nonprofit organizations they </a:t>
            </a:r>
            <a:r>
              <a:rPr lang="en-US" sz="3400"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support </a:t>
            </a:r>
            <a:r>
              <a:rPr lang="en-US" sz="3400" dirty="0">
                <a:solidFill>
                  <a:srgbClr val="333333"/>
                </a:solidFill>
                <a:latin typeface="Calibri" panose="020F0502020204030204" pitchFamily="34" charset="0"/>
                <a:ea typeface="Times New Roman" panose="02020603050405020304" pitchFamily="18" charset="0"/>
                <a:cs typeface="Arial" panose="020B0604020202020204" pitchFamily="34" charset="0"/>
              </a:rPr>
              <a:t>financially have different views </a:t>
            </a:r>
            <a:r>
              <a:rPr lang="en-US" sz="3400"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and that </a:t>
            </a:r>
            <a:r>
              <a:rPr lang="en-US" sz="3400" dirty="0">
                <a:solidFill>
                  <a:srgbClr val="333333"/>
                </a:solidFill>
                <a:latin typeface="Calibri" panose="020F0502020204030204" pitchFamily="34" charset="0"/>
                <a:ea typeface="Times New Roman" panose="02020603050405020304" pitchFamily="18" charset="0"/>
                <a:cs typeface="Arial" panose="020B0604020202020204" pitchFamily="34" charset="0"/>
              </a:rPr>
              <a:t>disconnect results in lost </a:t>
            </a:r>
            <a:r>
              <a:rPr lang="en-US" sz="3400" dirty="0" smtClean="0">
                <a:solidFill>
                  <a:srgbClr val="333333"/>
                </a:solidFill>
                <a:latin typeface="Calibri" panose="020F0502020204030204" pitchFamily="34" charset="0"/>
                <a:ea typeface="Times New Roman" panose="02020603050405020304" pitchFamily="18" charset="0"/>
                <a:cs typeface="Arial" panose="020B0604020202020204" pitchFamily="34" charset="0"/>
              </a:rPr>
              <a:t>donations </a:t>
            </a:r>
          </a:p>
          <a:p>
            <a:pPr marL="457200" indent="-457200">
              <a:lnSpc>
                <a:spcPct val="107000"/>
              </a:lnSpc>
              <a:spcAft>
                <a:spcPts val="750"/>
              </a:spcAft>
            </a:pPr>
            <a:endParaRPr lang="en-US" sz="2300" dirty="0" smtClean="0"/>
          </a:p>
          <a:p>
            <a:pPr marL="457200" indent="-457200">
              <a:lnSpc>
                <a:spcPct val="107000"/>
              </a:lnSpc>
              <a:spcAft>
                <a:spcPts val="750"/>
              </a:spcAft>
            </a:pPr>
            <a:r>
              <a:rPr lang="en-US" sz="3400" dirty="0" smtClean="0"/>
              <a:t>Nonprofits </a:t>
            </a:r>
            <a:r>
              <a:rPr lang="en-US" sz="3400" dirty="0"/>
              <a:t>were 10 times more likely than donors to say that their organizations are not communicating enough with supporters, while donors regard the information they receive from charities as adequate or, in many cases, far too frequent</a:t>
            </a:r>
            <a:r>
              <a:rPr lang="en-US" sz="3400" dirty="0" smtClean="0"/>
              <a:t>.</a:t>
            </a:r>
          </a:p>
          <a:p>
            <a:pPr marL="457200" indent="-457200">
              <a:lnSpc>
                <a:spcPct val="107000"/>
              </a:lnSpc>
              <a:spcAft>
                <a:spcPts val="750"/>
              </a:spcAft>
            </a:pPr>
            <a:endParaRPr lang="en-US" sz="2900" dirty="0" smtClean="0"/>
          </a:p>
          <a:p>
            <a:pPr marL="457200" indent="-457200">
              <a:lnSpc>
                <a:spcPct val="107000"/>
              </a:lnSpc>
              <a:spcAft>
                <a:spcPts val="750"/>
              </a:spcAft>
            </a:pPr>
            <a:r>
              <a:rPr lang="en-US" dirty="0" smtClean="0"/>
              <a:t>So, it’s not about how many newsletters you send …..</a:t>
            </a:r>
            <a:endParaRPr lang="en-US" dirty="0"/>
          </a:p>
          <a:p>
            <a:pPr marL="118872" lvl="0" indent="0">
              <a:buClr>
                <a:srgbClr val="D34817"/>
              </a:buClr>
              <a:buNone/>
            </a:pPr>
            <a:endParaRPr lang="en-US" sz="1900" dirty="0" smtClean="0">
              <a:solidFill>
                <a:prstClr val="black"/>
              </a:solidFill>
            </a:endParaRPr>
          </a:p>
          <a:p>
            <a:pPr marL="118872" lvl="0" indent="0">
              <a:buClr>
                <a:srgbClr val="D34817"/>
              </a:buClr>
              <a:buNone/>
            </a:pPr>
            <a:endParaRPr lang="en-US" sz="1900" dirty="0">
              <a:solidFill>
                <a:prstClr val="black"/>
              </a:solidFill>
            </a:endParaRPr>
          </a:p>
          <a:p>
            <a:pPr marL="118872" lvl="0" indent="0">
              <a:buClr>
                <a:srgbClr val="D34817"/>
              </a:buClr>
              <a:buNone/>
            </a:pPr>
            <a:endParaRPr lang="en-US" sz="1900" dirty="0" smtClean="0">
              <a:solidFill>
                <a:prstClr val="black"/>
              </a:solidFill>
            </a:endParaRPr>
          </a:p>
          <a:p>
            <a:pPr marL="118872" lvl="0" indent="0">
              <a:buClr>
                <a:srgbClr val="D34817"/>
              </a:buClr>
              <a:buNone/>
            </a:pPr>
            <a:endParaRPr lang="en-US" sz="1900" dirty="0">
              <a:solidFill>
                <a:prstClr val="black"/>
              </a:solidFill>
            </a:endParaRPr>
          </a:p>
          <a:p>
            <a:pPr marL="118872" lvl="0" indent="0">
              <a:buClr>
                <a:srgbClr val="D34817"/>
              </a:buClr>
              <a:buNone/>
            </a:pPr>
            <a:endParaRPr lang="en-US" sz="1900" dirty="0" smtClean="0">
              <a:solidFill>
                <a:prstClr val="black"/>
              </a:solidFill>
            </a:endParaRPr>
          </a:p>
          <a:p>
            <a:pPr marL="118872" lvl="0" indent="0">
              <a:buClr>
                <a:srgbClr val="D34817"/>
              </a:buClr>
              <a:buNone/>
            </a:pPr>
            <a:r>
              <a:rPr lang="en-US" sz="1900" dirty="0" smtClean="0">
                <a:solidFill>
                  <a:prstClr val="black"/>
                </a:solidFill>
              </a:rPr>
              <a:t>Edge </a:t>
            </a:r>
            <a:r>
              <a:rPr lang="en-US" sz="1900" dirty="0">
                <a:solidFill>
                  <a:prstClr val="black"/>
                </a:solidFill>
              </a:rPr>
              <a:t>Research for Abila, a software company working with North American nonprofits</a:t>
            </a:r>
          </a:p>
          <a:p>
            <a:pPr marL="0">
              <a:lnSpc>
                <a:spcPct val="107000"/>
              </a:lnSpc>
              <a:spcAft>
                <a:spcPts val="750"/>
              </a:spcAft>
            </a:pPr>
            <a:endParaRPr lang="en-US" dirty="0" smtClean="0">
              <a:solidFill>
                <a:srgbClr val="333333"/>
              </a:solidFill>
              <a:latin typeface="Merriweather"/>
              <a:ea typeface="Times New Roman" panose="02020603050405020304" pitchFamily="18" charset="0"/>
              <a:cs typeface="Arial" panose="020B0604020202020204" pitchFamily="34" charset="0"/>
            </a:endParaRPr>
          </a:p>
          <a:p>
            <a:pPr marL="0">
              <a:lnSpc>
                <a:spcPct val="107000"/>
              </a:lnSpc>
              <a:spcAft>
                <a:spcPts val="75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3612271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About What You Are Saying</a:t>
            </a:r>
            <a:endParaRPr lang="en-US" dirty="0"/>
          </a:p>
        </p:txBody>
      </p:sp>
      <p:sp>
        <p:nvSpPr>
          <p:cNvPr id="3" name="Content Placeholder 2"/>
          <p:cNvSpPr>
            <a:spLocks noGrp="1"/>
          </p:cNvSpPr>
          <p:nvPr>
            <p:ph idx="1"/>
          </p:nvPr>
        </p:nvSpPr>
        <p:spPr/>
        <p:txBody>
          <a:bodyPr>
            <a:normAutofit lnSpcReduction="10000"/>
          </a:bodyPr>
          <a:lstStyle/>
          <a:p>
            <a:pPr marL="0" indent="0">
              <a:lnSpc>
                <a:spcPct val="107000"/>
              </a:lnSpc>
              <a:spcAft>
                <a:spcPts val="750"/>
              </a:spcAft>
              <a:buNone/>
            </a:pPr>
            <a:r>
              <a:rPr lang="en-US" dirty="0" smtClean="0">
                <a:solidFill>
                  <a:srgbClr val="333333"/>
                </a:solidFill>
                <a:latin typeface="Merriweather"/>
                <a:ea typeface="Times New Roman" panose="02020603050405020304" pitchFamily="18" charset="0"/>
                <a:cs typeface="Arial" panose="020B0604020202020204" pitchFamily="34" charset="0"/>
              </a:rPr>
              <a:t>Most </a:t>
            </a:r>
            <a:r>
              <a:rPr lang="en-US" dirty="0">
                <a:solidFill>
                  <a:srgbClr val="333333"/>
                </a:solidFill>
                <a:latin typeface="Merriweather"/>
                <a:ea typeface="Times New Roman" panose="02020603050405020304" pitchFamily="18" charset="0"/>
                <a:cs typeface="Arial" panose="020B0604020202020204" pitchFamily="34" charset="0"/>
              </a:rPr>
              <a:t>charities use only one piece of information — </a:t>
            </a:r>
            <a:endParaRPr lang="en-US" dirty="0" smtClean="0">
              <a:solidFill>
                <a:srgbClr val="333333"/>
              </a:solidFill>
              <a:latin typeface="Merriweather"/>
              <a:ea typeface="Times New Roman" panose="02020603050405020304" pitchFamily="18" charset="0"/>
              <a:cs typeface="Arial" panose="020B0604020202020204" pitchFamily="34" charset="0"/>
            </a:endParaRPr>
          </a:p>
          <a:p>
            <a:pPr marL="0" indent="0">
              <a:lnSpc>
                <a:spcPct val="107000"/>
              </a:lnSpc>
              <a:spcAft>
                <a:spcPts val="750"/>
              </a:spcAft>
              <a:buNone/>
            </a:pPr>
            <a:endParaRPr lang="en-US" sz="3600" i="1" dirty="0" smtClean="0">
              <a:solidFill>
                <a:srgbClr val="333333"/>
              </a:solidFill>
              <a:latin typeface="Merriweather"/>
              <a:ea typeface="Times New Roman" panose="02020603050405020304" pitchFamily="18" charset="0"/>
              <a:cs typeface="Arial" panose="020B0604020202020204" pitchFamily="34" charset="0"/>
            </a:endParaRPr>
          </a:p>
          <a:p>
            <a:pPr marL="0" indent="0" algn="ctr">
              <a:lnSpc>
                <a:spcPct val="107000"/>
              </a:lnSpc>
              <a:spcAft>
                <a:spcPts val="750"/>
              </a:spcAft>
              <a:buNone/>
            </a:pPr>
            <a:r>
              <a:rPr lang="en-US" sz="3600" i="1" u="sng" dirty="0" smtClean="0">
                <a:solidFill>
                  <a:srgbClr val="333333"/>
                </a:solidFill>
                <a:latin typeface="Merriweather"/>
                <a:ea typeface="Times New Roman" panose="02020603050405020304" pitchFamily="18" charset="0"/>
                <a:cs typeface="Arial" panose="020B0604020202020204" pitchFamily="34" charset="0"/>
              </a:rPr>
              <a:t>how </a:t>
            </a:r>
            <a:r>
              <a:rPr lang="en-US" sz="3600" i="1" u="sng" dirty="0">
                <a:solidFill>
                  <a:srgbClr val="333333"/>
                </a:solidFill>
                <a:latin typeface="Merriweather"/>
                <a:ea typeface="Times New Roman" panose="02020603050405020304" pitchFamily="18" charset="0"/>
                <a:cs typeface="Arial" panose="020B0604020202020204" pitchFamily="34" charset="0"/>
              </a:rPr>
              <a:t>much each person contributes </a:t>
            </a:r>
            <a:r>
              <a:rPr lang="en-US" sz="3600" i="1" u="sng" dirty="0" smtClean="0">
                <a:solidFill>
                  <a:srgbClr val="333333"/>
                </a:solidFill>
                <a:latin typeface="Merriweather"/>
                <a:ea typeface="Times New Roman" panose="02020603050405020304" pitchFamily="18" charset="0"/>
                <a:cs typeface="Arial" panose="020B0604020202020204" pitchFamily="34" charset="0"/>
              </a:rPr>
              <a:t> </a:t>
            </a:r>
          </a:p>
          <a:p>
            <a:pPr marL="0" indent="0">
              <a:lnSpc>
                <a:spcPct val="107000"/>
              </a:lnSpc>
              <a:spcAft>
                <a:spcPts val="750"/>
              </a:spcAft>
              <a:buNone/>
            </a:pPr>
            <a:endParaRPr lang="en-US" sz="3600" i="1" dirty="0">
              <a:solidFill>
                <a:srgbClr val="333333"/>
              </a:solidFill>
              <a:latin typeface="Merriweather"/>
              <a:ea typeface="Times New Roman" panose="02020603050405020304" pitchFamily="18" charset="0"/>
              <a:cs typeface="Arial" panose="020B0604020202020204" pitchFamily="34" charset="0"/>
            </a:endParaRPr>
          </a:p>
          <a:p>
            <a:pPr marL="0" indent="0">
              <a:lnSpc>
                <a:spcPct val="107000"/>
              </a:lnSpc>
              <a:spcAft>
                <a:spcPts val="750"/>
              </a:spcAft>
              <a:buNone/>
            </a:pPr>
            <a:r>
              <a:rPr lang="en-US" dirty="0" smtClean="0">
                <a:solidFill>
                  <a:srgbClr val="333333"/>
                </a:solidFill>
                <a:latin typeface="Merriweather"/>
                <a:ea typeface="Times New Roman" panose="02020603050405020304" pitchFamily="18" charset="0"/>
                <a:cs typeface="Arial" panose="020B0604020202020204" pitchFamily="34" charset="0"/>
              </a:rPr>
              <a:t>to </a:t>
            </a:r>
            <a:r>
              <a:rPr lang="en-US" dirty="0">
                <a:solidFill>
                  <a:srgbClr val="333333"/>
                </a:solidFill>
                <a:latin typeface="Merriweather"/>
                <a:ea typeface="Times New Roman" panose="02020603050405020304" pitchFamily="18" charset="0"/>
                <a:cs typeface="Arial" panose="020B0604020202020204" pitchFamily="34" charset="0"/>
              </a:rPr>
              <a:t>shape the communications their supporters receive while ignoring other important factors.</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34389767"/>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matters to donors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Research </a:t>
            </a:r>
            <a:r>
              <a:rPr lang="en-US" dirty="0"/>
              <a:t>surveyed 206 nonprofit </a:t>
            </a:r>
            <a:r>
              <a:rPr lang="en-US" dirty="0" smtClean="0"/>
              <a:t>organizations </a:t>
            </a:r>
            <a:r>
              <a:rPr lang="en-US" dirty="0"/>
              <a:t>and more than 1,250 </a:t>
            </a:r>
            <a:r>
              <a:rPr lang="en-US" dirty="0" smtClean="0"/>
              <a:t>donors</a:t>
            </a:r>
            <a:endParaRPr lang="en-US" dirty="0"/>
          </a:p>
          <a:p>
            <a:pPr lvl="1"/>
            <a:endParaRPr lang="en-US" sz="1000" dirty="0" smtClean="0"/>
          </a:p>
          <a:p>
            <a:pPr lvl="1"/>
            <a:r>
              <a:rPr lang="en-US" dirty="0" smtClean="0"/>
              <a:t>Knowing </a:t>
            </a:r>
            <a:r>
              <a:rPr lang="en-US" dirty="0"/>
              <a:t>their money is used wisely (71 percent</a:t>
            </a:r>
            <a:r>
              <a:rPr lang="en-US" dirty="0" smtClean="0"/>
              <a:t>),</a:t>
            </a:r>
          </a:p>
          <a:p>
            <a:pPr lvl="1"/>
            <a:endParaRPr lang="en-US" sz="1300" dirty="0" smtClean="0"/>
          </a:p>
          <a:p>
            <a:pPr lvl="1"/>
            <a:r>
              <a:rPr lang="en-US" dirty="0" smtClean="0"/>
              <a:t>Feeling </a:t>
            </a:r>
            <a:r>
              <a:rPr lang="en-US" dirty="0"/>
              <a:t>that organizations they support have a good reputation (69 percent), </a:t>
            </a:r>
            <a:endParaRPr lang="en-US" dirty="0" smtClean="0"/>
          </a:p>
          <a:p>
            <a:pPr lvl="1"/>
            <a:endParaRPr lang="en-US" sz="1400" dirty="0" smtClean="0"/>
          </a:p>
          <a:p>
            <a:pPr lvl="1"/>
            <a:r>
              <a:rPr lang="en-US" dirty="0" smtClean="0"/>
              <a:t>Having </a:t>
            </a:r>
            <a:r>
              <a:rPr lang="en-US" dirty="0"/>
              <a:t>a strong belief in the organization’s mission (68 percent), and </a:t>
            </a:r>
            <a:endParaRPr lang="en-US" dirty="0" smtClean="0"/>
          </a:p>
          <a:p>
            <a:pPr lvl="1"/>
            <a:endParaRPr lang="en-US" sz="1600" dirty="0" smtClean="0"/>
          </a:p>
          <a:p>
            <a:pPr lvl="1"/>
            <a:r>
              <a:rPr lang="en-US" dirty="0"/>
              <a:t>B</a:t>
            </a:r>
            <a:r>
              <a:rPr lang="en-US" dirty="0" smtClean="0"/>
              <a:t>elieving </a:t>
            </a:r>
            <a:r>
              <a:rPr lang="en-US" dirty="0"/>
              <a:t>that their support makes a difference (53 percent</a:t>
            </a:r>
            <a:r>
              <a:rPr lang="en-US" dirty="0" smtClean="0"/>
              <a:t>).</a:t>
            </a:r>
          </a:p>
          <a:p>
            <a:pPr lvl="1"/>
            <a:endParaRPr lang="en-US" dirty="0"/>
          </a:p>
          <a:p>
            <a:pPr marL="118872" indent="0">
              <a:buNone/>
            </a:pPr>
            <a:r>
              <a:rPr lang="en-US" sz="1900" dirty="0" smtClean="0"/>
              <a:t>*  Edge Research for Abila, a software company working with North American nonprofits</a:t>
            </a:r>
            <a:endParaRPr lang="en-US" sz="1900" dirty="0"/>
          </a:p>
        </p:txBody>
      </p:sp>
    </p:spTree>
    <p:extLst>
      <p:ext uri="{BB962C8B-B14F-4D97-AF65-F5344CB8AC3E}">
        <p14:creationId xmlns:p14="http://schemas.microsoft.com/office/powerpoint/2010/main" val="363358271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Just What You Say</a:t>
            </a:r>
            <a:endParaRPr lang="en-US" dirty="0"/>
          </a:p>
        </p:txBody>
      </p:sp>
      <p:sp>
        <p:nvSpPr>
          <p:cNvPr id="4" name="Content Placeholder 3"/>
          <p:cNvSpPr>
            <a:spLocks noGrp="1"/>
          </p:cNvSpPr>
          <p:nvPr>
            <p:ph idx="1"/>
          </p:nvPr>
        </p:nvSpPr>
        <p:spPr/>
        <p:txBody>
          <a:bodyPr/>
          <a:lstStyle/>
          <a:p>
            <a:pPr marL="118872" indent="0">
              <a:buNone/>
            </a:pPr>
            <a:r>
              <a:rPr lang="en-US" dirty="0" smtClean="0"/>
              <a:t>it’s also </a:t>
            </a:r>
          </a:p>
          <a:p>
            <a:pPr marL="118872" indent="0">
              <a:buNone/>
            </a:pPr>
            <a:endParaRPr lang="en-US" dirty="0"/>
          </a:p>
          <a:p>
            <a:pPr marL="118872" indent="0">
              <a:buNone/>
            </a:pPr>
            <a:endParaRPr lang="en-US" dirty="0" smtClean="0"/>
          </a:p>
          <a:p>
            <a:pPr marL="118872" indent="0">
              <a:buNone/>
            </a:pPr>
            <a:r>
              <a:rPr lang="en-US" dirty="0" smtClean="0"/>
              <a:t>		</a:t>
            </a:r>
            <a:r>
              <a:rPr lang="en-US" sz="4800" b="1" dirty="0" smtClean="0"/>
              <a:t>HOW YOU SAY IT!</a:t>
            </a:r>
            <a:endParaRPr lang="en-US" sz="4800" b="1" dirty="0"/>
          </a:p>
        </p:txBody>
      </p:sp>
    </p:spTree>
    <p:extLst>
      <p:ext uri="{BB962C8B-B14F-4D97-AF65-F5344CB8AC3E}">
        <p14:creationId xmlns:p14="http://schemas.microsoft.com/office/powerpoint/2010/main" val="14254699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They Do?</a:t>
            </a:r>
            <a:endParaRPr lang="en-US" dirty="0"/>
          </a:p>
        </p:txBody>
      </p:sp>
      <p:sp>
        <p:nvSpPr>
          <p:cNvPr id="3" name="Content Placeholder 2"/>
          <p:cNvSpPr>
            <a:spLocks noGrp="1"/>
          </p:cNvSpPr>
          <p:nvPr>
            <p:ph idx="1"/>
          </p:nvPr>
        </p:nvSpPr>
        <p:spPr/>
        <p:txBody>
          <a:bodyPr>
            <a:normAutofit fontScale="92500" lnSpcReduction="20000"/>
          </a:bodyPr>
          <a:lstStyle/>
          <a:p>
            <a:pPr marL="118872" indent="0">
              <a:buNone/>
            </a:pPr>
            <a:r>
              <a:rPr lang="en-US" dirty="0" smtClean="0"/>
              <a:t>Passageways Home </a:t>
            </a:r>
            <a:r>
              <a:rPr lang="en-US" dirty="0"/>
              <a:t>embodies the spirit of recovery: embracing an attitude of hope, self-determination and partnering with each individual on their personal journey toward achieving self-fulfillment and realizing their dreams</a:t>
            </a:r>
            <a:r>
              <a:rPr lang="en-US" dirty="0" smtClean="0"/>
              <a:t>. </a:t>
            </a:r>
          </a:p>
          <a:p>
            <a:pPr marL="118872" indent="0">
              <a:buNone/>
            </a:pPr>
            <a:endParaRPr lang="en-US" dirty="0"/>
          </a:p>
          <a:p>
            <a:pPr marL="118872" indent="0">
              <a:buNone/>
            </a:pPr>
            <a:r>
              <a:rPr lang="en-US" dirty="0" smtClean="0"/>
              <a:t>We </a:t>
            </a:r>
            <a:r>
              <a:rPr lang="en-US" dirty="0"/>
              <a:t>fulfill our mission by making available to individuals with mental illness and co-occurring disabilities a variety of non-time-limited housing and services to enable them to realize their individual potential.</a:t>
            </a:r>
          </a:p>
          <a:p>
            <a:endParaRPr lang="en-US" dirty="0"/>
          </a:p>
        </p:txBody>
      </p:sp>
    </p:spTree>
    <p:extLst>
      <p:ext uri="{BB962C8B-B14F-4D97-AF65-F5344CB8AC3E}">
        <p14:creationId xmlns:p14="http://schemas.microsoft.com/office/powerpoint/2010/main" val="4104718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8077200" cy="1673352"/>
          </a:xfrm>
        </p:spPr>
        <p:txBody>
          <a:bodyPr>
            <a:noAutofit/>
          </a:bodyPr>
          <a:lstStyle/>
          <a:p>
            <a:pPr algn="ctr"/>
            <a:r>
              <a:rPr lang="en-US" sz="6000" dirty="0" smtClean="0"/>
              <a:t>How Could They </a:t>
            </a:r>
            <a:br>
              <a:rPr lang="en-US" sz="6000" dirty="0" smtClean="0"/>
            </a:br>
            <a:r>
              <a:rPr lang="en-US" sz="6000" dirty="0" smtClean="0"/>
              <a:t>Have Said It Better?</a:t>
            </a:r>
            <a:endParaRPr lang="en-US" sz="6000" dirty="0"/>
          </a:p>
        </p:txBody>
      </p:sp>
    </p:spTree>
    <p:extLst>
      <p:ext uri="{BB962C8B-B14F-4D97-AF65-F5344CB8AC3E}">
        <p14:creationId xmlns:p14="http://schemas.microsoft.com/office/powerpoint/2010/main" val="267123044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5448"/>
            <a:ext cx="8760791" cy="1252728"/>
          </a:xfrm>
        </p:spPr>
        <p:txBody>
          <a:bodyPr>
            <a:noAutofit/>
          </a:bodyPr>
          <a:lstStyle/>
          <a:p>
            <a:r>
              <a:rPr lang="en-US" sz="4400" dirty="0" smtClean="0"/>
              <a:t>How Do You Communicate Your Organization’s Value?</a:t>
            </a:r>
            <a:endParaRPr lang="en-US" sz="4400" dirty="0"/>
          </a:p>
        </p:txBody>
      </p:sp>
      <p:sp>
        <p:nvSpPr>
          <p:cNvPr id="3" name="Content Placeholder 2"/>
          <p:cNvSpPr>
            <a:spLocks noGrp="1"/>
          </p:cNvSpPr>
          <p:nvPr>
            <p:ph idx="1"/>
          </p:nvPr>
        </p:nvSpPr>
        <p:spPr>
          <a:xfrm>
            <a:off x="-13855" y="1427018"/>
            <a:ext cx="9144000" cy="5410200"/>
          </a:xfrm>
          <a:solidFill>
            <a:schemeClr val="accent3">
              <a:lumMod val="40000"/>
              <a:lumOff val="60000"/>
            </a:schemeClr>
          </a:solidFill>
        </p:spPr>
        <p:txBody>
          <a:bodyPr>
            <a:normAutofit/>
          </a:bodyPr>
          <a:lstStyle/>
          <a:p>
            <a:pPr marL="457200" lvl="1" indent="0" algn="ctr">
              <a:buNone/>
            </a:pPr>
            <a:endParaRPr lang="en-US" sz="2400" b="1" dirty="0" smtClean="0"/>
          </a:p>
          <a:p>
            <a:pPr marL="457200" lvl="1" indent="0">
              <a:buNone/>
            </a:pPr>
            <a:r>
              <a:rPr lang="en-US" b="1" u="sng" dirty="0" smtClean="0"/>
              <a:t>TIME-OUT EXERCISE</a:t>
            </a:r>
          </a:p>
          <a:p>
            <a:pPr marL="457200" lvl="1" indent="0" algn="ctr">
              <a:buNone/>
            </a:pPr>
            <a:endParaRPr lang="en-US" sz="1600" dirty="0" smtClean="0"/>
          </a:p>
          <a:p>
            <a:pPr lvl="1">
              <a:buClr>
                <a:schemeClr val="accent1"/>
              </a:buClr>
            </a:pPr>
            <a:r>
              <a:rPr lang="en-US" dirty="0" smtClean="0"/>
              <a:t>Look at your organization through the eyes of your donor and describe what </a:t>
            </a:r>
            <a:r>
              <a:rPr lang="en-US" u="sng" dirty="0" smtClean="0"/>
              <a:t>they</a:t>
            </a:r>
            <a:r>
              <a:rPr lang="en-US" dirty="0" smtClean="0"/>
              <a:t> want to see</a:t>
            </a:r>
          </a:p>
          <a:p>
            <a:pPr lvl="3">
              <a:buClr>
                <a:schemeClr val="accent1"/>
              </a:buClr>
            </a:pPr>
            <a:r>
              <a:rPr lang="en-US" sz="2200" dirty="0" smtClean="0"/>
              <a:t>What does your organization accomplish</a:t>
            </a:r>
          </a:p>
          <a:p>
            <a:pPr lvl="3">
              <a:buClr>
                <a:schemeClr val="accent1"/>
              </a:buClr>
            </a:pPr>
            <a:r>
              <a:rPr lang="en-US" sz="2200" dirty="0" smtClean="0"/>
              <a:t>How is it making your community better</a:t>
            </a:r>
          </a:p>
          <a:p>
            <a:pPr lvl="3">
              <a:buClr>
                <a:schemeClr val="accent1"/>
              </a:buClr>
            </a:pPr>
            <a:r>
              <a:rPr lang="en-US" sz="2200" dirty="0" smtClean="0"/>
              <a:t>How is it helping people</a:t>
            </a:r>
          </a:p>
          <a:p>
            <a:pPr lvl="1">
              <a:buClr>
                <a:schemeClr val="accent1"/>
              </a:buClr>
            </a:pPr>
            <a:endParaRPr lang="en-US" sz="1600" dirty="0"/>
          </a:p>
          <a:p>
            <a:pPr lvl="1">
              <a:buClr>
                <a:schemeClr val="accent1"/>
              </a:buClr>
            </a:pPr>
            <a:r>
              <a:rPr lang="en-US" dirty="0" smtClean="0"/>
              <a:t>Now – if you were the donor – what would you want to know that would make you give more</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extLst>
      <p:ext uri="{BB962C8B-B14F-4D97-AF65-F5344CB8AC3E}">
        <p14:creationId xmlns:p14="http://schemas.microsoft.com/office/powerpoint/2010/main" val="45377405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8052" y="1068584"/>
            <a:ext cx="3857348" cy="3139321"/>
          </a:xfrm>
          <a:prstGeom prst="rect">
            <a:avLst/>
          </a:prstGeom>
        </p:spPr>
        <p:txBody>
          <a:bodyPr wrap="square">
            <a:spAutoFit/>
          </a:bodyPr>
          <a:lstStyle/>
          <a:p>
            <a:r>
              <a:rPr lang="en-US" dirty="0"/>
              <a:t>Hope of research for a rare disease</a:t>
            </a:r>
          </a:p>
          <a:p>
            <a:r>
              <a:rPr lang="en-US" dirty="0"/>
              <a:t>Liza was diagnosed with a rare cancer, synovial sarcoma, in 2011. After a few years of remission, it returned aggressively. After a surprise wedding thrown for her ended, she received hope in the form of a non-traditional treatment method. This campaign was created to help fund clinical research for many people suffering from this rare disease. </a:t>
            </a:r>
          </a:p>
        </p:txBody>
      </p:sp>
      <p:sp>
        <p:nvSpPr>
          <p:cNvPr id="3" name="Rectangle 2"/>
          <p:cNvSpPr/>
          <p:nvPr/>
        </p:nvSpPr>
        <p:spPr>
          <a:xfrm>
            <a:off x="304800" y="4156229"/>
            <a:ext cx="7696200" cy="2062103"/>
          </a:xfrm>
          <a:prstGeom prst="rect">
            <a:avLst/>
          </a:prstGeom>
        </p:spPr>
        <p:txBody>
          <a:bodyPr wrap="square">
            <a:spAutoFit/>
          </a:bodyPr>
          <a:lstStyle/>
          <a:p>
            <a:r>
              <a:rPr lang="en-US" sz="3200" u="sng" dirty="0">
                <a:latin typeface="Arial Rounded MT Bold" panose="020F0704030504030204" pitchFamily="34" charset="0"/>
                <a:cs typeface="Aharoni" panose="02010803020104030203" pitchFamily="2" charset="-79"/>
              </a:rPr>
              <a:t>$</a:t>
            </a:r>
            <a:r>
              <a:rPr lang="en-US" sz="3200" u="sng" dirty="0" smtClean="0">
                <a:latin typeface="Arial Rounded MT Bold" panose="020F0704030504030204" pitchFamily="34" charset="0"/>
                <a:cs typeface="Aharoni" panose="02010803020104030203" pitchFamily="2" charset="-79"/>
              </a:rPr>
              <a:t>561,721</a:t>
            </a:r>
            <a:endParaRPr lang="en-US" sz="3200" u="sng" dirty="0">
              <a:latin typeface="Arial Rounded MT Bold" panose="020F0704030504030204" pitchFamily="34" charset="0"/>
              <a:cs typeface="Aharoni" panose="02010803020104030203" pitchFamily="2" charset="-79"/>
            </a:endParaRPr>
          </a:p>
          <a:p>
            <a:pPr marL="514350" indent="-514350">
              <a:buFont typeface="Arial Rounded MT Bold" panose="020F0704030504030204" pitchFamily="34" charset="0"/>
              <a:buChar char="˜"/>
            </a:pPr>
            <a:r>
              <a:rPr lang="en-US" sz="3200" dirty="0">
                <a:latin typeface="Arial Rounded MT Bold" panose="020F0704030504030204" pitchFamily="34" charset="0"/>
                <a:cs typeface="Aharoni" panose="02010803020104030203" pitchFamily="2" charset="-79"/>
              </a:rPr>
              <a:t>Raised by 3,532 people </a:t>
            </a:r>
            <a:endParaRPr lang="en-US" sz="3200" dirty="0" smtClean="0">
              <a:latin typeface="Arial Rounded MT Bold" panose="020F0704030504030204" pitchFamily="34" charset="0"/>
              <a:cs typeface="Aharoni" panose="02010803020104030203" pitchFamily="2" charset="-79"/>
            </a:endParaRPr>
          </a:p>
          <a:p>
            <a:pPr marL="514350" indent="-514350">
              <a:buFont typeface="Arial Rounded MT Bold" panose="020F0704030504030204" pitchFamily="34" charset="0"/>
              <a:buChar char="˜"/>
            </a:pPr>
            <a:r>
              <a:rPr lang="en-US" sz="3200" dirty="0" smtClean="0">
                <a:latin typeface="Arial Rounded MT Bold" panose="020F0704030504030204" pitchFamily="34" charset="0"/>
                <a:cs typeface="Aharoni" panose="02010803020104030203" pitchFamily="2" charset="-79"/>
              </a:rPr>
              <a:t>in </a:t>
            </a:r>
            <a:r>
              <a:rPr lang="en-US" sz="3200" dirty="0">
                <a:latin typeface="Arial Rounded MT Bold" panose="020F0704030504030204" pitchFamily="34" charset="0"/>
                <a:cs typeface="Aharoni" panose="02010803020104030203" pitchFamily="2" charset="-79"/>
              </a:rPr>
              <a:t>3 months </a:t>
            </a:r>
            <a:endParaRPr lang="en-US" sz="3200" dirty="0" smtClean="0">
              <a:latin typeface="Arial Rounded MT Bold" panose="020F0704030504030204" pitchFamily="34" charset="0"/>
              <a:cs typeface="Aharoni" panose="02010803020104030203" pitchFamily="2" charset="-79"/>
            </a:endParaRPr>
          </a:p>
          <a:p>
            <a:pPr marL="514350" indent="-514350">
              <a:buFont typeface="Arial Rounded MT Bold" panose="020F0704030504030204" pitchFamily="34" charset="0"/>
              <a:buChar char="˜"/>
            </a:pPr>
            <a:r>
              <a:rPr lang="en-US" sz="3200" dirty="0" smtClean="0">
                <a:latin typeface="Arial Rounded MT Bold" panose="020F0704030504030204" pitchFamily="34" charset="0"/>
                <a:cs typeface="Aharoni" panose="02010803020104030203" pitchFamily="2" charset="-79"/>
              </a:rPr>
              <a:t>To fund clinical research</a:t>
            </a:r>
            <a:endParaRPr lang="en-US" sz="3200" dirty="0">
              <a:latin typeface="Arial Rounded MT Bold" panose="020F0704030504030204" pitchFamily="34" charset="0"/>
              <a:cs typeface="Aharoni" panose="02010803020104030203" pitchFamily="2" charset="-79"/>
            </a:endParaRPr>
          </a:p>
        </p:txBody>
      </p:sp>
      <p:sp>
        <p:nvSpPr>
          <p:cNvPr id="4" name="TextBox 3"/>
          <p:cNvSpPr txBox="1"/>
          <p:nvPr/>
        </p:nvSpPr>
        <p:spPr>
          <a:xfrm>
            <a:off x="5158995" y="332585"/>
            <a:ext cx="3348032" cy="707886"/>
          </a:xfrm>
          <a:prstGeom prst="rect">
            <a:avLst/>
          </a:prstGeom>
          <a:noFill/>
        </p:spPr>
        <p:txBody>
          <a:bodyPr wrap="none" rtlCol="0">
            <a:spAutoFit/>
          </a:bodyPr>
          <a:lstStyle/>
          <a:p>
            <a:r>
              <a:rPr lang="en-US" sz="4000" dirty="0" smtClean="0">
                <a:latin typeface="Arial Rounded MT Bold" panose="020F0704030504030204" pitchFamily="34" charset="0"/>
              </a:rPr>
              <a:t>Love for Liza</a:t>
            </a:r>
            <a:endParaRPr lang="en-US" sz="4000" dirty="0">
              <a:latin typeface="Arial Rounded MT Bold" panose="020F070403050403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384760"/>
            <a:ext cx="1597991" cy="246119"/>
          </a:xfrm>
          <a:prstGeom prst="rect">
            <a:avLst/>
          </a:prstGeom>
          <a:noFill/>
          <a:ln>
            <a:noFill/>
          </a:ln>
        </p:spPr>
      </p:pic>
      <p:pic>
        <p:nvPicPr>
          <p:cNvPr id="1026" name="Picture 2" descr="https://fbexternal-a.akamaihd.net/safe_image.php?d=AQDSlQq3ijeCq9f7&amp;w=470&amp;h=246&amp;url=http%3A%2F%2Fmedia3.s-nbcnews.com%2Fj%2Fstreams%2F2014%2FDecember%2F141220%2F1D274907469267-tdy_jones_liza_141220.blocks_desktop_large.jpg&amp;cfs=1&amp;upscale=1&amp;sx=0&amp;sy=26&amp;sw=730&amp;sh=38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800" y="686528"/>
            <a:ext cx="4419600" cy="274247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783948"/>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88403"/>
            <a:ext cx="8229600" cy="1143000"/>
          </a:xfrm>
        </p:spPr>
        <p:txBody>
          <a:bodyPr/>
          <a:lstStyle/>
          <a:p>
            <a:r>
              <a:rPr lang="en-US" b="1" dirty="0" smtClean="0"/>
              <a:t>Love for Liza</a:t>
            </a:r>
            <a:endParaRPr lang="en-US" b="1" dirty="0"/>
          </a:p>
        </p:txBody>
      </p:sp>
      <p:sp>
        <p:nvSpPr>
          <p:cNvPr id="6" name="AutoShape 2" descr="Image result for love for liz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love for liz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6384760"/>
            <a:ext cx="1597991" cy="246119"/>
          </a:xfrm>
          <a:prstGeom prst="rect">
            <a:avLst/>
          </a:prstGeom>
          <a:noFill/>
          <a:ln>
            <a:noFill/>
          </a:ln>
        </p:spPr>
      </p:pic>
      <p:pic>
        <p:nvPicPr>
          <p:cNvPr id="5" name="POWVNAQ_P1Q"/>
          <p:cNvPicPr>
            <a:picLocks noRot="1" noChangeAspect="1"/>
          </p:cNvPicPr>
          <p:nvPr>
            <a:videoFile r:link="rId1"/>
          </p:nvPr>
        </p:nvPicPr>
        <p:blipFill>
          <a:blip r:embed="rId4"/>
          <a:stretch>
            <a:fillRect/>
          </a:stretch>
        </p:blipFill>
        <p:spPr>
          <a:xfrm>
            <a:off x="360296" y="1584160"/>
            <a:ext cx="8534400" cy="4800600"/>
          </a:xfrm>
          <a:prstGeom prst="rect">
            <a:avLst/>
          </a:prstGeom>
        </p:spPr>
      </p:pic>
    </p:spTree>
    <p:extLst>
      <p:ext uri="{BB962C8B-B14F-4D97-AF65-F5344CB8AC3E}">
        <p14:creationId xmlns:p14="http://schemas.microsoft.com/office/powerpoint/2010/main" val="9124590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Share Some Ideas</a:t>
            </a:r>
            <a:endParaRPr lang="en-US" sz="4400" dirty="0"/>
          </a:p>
        </p:txBody>
      </p:sp>
      <p:sp>
        <p:nvSpPr>
          <p:cNvPr id="3" name="Content Placeholder 2"/>
          <p:cNvSpPr>
            <a:spLocks noGrp="1"/>
          </p:cNvSpPr>
          <p:nvPr>
            <p:ph idx="1"/>
          </p:nvPr>
        </p:nvSpPr>
        <p:spPr/>
        <p:txBody>
          <a:bodyPr/>
          <a:lstStyle/>
          <a:p>
            <a:r>
              <a:rPr lang="en-US" dirty="0" smtClean="0"/>
              <a:t>Turn to the person next to you, share with them your earliest recollection of giving; how did you learn to give – who taught you and how it made you feel</a:t>
            </a:r>
          </a:p>
          <a:p>
            <a:endParaRPr lang="en-US" dirty="0"/>
          </a:p>
          <a:p>
            <a:r>
              <a:rPr lang="en-US" dirty="0" smtClean="0"/>
              <a:t>Then reverse the process</a:t>
            </a:r>
            <a:endParaRPr 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657600"/>
            <a:ext cx="3000375" cy="199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extLst>
      <p:ext uri="{BB962C8B-B14F-4D97-AF65-F5344CB8AC3E}">
        <p14:creationId xmlns:p14="http://schemas.microsoft.com/office/powerpoint/2010/main" val="13257547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84666"/>
            <a:ext cx="3129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65331" y="297332"/>
            <a:ext cx="6427398" cy="63988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6440428"/>
            <a:ext cx="1597991" cy="246119"/>
          </a:xfrm>
          <a:prstGeom prst="rect">
            <a:avLst/>
          </a:prstGeom>
          <a:noFill/>
          <a:ln>
            <a:noFill/>
          </a:ln>
        </p:spPr>
      </p:pic>
      <p:sp>
        <p:nvSpPr>
          <p:cNvPr id="2" name="TextBox 1"/>
          <p:cNvSpPr txBox="1"/>
          <p:nvPr/>
        </p:nvSpPr>
        <p:spPr>
          <a:xfrm>
            <a:off x="6934201" y="2667000"/>
            <a:ext cx="1752600" cy="2123658"/>
          </a:xfrm>
          <a:prstGeom prst="rect">
            <a:avLst/>
          </a:prstGeom>
          <a:noFill/>
        </p:spPr>
        <p:txBody>
          <a:bodyPr wrap="square" rtlCol="0">
            <a:spAutoFit/>
          </a:bodyPr>
          <a:lstStyle/>
          <a:p>
            <a:r>
              <a:rPr lang="en-US" sz="4400" b="1" dirty="0" smtClean="0">
                <a:solidFill>
                  <a:schemeClr val="accent1"/>
                </a:solidFill>
              </a:rPr>
              <a:t>Tell a Good Story</a:t>
            </a:r>
            <a:endParaRPr lang="en-US" sz="4400" b="1" dirty="0">
              <a:solidFill>
                <a:schemeClr val="accent1"/>
              </a:solidFill>
            </a:endParaRPr>
          </a:p>
        </p:txBody>
      </p:sp>
    </p:spTree>
    <p:extLst>
      <p:ext uri="{BB962C8B-B14F-4D97-AF65-F5344CB8AC3E}">
        <p14:creationId xmlns:p14="http://schemas.microsoft.com/office/powerpoint/2010/main" val="2924546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4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52400" y="155448"/>
            <a:ext cx="8534400" cy="1252728"/>
          </a:xfrm>
        </p:spPr>
        <p:txBody>
          <a:bodyPr>
            <a:noAutofit/>
          </a:bodyPr>
          <a:lstStyle/>
          <a:p>
            <a:r>
              <a:rPr lang="en-US" sz="4400" dirty="0"/>
              <a:t>Rethink Old </a:t>
            </a:r>
            <a:r>
              <a:rPr lang="en-US" sz="4400" dirty="0" smtClean="0"/>
              <a:t/>
            </a:r>
            <a:br>
              <a:rPr lang="en-US" sz="4400" dirty="0" smtClean="0"/>
            </a:br>
            <a:r>
              <a:rPr lang="en-US" sz="4400" dirty="0" smtClean="0"/>
              <a:t>Generalizations About </a:t>
            </a:r>
            <a:r>
              <a:rPr lang="en-US" sz="4400" dirty="0"/>
              <a:t>Motivation</a:t>
            </a:r>
          </a:p>
        </p:txBody>
      </p:sp>
      <p:sp>
        <p:nvSpPr>
          <p:cNvPr id="103427" name="Rectangle 3"/>
          <p:cNvSpPr>
            <a:spLocks noGrp="1" noChangeArrowheads="1"/>
          </p:cNvSpPr>
          <p:nvPr>
            <p:ph idx="1"/>
          </p:nvPr>
        </p:nvSpPr>
        <p:spPr>
          <a:xfrm>
            <a:off x="228600" y="1792965"/>
            <a:ext cx="5943600" cy="4625609"/>
          </a:xfrm>
        </p:spPr>
        <p:txBody>
          <a:bodyPr/>
          <a:lstStyle/>
          <a:p>
            <a:pPr marL="118872" indent="0">
              <a:lnSpc>
                <a:spcPct val="80000"/>
              </a:lnSpc>
              <a:buNone/>
            </a:pPr>
            <a:r>
              <a:rPr lang="en-US" sz="2800" b="1" u="sng" dirty="0" smtClean="0"/>
              <a:t>This is not your father’s philanthropy</a:t>
            </a:r>
          </a:p>
          <a:p>
            <a:pPr>
              <a:lnSpc>
                <a:spcPct val="80000"/>
              </a:lnSpc>
            </a:pPr>
            <a:endParaRPr lang="en-US" sz="2800" dirty="0"/>
          </a:p>
          <a:p>
            <a:pPr>
              <a:lnSpc>
                <a:spcPct val="80000"/>
              </a:lnSpc>
            </a:pPr>
            <a:r>
              <a:rPr lang="en-US" sz="2400" dirty="0" smtClean="0"/>
              <a:t>Today’s donors are </a:t>
            </a:r>
            <a:r>
              <a:rPr lang="en-US" sz="2400" dirty="0"/>
              <a:t>not always motivated by the old “carrots” – recognition, peer pressure, guilt, quest for </a:t>
            </a:r>
            <a:r>
              <a:rPr lang="en-US" sz="2400" dirty="0" smtClean="0"/>
              <a:t>immortality</a:t>
            </a:r>
          </a:p>
          <a:p>
            <a:pPr>
              <a:lnSpc>
                <a:spcPct val="80000"/>
              </a:lnSpc>
            </a:pPr>
            <a:endParaRPr lang="en-US" sz="2400" dirty="0"/>
          </a:p>
          <a:p>
            <a:pPr>
              <a:lnSpc>
                <a:spcPct val="80000"/>
              </a:lnSpc>
            </a:pPr>
            <a:r>
              <a:rPr lang="en-US" sz="2400" dirty="0"/>
              <a:t>They are cause-drawn and </a:t>
            </a:r>
            <a:r>
              <a:rPr lang="en-US" sz="2400" dirty="0" smtClean="0"/>
              <a:t>outcome-motivated</a:t>
            </a:r>
          </a:p>
          <a:p>
            <a:pPr>
              <a:lnSpc>
                <a:spcPct val="80000"/>
              </a:lnSpc>
            </a:pPr>
            <a:endParaRPr lang="en-US" sz="2400" dirty="0"/>
          </a:p>
          <a:p>
            <a:pPr>
              <a:lnSpc>
                <a:spcPct val="80000"/>
              </a:lnSpc>
            </a:pPr>
            <a:r>
              <a:rPr lang="en-US" sz="2400" dirty="0"/>
              <a:t>They </a:t>
            </a:r>
            <a:r>
              <a:rPr lang="en-US" sz="2400" dirty="0" smtClean="0"/>
              <a:t>want accountability </a:t>
            </a:r>
            <a:r>
              <a:rPr lang="en-US" sz="2400" dirty="0"/>
              <a:t>and </a:t>
            </a:r>
            <a:r>
              <a:rPr lang="en-US" sz="2400" dirty="0" smtClean="0"/>
              <a:t>transparency</a:t>
            </a:r>
          </a:p>
          <a:p>
            <a:pPr>
              <a:lnSpc>
                <a:spcPct val="80000"/>
              </a:lnSpc>
            </a:pPr>
            <a:endParaRPr lang="en-US" sz="2400" dirty="0" smtClean="0"/>
          </a:p>
          <a:p>
            <a:pPr>
              <a:lnSpc>
                <a:spcPct val="80000"/>
              </a:lnSpc>
            </a:pPr>
            <a:r>
              <a:rPr lang="en-US" sz="2400" dirty="0" smtClean="0"/>
              <a:t>They want to have an impact  and they want to know the impact they are having</a:t>
            </a:r>
          </a:p>
        </p:txBody>
      </p:sp>
      <p:pic>
        <p:nvPicPr>
          <p:cNvPr id="78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8592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9624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Web Small Danosky Logo - no tagline.jpg"/>
          <p:cNvPicPr>
            <a:picLocks noChangeAspect="1"/>
          </p:cNvPicPr>
          <p:nvPr/>
        </p:nvPicPr>
        <p:blipFill>
          <a:blip r:embed="rId5" cstate="print"/>
          <a:stretch>
            <a:fillRect/>
          </a:stretch>
        </p:blipFill>
        <p:spPr>
          <a:xfrm>
            <a:off x="6477000" y="6248400"/>
            <a:ext cx="2209800" cy="340349"/>
          </a:xfrm>
          <a:prstGeom prst="rect">
            <a:avLst/>
          </a:prstGeom>
        </p:spPr>
      </p:pic>
    </p:spTree>
    <p:extLst>
      <p:ext uri="{BB962C8B-B14F-4D97-AF65-F5344CB8AC3E}">
        <p14:creationId xmlns:p14="http://schemas.microsoft.com/office/powerpoint/2010/main" val="7178169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42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427">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200" y="1676400"/>
            <a:ext cx="8077200" cy="1673352"/>
          </a:xfrm>
        </p:spPr>
        <p:txBody>
          <a:bodyPr>
            <a:noAutofit/>
          </a:bodyPr>
          <a:lstStyle/>
          <a:p>
            <a:pPr algn="ctr"/>
            <a:r>
              <a:rPr lang="en-US" sz="6600" dirty="0" smtClean="0"/>
              <a:t>Building a Stewardship Program</a:t>
            </a:r>
            <a:br>
              <a:rPr lang="en-US" sz="6600" dirty="0" smtClean="0"/>
            </a:br>
            <a:r>
              <a:rPr lang="en-US" sz="6600" dirty="0" smtClean="0"/>
              <a:t/>
            </a:r>
            <a:br>
              <a:rPr lang="en-US" sz="6600" dirty="0" smtClean="0"/>
            </a:br>
            <a:endParaRPr lang="en-US" sz="6600"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r>
              <a:rPr lang="en-US" sz="4400" dirty="0" smtClean="0"/>
              <a:t>Motivation </a:t>
            </a:r>
            <a:r>
              <a:rPr lang="en-US" sz="4400" dirty="0"/>
              <a:t>is Ignited by Passion for the Mission</a:t>
            </a:r>
          </a:p>
        </p:txBody>
      </p:sp>
      <p:sp>
        <p:nvSpPr>
          <p:cNvPr id="28675" name="Rectangle 3"/>
          <p:cNvSpPr>
            <a:spLocks noGrp="1" noChangeArrowheads="1"/>
          </p:cNvSpPr>
          <p:nvPr>
            <p:ph type="body" idx="1"/>
          </p:nvPr>
        </p:nvSpPr>
        <p:spPr/>
        <p:txBody>
          <a:bodyPr>
            <a:normAutofit lnSpcReduction="10000"/>
          </a:bodyPr>
          <a:lstStyle/>
          <a:p>
            <a:pPr>
              <a:lnSpc>
                <a:spcPct val="90000"/>
              </a:lnSpc>
            </a:pPr>
            <a:r>
              <a:rPr lang="en-US" sz="2400" dirty="0"/>
              <a:t>The age of passive philanthropy is </a:t>
            </a:r>
            <a:r>
              <a:rPr lang="en-US" sz="2400" dirty="0" smtClean="0"/>
              <a:t>ending; </a:t>
            </a:r>
            <a:r>
              <a:rPr lang="en-US" sz="2400" dirty="0"/>
              <a:t>as the face of philanthropy changes, so does its quest</a:t>
            </a:r>
            <a:r>
              <a:rPr lang="en-US" sz="2400" dirty="0" smtClean="0"/>
              <a:t>.</a:t>
            </a:r>
          </a:p>
          <a:p>
            <a:pPr>
              <a:lnSpc>
                <a:spcPct val="90000"/>
              </a:lnSpc>
            </a:pPr>
            <a:endParaRPr lang="en-US" sz="2400" dirty="0"/>
          </a:p>
          <a:p>
            <a:pPr>
              <a:lnSpc>
                <a:spcPct val="90000"/>
              </a:lnSpc>
            </a:pPr>
            <a:r>
              <a:rPr lang="en-US" sz="2400" dirty="0"/>
              <a:t>A heightened interest in outcomes is replacing a need for rewards </a:t>
            </a:r>
            <a:r>
              <a:rPr lang="en-US" sz="2400" dirty="0" smtClean="0"/>
              <a:t>and recognition</a:t>
            </a:r>
          </a:p>
          <a:p>
            <a:pPr>
              <a:lnSpc>
                <a:spcPct val="90000"/>
              </a:lnSpc>
            </a:pPr>
            <a:endParaRPr lang="en-US" sz="2400" dirty="0"/>
          </a:p>
          <a:p>
            <a:pPr>
              <a:lnSpc>
                <a:spcPct val="90000"/>
              </a:lnSpc>
            </a:pPr>
            <a:r>
              <a:rPr lang="en-US" sz="2400" dirty="0"/>
              <a:t>Passion is fueled by involvement (previews, volunteerism, on-site visits, opportunities for advocacy</a:t>
            </a:r>
            <a:r>
              <a:rPr lang="en-US" sz="2400" dirty="0" smtClean="0"/>
              <a:t>)</a:t>
            </a:r>
          </a:p>
          <a:p>
            <a:pPr>
              <a:lnSpc>
                <a:spcPct val="90000"/>
              </a:lnSpc>
            </a:pPr>
            <a:endParaRPr lang="en-US" sz="2400" dirty="0"/>
          </a:p>
          <a:p>
            <a:pPr>
              <a:lnSpc>
                <a:spcPct val="90000"/>
              </a:lnSpc>
            </a:pPr>
            <a:r>
              <a:rPr lang="en-US" sz="2400" dirty="0" smtClean="0"/>
              <a:t>Engaging a donor </a:t>
            </a:r>
            <a:r>
              <a:rPr lang="en-US" sz="2400" dirty="0"/>
              <a:t>must be </a:t>
            </a:r>
            <a:r>
              <a:rPr lang="en-US" sz="2400" dirty="0" smtClean="0"/>
              <a:t>mission-connected</a:t>
            </a:r>
          </a:p>
          <a:p>
            <a:pPr>
              <a:lnSpc>
                <a:spcPct val="90000"/>
              </a:lnSpc>
            </a:pPr>
            <a:endParaRPr lang="en-US" sz="2400" dirty="0"/>
          </a:p>
          <a:p>
            <a:pPr>
              <a:lnSpc>
                <a:spcPct val="90000"/>
              </a:lnSpc>
            </a:pPr>
            <a:r>
              <a:rPr lang="en-US" sz="2400" dirty="0" smtClean="0"/>
              <a:t>All </a:t>
            </a:r>
            <a:r>
              <a:rPr lang="en-US" sz="2400" dirty="0"/>
              <a:t>meetings involving donors and volunteers need to have a “mission moment” with a direct message from those who benefit from what you do</a:t>
            </a:r>
          </a:p>
        </p:txBody>
      </p:sp>
      <p:pic>
        <p:nvPicPr>
          <p:cNvPr id="4" name="Picture 3"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spTree>
    <p:extLst>
      <p:ext uri="{BB962C8B-B14F-4D97-AF65-F5344CB8AC3E}">
        <p14:creationId xmlns:p14="http://schemas.microsoft.com/office/powerpoint/2010/main" val="57630814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52400"/>
            <a:ext cx="8684591" cy="1251062"/>
          </a:xfrm>
        </p:spPr>
        <p:txBody>
          <a:bodyPr>
            <a:noAutofit/>
          </a:bodyPr>
          <a:lstStyle/>
          <a:p>
            <a:r>
              <a:rPr lang="en-US" sz="4400" dirty="0" smtClean="0"/>
              <a:t>How do you build a </a:t>
            </a:r>
            <a:br>
              <a:rPr lang="en-US" sz="4400" dirty="0" smtClean="0"/>
            </a:br>
            <a:r>
              <a:rPr lang="en-US" sz="4400" dirty="0" smtClean="0"/>
              <a:t>strong development program? </a:t>
            </a:r>
            <a:endParaRPr lang="en-US" sz="4400" dirty="0"/>
          </a:p>
        </p:txBody>
      </p:sp>
      <p:sp>
        <p:nvSpPr>
          <p:cNvPr id="7" name="TextBox 6"/>
          <p:cNvSpPr txBox="1"/>
          <p:nvPr/>
        </p:nvSpPr>
        <p:spPr>
          <a:xfrm>
            <a:off x="457200" y="1600200"/>
            <a:ext cx="8153400" cy="4955203"/>
          </a:xfrm>
          <a:prstGeom prst="rect">
            <a:avLst/>
          </a:prstGeom>
          <a:noFill/>
        </p:spPr>
        <p:txBody>
          <a:bodyPr wrap="square" rtlCol="0">
            <a:spAutoFit/>
          </a:bodyPr>
          <a:lstStyle/>
          <a:p>
            <a:r>
              <a:rPr lang="en-US" sz="3200" dirty="0" smtClean="0"/>
              <a:t>A systematic process of:</a:t>
            </a:r>
          </a:p>
          <a:p>
            <a:endParaRPr lang="en-US" sz="1000" dirty="0" smtClean="0"/>
          </a:p>
          <a:p>
            <a:pPr marL="2286000" lvl="4" indent="-457200">
              <a:buClr>
                <a:schemeClr val="accent2"/>
              </a:buClr>
              <a:buFont typeface="Wingdings" panose="05000000000000000000" pitchFamily="2" charset="2"/>
              <a:buChar char="ü"/>
            </a:pPr>
            <a:r>
              <a:rPr lang="en-US" sz="3200" dirty="0" smtClean="0"/>
              <a:t>identifying </a:t>
            </a:r>
          </a:p>
          <a:p>
            <a:pPr marL="2286000" lvl="4" indent="-457200">
              <a:buClr>
                <a:schemeClr val="accent2"/>
              </a:buClr>
              <a:buFont typeface="Wingdings" panose="05000000000000000000" pitchFamily="2" charset="2"/>
              <a:buChar char="ü"/>
            </a:pPr>
            <a:r>
              <a:rPr lang="en-US" sz="3200" dirty="0" smtClean="0"/>
              <a:t>cultivating </a:t>
            </a:r>
          </a:p>
          <a:p>
            <a:pPr marL="2286000" lvl="4" indent="-457200">
              <a:buClr>
                <a:schemeClr val="accent2"/>
              </a:buClr>
              <a:buFont typeface="Wingdings" panose="05000000000000000000" pitchFamily="2" charset="2"/>
              <a:buChar char="ü"/>
            </a:pPr>
            <a:r>
              <a:rPr lang="en-US" sz="3200" dirty="0" smtClean="0"/>
              <a:t>soliciting </a:t>
            </a:r>
          </a:p>
          <a:p>
            <a:pPr marL="2286000" lvl="4" indent="-457200">
              <a:buClr>
                <a:schemeClr val="accent2"/>
              </a:buClr>
              <a:buFont typeface="Wingdings" panose="05000000000000000000" pitchFamily="2" charset="2"/>
              <a:buChar char="ü"/>
            </a:pPr>
            <a:r>
              <a:rPr lang="en-US" sz="3200" dirty="0" smtClean="0"/>
              <a:t>stewarding </a:t>
            </a:r>
          </a:p>
          <a:p>
            <a:pPr lvl="4"/>
            <a:endParaRPr lang="en-US" sz="1400" dirty="0" smtClean="0"/>
          </a:p>
          <a:p>
            <a:r>
              <a:rPr lang="en-US" sz="3200" dirty="0" smtClean="0"/>
              <a:t>donors who have the affinity for your cause and the capacity to make a magnificent contribution</a:t>
            </a:r>
            <a:r>
              <a:rPr lang="en-US" sz="3600" dirty="0" smtClean="0"/>
              <a:t/>
            </a:r>
            <a:br>
              <a:rPr lang="en-US" sz="3600" dirty="0" smtClean="0"/>
            </a:br>
            <a:endParaRPr lang="en-US" sz="36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uiExpand="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636776"/>
          </a:xfrm>
        </p:spPr>
        <p:txBody>
          <a:bodyPr>
            <a:noAutofit/>
          </a:bodyPr>
          <a:lstStyle/>
          <a:p>
            <a:pPr algn="ctr"/>
            <a:r>
              <a:rPr lang="en-US" sz="6000" dirty="0" smtClean="0"/>
              <a:t>Who are Your </a:t>
            </a:r>
            <a:br>
              <a:rPr lang="en-US" sz="6000" dirty="0" smtClean="0"/>
            </a:br>
            <a:r>
              <a:rPr lang="en-US" sz="6000" dirty="0" smtClean="0"/>
              <a:t>Major Donors?</a:t>
            </a:r>
            <a:br>
              <a:rPr lang="en-US" sz="6000" dirty="0" smtClean="0"/>
            </a:br>
            <a:r>
              <a:rPr lang="en-US" sz="4800" dirty="0" smtClean="0">
                <a:solidFill>
                  <a:schemeClr val="tx1"/>
                </a:solidFill>
              </a:rPr>
              <a:t>Make a list – do it once</a:t>
            </a:r>
            <a:endParaRPr lang="en-US" sz="4800" dirty="0">
              <a:solidFill>
                <a:schemeClr val="tx1"/>
              </a:solidFill>
            </a:endParaRPr>
          </a:p>
        </p:txBody>
      </p:sp>
      <p:pic>
        <p:nvPicPr>
          <p:cNvPr id="4710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133600" y="2895600"/>
            <a:ext cx="4800600" cy="3717808"/>
          </a:xfrm>
          <a:prstGeom prst="rect">
            <a:avLst/>
          </a:prstGeom>
          <a:solidFill>
            <a:schemeClr val="accent2"/>
          </a:solidFill>
          <a:ln>
            <a:noFill/>
          </a:ln>
        </p:spPr>
      </p:pic>
    </p:spTree>
    <p:extLst>
      <p:ext uri="{BB962C8B-B14F-4D97-AF65-F5344CB8AC3E}">
        <p14:creationId xmlns:p14="http://schemas.microsoft.com/office/powerpoint/2010/main" val="1356001522"/>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Engaging Major Donors</a:t>
            </a:r>
            <a:endParaRPr lang="en-US" sz="4400" dirty="0"/>
          </a:p>
        </p:txBody>
      </p:sp>
      <p:sp>
        <p:nvSpPr>
          <p:cNvPr id="4" name="Text Placeholder 3"/>
          <p:cNvSpPr>
            <a:spLocks noGrp="1"/>
          </p:cNvSpPr>
          <p:nvPr>
            <p:ph type="body" idx="1"/>
          </p:nvPr>
        </p:nvSpPr>
        <p:spPr/>
        <p:txBody>
          <a:bodyPr>
            <a:normAutofit fontScale="92500"/>
          </a:bodyPr>
          <a:lstStyle/>
          <a:p>
            <a:r>
              <a:rPr lang="en-US" dirty="0" smtClean="0"/>
              <a:t>Who Are Your Best Donors</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t>Current donors to your annual fund</a:t>
            </a:r>
          </a:p>
          <a:p>
            <a:pPr lvl="1"/>
            <a:r>
              <a:rPr lang="en-US" dirty="0" smtClean="0"/>
              <a:t>10 – 20% of donors at the high end of your gift table for the past three years</a:t>
            </a:r>
          </a:p>
          <a:p>
            <a:pPr lvl="1"/>
            <a:r>
              <a:rPr lang="en-US" dirty="0" smtClean="0"/>
              <a:t>1</a:t>
            </a:r>
            <a:r>
              <a:rPr lang="en-US" baseline="30000" dirty="0" smtClean="0"/>
              <a:t>st</a:t>
            </a:r>
            <a:r>
              <a:rPr lang="en-US" dirty="0" smtClean="0"/>
              <a:t> time donors at a higher than average gift level</a:t>
            </a:r>
          </a:p>
          <a:p>
            <a:endParaRPr lang="en-US" dirty="0" smtClean="0"/>
          </a:p>
          <a:p>
            <a:r>
              <a:rPr lang="en-US" dirty="0" smtClean="0"/>
              <a:t>Event donors who have given more than is expected at an event</a:t>
            </a:r>
          </a:p>
          <a:p>
            <a:endParaRPr lang="en-US" dirty="0" smtClean="0"/>
          </a:p>
          <a:p>
            <a:r>
              <a:rPr lang="en-US" dirty="0" smtClean="0"/>
              <a:t>Donors who have given for 10-15-20 years or more.</a:t>
            </a:r>
          </a:p>
          <a:p>
            <a:endParaRPr lang="en-US" dirty="0"/>
          </a:p>
          <a:p>
            <a:r>
              <a:rPr lang="en-US" dirty="0" smtClean="0"/>
              <a:t>Volunteers who have been loyal to you</a:t>
            </a:r>
          </a:p>
          <a:p>
            <a:pPr lvl="1"/>
            <a:endParaRPr lang="en-US" dirty="0"/>
          </a:p>
        </p:txBody>
      </p:sp>
      <p:sp>
        <p:nvSpPr>
          <p:cNvPr id="6" name="Text Placeholder 5"/>
          <p:cNvSpPr>
            <a:spLocks noGrp="1"/>
          </p:cNvSpPr>
          <p:nvPr>
            <p:ph type="body" sz="quarter" idx="3"/>
          </p:nvPr>
        </p:nvSpPr>
        <p:spPr/>
        <p:txBody>
          <a:bodyPr/>
          <a:lstStyle/>
          <a:p>
            <a:r>
              <a:rPr lang="en-US" dirty="0" smtClean="0"/>
              <a:t>What do you Do?</a:t>
            </a:r>
            <a:endParaRPr lang="en-US" dirty="0"/>
          </a:p>
        </p:txBody>
      </p:sp>
      <p:sp>
        <p:nvSpPr>
          <p:cNvPr id="7" name="Content Placeholder 6"/>
          <p:cNvSpPr>
            <a:spLocks noGrp="1"/>
          </p:cNvSpPr>
          <p:nvPr>
            <p:ph sz="quarter" idx="4"/>
          </p:nvPr>
        </p:nvSpPr>
        <p:spPr/>
        <p:txBody>
          <a:bodyPr>
            <a:normAutofit fontScale="92500" lnSpcReduction="20000"/>
          </a:bodyPr>
          <a:lstStyle/>
          <a:p>
            <a:r>
              <a:rPr lang="en-US" dirty="0" smtClean="0"/>
              <a:t>Call Them</a:t>
            </a:r>
          </a:p>
          <a:p>
            <a:endParaRPr lang="en-US" dirty="0"/>
          </a:p>
          <a:p>
            <a:r>
              <a:rPr lang="en-US" dirty="0" smtClean="0"/>
              <a:t>Write Them a Meaningful Note or Letter</a:t>
            </a:r>
          </a:p>
          <a:p>
            <a:endParaRPr lang="en-US" dirty="0"/>
          </a:p>
          <a:p>
            <a:r>
              <a:rPr lang="en-US" dirty="0" smtClean="0"/>
              <a:t>Invite Them to An Event (as your guest!)</a:t>
            </a:r>
          </a:p>
          <a:p>
            <a:endParaRPr lang="en-US" dirty="0"/>
          </a:p>
          <a:p>
            <a:r>
              <a:rPr lang="en-US" dirty="0" smtClean="0"/>
              <a:t>Share NEW Information (not in a newsletter)</a:t>
            </a:r>
          </a:p>
          <a:p>
            <a:endParaRPr lang="en-US" dirty="0"/>
          </a:p>
          <a:p>
            <a:r>
              <a:rPr lang="en-US" dirty="0" smtClean="0"/>
              <a:t>Meet with them annually </a:t>
            </a:r>
            <a:r>
              <a:rPr lang="en-US" smtClean="0"/>
              <a:t>and don’t ask for money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Your Other Donors</a:t>
            </a:r>
            <a:endParaRPr lang="en-US" dirty="0"/>
          </a:p>
        </p:txBody>
      </p:sp>
      <p:sp>
        <p:nvSpPr>
          <p:cNvPr id="3" name="Text Placeholder 2"/>
          <p:cNvSpPr>
            <a:spLocks noGrp="1"/>
          </p:cNvSpPr>
          <p:nvPr>
            <p:ph type="body" idx="1"/>
          </p:nvPr>
        </p:nvSpPr>
        <p:spPr/>
        <p:txBody>
          <a:bodyPr/>
          <a:lstStyle/>
          <a:p>
            <a:r>
              <a:rPr lang="en-US" dirty="0" smtClean="0"/>
              <a:t>Who They Are?</a:t>
            </a:r>
            <a:endParaRPr lang="en-US" dirty="0"/>
          </a:p>
        </p:txBody>
      </p:sp>
      <p:sp>
        <p:nvSpPr>
          <p:cNvPr id="4" name="Content Placeholder 3"/>
          <p:cNvSpPr>
            <a:spLocks noGrp="1"/>
          </p:cNvSpPr>
          <p:nvPr>
            <p:ph sz="half" idx="2"/>
          </p:nvPr>
        </p:nvSpPr>
        <p:spPr/>
        <p:txBody>
          <a:bodyPr/>
          <a:lstStyle/>
          <a:p>
            <a:r>
              <a:rPr lang="en-US" dirty="0" smtClean="0"/>
              <a:t>Loyal, Consistent Donors</a:t>
            </a:r>
          </a:p>
          <a:p>
            <a:endParaRPr lang="en-US" dirty="0"/>
          </a:p>
          <a:p>
            <a:r>
              <a:rPr lang="en-US" dirty="0" smtClean="0"/>
              <a:t>First time donors</a:t>
            </a:r>
          </a:p>
          <a:p>
            <a:endParaRPr lang="en-US" dirty="0"/>
          </a:p>
          <a:p>
            <a:r>
              <a:rPr lang="en-US" dirty="0" smtClean="0"/>
              <a:t>Great Give Donors</a:t>
            </a:r>
          </a:p>
          <a:p>
            <a:endParaRPr lang="en-US" dirty="0"/>
          </a:p>
          <a:p>
            <a:r>
              <a:rPr lang="en-US" dirty="0" smtClean="0"/>
              <a:t>Returning Donors</a:t>
            </a:r>
          </a:p>
          <a:p>
            <a:endParaRPr lang="en-US" dirty="0"/>
          </a:p>
          <a:p>
            <a:endParaRPr lang="en-US" dirty="0"/>
          </a:p>
        </p:txBody>
      </p:sp>
      <p:sp>
        <p:nvSpPr>
          <p:cNvPr id="5" name="Text Placeholder 4"/>
          <p:cNvSpPr>
            <a:spLocks noGrp="1"/>
          </p:cNvSpPr>
          <p:nvPr>
            <p:ph type="body" sz="quarter" idx="3"/>
          </p:nvPr>
        </p:nvSpPr>
        <p:spPr/>
        <p:txBody>
          <a:bodyPr/>
          <a:lstStyle/>
          <a:p>
            <a:r>
              <a:rPr lang="en-US" dirty="0" smtClean="0"/>
              <a:t>What Can You do?</a:t>
            </a:r>
            <a:endParaRPr lang="en-US" dirty="0"/>
          </a:p>
        </p:txBody>
      </p:sp>
      <p:sp>
        <p:nvSpPr>
          <p:cNvPr id="6" name="Content Placeholder 5"/>
          <p:cNvSpPr>
            <a:spLocks noGrp="1"/>
          </p:cNvSpPr>
          <p:nvPr>
            <p:ph sz="quarter" idx="4"/>
          </p:nvPr>
        </p:nvSpPr>
        <p:spPr/>
        <p:txBody>
          <a:bodyPr/>
          <a:lstStyle/>
          <a:p>
            <a:r>
              <a:rPr lang="en-US" dirty="0" smtClean="0"/>
              <a:t>Have a Thank-a-thon</a:t>
            </a:r>
          </a:p>
          <a:p>
            <a:endParaRPr lang="en-US" dirty="0"/>
          </a:p>
          <a:p>
            <a:r>
              <a:rPr lang="en-US" dirty="0" smtClean="0"/>
              <a:t>Send an update after an appeal and let them know what you did with the funds</a:t>
            </a:r>
          </a:p>
          <a:p>
            <a:endParaRPr lang="en-US" dirty="0"/>
          </a:p>
          <a:p>
            <a:r>
              <a:rPr lang="en-US" dirty="0" smtClean="0"/>
              <a:t>Share a Story A Month</a:t>
            </a:r>
            <a:endParaRPr lang="en-US" dirty="0"/>
          </a:p>
        </p:txBody>
      </p:sp>
    </p:spTree>
    <p:extLst>
      <p:ext uri="{BB962C8B-B14F-4D97-AF65-F5344CB8AC3E}">
        <p14:creationId xmlns:p14="http://schemas.microsoft.com/office/powerpoint/2010/main" val="260677760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5991" y="1524000"/>
            <a:ext cx="8077200" cy="1673352"/>
          </a:xfrm>
        </p:spPr>
        <p:txBody>
          <a:bodyPr/>
          <a:lstStyle/>
          <a:p>
            <a:pPr algn="ctr"/>
            <a:r>
              <a:rPr lang="en-US" dirty="0" smtClean="0"/>
              <a:t>So Start Saying </a:t>
            </a:r>
            <a:br>
              <a:rPr lang="en-US" dirty="0" smtClean="0"/>
            </a:br>
            <a:r>
              <a:rPr lang="en-US" dirty="0" smtClean="0"/>
              <a:t>“Thank you” Instead!</a:t>
            </a:r>
            <a:endParaRPr lang="en-US" dirty="0"/>
          </a:p>
        </p:txBody>
      </p:sp>
      <p:sp>
        <p:nvSpPr>
          <p:cNvPr id="4" name="Subtitle 3"/>
          <p:cNvSpPr>
            <a:spLocks noGrp="1"/>
          </p:cNvSpPr>
          <p:nvPr>
            <p:ph type="subTitle" idx="1"/>
          </p:nvPr>
        </p:nvSpPr>
        <p:spPr>
          <a:xfrm>
            <a:off x="609600" y="381000"/>
            <a:ext cx="8077200" cy="1042416"/>
          </a:xfrm>
        </p:spPr>
        <p:txBody>
          <a:bodyPr>
            <a:normAutofit/>
          </a:bodyPr>
          <a:lstStyle/>
          <a:p>
            <a:pPr algn="ctr"/>
            <a:r>
              <a:rPr lang="en-US" sz="4800" dirty="0" smtClean="0"/>
              <a:t>No One Likes to Ask For Money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6422" y="32004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155448"/>
            <a:ext cx="8915400" cy="1252728"/>
          </a:xfrm>
        </p:spPr>
        <p:txBody>
          <a:bodyPr>
            <a:noAutofit/>
          </a:bodyPr>
          <a:lstStyle/>
          <a:p>
            <a:r>
              <a:rPr lang="en-US" sz="4400" dirty="0" smtClean="0"/>
              <a:t>Motivated </a:t>
            </a:r>
            <a:r>
              <a:rPr lang="en-US" sz="4400" dirty="0"/>
              <a:t>Donors Should be </a:t>
            </a:r>
            <a:r>
              <a:rPr lang="en-US" sz="4400" dirty="0" smtClean="0"/>
              <a:t/>
            </a:r>
            <a:br>
              <a:rPr lang="en-US" sz="4400" dirty="0" smtClean="0"/>
            </a:br>
            <a:r>
              <a:rPr lang="en-US" sz="4400" dirty="0" smtClean="0"/>
              <a:t>Linked </a:t>
            </a:r>
            <a:r>
              <a:rPr lang="en-US" sz="4400" dirty="0"/>
              <a:t>with Motivated Volunteers</a:t>
            </a:r>
          </a:p>
        </p:txBody>
      </p:sp>
      <p:sp>
        <p:nvSpPr>
          <p:cNvPr id="36867" name="Rectangle 3"/>
          <p:cNvSpPr>
            <a:spLocks noGrp="1" noChangeArrowheads="1"/>
          </p:cNvSpPr>
          <p:nvPr>
            <p:ph type="body" idx="1"/>
          </p:nvPr>
        </p:nvSpPr>
        <p:spPr>
          <a:xfrm>
            <a:off x="457200" y="1775191"/>
            <a:ext cx="5105400" cy="4625609"/>
          </a:xfrm>
        </p:spPr>
        <p:txBody>
          <a:bodyPr>
            <a:normAutofit lnSpcReduction="10000"/>
          </a:bodyPr>
          <a:lstStyle/>
          <a:p>
            <a:pPr>
              <a:lnSpc>
                <a:spcPct val="90000"/>
              </a:lnSpc>
            </a:pPr>
            <a:r>
              <a:rPr lang="en-US" sz="2400" dirty="0"/>
              <a:t>Peer stewardship is the most effective and most motivating in most individual giving </a:t>
            </a:r>
            <a:r>
              <a:rPr lang="en-US" sz="2400" dirty="0" smtClean="0"/>
              <a:t>programs:  </a:t>
            </a:r>
          </a:p>
          <a:p>
            <a:pPr lvl="1">
              <a:lnSpc>
                <a:spcPct val="90000"/>
              </a:lnSpc>
            </a:pPr>
            <a:r>
              <a:rPr lang="en-US" sz="2000" dirty="0" smtClean="0"/>
              <a:t>Volunteers represent the community</a:t>
            </a:r>
          </a:p>
          <a:p>
            <a:pPr lvl="1">
              <a:lnSpc>
                <a:spcPct val="90000"/>
              </a:lnSpc>
            </a:pPr>
            <a:r>
              <a:rPr lang="en-US" sz="2000" dirty="0" smtClean="0"/>
              <a:t>You demonstrate commitment </a:t>
            </a:r>
            <a:r>
              <a:rPr lang="en-US" sz="2000" dirty="0"/>
              <a:t>to the </a:t>
            </a:r>
            <a:r>
              <a:rPr lang="en-US" sz="2000" dirty="0" smtClean="0"/>
              <a:t>organization</a:t>
            </a:r>
          </a:p>
          <a:p>
            <a:pPr lvl="1">
              <a:lnSpc>
                <a:spcPct val="90000"/>
              </a:lnSpc>
            </a:pPr>
            <a:r>
              <a:rPr lang="en-US" sz="2000" dirty="0" smtClean="0"/>
              <a:t>You can link better </a:t>
            </a:r>
            <a:r>
              <a:rPr lang="en-US" sz="2000" dirty="0"/>
              <a:t>with the prospect’s experience and values.  </a:t>
            </a:r>
            <a:endParaRPr lang="en-US" sz="2000" dirty="0" smtClean="0"/>
          </a:p>
          <a:p>
            <a:pPr lvl="1">
              <a:lnSpc>
                <a:spcPct val="90000"/>
              </a:lnSpc>
            </a:pPr>
            <a:r>
              <a:rPr lang="en-US" sz="2000" dirty="0" smtClean="0"/>
              <a:t>You </a:t>
            </a:r>
            <a:r>
              <a:rPr lang="en-US" sz="2000" dirty="0"/>
              <a:t>are critical to relationship-based social </a:t>
            </a:r>
            <a:r>
              <a:rPr lang="en-US" sz="2000" dirty="0" smtClean="0"/>
              <a:t>investment</a:t>
            </a:r>
          </a:p>
          <a:p>
            <a:pPr>
              <a:lnSpc>
                <a:spcPct val="90000"/>
              </a:lnSpc>
            </a:pPr>
            <a:endParaRPr lang="en-US" sz="2400" dirty="0"/>
          </a:p>
          <a:p>
            <a:pPr>
              <a:lnSpc>
                <a:spcPct val="90000"/>
              </a:lnSpc>
            </a:pPr>
            <a:r>
              <a:rPr lang="en-US" sz="2400" dirty="0"/>
              <a:t>The best approach is to have trained and knowledgeable staff working with motivated and committed volunteers</a:t>
            </a:r>
          </a:p>
        </p:txBody>
      </p:sp>
      <p:pic>
        <p:nvPicPr>
          <p:cNvPr id="4" name="Picture 3"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912" y="175260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9825" y="3962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91582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52400"/>
            <a:ext cx="8013192" cy="2093976"/>
          </a:xfrm>
        </p:spPr>
        <p:txBody>
          <a:bodyPr>
            <a:normAutofit fontScale="90000"/>
          </a:bodyPr>
          <a:lstStyle/>
          <a:p>
            <a:pPr algn="ctr"/>
            <a:r>
              <a:rPr lang="en-US" dirty="0" smtClean="0"/>
              <a:t>Philanthropy is </a:t>
            </a:r>
            <a:br>
              <a:rPr lang="en-US" dirty="0" smtClean="0"/>
            </a:br>
            <a:r>
              <a:rPr lang="en-US" dirty="0" smtClean="0"/>
              <a:t>NOT </a:t>
            </a:r>
            <a:br>
              <a:rPr lang="en-US" dirty="0" smtClean="0"/>
            </a:br>
            <a:r>
              <a:rPr lang="en-US" dirty="0" smtClean="0"/>
              <a:t>About Money</a:t>
            </a:r>
            <a:endParaRPr lang="en-US" dirty="0"/>
          </a:p>
        </p:txBody>
      </p:sp>
      <p:sp>
        <p:nvSpPr>
          <p:cNvPr id="5" name="Text Placeholder 4"/>
          <p:cNvSpPr>
            <a:spLocks noGrp="1"/>
          </p:cNvSpPr>
          <p:nvPr>
            <p:ph type="body" idx="1"/>
          </p:nvPr>
        </p:nvSpPr>
        <p:spPr>
          <a:xfrm>
            <a:off x="304800" y="3352800"/>
            <a:ext cx="8511972" cy="685800"/>
          </a:xfrm>
        </p:spPr>
        <p:txBody>
          <a:bodyPr>
            <a:noAutofit/>
          </a:bodyPr>
          <a:lstStyle/>
          <a:p>
            <a:pPr algn="ctr"/>
            <a:r>
              <a:rPr lang="en-US" sz="4800" b="1" dirty="0" smtClean="0"/>
              <a:t>Philanthropy is about VALUES</a:t>
            </a:r>
            <a:endParaRPr lang="en-US" sz="4800" b="1" dirty="0"/>
          </a:p>
        </p:txBody>
      </p:sp>
      <p:sp>
        <p:nvSpPr>
          <p:cNvPr id="8" name="Rectangle 7"/>
          <p:cNvSpPr/>
          <p:nvPr/>
        </p:nvSpPr>
        <p:spPr>
          <a:xfrm>
            <a:off x="2389410" y="4218240"/>
            <a:ext cx="4733988" cy="523220"/>
          </a:xfrm>
          <a:prstGeom prst="rect">
            <a:avLst/>
          </a:prstGeom>
        </p:spPr>
        <p:txBody>
          <a:bodyPr wrap="none">
            <a:spAutoFit/>
          </a:bodyPr>
          <a:lstStyle/>
          <a:p>
            <a:r>
              <a:rPr lang="en-US" sz="2800" i="1" dirty="0"/>
              <a:t>“Philanthrōpos”</a:t>
            </a:r>
            <a:r>
              <a:rPr lang="en-US" sz="2800" dirty="0"/>
              <a:t> - loving people</a:t>
            </a:r>
          </a:p>
        </p:txBody>
      </p:sp>
      <p:sp>
        <p:nvSpPr>
          <p:cNvPr id="9" name="Rectangle 8"/>
          <p:cNvSpPr/>
          <p:nvPr/>
        </p:nvSpPr>
        <p:spPr>
          <a:xfrm>
            <a:off x="1447800" y="4915358"/>
            <a:ext cx="7059946" cy="523220"/>
          </a:xfrm>
          <a:prstGeom prst="rect">
            <a:avLst/>
          </a:prstGeom>
        </p:spPr>
        <p:txBody>
          <a:bodyPr wrap="none">
            <a:spAutoFit/>
          </a:bodyPr>
          <a:lstStyle/>
          <a:p>
            <a:r>
              <a:rPr lang="en-US" sz="2800" dirty="0" smtClean="0"/>
              <a:t>goodwill </a:t>
            </a:r>
            <a:r>
              <a:rPr lang="en-US" sz="2800" dirty="0"/>
              <a:t>to fellow members of the human race</a:t>
            </a:r>
          </a:p>
        </p:txBody>
      </p:sp>
    </p:spTree>
    <p:extLst>
      <p:ext uri="{BB962C8B-B14F-4D97-AF65-F5344CB8AC3E}">
        <p14:creationId xmlns:p14="http://schemas.microsoft.com/office/powerpoint/2010/main" val="328270717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Fundraising is a Conversation</a:t>
            </a:r>
            <a:endParaRPr lang="en-US" sz="4400" dirty="0"/>
          </a:p>
        </p:txBody>
      </p:sp>
      <p:sp>
        <p:nvSpPr>
          <p:cNvPr id="3" name="Content Placeholder 2"/>
          <p:cNvSpPr>
            <a:spLocks noGrp="1"/>
          </p:cNvSpPr>
          <p:nvPr>
            <p:ph idx="1"/>
          </p:nvPr>
        </p:nvSpPr>
        <p:spPr>
          <a:xfrm>
            <a:off x="228600" y="1818235"/>
            <a:ext cx="8534400" cy="4625609"/>
          </a:xfrm>
        </p:spPr>
        <p:txBody>
          <a:bodyPr>
            <a:normAutofit/>
          </a:bodyPr>
          <a:lstStyle/>
          <a:p>
            <a:pPr algn="ctr">
              <a:buNone/>
            </a:pPr>
            <a:r>
              <a:rPr lang="en-US" b="1" u="sng" dirty="0" smtClean="0">
                <a:solidFill>
                  <a:srgbClr val="FF0000"/>
                </a:solidFill>
              </a:rPr>
              <a:t>When Socializing with friends over dinner, golf or shopping, have a (deliberate) 5-10 minute conversation about the organization</a:t>
            </a:r>
            <a:r>
              <a:rPr lang="en-US" b="1" dirty="0" smtClean="0">
                <a:solidFill>
                  <a:srgbClr val="FF0000"/>
                </a:solidFill>
              </a:rPr>
              <a:t>:</a:t>
            </a:r>
          </a:p>
          <a:p>
            <a:endParaRPr lang="en-US" dirty="0" smtClean="0"/>
          </a:p>
          <a:p>
            <a:pPr lvl="1"/>
            <a:r>
              <a:rPr lang="en-US" b="1" dirty="0" smtClean="0"/>
              <a:t>I was at a meeting today about  ……</a:t>
            </a:r>
          </a:p>
          <a:p>
            <a:pPr lvl="1"/>
            <a:r>
              <a:rPr lang="en-US" b="1" dirty="0" smtClean="0"/>
              <a:t>I have really gotten involved with …..</a:t>
            </a:r>
          </a:p>
          <a:p>
            <a:pPr lvl="1"/>
            <a:r>
              <a:rPr lang="en-US" b="1" dirty="0" smtClean="0"/>
              <a:t>I just heard the most amazing story …..</a:t>
            </a:r>
          </a:p>
          <a:p>
            <a:pPr lvl="1"/>
            <a:endParaRPr lang="en-US" b="1" dirty="0" smtClean="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How to Steward a Donor Instead</a:t>
            </a:r>
            <a:endParaRPr lang="en-US" sz="4400" dirty="0"/>
          </a:p>
        </p:txBody>
      </p:sp>
      <p:sp>
        <p:nvSpPr>
          <p:cNvPr id="3" name="Content Placeholder 2"/>
          <p:cNvSpPr>
            <a:spLocks noGrp="1"/>
          </p:cNvSpPr>
          <p:nvPr>
            <p:ph idx="1"/>
          </p:nvPr>
        </p:nvSpPr>
        <p:spPr>
          <a:xfrm>
            <a:off x="-38100" y="1586144"/>
            <a:ext cx="5181600" cy="4625609"/>
          </a:xfrm>
        </p:spPr>
        <p:txBody>
          <a:bodyPr>
            <a:normAutofit/>
          </a:bodyPr>
          <a:lstStyle/>
          <a:p>
            <a:pPr>
              <a:lnSpc>
                <a:spcPct val="120000"/>
              </a:lnSpc>
              <a:spcAft>
                <a:spcPts val="600"/>
              </a:spcAft>
            </a:pPr>
            <a:r>
              <a:rPr lang="en-US" sz="2400" dirty="0" smtClean="0"/>
              <a:t>Call and say thank you</a:t>
            </a:r>
          </a:p>
          <a:p>
            <a:pPr>
              <a:lnSpc>
                <a:spcPct val="120000"/>
              </a:lnSpc>
              <a:spcAft>
                <a:spcPts val="600"/>
              </a:spcAft>
            </a:pPr>
            <a:r>
              <a:rPr lang="en-US" sz="2400" dirty="0" smtClean="0"/>
              <a:t>Ask  a donor out for coffee</a:t>
            </a:r>
          </a:p>
          <a:p>
            <a:pPr>
              <a:lnSpc>
                <a:spcPct val="120000"/>
              </a:lnSpc>
              <a:spcAft>
                <a:spcPts val="600"/>
              </a:spcAft>
            </a:pPr>
            <a:r>
              <a:rPr lang="en-US" sz="2400" dirty="0" smtClean="0"/>
              <a:t>Talk on the 12</a:t>
            </a:r>
            <a:r>
              <a:rPr lang="en-US" sz="2400" baseline="30000" dirty="0" smtClean="0"/>
              <a:t>th</a:t>
            </a:r>
            <a:r>
              <a:rPr lang="en-US" sz="2400" dirty="0" smtClean="0"/>
              <a:t> hole</a:t>
            </a:r>
          </a:p>
          <a:p>
            <a:pPr>
              <a:lnSpc>
                <a:spcPct val="120000"/>
              </a:lnSpc>
              <a:spcAft>
                <a:spcPts val="600"/>
              </a:spcAft>
            </a:pPr>
            <a:r>
              <a:rPr lang="en-US" sz="2400" dirty="0" smtClean="0"/>
              <a:t>Bring it up when you’re out to dinner</a:t>
            </a:r>
          </a:p>
          <a:p>
            <a:pPr>
              <a:lnSpc>
                <a:spcPct val="120000"/>
              </a:lnSpc>
              <a:spcAft>
                <a:spcPts val="600"/>
              </a:spcAft>
            </a:pPr>
            <a:r>
              <a:rPr lang="en-US" sz="2400" dirty="0" smtClean="0"/>
              <a:t>Invite them to join you at the gala</a:t>
            </a:r>
          </a:p>
          <a:p>
            <a:pPr>
              <a:lnSpc>
                <a:spcPct val="120000"/>
              </a:lnSpc>
              <a:spcAft>
                <a:spcPts val="600"/>
              </a:spcAft>
            </a:pPr>
            <a:r>
              <a:rPr lang="en-US" sz="2400" dirty="0" smtClean="0"/>
              <a:t>Ask them to be ambassadors</a:t>
            </a:r>
            <a:endParaRPr lang="en-US" sz="2400" dirty="0"/>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187" y="1618031"/>
            <a:ext cx="2466975" cy="18478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338" y="3936884"/>
            <a:ext cx="1838325" cy="2495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99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967759"/>
            <a:ext cx="2886075" cy="1581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99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5279">
            <a:off x="5176824" y="3575067"/>
            <a:ext cx="1609592" cy="16095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99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5003382"/>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58387" y="6451182"/>
            <a:ext cx="1978991" cy="304800"/>
          </a:xfrm>
          <a:prstGeom prst="rect">
            <a:avLst/>
          </a:prstGeom>
        </p:spPr>
      </p:pic>
      <p:pic>
        <p:nvPicPr>
          <p:cNvPr id="39938" name="Picture 2" descr="C:\Users\DANOSKY\AppData\Local\Microsoft\Windows\Temporary Internet Files\Content.IE5\HR9ZSJGU\MP900422543[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162115">
            <a:off x="7457432" y="1955497"/>
            <a:ext cx="1219200" cy="152437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704898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9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9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Use An Event</a:t>
            </a:r>
            <a:endParaRPr lang="en-US" sz="4400" dirty="0"/>
          </a:p>
        </p:txBody>
      </p:sp>
      <p:sp>
        <p:nvSpPr>
          <p:cNvPr id="5" name="Text Placeholder 4"/>
          <p:cNvSpPr>
            <a:spLocks noGrp="1"/>
          </p:cNvSpPr>
          <p:nvPr>
            <p:ph type="body" idx="1"/>
          </p:nvPr>
        </p:nvSpPr>
        <p:spPr>
          <a:xfrm>
            <a:off x="457200" y="1697983"/>
            <a:ext cx="4040188" cy="715355"/>
          </a:xfrm>
        </p:spPr>
        <p:txBody>
          <a:bodyPr>
            <a:noAutofit/>
          </a:bodyPr>
          <a:lstStyle/>
          <a:p>
            <a:endParaRPr lang="en-US" sz="2200" u="sng" dirty="0" smtClean="0"/>
          </a:p>
          <a:p>
            <a:r>
              <a:rPr lang="en-US" sz="2200" u="sng" dirty="0" smtClean="0"/>
              <a:t>Ask Them to Join You</a:t>
            </a:r>
            <a:endParaRPr lang="en-US" sz="2200" u="sng" dirty="0"/>
          </a:p>
          <a:p>
            <a:endParaRPr lang="en-US" sz="2200" dirty="0"/>
          </a:p>
        </p:txBody>
      </p:sp>
      <p:sp>
        <p:nvSpPr>
          <p:cNvPr id="3" name="Content Placeholder 2"/>
          <p:cNvSpPr>
            <a:spLocks noGrp="1"/>
          </p:cNvSpPr>
          <p:nvPr>
            <p:ph sz="half" idx="2"/>
          </p:nvPr>
        </p:nvSpPr>
        <p:spPr>
          <a:xfrm>
            <a:off x="457200" y="2449512"/>
            <a:ext cx="4040188" cy="3722688"/>
          </a:xfrm>
        </p:spPr>
        <p:style>
          <a:lnRef idx="2">
            <a:schemeClr val="accent1"/>
          </a:lnRef>
          <a:fillRef idx="1">
            <a:schemeClr val="lt1"/>
          </a:fillRef>
          <a:effectRef idx="0">
            <a:schemeClr val="accent1"/>
          </a:effectRef>
          <a:fontRef idx="minor">
            <a:schemeClr val="dk1"/>
          </a:fontRef>
        </p:style>
        <p:txBody>
          <a:bodyPr/>
          <a:lstStyle/>
          <a:p>
            <a:r>
              <a:rPr lang="en-US" dirty="0" smtClean="0"/>
              <a:t>Invite </a:t>
            </a:r>
            <a:r>
              <a:rPr lang="en-US" dirty="0"/>
              <a:t>them to sit at your </a:t>
            </a:r>
            <a:r>
              <a:rPr lang="en-US" dirty="0" smtClean="0"/>
              <a:t>table</a:t>
            </a:r>
          </a:p>
          <a:p>
            <a:endParaRPr lang="en-US" dirty="0"/>
          </a:p>
          <a:p>
            <a:r>
              <a:rPr lang="en-US" dirty="0"/>
              <a:t>Ask them to join you for the Annual </a:t>
            </a:r>
            <a:r>
              <a:rPr lang="en-US" dirty="0" smtClean="0"/>
              <a:t>Meeting</a:t>
            </a:r>
          </a:p>
          <a:p>
            <a:endParaRPr lang="en-US" dirty="0"/>
          </a:p>
          <a:p>
            <a:r>
              <a:rPr lang="en-US" dirty="0"/>
              <a:t>Include them when there is a particular activity </a:t>
            </a:r>
          </a:p>
          <a:p>
            <a:endParaRPr lang="en-US" dirty="0"/>
          </a:p>
        </p:txBody>
      </p:sp>
      <p:sp>
        <p:nvSpPr>
          <p:cNvPr id="6" name="Text Placeholder 5"/>
          <p:cNvSpPr>
            <a:spLocks noGrp="1"/>
          </p:cNvSpPr>
          <p:nvPr>
            <p:ph type="body" sz="quarter" idx="3"/>
          </p:nvPr>
        </p:nvSpPr>
        <p:spPr/>
        <p:txBody>
          <a:bodyPr>
            <a:noAutofit/>
          </a:bodyPr>
          <a:lstStyle/>
          <a:p>
            <a:endParaRPr lang="en-US" sz="2200" u="sng" dirty="0" smtClean="0"/>
          </a:p>
          <a:p>
            <a:r>
              <a:rPr lang="en-US" sz="2200" u="sng" dirty="0" smtClean="0"/>
              <a:t>Ask the Right Questions</a:t>
            </a:r>
            <a:endParaRPr lang="en-US" sz="2200" dirty="0"/>
          </a:p>
          <a:p>
            <a:endParaRPr lang="en-US" sz="2200" dirty="0"/>
          </a:p>
        </p:txBody>
      </p:sp>
      <p:sp>
        <p:nvSpPr>
          <p:cNvPr id="7" name="Content Placeholder 6"/>
          <p:cNvSpPr>
            <a:spLocks noGrp="1"/>
          </p:cNvSpPr>
          <p:nvPr>
            <p:ph sz="quarter" idx="4"/>
          </p:nvPr>
        </p:nvSpPr>
        <p:spPr>
          <a:xfrm>
            <a:off x="4645025" y="2449512"/>
            <a:ext cx="4041775" cy="3722688"/>
          </a:xfrm>
        </p:spPr>
        <p:style>
          <a:lnRef idx="2">
            <a:schemeClr val="accent1"/>
          </a:lnRef>
          <a:fillRef idx="1">
            <a:schemeClr val="lt1"/>
          </a:fillRef>
          <a:effectRef idx="0">
            <a:schemeClr val="accent1"/>
          </a:effectRef>
          <a:fontRef idx="minor">
            <a:schemeClr val="dk1"/>
          </a:fontRef>
        </p:style>
        <p:txBody>
          <a:bodyPr/>
          <a:lstStyle/>
          <a:p>
            <a:r>
              <a:rPr lang="en-US" dirty="0"/>
              <a:t>How are you connected with this organization</a:t>
            </a:r>
            <a:r>
              <a:rPr lang="en-US" dirty="0" smtClean="0"/>
              <a:t>?</a:t>
            </a:r>
          </a:p>
          <a:p>
            <a:endParaRPr lang="en-US" dirty="0"/>
          </a:p>
          <a:p>
            <a:r>
              <a:rPr lang="en-US" dirty="0"/>
              <a:t>What made you decide to come here tonight</a:t>
            </a:r>
            <a:r>
              <a:rPr lang="en-US" dirty="0" smtClean="0"/>
              <a:t>?</a:t>
            </a:r>
          </a:p>
          <a:p>
            <a:endParaRPr lang="en-US" dirty="0"/>
          </a:p>
          <a:p>
            <a:r>
              <a:rPr lang="en-US" dirty="0"/>
              <a:t>Why does this organization matter to you?</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Boards are Great Stewards</a:t>
            </a:r>
            <a:endParaRPr lang="en-US" sz="4400" dirty="0"/>
          </a:p>
        </p:txBody>
      </p:sp>
      <p:sp>
        <p:nvSpPr>
          <p:cNvPr id="3" name="Content Placeholder 2"/>
          <p:cNvSpPr>
            <a:spLocks noGrp="1"/>
          </p:cNvSpPr>
          <p:nvPr>
            <p:ph idx="1"/>
          </p:nvPr>
        </p:nvSpPr>
        <p:spPr/>
        <p:txBody>
          <a:bodyPr/>
          <a:lstStyle/>
          <a:p>
            <a:pPr algn="ctr">
              <a:buNone/>
            </a:pPr>
            <a:r>
              <a:rPr lang="en-US" b="1" u="sng" dirty="0" smtClean="0"/>
              <a:t>Communicate Via E-mail or Notes</a:t>
            </a:r>
            <a:endParaRPr lang="en-US" b="1" dirty="0" smtClean="0"/>
          </a:p>
          <a:p>
            <a:endParaRPr lang="en-US" dirty="0" smtClean="0"/>
          </a:p>
          <a:p>
            <a:pPr lvl="1">
              <a:buClr>
                <a:schemeClr val="accent1"/>
              </a:buClr>
            </a:pPr>
            <a:r>
              <a:rPr lang="en-US" dirty="0" smtClean="0"/>
              <a:t>Personalize a thank you for a gift</a:t>
            </a:r>
          </a:p>
          <a:p>
            <a:pPr lvl="1">
              <a:buClr>
                <a:schemeClr val="accent1"/>
              </a:buClr>
            </a:pPr>
            <a:r>
              <a:rPr lang="en-US" dirty="0" smtClean="0"/>
              <a:t>Call them and thank them for the contribution</a:t>
            </a:r>
          </a:p>
          <a:p>
            <a:pPr lvl="1">
              <a:buClr>
                <a:schemeClr val="accent1"/>
              </a:buClr>
            </a:pPr>
            <a:r>
              <a:rPr lang="en-US" dirty="0" smtClean="0"/>
              <a:t>Add an e-mail note to a newsletter you received</a:t>
            </a:r>
          </a:p>
          <a:p>
            <a:pPr lvl="1">
              <a:buClr>
                <a:schemeClr val="accent1"/>
              </a:buClr>
            </a:pPr>
            <a:r>
              <a:rPr lang="en-US" dirty="0" smtClean="0"/>
              <a:t>Write a personal note on an invitation or appeal</a:t>
            </a:r>
            <a:r>
              <a:rPr lang="en-US" b="1" dirty="0" smtClean="0"/>
              <a:t>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6292"/>
            <a:ext cx="3352800" cy="45563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857" y="2895600"/>
            <a:ext cx="4888448" cy="36616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562600" y="990599"/>
            <a:ext cx="2143536" cy="1200329"/>
          </a:xfrm>
          <a:prstGeom prst="rect">
            <a:avLst/>
          </a:prstGeom>
          <a:noFill/>
        </p:spPr>
        <p:txBody>
          <a:bodyPr wrap="none" rtlCol="0">
            <a:spAutoFit/>
          </a:bodyPr>
          <a:lstStyle/>
          <a:p>
            <a:r>
              <a:rPr lang="en-US" sz="7200" dirty="0" smtClean="0">
                <a:latin typeface="Aharoni" panose="02010803020104030203" pitchFamily="2" charset="-79"/>
                <a:cs typeface="Aharoni" panose="02010803020104030203" pitchFamily="2" charset="-79"/>
              </a:rPr>
              <a:t>RITA</a:t>
            </a:r>
            <a:endParaRPr lang="en-US" sz="7200"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6543467"/>
            <a:ext cx="1597991" cy="246119"/>
          </a:xfrm>
          <a:prstGeom prst="rect">
            <a:avLst/>
          </a:prstGeom>
          <a:noFill/>
          <a:ln>
            <a:noFill/>
          </a:ln>
        </p:spPr>
      </p:pic>
    </p:spTree>
    <p:extLst>
      <p:ext uri="{BB962C8B-B14F-4D97-AF65-F5344CB8AC3E}">
        <p14:creationId xmlns:p14="http://schemas.microsoft.com/office/powerpoint/2010/main" val="25331328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965" y="304800"/>
            <a:ext cx="8077200" cy="1673352"/>
          </a:xfrm>
        </p:spPr>
        <p:txBody>
          <a:bodyPr>
            <a:noAutofit/>
          </a:bodyPr>
          <a:lstStyle/>
          <a:p>
            <a:pPr algn="ctr"/>
            <a:r>
              <a:rPr lang="en-US" sz="6000" dirty="0" smtClean="0"/>
              <a:t>Gratitude is</a:t>
            </a:r>
            <a:br>
              <a:rPr lang="en-US" sz="6000" dirty="0" smtClean="0"/>
            </a:br>
            <a:r>
              <a:rPr lang="en-US" sz="6000" dirty="0" smtClean="0"/>
              <a:t>Where Giving Begins</a:t>
            </a:r>
            <a:endParaRPr lang="en-US" sz="6000" dirty="0"/>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endParaRPr lang="en-US"/>
          </a:p>
        </p:txBody>
      </p:sp>
      <p:sp>
        <p:nvSpPr>
          <p:cNvPr id="10" name="Rectangle 3"/>
          <p:cNvSpPr>
            <a:spLocks noChangeArrowheads="1"/>
          </p:cNvSpPr>
          <p:nvPr/>
        </p:nvSpPr>
        <p:spPr bwMode="auto">
          <a:xfrm>
            <a:off x="2895600" y="5943600"/>
            <a:ext cx="3200400" cy="774531"/>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smtClean="0">
                <a:ln>
                  <a:noFill/>
                </a:ln>
                <a:solidFill>
                  <a:srgbClr val="FF0000"/>
                </a:solidFill>
                <a:effectLst/>
                <a:latin typeface="Cambria" pitchFamily="18" charset="0"/>
              </a:rPr>
              <a:t> </a:t>
            </a:r>
            <a:endParaRPr kumimoji="0" lang="en-US" sz="1100" b="0" i="1"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rgbClr val="FF0000"/>
                </a:solidFill>
                <a:effectLst/>
                <a:latin typeface="Cambria" pitchFamily="18" charset="0"/>
              </a:rPr>
              <a:t>Engaging philanthropy … empowering your cause</a:t>
            </a:r>
            <a:endParaRPr kumimoji="0" lang="en-US" sz="1100" b="0" i="1" u="none" strike="noStrike" cap="none" normalizeH="0" baseline="0" dirty="0" smtClean="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6" name="Picture 5" descr="Web Small Danosky Logo - no tagline.jpg"/>
          <p:cNvPicPr>
            <a:picLocks noChangeAspect="1"/>
          </p:cNvPicPr>
          <p:nvPr/>
        </p:nvPicPr>
        <p:blipFill>
          <a:blip r:embed="rId3" cstate="print"/>
          <a:stretch>
            <a:fillRect/>
          </a:stretch>
        </p:blipFill>
        <p:spPr>
          <a:xfrm>
            <a:off x="2362200" y="5486400"/>
            <a:ext cx="4452730" cy="685800"/>
          </a:xfrm>
          <a:prstGeom prst="rect">
            <a:avLst/>
          </a:prstGeom>
        </p:spPr>
      </p:pic>
      <p:pic>
        <p:nvPicPr>
          <p:cNvPr id="11" name="Picture 10" descr="thank you.jpg"/>
          <p:cNvPicPr>
            <a:picLocks noChangeAspect="1"/>
          </p:cNvPicPr>
          <p:nvPr/>
        </p:nvPicPr>
        <p:blipFill>
          <a:blip r:embed="rId4" cstate="print"/>
          <a:stretch>
            <a:fillRect/>
          </a:stretch>
        </p:blipFill>
        <p:spPr>
          <a:xfrm>
            <a:off x="2667000" y="2362200"/>
            <a:ext cx="3612943" cy="2395538"/>
          </a:xfrm>
          <a:prstGeom prst="rect">
            <a:avLst/>
          </a:prstGeom>
        </p:spPr>
      </p:pic>
    </p:spTree>
    <p:extLst>
      <p:ext uri="{BB962C8B-B14F-4D97-AF65-F5344CB8AC3E}">
        <p14:creationId xmlns:p14="http://schemas.microsoft.com/office/powerpoint/2010/main" val="1906308041"/>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9067800" cy="1251062"/>
          </a:xfrm>
        </p:spPr>
        <p:txBody>
          <a:bodyPr>
            <a:noAutofit/>
          </a:bodyPr>
          <a:lstStyle/>
          <a:p>
            <a:r>
              <a:rPr lang="en-US" sz="4400" dirty="0" smtClean="0"/>
              <a:t>Why Do We Lose 57% of Our Donors?</a:t>
            </a:r>
            <a:endParaRPr lang="en-US" sz="4400" dirty="0"/>
          </a:p>
        </p:txBody>
      </p:sp>
      <p:sp>
        <p:nvSpPr>
          <p:cNvPr id="9" name="Content Placeholder 8"/>
          <p:cNvSpPr>
            <a:spLocks noGrp="1"/>
          </p:cNvSpPr>
          <p:nvPr>
            <p:ph sz="half" idx="2"/>
          </p:nvPr>
        </p:nvSpPr>
        <p:spPr>
          <a:xfrm>
            <a:off x="4572000" y="1447800"/>
            <a:ext cx="4038600" cy="4495800"/>
          </a:xfrm>
        </p:spPr>
        <p:txBody>
          <a:bodyPr>
            <a:noAutofit/>
          </a:bodyPr>
          <a:lstStyle/>
          <a:p>
            <a:pPr marL="228600">
              <a:lnSpc>
                <a:spcPct val="115000"/>
              </a:lnSpc>
              <a:spcAft>
                <a:spcPts val="1000"/>
              </a:spcAft>
              <a:buSzPct val="105000"/>
            </a:pPr>
            <a:r>
              <a:rPr lang="en-US" sz="2000" b="1" dirty="0">
                <a:ea typeface="Calibri"/>
                <a:cs typeface="Times New Roman"/>
              </a:rPr>
              <a:t>They suffer financially</a:t>
            </a:r>
            <a:endParaRPr lang="en-US" sz="2000" dirty="0">
              <a:ea typeface="Calibri"/>
              <a:cs typeface="Times New Roman"/>
            </a:endParaRPr>
          </a:p>
          <a:p>
            <a:pPr marL="228600">
              <a:lnSpc>
                <a:spcPct val="115000"/>
              </a:lnSpc>
              <a:spcAft>
                <a:spcPts val="1000"/>
              </a:spcAft>
              <a:buSzPct val="105000"/>
            </a:pPr>
            <a:r>
              <a:rPr lang="en-US" sz="2000" b="1" dirty="0">
                <a:ea typeface="Calibri"/>
                <a:cs typeface="Times New Roman"/>
              </a:rPr>
              <a:t>They </a:t>
            </a:r>
            <a:r>
              <a:rPr lang="en-US" sz="2000" b="1" dirty="0" smtClean="0">
                <a:ea typeface="Calibri"/>
                <a:cs typeface="Times New Roman"/>
              </a:rPr>
              <a:t>die, move, or face tragedy</a:t>
            </a:r>
          </a:p>
          <a:p>
            <a:pPr marL="228600">
              <a:lnSpc>
                <a:spcPct val="115000"/>
              </a:lnSpc>
              <a:spcAft>
                <a:spcPts val="1000"/>
              </a:spcAft>
              <a:buSzPct val="105000"/>
            </a:pPr>
            <a:r>
              <a:rPr lang="en-US" sz="2000" b="1" dirty="0" smtClean="0">
                <a:ea typeface="Calibri"/>
                <a:cs typeface="Times New Roman"/>
              </a:rPr>
              <a:t>They forget </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They get distracted</a:t>
            </a:r>
            <a:r>
              <a:rPr lang="en-US" sz="2000" dirty="0" smtClean="0">
                <a:ea typeface="Calibri"/>
                <a:cs typeface="Times New Roman"/>
              </a:rPr>
              <a:t> </a:t>
            </a:r>
          </a:p>
          <a:p>
            <a:pPr marL="228600">
              <a:lnSpc>
                <a:spcPct val="115000"/>
              </a:lnSpc>
              <a:spcAft>
                <a:spcPts val="1000"/>
              </a:spcAft>
              <a:buSzPct val="105000"/>
            </a:pPr>
            <a:r>
              <a:rPr lang="en-US" sz="2000" b="1" dirty="0" smtClean="0">
                <a:ea typeface="Calibri"/>
                <a:cs typeface="Times New Roman"/>
              </a:rPr>
              <a:t>They lose interest </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You mail them too often</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You don’t mail often enough </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You don’t listen </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You treat them like a stranger</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They feel unappreciated</a:t>
            </a:r>
            <a:endParaRPr lang="en-US" sz="2000" dirty="0" smtClean="0">
              <a:ea typeface="Calibri"/>
              <a:cs typeface="Times New Roman"/>
            </a:endParaRPr>
          </a:p>
          <a:p>
            <a:pPr marL="228600">
              <a:lnSpc>
                <a:spcPct val="115000"/>
              </a:lnSpc>
              <a:spcAft>
                <a:spcPts val="1000"/>
              </a:spcAft>
              <a:buSzPct val="105000"/>
            </a:pPr>
            <a:r>
              <a:rPr lang="en-US" sz="2000" b="1" dirty="0" smtClean="0">
                <a:ea typeface="Calibri"/>
                <a:cs typeface="Times New Roman"/>
              </a:rPr>
              <a:t>You make them mad </a:t>
            </a:r>
            <a:endParaRPr lang="en-US" sz="2000" dirty="0" smtClean="0"/>
          </a:p>
          <a:p>
            <a:endParaRPr lang="en-US" sz="2000" dirty="0"/>
          </a:p>
        </p:txBody>
      </p:sp>
      <p:pic>
        <p:nvPicPr>
          <p:cNvPr id="778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868" y="4648200"/>
            <a:ext cx="2499064" cy="142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Web Small Danosky Logo - no tagline.jpg"/>
          <p:cNvPicPr>
            <a:picLocks noChangeAspect="1"/>
          </p:cNvPicPr>
          <p:nvPr/>
        </p:nvPicPr>
        <p:blipFill>
          <a:blip r:embed="rId4" cstate="print"/>
          <a:stretch>
            <a:fillRect/>
          </a:stretch>
        </p:blipFill>
        <p:spPr>
          <a:xfrm>
            <a:off x="228600" y="6324600"/>
            <a:ext cx="2209800" cy="340349"/>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1613517"/>
            <a:ext cx="319405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811283"/>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Donors Want</a:t>
            </a:r>
            <a:endParaRPr lang="en-US" sz="4400" dirty="0"/>
          </a:p>
        </p:txBody>
      </p:sp>
      <p:sp>
        <p:nvSpPr>
          <p:cNvPr id="3" name="Content Placeholder 2"/>
          <p:cNvSpPr>
            <a:spLocks noGrp="1"/>
          </p:cNvSpPr>
          <p:nvPr>
            <p:ph idx="1"/>
          </p:nvPr>
        </p:nvSpPr>
        <p:spPr>
          <a:xfrm>
            <a:off x="304800" y="1828800"/>
            <a:ext cx="8229600" cy="4625609"/>
          </a:xfrm>
        </p:spPr>
        <p:txBody>
          <a:bodyPr>
            <a:normAutofit/>
          </a:bodyPr>
          <a:lstStyle/>
          <a:p>
            <a:pPr marL="285750" indent="-285750">
              <a:buClr>
                <a:srgbClr val="C00000"/>
              </a:buClr>
              <a:buSzTx/>
            </a:pPr>
            <a:r>
              <a:rPr lang="en-US" dirty="0">
                <a:solidFill>
                  <a:prstClr val="black"/>
                </a:solidFill>
              </a:rPr>
              <a:t>Prompt, personalized acknowledgment of their </a:t>
            </a:r>
            <a:r>
              <a:rPr lang="en-US" dirty="0" smtClean="0">
                <a:solidFill>
                  <a:prstClr val="black"/>
                </a:solidFill>
              </a:rPr>
              <a:t>gifts</a:t>
            </a:r>
          </a:p>
          <a:p>
            <a:pPr marL="285750" indent="-285750">
              <a:buClr>
                <a:srgbClr val="C00000"/>
              </a:buClr>
              <a:buSzTx/>
            </a:pPr>
            <a:endParaRPr lang="en-US" dirty="0">
              <a:solidFill>
                <a:prstClr val="black"/>
              </a:solidFill>
            </a:endParaRPr>
          </a:p>
          <a:p>
            <a:pPr marL="285750" indent="-285750">
              <a:buClr>
                <a:srgbClr val="C00000"/>
              </a:buClr>
              <a:buSzTx/>
            </a:pPr>
            <a:r>
              <a:rPr lang="en-US" dirty="0" smtClean="0">
                <a:solidFill>
                  <a:prstClr val="black"/>
                </a:solidFill>
              </a:rPr>
              <a:t>Confirmation </a:t>
            </a:r>
            <a:r>
              <a:rPr lang="en-US" dirty="0">
                <a:solidFill>
                  <a:prstClr val="black"/>
                </a:solidFill>
              </a:rPr>
              <a:t>that their gifts have been put to work as </a:t>
            </a:r>
            <a:r>
              <a:rPr lang="en-US" dirty="0" smtClean="0">
                <a:solidFill>
                  <a:prstClr val="black"/>
                </a:solidFill>
              </a:rPr>
              <a:t>intended</a:t>
            </a:r>
          </a:p>
          <a:p>
            <a:pPr marL="285750" indent="-285750">
              <a:buClr>
                <a:srgbClr val="C00000"/>
              </a:buClr>
              <a:buSzTx/>
            </a:pPr>
            <a:endParaRPr lang="en-US" dirty="0">
              <a:solidFill>
                <a:prstClr val="black"/>
              </a:solidFill>
            </a:endParaRPr>
          </a:p>
          <a:p>
            <a:pPr marL="285750" indent="-285750">
              <a:buClr>
                <a:srgbClr val="C00000"/>
              </a:buClr>
              <a:buSzTx/>
            </a:pPr>
            <a:r>
              <a:rPr lang="en-US" dirty="0" smtClean="0">
                <a:solidFill>
                  <a:prstClr val="black"/>
                </a:solidFill>
              </a:rPr>
              <a:t>Measurable </a:t>
            </a:r>
            <a:r>
              <a:rPr lang="en-US" dirty="0">
                <a:solidFill>
                  <a:prstClr val="black"/>
                </a:solidFill>
              </a:rPr>
              <a:t>results on their gifts at work prior to being asked for another </a:t>
            </a:r>
            <a:r>
              <a:rPr lang="en-US" dirty="0" smtClean="0">
                <a:solidFill>
                  <a:prstClr val="black"/>
                </a:solidFill>
              </a:rPr>
              <a:t>contribution</a:t>
            </a:r>
          </a:p>
          <a:p>
            <a:pPr marL="0" indent="0">
              <a:buClrTx/>
              <a:buSzTx/>
              <a:buNone/>
            </a:pPr>
            <a:endParaRPr lang="en-US" dirty="0" smtClean="0"/>
          </a:p>
        </p:txBody>
      </p:sp>
      <p:pic>
        <p:nvPicPr>
          <p:cNvPr id="4" name="Picture 3"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sp>
        <p:nvSpPr>
          <p:cNvPr id="5" name="Rectangle 4"/>
          <p:cNvSpPr/>
          <p:nvPr/>
        </p:nvSpPr>
        <p:spPr>
          <a:xfrm>
            <a:off x="0" y="6324600"/>
            <a:ext cx="5257800" cy="369332"/>
          </a:xfrm>
          <a:prstGeom prst="rect">
            <a:avLst/>
          </a:prstGeom>
        </p:spPr>
        <p:txBody>
          <a:bodyPr wrap="square">
            <a:spAutoFit/>
          </a:bodyPr>
          <a:lstStyle/>
          <a:p>
            <a:r>
              <a:rPr lang="en-US" dirty="0" smtClean="0"/>
              <a:t>Donor Centered Fundraising, Penelope Burk, 2003</a:t>
            </a:r>
            <a:endParaRPr lang="en-US" dirty="0"/>
          </a:p>
        </p:txBody>
      </p:sp>
    </p:spTree>
    <p:extLst>
      <p:ext uri="{BB962C8B-B14F-4D97-AF65-F5344CB8AC3E}">
        <p14:creationId xmlns:p14="http://schemas.microsoft.com/office/powerpoint/2010/main" val="29734218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Why People Give</a:t>
            </a:r>
            <a:endParaRPr lang="en-US" sz="4400" dirty="0"/>
          </a:p>
        </p:txBody>
      </p:sp>
      <p:sp>
        <p:nvSpPr>
          <p:cNvPr id="3" name="Content Placeholder 2"/>
          <p:cNvSpPr>
            <a:spLocks noGrp="1"/>
          </p:cNvSpPr>
          <p:nvPr>
            <p:ph idx="1"/>
          </p:nvPr>
        </p:nvSpPr>
        <p:spPr>
          <a:xfrm>
            <a:off x="76200" y="1524000"/>
            <a:ext cx="8991599" cy="4625609"/>
          </a:xfrm>
        </p:spPr>
        <p:txBody>
          <a:bodyPr>
            <a:normAutofit/>
          </a:bodyPr>
          <a:lstStyle/>
          <a:p>
            <a:pPr algn="ctr">
              <a:buNone/>
            </a:pPr>
            <a:r>
              <a:rPr lang="en-US" sz="2800" dirty="0" smtClean="0"/>
              <a:t>They believe in the work you do</a:t>
            </a:r>
          </a:p>
          <a:p>
            <a:pPr algn="ctr">
              <a:buNone/>
            </a:pPr>
            <a:r>
              <a:rPr lang="en-US" sz="2800" dirty="0" smtClean="0"/>
              <a:t>They were personally touched by the organization</a:t>
            </a:r>
          </a:p>
          <a:p>
            <a:pPr algn="ctr">
              <a:buNone/>
            </a:pPr>
            <a:r>
              <a:rPr lang="en-US" sz="2800" dirty="0" smtClean="0"/>
              <a:t>They were asked</a:t>
            </a:r>
          </a:p>
          <a:p>
            <a:pPr algn="ctr">
              <a:buNone/>
            </a:pPr>
            <a:endParaRPr lang="en-US" dirty="0" smtClean="0"/>
          </a:p>
          <a:p>
            <a:pPr algn="ctr">
              <a:buNone/>
            </a:pPr>
            <a:r>
              <a:rPr lang="en-US" b="1" u="sng" dirty="0" smtClean="0">
                <a:solidFill>
                  <a:srgbClr val="FF0000"/>
                </a:solidFill>
              </a:rPr>
              <a:t>And the reason they give a major gift</a:t>
            </a:r>
          </a:p>
          <a:p>
            <a:pPr algn="ctr">
              <a:buNone/>
            </a:pPr>
            <a:endParaRPr lang="en-US" sz="1000" u="sng" dirty="0" smtClean="0"/>
          </a:p>
          <a:p>
            <a:pPr algn="ctr">
              <a:buNone/>
            </a:pPr>
            <a:r>
              <a:rPr lang="en-US" dirty="0" smtClean="0"/>
              <a:t>They feel appreciated</a:t>
            </a:r>
          </a:p>
          <a:p>
            <a:pPr algn="ctr">
              <a:buNone/>
            </a:pPr>
            <a:r>
              <a:rPr lang="en-US" dirty="0" smtClean="0"/>
              <a:t>They have become vested in your organization</a:t>
            </a:r>
          </a:p>
          <a:p>
            <a:pPr algn="ctr">
              <a:buNone/>
            </a:pPr>
            <a:endParaRPr lang="en-US" b="1" dirty="0" smtClean="0"/>
          </a:p>
          <a:p>
            <a:pPr algn="ctr">
              <a:buNone/>
            </a:pPr>
            <a:r>
              <a:rPr lang="en-US" sz="3600" b="1" dirty="0" smtClean="0"/>
              <a:t>They understand the impact they can have</a:t>
            </a:r>
            <a:endParaRPr lang="en-US" sz="3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n-US" sz="4400" dirty="0" smtClean="0"/>
              <a:t>Questions to Ask Yourself</a:t>
            </a:r>
            <a:endParaRPr lang="en-US" sz="4400" dirty="0"/>
          </a:p>
        </p:txBody>
      </p:sp>
      <p:sp>
        <p:nvSpPr>
          <p:cNvPr id="84995" name="Rectangle 3"/>
          <p:cNvSpPr>
            <a:spLocks noGrp="1" noChangeArrowheads="1"/>
          </p:cNvSpPr>
          <p:nvPr>
            <p:ph type="body" idx="1"/>
          </p:nvPr>
        </p:nvSpPr>
        <p:spPr>
          <a:xfrm>
            <a:off x="3924300" y="1828800"/>
            <a:ext cx="5105400" cy="4114800"/>
          </a:xfrm>
        </p:spPr>
        <p:txBody>
          <a:bodyPr>
            <a:normAutofit/>
          </a:bodyPr>
          <a:lstStyle/>
          <a:p>
            <a:pPr>
              <a:lnSpc>
                <a:spcPct val="90000"/>
              </a:lnSpc>
              <a:spcAft>
                <a:spcPts val="1800"/>
              </a:spcAft>
            </a:pPr>
            <a:r>
              <a:rPr lang="en-US" sz="2800" dirty="0" smtClean="0"/>
              <a:t>When a donor gives to you – how do you really make them feel?</a:t>
            </a:r>
          </a:p>
          <a:p>
            <a:pPr>
              <a:lnSpc>
                <a:spcPct val="90000"/>
              </a:lnSpc>
              <a:spcAft>
                <a:spcPts val="1800"/>
              </a:spcAft>
            </a:pPr>
            <a:r>
              <a:rPr lang="en-US" sz="2800" dirty="0" smtClean="0"/>
              <a:t>Will you keep the donors you have and give them a reason to grow with you?</a:t>
            </a:r>
            <a:endParaRPr lang="en-US" sz="2800" dirty="0"/>
          </a:p>
          <a:p>
            <a:pPr>
              <a:lnSpc>
                <a:spcPct val="90000"/>
              </a:lnSpc>
              <a:spcAft>
                <a:spcPts val="1800"/>
              </a:spcAft>
            </a:pPr>
            <a:r>
              <a:rPr lang="en-US" sz="2800" dirty="0" smtClean="0"/>
              <a:t>Do </a:t>
            </a:r>
            <a:r>
              <a:rPr lang="en-US" sz="2800" dirty="0"/>
              <a:t>you </a:t>
            </a:r>
            <a:r>
              <a:rPr lang="en-US" sz="2800" dirty="0" smtClean="0"/>
              <a:t>build </a:t>
            </a:r>
            <a:r>
              <a:rPr lang="en-US" sz="2800" dirty="0"/>
              <a:t>relationships with the emerging </a:t>
            </a:r>
            <a:r>
              <a:rPr lang="en-US" sz="2800" dirty="0" smtClean="0"/>
              <a:t>philanthropists of your organization?</a:t>
            </a:r>
            <a:endParaRPr lang="en-US" sz="2800" dirty="0"/>
          </a:p>
        </p:txBody>
      </p:sp>
      <p:pic>
        <p:nvPicPr>
          <p:cNvPr id="4" name="Picture 3"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257175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939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49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49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 calcmode="lin" valueType="num">
                                      <p:cBhvr>
                                        <p:cTn id="14" dur="5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49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49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 calcmode="lin" valueType="num">
                                      <p:cBhvr>
                                        <p:cTn id="21"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499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46363"/>
            <a:ext cx="2525150" cy="978408"/>
          </a:xfrm>
        </p:spPr>
        <p:txBody>
          <a:bodyPr>
            <a:noAutofit/>
          </a:bodyPr>
          <a:lstStyle/>
          <a:p>
            <a:pPr algn="ctr"/>
            <a:r>
              <a:rPr lang="en-US" sz="3600" b="1" dirty="0" smtClean="0"/>
              <a:t>Why </a:t>
            </a:r>
            <a:br>
              <a:rPr lang="en-US" sz="3600" b="1" dirty="0" smtClean="0"/>
            </a:br>
            <a:r>
              <a:rPr lang="en-US" sz="3600" b="1" dirty="0" smtClean="0"/>
              <a:t>People Give</a:t>
            </a:r>
            <a:endParaRPr lang="en-US" sz="3600" b="1" dirty="0"/>
          </a:p>
        </p:txBody>
      </p:sp>
      <p:sp>
        <p:nvSpPr>
          <p:cNvPr id="6" name="Text Placeholder 5"/>
          <p:cNvSpPr>
            <a:spLocks noGrp="1"/>
          </p:cNvSpPr>
          <p:nvPr>
            <p:ph type="body" sz="half" idx="2"/>
          </p:nvPr>
        </p:nvSpPr>
        <p:spPr>
          <a:xfrm>
            <a:off x="152400" y="1468622"/>
            <a:ext cx="2590800" cy="5257800"/>
          </a:xfrm>
        </p:spPr>
        <p:txBody>
          <a:bodyPr>
            <a:noAutofit/>
          </a:bodyPr>
          <a:lstStyle/>
          <a:p>
            <a:pPr marL="342900" indent="-342900">
              <a:buFont typeface="Wingdings" panose="05000000000000000000" pitchFamily="2" charset="2"/>
              <a:buChar char="§"/>
            </a:pPr>
            <a:r>
              <a:rPr lang="en-US" sz="2400" b="1" dirty="0" smtClean="0"/>
              <a:t>The ability to make an impact</a:t>
            </a:r>
          </a:p>
          <a:p>
            <a:pPr marL="342900" indent="-342900">
              <a:buFont typeface="Wingdings" panose="05000000000000000000" pitchFamily="2" charset="2"/>
              <a:buChar char="§"/>
            </a:pPr>
            <a:endParaRPr lang="en-US" sz="900" b="1" dirty="0"/>
          </a:p>
          <a:p>
            <a:pPr marL="342900" indent="-342900">
              <a:buFont typeface="Wingdings" panose="05000000000000000000" pitchFamily="2" charset="2"/>
              <a:buChar char="§"/>
            </a:pPr>
            <a:r>
              <a:rPr lang="en-US" sz="2400" b="1" dirty="0" smtClean="0"/>
              <a:t>Belief in the cause</a:t>
            </a:r>
          </a:p>
          <a:p>
            <a:pPr marL="342900" indent="-342900">
              <a:buFont typeface="Wingdings" panose="05000000000000000000" pitchFamily="2" charset="2"/>
              <a:buChar char="§"/>
            </a:pPr>
            <a:endParaRPr lang="en-US" sz="900" b="1" dirty="0" smtClean="0"/>
          </a:p>
          <a:p>
            <a:pPr marL="342900" indent="-342900">
              <a:buFont typeface="Wingdings" panose="05000000000000000000" pitchFamily="2" charset="2"/>
              <a:buChar char="§"/>
            </a:pPr>
            <a:r>
              <a:rPr lang="en-US" sz="2400" b="1" dirty="0" smtClean="0"/>
              <a:t>Belief in the organization</a:t>
            </a:r>
          </a:p>
          <a:p>
            <a:pPr marL="342900" indent="-342900">
              <a:buFont typeface="Wingdings" panose="05000000000000000000" pitchFamily="2" charset="2"/>
              <a:buChar char="§"/>
            </a:pPr>
            <a:endParaRPr lang="en-US" sz="900" b="1" dirty="0" smtClean="0"/>
          </a:p>
          <a:p>
            <a:pPr marL="342900" indent="-342900">
              <a:buFont typeface="Wingdings" panose="05000000000000000000" pitchFamily="2" charset="2"/>
              <a:buChar char="§"/>
            </a:pPr>
            <a:r>
              <a:rPr lang="en-US" sz="2400" b="1" dirty="0" smtClean="0"/>
              <a:t>Belief in the people who do the work</a:t>
            </a:r>
          </a:p>
          <a:p>
            <a:pPr marL="342900" indent="-342900">
              <a:buFont typeface="Wingdings" panose="05000000000000000000" pitchFamily="2" charset="2"/>
              <a:buChar char="§"/>
            </a:pPr>
            <a:endParaRPr lang="en-US" sz="900" b="1" dirty="0" smtClean="0"/>
          </a:p>
          <a:p>
            <a:pPr marL="342900" indent="-342900">
              <a:buFont typeface="Wingdings" panose="05000000000000000000" pitchFamily="2" charset="2"/>
              <a:buChar char="§"/>
            </a:pPr>
            <a:r>
              <a:rPr lang="en-US" sz="2400" b="1" dirty="0" smtClean="0"/>
              <a:t>Because someone asked them</a:t>
            </a:r>
          </a:p>
          <a:p>
            <a:pPr marL="342900" indent="-342900">
              <a:buFont typeface="Wingdings" panose="05000000000000000000" pitchFamily="2" charset="2"/>
              <a:buChar char="§"/>
            </a:pPr>
            <a:endParaRPr lang="en-US" sz="2400" b="1" dirty="0"/>
          </a:p>
        </p:txBody>
      </p:sp>
      <p:sp>
        <p:nvSpPr>
          <p:cNvPr id="19" name="TextBox 18"/>
          <p:cNvSpPr txBox="1"/>
          <p:nvPr/>
        </p:nvSpPr>
        <p:spPr>
          <a:xfrm>
            <a:off x="2971800" y="380999"/>
            <a:ext cx="6157583" cy="646331"/>
          </a:xfrm>
          <a:prstGeom prst="rect">
            <a:avLst/>
          </a:prstGeom>
          <a:noFill/>
        </p:spPr>
        <p:txBody>
          <a:bodyPr wrap="none" rtlCol="0">
            <a:spAutoFit/>
          </a:bodyPr>
          <a:lstStyle/>
          <a:p>
            <a:r>
              <a:rPr lang="en-US" sz="3600" b="1" dirty="0" smtClean="0">
                <a:solidFill>
                  <a:srgbClr val="FF0000"/>
                </a:solidFill>
              </a:rPr>
              <a:t>The Ability to Make An Impact</a:t>
            </a:r>
            <a:endParaRPr lang="en-US" sz="3600" dirty="0">
              <a:solidFill>
                <a:srgbClr val="FF0000"/>
              </a:solidFill>
            </a:endParaRPr>
          </a:p>
        </p:txBody>
      </p:sp>
      <p:grpSp>
        <p:nvGrpSpPr>
          <p:cNvPr id="20" name="Group 19"/>
          <p:cNvGrpSpPr/>
          <p:nvPr/>
        </p:nvGrpSpPr>
        <p:grpSpPr>
          <a:xfrm>
            <a:off x="3422043" y="1600200"/>
            <a:ext cx="5264757" cy="4953000"/>
            <a:chOff x="-41275" y="1260475"/>
            <a:chExt cx="9185276" cy="5597525"/>
          </a:xfrm>
        </p:grpSpPr>
        <p:pic>
          <p:nvPicPr>
            <p:cNvPr id="21" name="Picture 9" descr="C:\Documents and Settings\Sharon\Local Settings\Temporary Internet Files\Content.IE5\1CUTLM4C\MP900178803[1].jpg"/>
            <p:cNvPicPr>
              <a:picLocks noChangeAspect="1" noChangeArrowheads="1"/>
            </p:cNvPicPr>
            <p:nvPr/>
          </p:nvPicPr>
          <p:blipFill>
            <a:blip r:embed="rId3" cstate="print"/>
            <a:srcRect/>
            <a:stretch>
              <a:fillRect/>
            </a:stretch>
          </p:blipFill>
          <p:spPr bwMode="auto">
            <a:xfrm>
              <a:off x="6934201" y="3657600"/>
              <a:ext cx="2209800" cy="3200400"/>
            </a:xfrm>
            <a:prstGeom prst="rect">
              <a:avLst/>
            </a:prstGeom>
            <a:noFill/>
          </p:spPr>
        </p:pic>
        <p:pic>
          <p:nvPicPr>
            <p:cNvPr id="22" name="Picture 2" descr="C:\Documents and Settings\Sharon\Local Settings\Temporary Internet Files\Content.IE5\67TS30A5\MP900284955[1].jpg"/>
            <p:cNvPicPr>
              <a:picLocks noChangeAspect="1" noChangeArrowheads="1"/>
            </p:cNvPicPr>
            <p:nvPr/>
          </p:nvPicPr>
          <p:blipFill>
            <a:blip r:embed="rId4" cstate="print"/>
            <a:srcRect/>
            <a:stretch>
              <a:fillRect/>
            </a:stretch>
          </p:blipFill>
          <p:spPr bwMode="auto">
            <a:xfrm>
              <a:off x="2133600" y="3505200"/>
              <a:ext cx="2743200" cy="1806179"/>
            </a:xfrm>
            <a:prstGeom prst="rect">
              <a:avLst/>
            </a:prstGeom>
            <a:noFill/>
          </p:spPr>
        </p:pic>
        <p:pic>
          <p:nvPicPr>
            <p:cNvPr id="23" name="Picture 3" descr="C:\Documents and Settings\Sharon\Local Settings\Temporary Internet Files\Content.IE5\53IAWZGR\MP900401932[1].jpg"/>
            <p:cNvPicPr>
              <a:picLocks noChangeAspect="1" noChangeArrowheads="1"/>
            </p:cNvPicPr>
            <p:nvPr/>
          </p:nvPicPr>
          <p:blipFill>
            <a:blip r:embed="rId5" cstate="print"/>
            <a:srcRect/>
            <a:stretch>
              <a:fillRect/>
            </a:stretch>
          </p:blipFill>
          <p:spPr bwMode="auto">
            <a:xfrm>
              <a:off x="5410200" y="1447800"/>
              <a:ext cx="3733800" cy="2355850"/>
            </a:xfrm>
            <a:prstGeom prst="rect">
              <a:avLst/>
            </a:prstGeom>
            <a:noFill/>
          </p:spPr>
        </p:pic>
        <p:pic>
          <p:nvPicPr>
            <p:cNvPr id="24" name="Picture 4" descr="C:\Documents and Settings\Sharon\Local Settings\Temporary Internet Files\Content.IE5\7CA8TCU2\MP900284988[1].jpg"/>
            <p:cNvPicPr>
              <a:picLocks noChangeAspect="1" noChangeArrowheads="1"/>
            </p:cNvPicPr>
            <p:nvPr/>
          </p:nvPicPr>
          <p:blipFill>
            <a:blip r:embed="rId6" cstate="print"/>
            <a:srcRect/>
            <a:stretch>
              <a:fillRect/>
            </a:stretch>
          </p:blipFill>
          <p:spPr bwMode="auto">
            <a:xfrm>
              <a:off x="4724400" y="5055593"/>
              <a:ext cx="2737474" cy="1802407"/>
            </a:xfrm>
            <a:prstGeom prst="rect">
              <a:avLst/>
            </a:prstGeom>
            <a:noFill/>
          </p:spPr>
        </p:pic>
        <p:pic>
          <p:nvPicPr>
            <p:cNvPr id="25" name="Picture 5" descr="C:\Documents and Settings\Sharon\Local Settings\Temporary Internet Files\Content.IE5\53IAWZGR\MP900289162[1].jpg"/>
            <p:cNvPicPr>
              <a:picLocks noChangeAspect="1" noChangeArrowheads="1"/>
            </p:cNvPicPr>
            <p:nvPr/>
          </p:nvPicPr>
          <p:blipFill>
            <a:blip r:embed="rId7" cstate="print"/>
            <a:srcRect/>
            <a:stretch>
              <a:fillRect/>
            </a:stretch>
          </p:blipFill>
          <p:spPr bwMode="auto">
            <a:xfrm>
              <a:off x="5486400" y="1432560"/>
              <a:ext cx="1676400" cy="1844040"/>
            </a:xfrm>
            <a:prstGeom prst="rect">
              <a:avLst/>
            </a:prstGeom>
            <a:noFill/>
          </p:spPr>
        </p:pic>
        <p:pic>
          <p:nvPicPr>
            <p:cNvPr id="26" name="Picture 6" descr="C:\Documents and Settings\Sharon\Local Settings\Temporary Internet Files\Content.IE5\53IAWZGR\MP900309101[1].jpg"/>
            <p:cNvPicPr>
              <a:picLocks noChangeAspect="1" noChangeArrowheads="1"/>
            </p:cNvPicPr>
            <p:nvPr/>
          </p:nvPicPr>
          <p:blipFill>
            <a:blip r:embed="rId8" cstate="print"/>
            <a:srcRect/>
            <a:stretch>
              <a:fillRect/>
            </a:stretch>
          </p:blipFill>
          <p:spPr bwMode="auto">
            <a:xfrm>
              <a:off x="-41275" y="1260475"/>
              <a:ext cx="2408238" cy="3657600"/>
            </a:xfrm>
            <a:prstGeom prst="rect">
              <a:avLst/>
            </a:prstGeom>
            <a:noFill/>
          </p:spPr>
        </p:pic>
        <p:pic>
          <p:nvPicPr>
            <p:cNvPr id="27" name="Picture 7" descr="C:\Documents and Settings\Sharon\Local Settings\Temporary Internet Files\Content.IE5\1CUTLM4C\MP900309099[1].jpg"/>
            <p:cNvPicPr>
              <a:picLocks noChangeAspect="1" noChangeArrowheads="1"/>
            </p:cNvPicPr>
            <p:nvPr/>
          </p:nvPicPr>
          <p:blipFill>
            <a:blip r:embed="rId9" cstate="print"/>
            <a:srcRect/>
            <a:stretch>
              <a:fillRect/>
            </a:stretch>
          </p:blipFill>
          <p:spPr bwMode="auto">
            <a:xfrm>
              <a:off x="0" y="4082769"/>
              <a:ext cx="1822450" cy="2775231"/>
            </a:xfrm>
            <a:prstGeom prst="rect">
              <a:avLst/>
            </a:prstGeom>
            <a:noFill/>
          </p:spPr>
        </p:pic>
        <p:pic>
          <p:nvPicPr>
            <p:cNvPr id="28" name="Picture 10" descr="C:\Documents and Settings\Sharon\Local Settings\Temporary Internet Files\Content.IE5\53IAWZGR\MP900284953[1].jpg"/>
            <p:cNvPicPr>
              <a:picLocks noChangeAspect="1" noChangeArrowheads="1"/>
            </p:cNvPicPr>
            <p:nvPr/>
          </p:nvPicPr>
          <p:blipFill>
            <a:blip r:embed="rId10" cstate="print"/>
            <a:srcRect/>
            <a:stretch>
              <a:fillRect/>
            </a:stretch>
          </p:blipFill>
          <p:spPr bwMode="auto">
            <a:xfrm>
              <a:off x="1981200" y="1447800"/>
              <a:ext cx="3429000" cy="2263140"/>
            </a:xfrm>
            <a:prstGeom prst="rect">
              <a:avLst/>
            </a:prstGeom>
            <a:noFill/>
          </p:spPr>
        </p:pic>
        <p:pic>
          <p:nvPicPr>
            <p:cNvPr id="29" name="Picture 11" descr="C:\Documents and Settings\Sharon\Local Settings\Temporary Internet Files\Content.IE5\1CUTLM4C\MP900401831[1].jpg"/>
            <p:cNvPicPr>
              <a:picLocks noChangeAspect="1" noChangeArrowheads="1"/>
            </p:cNvPicPr>
            <p:nvPr/>
          </p:nvPicPr>
          <p:blipFill>
            <a:blip r:embed="rId11" cstate="print"/>
            <a:srcRect/>
            <a:stretch>
              <a:fillRect/>
            </a:stretch>
          </p:blipFill>
          <p:spPr bwMode="auto">
            <a:xfrm>
              <a:off x="4038600" y="3505201"/>
              <a:ext cx="2895600" cy="1929646"/>
            </a:xfrm>
            <a:prstGeom prst="rect">
              <a:avLst/>
            </a:prstGeom>
            <a:noFill/>
          </p:spPr>
        </p:pic>
        <p:pic>
          <p:nvPicPr>
            <p:cNvPr id="30" name="Picture 12" descr="C:\Documents and Settings\Sharon\Local Settings\Temporary Internet Files\Content.IE5\1CUTLM4C\MP900309139[1].jpg"/>
            <p:cNvPicPr>
              <a:picLocks noChangeAspect="1" noChangeArrowheads="1"/>
            </p:cNvPicPr>
            <p:nvPr/>
          </p:nvPicPr>
          <p:blipFill>
            <a:blip r:embed="rId12" cstate="print"/>
            <a:srcRect/>
            <a:stretch>
              <a:fillRect/>
            </a:stretch>
          </p:blipFill>
          <p:spPr bwMode="auto">
            <a:xfrm>
              <a:off x="3048000" y="5206746"/>
              <a:ext cx="2667000" cy="1651254"/>
            </a:xfrm>
            <a:prstGeom prst="rect">
              <a:avLst/>
            </a:prstGeom>
            <a:noFill/>
          </p:spPr>
        </p:pic>
        <p:pic>
          <p:nvPicPr>
            <p:cNvPr id="31" name="Picture 13" descr="C:\Documents and Settings\Sharon\Local Settings\Temporary Internet Files\Content.IE5\7CA8TCU2\MP900309094[1].jpg"/>
            <p:cNvPicPr>
              <a:picLocks noChangeAspect="1" noChangeArrowheads="1"/>
            </p:cNvPicPr>
            <p:nvPr/>
          </p:nvPicPr>
          <p:blipFill>
            <a:blip r:embed="rId13" cstate="print"/>
            <a:srcRect/>
            <a:stretch>
              <a:fillRect/>
            </a:stretch>
          </p:blipFill>
          <p:spPr bwMode="auto">
            <a:xfrm>
              <a:off x="1752600" y="4800600"/>
              <a:ext cx="1337310" cy="2057400"/>
            </a:xfrm>
            <a:prstGeom prst="rect">
              <a:avLst/>
            </a:prstGeom>
            <a:noFill/>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1000"/>
                                        <p:tgtEl>
                                          <p:spTgt spid="6">
                                            <p:txEl>
                                              <p:pRg st="0" end="0"/>
                                            </p:txEl>
                                          </p:spTgt>
                                        </p:tgtEl>
                                      </p:cBhvr>
                                    </p:animEffect>
                                  </p:childTnLst>
                                </p:cTn>
                              </p:par>
                              <p:par>
                                <p:cTn id="12" presetID="6" presetClass="entr" presetSubtype="16"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circle(in)">
                                      <p:cBhvr>
                                        <p:cTn id="14" dur="1000"/>
                                        <p:tgtEl>
                                          <p:spTgt spid="6">
                                            <p:txEl>
                                              <p:pRg st="2" end="2"/>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circle(in)">
                                      <p:cBhvr>
                                        <p:cTn id="17" dur="1000"/>
                                        <p:tgtEl>
                                          <p:spTgt spid="6">
                                            <p:txEl>
                                              <p:pRg st="4" end="4"/>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6">
                                            <p:txEl>
                                              <p:pRg st="6" end="6"/>
                                            </p:txEl>
                                          </p:spTgt>
                                        </p:tgtEl>
                                        <p:attrNameLst>
                                          <p:attrName>style.visibility</p:attrName>
                                        </p:attrNameLst>
                                      </p:cBhvr>
                                      <p:to>
                                        <p:strVal val="visible"/>
                                      </p:to>
                                    </p:set>
                                    <p:animEffect transition="in" filter="circle(in)">
                                      <p:cBhvr>
                                        <p:cTn id="20" dur="1000"/>
                                        <p:tgtEl>
                                          <p:spTgt spid="6">
                                            <p:txEl>
                                              <p:pRg st="6" end="6"/>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circle(in)">
                                      <p:cBhvr>
                                        <p:cTn id="23" dur="1000"/>
                                        <p:tgtEl>
                                          <p:spTgt spid="6">
                                            <p:txEl>
                                              <p:pRg st="8" end="8"/>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00" y="228600"/>
            <a:ext cx="6324600" cy="6324600"/>
          </a:xfrm>
          <a:prstGeom prst="rect">
            <a:avLst/>
          </a:prstGeom>
        </p:spPr>
      </p:pic>
    </p:spTree>
    <p:extLst>
      <p:ext uri="{BB962C8B-B14F-4D97-AF65-F5344CB8AC3E}">
        <p14:creationId xmlns:p14="http://schemas.microsoft.com/office/powerpoint/2010/main" val="1205373063"/>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smtClean="0"/>
              <a:t>All rights reserved @ Danosky &amp; Associates 2012</a:t>
            </a:r>
            <a:endParaRPr lang="en-US" dirty="0"/>
          </a:p>
        </p:txBody>
      </p:sp>
      <p:sp>
        <p:nvSpPr>
          <p:cNvPr id="7" name="TextBox 6"/>
          <p:cNvSpPr txBox="1"/>
          <p:nvPr/>
        </p:nvSpPr>
        <p:spPr>
          <a:xfrm>
            <a:off x="5693146" y="4419600"/>
            <a:ext cx="3352800" cy="923330"/>
          </a:xfrm>
          <a:prstGeom prst="rect">
            <a:avLst/>
          </a:prstGeom>
          <a:noFill/>
        </p:spPr>
        <p:txBody>
          <a:bodyPr wrap="square" rtlCol="0">
            <a:spAutoFit/>
          </a:bodyPr>
          <a:lstStyle/>
          <a:p>
            <a:pPr algn="ctr"/>
            <a:r>
              <a:rPr lang="en-US" b="1" dirty="0" smtClean="0"/>
              <a:t>www.danosky.com </a:t>
            </a:r>
          </a:p>
          <a:p>
            <a:pPr algn="ctr"/>
            <a:r>
              <a:rPr lang="en-US" b="1" dirty="0" smtClean="0"/>
              <a:t>info@danosky.com </a:t>
            </a:r>
          </a:p>
          <a:p>
            <a:pPr algn="ctr"/>
            <a:r>
              <a:rPr lang="en-US" b="1" dirty="0" smtClean="0"/>
              <a:t>860-799-6330</a:t>
            </a:r>
            <a:endParaRPr lang="en-US" b="1" dirty="0"/>
          </a:p>
        </p:txBody>
      </p:sp>
      <p:sp>
        <p:nvSpPr>
          <p:cNvPr id="3" name="Rectangle 2"/>
          <p:cNvSpPr/>
          <p:nvPr/>
        </p:nvSpPr>
        <p:spPr>
          <a:xfrm>
            <a:off x="5693146" y="2057400"/>
            <a:ext cx="3254747" cy="2246769"/>
          </a:xfrm>
          <a:prstGeom prst="rect">
            <a:avLst/>
          </a:prstGeom>
        </p:spPr>
        <p:txBody>
          <a:bodyPr wrap="square">
            <a:spAutoFit/>
          </a:bodyPr>
          <a:lstStyle/>
          <a:p>
            <a:pPr algn="ctr"/>
            <a:r>
              <a:rPr lang="en-US" sz="2000" dirty="0" smtClean="0">
                <a:solidFill>
                  <a:prstClr val="black"/>
                </a:solidFill>
                <a:latin typeface="+mn-lt"/>
              </a:rPr>
              <a:t>Danosky &amp; Associates helps non-profit organizations build the capacity to move their strategic vision forward with a solid foundation </a:t>
            </a:r>
          </a:p>
          <a:p>
            <a:pPr algn="ctr"/>
            <a:r>
              <a:rPr lang="en-US" sz="2000" dirty="0" smtClean="0">
                <a:solidFill>
                  <a:prstClr val="black"/>
                </a:solidFill>
                <a:latin typeface="+mn-lt"/>
              </a:rPr>
              <a:t>and an army of support behind them</a:t>
            </a:r>
            <a:endParaRPr lang="en-US" dirty="0" smtClean="0">
              <a:solidFill>
                <a:prstClr val="black"/>
              </a:solidFill>
              <a:latin typeface="+mn-lt"/>
            </a:endParaRPr>
          </a:p>
        </p:txBody>
      </p:sp>
      <p:pic>
        <p:nvPicPr>
          <p:cNvPr id="8" name="Picture 10" descr="Twitter: DanoskyAssoc">
            <a:hlinkClick r:id="rId3" tooltip="Twitter: DanoskyAssoc"/>
          </p:cNvPr>
          <p:cNvPicPr>
            <a:picLocks noChangeAspect="1" noChangeArrowheads="1"/>
          </p:cNvPicPr>
          <p:nvPr/>
        </p:nvPicPr>
        <p:blipFill>
          <a:blip r:embed="rId4" cstate="print"/>
          <a:srcRect/>
          <a:stretch>
            <a:fillRect/>
          </a:stretch>
        </p:blipFill>
        <p:spPr bwMode="auto">
          <a:xfrm>
            <a:off x="7628909" y="5864747"/>
            <a:ext cx="589501" cy="589501"/>
          </a:xfrm>
          <a:prstGeom prst="rect">
            <a:avLst/>
          </a:prstGeom>
          <a:noFill/>
        </p:spPr>
      </p:pic>
      <p:pic>
        <p:nvPicPr>
          <p:cNvPr id="10" name="Picture 9" descr="Facebook Page: 78044579956">
            <a:hlinkClick r:id="rId5" tooltip="Facebook Page: 78044579956"/>
          </p:cNvPr>
          <p:cNvPicPr>
            <a:picLocks noChangeAspect="1" noChangeArrowheads="1"/>
          </p:cNvPicPr>
          <p:nvPr/>
        </p:nvPicPr>
        <p:blipFill>
          <a:blip r:embed="rId6" cstate="print"/>
          <a:srcRect/>
          <a:stretch>
            <a:fillRect/>
          </a:stretch>
        </p:blipFill>
        <p:spPr bwMode="auto">
          <a:xfrm>
            <a:off x="6565892" y="5881023"/>
            <a:ext cx="586666" cy="586666"/>
          </a:xfrm>
          <a:prstGeom prst="rect">
            <a:avLst/>
          </a:prstGeom>
          <a:noFill/>
        </p:spPr>
      </p:pic>
      <p:sp>
        <p:nvSpPr>
          <p:cNvPr id="11" name="TextBox 10"/>
          <p:cNvSpPr txBox="1"/>
          <p:nvPr/>
        </p:nvSpPr>
        <p:spPr>
          <a:xfrm>
            <a:off x="6337879" y="5629796"/>
            <a:ext cx="1010213" cy="307777"/>
          </a:xfrm>
          <a:prstGeom prst="rect">
            <a:avLst/>
          </a:prstGeom>
          <a:noFill/>
        </p:spPr>
        <p:txBody>
          <a:bodyPr wrap="none" rtlCol="0">
            <a:spAutoFit/>
          </a:bodyPr>
          <a:lstStyle/>
          <a:p>
            <a:r>
              <a:rPr lang="en-US" sz="1400" dirty="0" smtClean="0"/>
              <a:t>Friend Us!</a:t>
            </a:r>
            <a:endParaRPr lang="en-US" sz="1400" dirty="0"/>
          </a:p>
        </p:txBody>
      </p:sp>
      <p:sp>
        <p:nvSpPr>
          <p:cNvPr id="12" name="TextBox 11"/>
          <p:cNvSpPr txBox="1"/>
          <p:nvPr/>
        </p:nvSpPr>
        <p:spPr>
          <a:xfrm>
            <a:off x="7412942" y="5629796"/>
            <a:ext cx="1021433" cy="307777"/>
          </a:xfrm>
          <a:prstGeom prst="rect">
            <a:avLst/>
          </a:prstGeom>
          <a:noFill/>
        </p:spPr>
        <p:txBody>
          <a:bodyPr wrap="none" rtlCol="0">
            <a:spAutoFit/>
          </a:bodyPr>
          <a:lstStyle/>
          <a:p>
            <a:r>
              <a:rPr lang="en-US" sz="1400" dirty="0" smtClean="0"/>
              <a:t>Follow Us!</a:t>
            </a:r>
            <a:endParaRPr lang="en-US" sz="1400" dirty="0"/>
          </a:p>
        </p:txBody>
      </p:sp>
      <p:graphicFrame>
        <p:nvGraphicFramePr>
          <p:cNvPr id="2" name="Diagram 1"/>
          <p:cNvGraphicFramePr/>
          <p:nvPr>
            <p:extLst>
              <p:ext uri="{D42A27DB-BD31-4B8C-83A1-F6EECF244321}">
                <p14:modId xmlns:p14="http://schemas.microsoft.com/office/powerpoint/2010/main" val="1638055854"/>
              </p:ext>
            </p:extLst>
          </p:nvPr>
        </p:nvGraphicFramePr>
        <p:xfrm>
          <a:off x="-1077159" y="1667608"/>
          <a:ext cx="7156275" cy="5190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Oval 13"/>
          <p:cNvSpPr/>
          <p:nvPr/>
        </p:nvSpPr>
        <p:spPr>
          <a:xfrm>
            <a:off x="2608943" y="3256333"/>
            <a:ext cx="1524000" cy="1431161"/>
          </a:xfrm>
          <a:prstGeom prst="ellipse">
            <a:avLst/>
          </a:prstGeom>
          <a:solidFill>
            <a:srgbClr val="C00000"/>
          </a:solidFill>
          <a:ln>
            <a:solidFill>
              <a:schemeClr val="accent3">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n w="18415" cmpd="sng">
                  <a:solidFill>
                    <a:schemeClr val="tx1"/>
                  </a:solidFill>
                  <a:prstDash val="solid"/>
                </a:ln>
                <a:solidFill>
                  <a:schemeClr val="bg1"/>
                </a:solidFill>
                <a:effectLst>
                  <a:glow rad="127000">
                    <a:schemeClr val="accent1">
                      <a:alpha val="12000"/>
                    </a:schemeClr>
                  </a:glow>
                  <a:outerShdw blurRad="38100" dist="38100" dir="2700000" algn="tl">
                    <a:srgbClr val="000000">
                      <a:alpha val="43137"/>
                    </a:srgbClr>
                  </a:outerShdw>
                </a:effectLst>
                <a:latin typeface="Aharoni" panose="02010803020104030203" pitchFamily="2" charset="-79"/>
                <a:cs typeface="Aharoni" panose="02010803020104030203" pitchFamily="2" charset="-79"/>
              </a:rPr>
              <a:t>IMPACT</a:t>
            </a:r>
            <a:endParaRPr lang="en-US" dirty="0">
              <a:ln w="18415" cmpd="sng">
                <a:solidFill>
                  <a:schemeClr val="tx1"/>
                </a:solidFill>
                <a:prstDash val="solid"/>
              </a:ln>
              <a:solidFill>
                <a:schemeClr val="bg1"/>
              </a:solidFill>
              <a:effectLst>
                <a:glow rad="127000">
                  <a:schemeClr val="accent1">
                    <a:alpha val="12000"/>
                  </a:schemeClr>
                </a:glow>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159" y="1601769"/>
            <a:ext cx="5372100" cy="4726615"/>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71600" y="76200"/>
            <a:ext cx="6257310" cy="1143000"/>
          </a:xfrm>
          <a:prstGeom prst="rect">
            <a:avLst/>
          </a:prstGeom>
        </p:spPr>
      </p:pic>
      <p:sp>
        <p:nvSpPr>
          <p:cNvPr id="17" name="TextBox 16"/>
          <p:cNvSpPr txBox="1"/>
          <p:nvPr/>
        </p:nvSpPr>
        <p:spPr>
          <a:xfrm>
            <a:off x="3057998" y="1200833"/>
            <a:ext cx="3520320" cy="646331"/>
          </a:xfrm>
          <a:prstGeom prst="rect">
            <a:avLst/>
          </a:prstGeom>
          <a:noFill/>
        </p:spPr>
        <p:txBody>
          <a:bodyPr wrap="square" rtlCol="0">
            <a:spAutoFit/>
          </a:bodyPr>
          <a:lstStyle/>
          <a:p>
            <a:r>
              <a:rPr lang="en-US" b="1" cap="small" dirty="0">
                <a:solidFill>
                  <a:srgbClr val="C00000"/>
                </a:solidFill>
              </a:rPr>
              <a:t>Influence * Increase * Impact</a:t>
            </a:r>
            <a:endParaRPr lang="en-US" b="1" dirty="0">
              <a:solidFill>
                <a:srgbClr val="C00000"/>
              </a:solidFill>
            </a:endParaRPr>
          </a:p>
          <a:p>
            <a:endParaRPr lang="en-US" b="1" dirty="0">
              <a:solidFill>
                <a:srgbClr val="C00000"/>
              </a:solidFill>
            </a:endParaRPr>
          </a:p>
        </p:txBody>
      </p:sp>
    </p:spTree>
    <p:extLst>
      <p:ext uri="{BB962C8B-B14F-4D97-AF65-F5344CB8AC3E}">
        <p14:creationId xmlns:p14="http://schemas.microsoft.com/office/powerpoint/2010/main" val="314292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9144000" cy="1252728"/>
          </a:xfrm>
        </p:spPr>
        <p:txBody>
          <a:bodyPr>
            <a:noAutofit/>
          </a:bodyPr>
          <a:lstStyle/>
          <a:p>
            <a:r>
              <a:rPr lang="en-US" sz="4400" dirty="0" smtClean="0"/>
              <a:t>The Revolving Door of Philanthropy</a:t>
            </a:r>
            <a:endParaRPr lang="en-US" sz="4400" dirty="0"/>
          </a:p>
        </p:txBody>
      </p:sp>
      <p:sp>
        <p:nvSpPr>
          <p:cNvPr id="5" name="Content Placeholder 4"/>
          <p:cNvSpPr>
            <a:spLocks noGrp="1"/>
          </p:cNvSpPr>
          <p:nvPr>
            <p:ph idx="1"/>
          </p:nvPr>
        </p:nvSpPr>
        <p:spPr>
          <a:xfrm>
            <a:off x="457200" y="1775191"/>
            <a:ext cx="4953000" cy="4625609"/>
          </a:xfrm>
        </p:spPr>
        <p:txBody>
          <a:bodyPr>
            <a:normAutofit/>
          </a:bodyPr>
          <a:lstStyle/>
          <a:p>
            <a:r>
              <a:rPr lang="en-US" sz="2800" dirty="0" smtClean="0"/>
              <a:t>Of the 1.8 million people who donated to 2,342 nonprofit organizations in 2009 and 2010 only 43% renewed their gifts;  </a:t>
            </a:r>
            <a:r>
              <a:rPr lang="en-US" b="1" dirty="0" smtClean="0"/>
              <a:t>57% DID NOT!</a:t>
            </a:r>
            <a:r>
              <a:rPr lang="en-US" sz="2000" dirty="0" smtClean="0"/>
              <a:t>*</a:t>
            </a:r>
            <a:endParaRPr lang="en-US" sz="1800" dirty="0" smtClean="0"/>
          </a:p>
          <a:p>
            <a:pPr lvl="1"/>
            <a:endParaRPr lang="en-US" sz="2400" dirty="0" smtClean="0"/>
          </a:p>
          <a:p>
            <a:r>
              <a:rPr lang="en-US" sz="2800" dirty="0" smtClean="0"/>
              <a:t>Of the new donors giving in the same period – only 27% renewed; </a:t>
            </a:r>
            <a:r>
              <a:rPr lang="en-US" sz="3600" b="1" dirty="0" smtClean="0"/>
              <a:t>77% DID NOT</a:t>
            </a:r>
            <a:r>
              <a:rPr lang="en-US" sz="2000" b="1" dirty="0">
                <a:solidFill>
                  <a:prstClr val="black"/>
                </a:solidFill>
                <a:ea typeface="Calibri"/>
                <a:cs typeface="Times New Roman"/>
              </a:rPr>
              <a:t> </a:t>
            </a:r>
            <a:r>
              <a:rPr lang="en-US" sz="4000" b="1" dirty="0" smtClean="0">
                <a:solidFill>
                  <a:prstClr val="black"/>
                </a:solidFill>
                <a:ea typeface="Calibri"/>
                <a:cs typeface="Times New Roman"/>
              </a:rPr>
              <a:t>!</a:t>
            </a:r>
            <a:endParaRPr lang="en-US" sz="2800" dirty="0" smtClean="0"/>
          </a:p>
          <a:p>
            <a:endParaRPr lang="en-US" dirty="0"/>
          </a:p>
        </p:txBody>
      </p:sp>
      <p:pic>
        <p:nvPicPr>
          <p:cNvPr id="6" name="Picture 5"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sp>
        <p:nvSpPr>
          <p:cNvPr id="7" name="Rectangle 6"/>
          <p:cNvSpPr/>
          <p:nvPr/>
        </p:nvSpPr>
        <p:spPr>
          <a:xfrm>
            <a:off x="0" y="6324600"/>
            <a:ext cx="5943600" cy="338554"/>
          </a:xfrm>
          <a:prstGeom prst="rect">
            <a:avLst/>
          </a:prstGeom>
        </p:spPr>
        <p:txBody>
          <a:bodyPr wrap="square">
            <a:spAutoFit/>
          </a:bodyPr>
          <a:lstStyle/>
          <a:p>
            <a:pPr marL="164592" indent="0">
              <a:buNone/>
            </a:pPr>
            <a:r>
              <a:rPr lang="en-US" sz="1600" dirty="0" smtClean="0">
                <a:solidFill>
                  <a:prstClr val="black"/>
                </a:solidFill>
                <a:ea typeface="Calibri"/>
                <a:cs typeface="Times New Roman"/>
              </a:rPr>
              <a:t>*  January 2013, the Center on Nonprofits and Philanthropy </a:t>
            </a:r>
            <a:endParaRPr lang="en-US" sz="2000" dirty="0" smtClean="0"/>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4295" y="2412507"/>
            <a:ext cx="319250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384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986"/>
                                        </p:tgtEl>
                                        <p:attrNameLst>
                                          <p:attrName>style.visibility</p:attrName>
                                        </p:attrNameLst>
                                      </p:cBhvr>
                                      <p:to>
                                        <p:strVal val="visible"/>
                                      </p:to>
                                    </p:set>
                                    <p:animEffect transition="in" filter="fade">
                                      <p:cBhvr>
                                        <p:cTn id="15" dur="500"/>
                                        <p:tgtEl>
                                          <p:spTgt spid="4198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55006" y="174567"/>
            <a:ext cx="7924800" cy="6096000"/>
            <a:chOff x="1248" y="240"/>
            <a:chExt cx="4176" cy="3600"/>
          </a:xfrm>
          <a:solidFill>
            <a:schemeClr val="bg2"/>
          </a:solidFill>
        </p:grpSpPr>
        <p:sp>
          <p:nvSpPr>
            <p:cNvPr id="2053" name="Pyr1"/>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grpFill/>
            <a:ln w="9525">
              <a:solidFill>
                <a:srgbClr val="000000"/>
              </a:solidFill>
              <a:miter lim="800000"/>
              <a:headEnd/>
              <a:tailEnd/>
            </a:ln>
          </p:spPr>
          <p:txBody>
            <a:bodyPr/>
            <a:lstStyle/>
            <a:p>
              <a:endParaRPr lang="en-US" b="1"/>
            </a:p>
            <a:p>
              <a:endParaRPr lang="en-US" b="1"/>
            </a:p>
          </p:txBody>
        </p:sp>
        <p:sp>
          <p:nvSpPr>
            <p:cNvPr id="2054"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chemeClr val="accent6">
                <a:lumMod val="40000"/>
                <a:lumOff val="60000"/>
              </a:schemeClr>
            </a:solidFill>
            <a:ln w="9525">
              <a:solidFill>
                <a:srgbClr val="000000"/>
              </a:solidFill>
              <a:miter lim="800000"/>
              <a:headEnd/>
              <a:tailEnd/>
            </a:ln>
          </p:spPr>
          <p:txBody>
            <a:bodyPr/>
            <a:lstStyle/>
            <a:p>
              <a:endParaRPr lang="en-US" b="1"/>
            </a:p>
            <a:p>
              <a:pPr algn="l"/>
              <a:endParaRPr lang="en-US" b="1"/>
            </a:p>
          </p:txBody>
        </p:sp>
        <p:sp>
          <p:nvSpPr>
            <p:cNvPr id="2055" name="Pyr3"/>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chemeClr val="accent6">
                <a:lumMod val="60000"/>
                <a:lumOff val="40000"/>
              </a:schemeClr>
            </a:solidFill>
            <a:ln w="9525">
              <a:solidFill>
                <a:srgbClr val="000000"/>
              </a:solidFill>
              <a:miter lim="800000"/>
              <a:headEnd/>
              <a:tailEnd/>
            </a:ln>
          </p:spPr>
          <p:txBody>
            <a:bodyPr/>
            <a:lstStyle/>
            <a:p>
              <a:endParaRPr lang="en-US" b="1" dirty="0"/>
            </a:p>
          </p:txBody>
        </p:sp>
        <p:sp>
          <p:nvSpPr>
            <p:cNvPr id="2056" name="Pyr4"/>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chemeClr val="tx1">
                <a:lumMod val="50000"/>
                <a:lumOff val="50000"/>
              </a:schemeClr>
            </a:solidFill>
            <a:ln w="9525">
              <a:solidFill>
                <a:srgbClr val="000000"/>
              </a:solidFill>
              <a:miter lim="800000"/>
              <a:headEnd/>
              <a:tailEnd/>
            </a:ln>
          </p:spPr>
          <p:txBody>
            <a:bodyPr/>
            <a:lstStyle/>
            <a:p>
              <a:endParaRPr lang="en-US" sz="2000" b="1" dirty="0"/>
            </a:p>
          </p:txBody>
        </p:sp>
      </p:grpSp>
      <p:sp>
        <p:nvSpPr>
          <p:cNvPr id="2062" name="Text Box 14"/>
          <p:cNvSpPr txBox="1">
            <a:spLocks noChangeArrowheads="1"/>
          </p:cNvSpPr>
          <p:nvPr/>
        </p:nvSpPr>
        <p:spPr bwMode="auto">
          <a:xfrm>
            <a:off x="152400" y="381000"/>
            <a:ext cx="247650" cy="641350"/>
          </a:xfrm>
          <a:prstGeom prst="rect">
            <a:avLst/>
          </a:prstGeom>
          <a:noFill/>
          <a:ln w="9525">
            <a:noFill/>
            <a:miter lim="800000"/>
            <a:headEnd/>
            <a:tailEnd/>
          </a:ln>
          <a:effectLst/>
        </p:spPr>
        <p:txBody>
          <a:bodyPr wrap="none">
            <a:spAutoFit/>
          </a:bodyPr>
          <a:lstStyle/>
          <a:p>
            <a:pPr algn="l"/>
            <a:r>
              <a:rPr lang="en-US"/>
              <a:t>.</a:t>
            </a:r>
          </a:p>
          <a:p>
            <a:pPr algn="l"/>
            <a:endParaRPr lang="en-US"/>
          </a:p>
        </p:txBody>
      </p:sp>
      <p:sp>
        <p:nvSpPr>
          <p:cNvPr id="2065" name="Text Box 17"/>
          <p:cNvSpPr txBox="1">
            <a:spLocks noChangeArrowheads="1"/>
          </p:cNvSpPr>
          <p:nvPr/>
        </p:nvSpPr>
        <p:spPr bwMode="auto">
          <a:xfrm>
            <a:off x="7391400" y="3276600"/>
            <a:ext cx="184150" cy="366713"/>
          </a:xfrm>
          <a:prstGeom prst="rect">
            <a:avLst/>
          </a:prstGeom>
          <a:noFill/>
          <a:ln w="9525">
            <a:noFill/>
            <a:miter lim="800000"/>
            <a:headEnd/>
            <a:tailEnd/>
          </a:ln>
          <a:effectLst/>
        </p:spPr>
        <p:txBody>
          <a:bodyPr wrap="none">
            <a:spAutoFit/>
          </a:bodyPr>
          <a:lstStyle/>
          <a:p>
            <a:pPr algn="l"/>
            <a:endParaRPr lang="en-US"/>
          </a:p>
        </p:txBody>
      </p:sp>
      <p:sp>
        <p:nvSpPr>
          <p:cNvPr id="2069" name="Text Box 21"/>
          <p:cNvSpPr txBox="1">
            <a:spLocks noChangeArrowheads="1"/>
          </p:cNvSpPr>
          <p:nvPr/>
        </p:nvSpPr>
        <p:spPr bwMode="auto">
          <a:xfrm>
            <a:off x="3886200" y="-228600"/>
            <a:ext cx="2971800" cy="1631216"/>
          </a:xfrm>
          <a:prstGeom prst="rect">
            <a:avLst/>
          </a:prstGeom>
          <a:noFill/>
          <a:ln w="9525">
            <a:noFill/>
            <a:miter lim="800000"/>
            <a:headEnd/>
            <a:tailEnd/>
          </a:ln>
          <a:effectLst/>
        </p:spPr>
        <p:txBody>
          <a:bodyPr>
            <a:spAutoFit/>
          </a:bodyPr>
          <a:lstStyle/>
          <a:p>
            <a:r>
              <a:rPr lang="en-US" sz="2000" b="1" dirty="0"/>
              <a:t>      </a:t>
            </a:r>
          </a:p>
          <a:p>
            <a:endParaRPr lang="en-US" sz="2000" b="1" dirty="0"/>
          </a:p>
          <a:p>
            <a:pPr algn="l"/>
            <a:r>
              <a:rPr lang="en-US" sz="2000" b="1" dirty="0"/>
              <a:t>          </a:t>
            </a:r>
          </a:p>
          <a:p>
            <a:endParaRPr lang="en-US" sz="2000" b="1" dirty="0"/>
          </a:p>
          <a:p>
            <a:pPr algn="l"/>
            <a:r>
              <a:rPr lang="en-US" sz="2000" b="1" dirty="0"/>
              <a:t> 	</a:t>
            </a:r>
            <a:endParaRPr lang="en-US" dirty="0"/>
          </a:p>
        </p:txBody>
      </p:sp>
      <p:sp>
        <p:nvSpPr>
          <p:cNvPr id="2072" name="Text Box 24"/>
          <p:cNvSpPr txBox="1">
            <a:spLocks noChangeArrowheads="1"/>
          </p:cNvSpPr>
          <p:nvPr/>
        </p:nvSpPr>
        <p:spPr bwMode="auto">
          <a:xfrm>
            <a:off x="3400388" y="1713316"/>
            <a:ext cx="2819400" cy="1477328"/>
          </a:xfrm>
          <a:prstGeom prst="rect">
            <a:avLst/>
          </a:prstGeom>
          <a:noFill/>
          <a:ln w="9525">
            <a:noFill/>
            <a:miter lim="800000"/>
            <a:headEnd/>
            <a:tailEnd/>
          </a:ln>
          <a:effectLst/>
        </p:spPr>
        <p:txBody>
          <a:bodyPr wrap="square">
            <a:spAutoFit/>
          </a:bodyPr>
          <a:lstStyle/>
          <a:p>
            <a:endParaRPr lang="en-US" b="1" dirty="0"/>
          </a:p>
          <a:p>
            <a:pPr algn="ctr"/>
            <a:r>
              <a:rPr lang="en-US" sz="2000" b="1" dirty="0" smtClean="0"/>
              <a:t>Major Gifts </a:t>
            </a:r>
          </a:p>
          <a:p>
            <a:pPr algn="ctr"/>
            <a:r>
              <a:rPr lang="en-US" sz="1600" b="1" dirty="0" smtClean="0"/>
              <a:t>Cultivation and stewardship</a:t>
            </a:r>
            <a:endParaRPr lang="en-US" sz="1600" b="1" dirty="0"/>
          </a:p>
          <a:p>
            <a:endParaRPr lang="en-US" u="sng" dirty="0"/>
          </a:p>
          <a:p>
            <a:endParaRPr lang="en-US" dirty="0"/>
          </a:p>
        </p:txBody>
      </p:sp>
      <p:sp>
        <p:nvSpPr>
          <p:cNvPr id="2073" name="Text Box 25"/>
          <p:cNvSpPr txBox="1">
            <a:spLocks noChangeArrowheads="1"/>
          </p:cNvSpPr>
          <p:nvPr/>
        </p:nvSpPr>
        <p:spPr bwMode="auto">
          <a:xfrm>
            <a:off x="3581400" y="3581400"/>
            <a:ext cx="184731" cy="646331"/>
          </a:xfrm>
          <a:prstGeom prst="rect">
            <a:avLst/>
          </a:prstGeom>
          <a:noFill/>
          <a:ln w="9525">
            <a:noFill/>
            <a:miter lim="800000"/>
            <a:headEnd/>
            <a:tailEnd/>
          </a:ln>
          <a:effectLst/>
        </p:spPr>
        <p:txBody>
          <a:bodyPr wrap="none">
            <a:spAutoFit/>
          </a:bodyPr>
          <a:lstStyle/>
          <a:p>
            <a:endParaRPr lang="en-US" dirty="0"/>
          </a:p>
          <a:p>
            <a:endParaRPr lang="en-US" dirty="0"/>
          </a:p>
        </p:txBody>
      </p:sp>
      <p:sp>
        <p:nvSpPr>
          <p:cNvPr id="2079" name="AutoShape 31"/>
          <p:cNvSpPr>
            <a:spLocks noChangeArrowheads="1"/>
          </p:cNvSpPr>
          <p:nvPr/>
        </p:nvSpPr>
        <p:spPr bwMode="auto">
          <a:xfrm>
            <a:off x="1295400" y="3810000"/>
            <a:ext cx="814388"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lgn="ctr">
            <a:solidFill>
              <a:schemeClr val="tx1"/>
            </a:solidFill>
            <a:miter lim="800000"/>
            <a:headEnd/>
            <a:tailEnd/>
          </a:ln>
          <a:effectLst/>
        </p:spPr>
        <p:txBody>
          <a:bodyPr wrap="none" anchor="ctr"/>
          <a:lstStyle/>
          <a:p>
            <a:endParaRPr lang="en-US"/>
          </a:p>
        </p:txBody>
      </p:sp>
      <p:sp>
        <p:nvSpPr>
          <p:cNvPr id="2081" name="AutoShape 33"/>
          <p:cNvSpPr>
            <a:spLocks noChangeArrowheads="1"/>
          </p:cNvSpPr>
          <p:nvPr/>
        </p:nvSpPr>
        <p:spPr bwMode="auto">
          <a:xfrm>
            <a:off x="2286000" y="2296160"/>
            <a:ext cx="814388"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lgn="ctr">
            <a:solidFill>
              <a:schemeClr val="tx1"/>
            </a:solidFill>
            <a:miter lim="800000"/>
            <a:headEnd/>
            <a:tailEnd/>
          </a:ln>
          <a:effectLst/>
        </p:spPr>
        <p:txBody>
          <a:bodyPr wrap="none" anchor="ctr"/>
          <a:lstStyle/>
          <a:p>
            <a:endParaRPr lang="en-US"/>
          </a:p>
        </p:txBody>
      </p:sp>
      <p:sp>
        <p:nvSpPr>
          <p:cNvPr id="2082" name="AutoShape 34"/>
          <p:cNvSpPr>
            <a:spLocks noChangeArrowheads="1"/>
          </p:cNvSpPr>
          <p:nvPr/>
        </p:nvSpPr>
        <p:spPr bwMode="auto">
          <a:xfrm>
            <a:off x="3276600" y="838200"/>
            <a:ext cx="814388" cy="86677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2"/>
          </a:solidFill>
          <a:ln w="9525" algn="ctr">
            <a:solidFill>
              <a:schemeClr val="tx1"/>
            </a:solidFill>
            <a:miter lim="800000"/>
            <a:headEnd/>
            <a:tailEnd/>
          </a:ln>
          <a:effectLst/>
        </p:spPr>
        <p:txBody>
          <a:bodyPr wrap="none" anchor="ctr"/>
          <a:lstStyle/>
          <a:p>
            <a:endParaRPr lang="en-US"/>
          </a:p>
        </p:txBody>
      </p:sp>
      <p:sp>
        <p:nvSpPr>
          <p:cNvPr id="21" name="TextBox 20"/>
          <p:cNvSpPr txBox="1"/>
          <p:nvPr/>
        </p:nvSpPr>
        <p:spPr>
          <a:xfrm>
            <a:off x="3505200" y="4824288"/>
            <a:ext cx="2743200" cy="1508105"/>
          </a:xfrm>
          <a:prstGeom prst="rect">
            <a:avLst/>
          </a:prstGeom>
          <a:noFill/>
        </p:spPr>
        <p:txBody>
          <a:bodyPr wrap="square" rtlCol="0">
            <a:spAutoFit/>
          </a:bodyPr>
          <a:lstStyle/>
          <a:p>
            <a:pPr algn="ctr"/>
            <a:r>
              <a:rPr lang="en-US" sz="2000" b="1" dirty="0" smtClean="0"/>
              <a:t>Donor Acquisition:</a:t>
            </a:r>
          </a:p>
          <a:p>
            <a:pPr algn="ctr"/>
            <a:r>
              <a:rPr lang="en-US" dirty="0" smtClean="0"/>
              <a:t>Events, Direct Mail</a:t>
            </a:r>
          </a:p>
          <a:p>
            <a:pPr algn="ctr"/>
            <a:r>
              <a:rPr lang="en-US" dirty="0" smtClean="0"/>
              <a:t>Constituency building </a:t>
            </a:r>
          </a:p>
          <a:p>
            <a:pPr algn="ctr"/>
            <a:r>
              <a:rPr lang="en-US" dirty="0" smtClean="0"/>
              <a:t>Social Networks</a:t>
            </a:r>
          </a:p>
          <a:p>
            <a:pPr algn="ctr"/>
            <a:endParaRPr lang="en-US" dirty="0"/>
          </a:p>
        </p:txBody>
      </p:sp>
      <p:sp>
        <p:nvSpPr>
          <p:cNvPr id="22" name="TextBox 21"/>
          <p:cNvSpPr txBox="1"/>
          <p:nvPr/>
        </p:nvSpPr>
        <p:spPr>
          <a:xfrm>
            <a:off x="609600" y="5167745"/>
            <a:ext cx="2362200" cy="646331"/>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i="1" u="sng" dirty="0" smtClean="0"/>
              <a:t>90% of your donors</a:t>
            </a:r>
          </a:p>
          <a:p>
            <a:pPr algn="ctr"/>
            <a:r>
              <a:rPr lang="en-US" b="1" i="1" u="sng" dirty="0" smtClean="0"/>
              <a:t>10% of your funds</a:t>
            </a:r>
            <a:endParaRPr lang="en-US" b="1" i="1" u="sng" dirty="0"/>
          </a:p>
        </p:txBody>
      </p:sp>
      <p:sp>
        <p:nvSpPr>
          <p:cNvPr id="23" name="TextBox 22"/>
          <p:cNvSpPr txBox="1"/>
          <p:nvPr/>
        </p:nvSpPr>
        <p:spPr>
          <a:xfrm>
            <a:off x="470150" y="263842"/>
            <a:ext cx="1574470" cy="646331"/>
          </a:xfrm>
          <a:prstGeom prst="rect">
            <a:avLst/>
          </a:prstGeom>
          <a:solidFill>
            <a:schemeClr val="bg1"/>
          </a:solidFill>
        </p:spPr>
        <p:txBody>
          <a:bodyPr wrap="none" rtlCol="0">
            <a:spAutoFit/>
          </a:bodyPr>
          <a:lstStyle/>
          <a:p>
            <a:pPr algn="ctr"/>
            <a:r>
              <a:rPr lang="en-US" b="1" i="1" u="sng" dirty="0" smtClean="0"/>
              <a:t>10% of donors</a:t>
            </a:r>
          </a:p>
          <a:p>
            <a:pPr algn="ctr"/>
            <a:r>
              <a:rPr lang="en-US" b="1" i="1" u="sng" dirty="0" smtClean="0"/>
              <a:t>90% of funds</a:t>
            </a:r>
            <a:endParaRPr lang="en-US" b="1" i="1" u="sng" dirty="0"/>
          </a:p>
        </p:txBody>
      </p:sp>
      <p:sp>
        <p:nvSpPr>
          <p:cNvPr id="24" name="TextBox 23"/>
          <p:cNvSpPr txBox="1"/>
          <p:nvPr/>
        </p:nvSpPr>
        <p:spPr>
          <a:xfrm>
            <a:off x="3095188" y="3190644"/>
            <a:ext cx="3376612" cy="1384995"/>
          </a:xfrm>
          <a:prstGeom prst="rect">
            <a:avLst/>
          </a:prstGeom>
          <a:noFill/>
        </p:spPr>
        <p:txBody>
          <a:bodyPr wrap="square" rtlCol="0">
            <a:spAutoFit/>
          </a:bodyPr>
          <a:lstStyle/>
          <a:p>
            <a:pPr algn="ctr"/>
            <a:r>
              <a:rPr lang="en-US" sz="2000" b="1" dirty="0" smtClean="0"/>
              <a:t>Donor Renewal &amp; Retention</a:t>
            </a:r>
            <a:r>
              <a:rPr lang="en-US" sz="1600" b="1" dirty="0" smtClean="0"/>
              <a:t>:</a:t>
            </a:r>
          </a:p>
          <a:p>
            <a:pPr algn="ctr"/>
            <a:r>
              <a:rPr lang="en-US" sz="1600" b="1" dirty="0" smtClean="0"/>
              <a:t>Annual Giving, Events</a:t>
            </a:r>
          </a:p>
          <a:p>
            <a:pPr algn="ctr"/>
            <a:r>
              <a:rPr lang="en-US" sz="1600" b="1" dirty="0" smtClean="0"/>
              <a:t>Direct Mail, Memorials </a:t>
            </a:r>
          </a:p>
          <a:p>
            <a:pPr algn="ctr"/>
            <a:r>
              <a:rPr lang="en-US" sz="1600" b="1" dirty="0" smtClean="0"/>
              <a:t>Retention Efforts</a:t>
            </a:r>
          </a:p>
          <a:p>
            <a:pPr algn="ctr"/>
            <a:r>
              <a:rPr lang="en-US" sz="1600" b="1" dirty="0" smtClean="0"/>
              <a:t>Relationship Building</a:t>
            </a:r>
            <a:endParaRPr lang="en-US" sz="1600" b="1" dirty="0"/>
          </a:p>
        </p:txBody>
      </p:sp>
      <p:sp>
        <p:nvSpPr>
          <p:cNvPr id="25" name="TextBox 24"/>
          <p:cNvSpPr txBox="1"/>
          <p:nvPr/>
        </p:nvSpPr>
        <p:spPr>
          <a:xfrm>
            <a:off x="4194889" y="838200"/>
            <a:ext cx="1177211" cy="707886"/>
          </a:xfrm>
          <a:prstGeom prst="rect">
            <a:avLst/>
          </a:prstGeom>
          <a:noFill/>
        </p:spPr>
        <p:txBody>
          <a:bodyPr wrap="square" rtlCol="0">
            <a:spAutoFit/>
          </a:bodyPr>
          <a:lstStyle/>
          <a:p>
            <a:pPr algn="ctr"/>
            <a:r>
              <a:rPr lang="en-US" sz="2000" b="1" dirty="0" smtClean="0"/>
              <a:t>Planned</a:t>
            </a:r>
          </a:p>
          <a:p>
            <a:pPr algn="ctr"/>
            <a:r>
              <a:rPr lang="en-US" sz="2000" b="1" dirty="0" smtClean="0"/>
              <a:t>Giving</a:t>
            </a:r>
            <a:endParaRPr lang="en-US" sz="2000" b="1" dirty="0"/>
          </a:p>
        </p:txBody>
      </p:sp>
      <p:sp>
        <p:nvSpPr>
          <p:cNvPr id="26" name="TextBox 25"/>
          <p:cNvSpPr txBox="1"/>
          <p:nvPr/>
        </p:nvSpPr>
        <p:spPr>
          <a:xfrm>
            <a:off x="5599244" y="228600"/>
            <a:ext cx="3112199" cy="646331"/>
          </a:xfrm>
          <a:prstGeom prst="rect">
            <a:avLst/>
          </a:prstGeom>
          <a:solidFill>
            <a:schemeClr val="tx1"/>
          </a:solidFill>
        </p:spPr>
        <p:txBody>
          <a:bodyPr wrap="none" rtlCol="0">
            <a:spAutoFit/>
          </a:bodyPr>
          <a:lstStyle/>
          <a:p>
            <a:pPr algn="ct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a:t>
            </a:r>
            <a:r>
              <a:rPr lang="en-US" b="1" dirty="0" smtClean="0"/>
              <a:t> </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Giving Pyramid of a </a:t>
            </a:r>
          </a:p>
          <a:p>
            <a:pPr algn="ct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funds development  program </a:t>
            </a:r>
            <a:endPar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7" name="Picture 2"/>
          <p:cNvPicPr>
            <a:picLocks noChangeAspect="1" noChangeArrowheads="1"/>
          </p:cNvPicPr>
          <p:nvPr/>
        </p:nvPicPr>
        <p:blipFill>
          <a:blip r:embed="rId3" cstate="print"/>
          <a:srcRect/>
          <a:stretch>
            <a:fillRect/>
          </a:stretch>
        </p:blipFill>
        <p:spPr bwMode="auto">
          <a:xfrm>
            <a:off x="6629400" y="6324600"/>
            <a:ext cx="1905000" cy="323850"/>
          </a:xfrm>
          <a:prstGeom prst="rect">
            <a:avLst/>
          </a:prstGeom>
          <a:noFill/>
          <a:ln w="9525">
            <a:noFill/>
            <a:miter lim="800000"/>
            <a:headEnd/>
            <a:tailEnd/>
          </a:ln>
        </p:spPr>
      </p:pic>
      <p:sp>
        <p:nvSpPr>
          <p:cNvPr id="28" name="TextBox 27"/>
          <p:cNvSpPr txBox="1"/>
          <p:nvPr/>
        </p:nvSpPr>
        <p:spPr>
          <a:xfrm>
            <a:off x="7239000" y="5257800"/>
            <a:ext cx="1540806" cy="369332"/>
          </a:xfrm>
          <a:prstGeom prst="rect">
            <a:avLst/>
          </a:prstGeom>
          <a:solidFill>
            <a:schemeClr val="accent1">
              <a:lumMod val="20000"/>
              <a:lumOff val="80000"/>
            </a:schemeClr>
          </a:solidFill>
        </p:spPr>
        <p:txBody>
          <a:bodyPr wrap="none" rtlCol="0">
            <a:spAutoFit/>
          </a:bodyPr>
          <a:lstStyle/>
          <a:p>
            <a:r>
              <a:rPr lang="en-US" dirty="0" smtClean="0"/>
              <a:t>Build the Base</a:t>
            </a:r>
            <a:endParaRPr lang="en-US" dirty="0"/>
          </a:p>
        </p:txBody>
      </p:sp>
      <p:sp>
        <p:nvSpPr>
          <p:cNvPr id="29" name="TextBox 28"/>
          <p:cNvSpPr txBox="1"/>
          <p:nvPr/>
        </p:nvSpPr>
        <p:spPr>
          <a:xfrm>
            <a:off x="6594764" y="4043065"/>
            <a:ext cx="2325765" cy="369332"/>
          </a:xfrm>
          <a:prstGeom prst="rect">
            <a:avLst/>
          </a:prstGeom>
          <a:solidFill>
            <a:schemeClr val="accent1">
              <a:lumMod val="20000"/>
              <a:lumOff val="80000"/>
            </a:schemeClr>
          </a:solidFill>
        </p:spPr>
        <p:txBody>
          <a:bodyPr wrap="none" rtlCol="0">
            <a:spAutoFit/>
          </a:bodyPr>
          <a:lstStyle/>
          <a:p>
            <a:r>
              <a:rPr lang="en-US" dirty="0" smtClean="0"/>
              <a:t>Cultivate &amp; Appreciate</a:t>
            </a:r>
            <a:endParaRPr lang="en-US" dirty="0"/>
          </a:p>
        </p:txBody>
      </p:sp>
      <p:sp>
        <p:nvSpPr>
          <p:cNvPr id="30" name="TextBox 29"/>
          <p:cNvSpPr txBox="1"/>
          <p:nvPr/>
        </p:nvSpPr>
        <p:spPr>
          <a:xfrm>
            <a:off x="6594764" y="3190644"/>
            <a:ext cx="1557734" cy="369332"/>
          </a:xfrm>
          <a:prstGeom prst="rect">
            <a:avLst/>
          </a:prstGeom>
          <a:solidFill>
            <a:schemeClr val="accent1">
              <a:lumMod val="20000"/>
              <a:lumOff val="80000"/>
            </a:schemeClr>
          </a:solidFill>
        </p:spPr>
        <p:txBody>
          <a:bodyPr wrap="none" rtlCol="0">
            <a:spAutoFit/>
          </a:bodyPr>
          <a:lstStyle/>
          <a:p>
            <a:r>
              <a:rPr lang="en-US" dirty="0" smtClean="0"/>
              <a:t>Retain &amp; Grow</a:t>
            </a:r>
            <a:endParaRPr lang="en-US" dirty="0"/>
          </a:p>
        </p:txBody>
      </p:sp>
      <p:sp>
        <p:nvSpPr>
          <p:cNvPr id="31" name="TextBox 30"/>
          <p:cNvSpPr txBox="1"/>
          <p:nvPr/>
        </p:nvSpPr>
        <p:spPr>
          <a:xfrm>
            <a:off x="5562600" y="1676400"/>
            <a:ext cx="2240485" cy="369332"/>
          </a:xfrm>
          <a:prstGeom prst="rect">
            <a:avLst/>
          </a:prstGeom>
          <a:solidFill>
            <a:schemeClr val="accent1">
              <a:lumMod val="20000"/>
              <a:lumOff val="80000"/>
            </a:schemeClr>
          </a:solidFill>
        </p:spPr>
        <p:txBody>
          <a:bodyPr wrap="none" rtlCol="0">
            <a:spAutoFit/>
          </a:bodyPr>
          <a:lstStyle/>
          <a:p>
            <a:r>
              <a:rPr lang="en-US" dirty="0" smtClean="0"/>
              <a:t>Inspire Major Support</a:t>
            </a:r>
            <a:endParaRPr lang="en-US" dirty="0"/>
          </a:p>
        </p:txBody>
      </p:sp>
    </p:spTree>
    <p:extLst>
      <p:ext uri="{BB962C8B-B14F-4D97-AF65-F5344CB8AC3E}">
        <p14:creationId xmlns:p14="http://schemas.microsoft.com/office/powerpoint/2010/main" val="172658843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90600"/>
            <a:ext cx="8077200" cy="1066800"/>
          </a:xfrm>
        </p:spPr>
        <p:txBody>
          <a:bodyPr>
            <a:noAutofit/>
          </a:bodyPr>
          <a:lstStyle/>
          <a:p>
            <a:pPr algn="ctr"/>
            <a:r>
              <a:rPr lang="en-US" sz="6000" b="1" dirty="0" smtClean="0">
                <a:solidFill>
                  <a:srgbClr val="FF0000"/>
                </a:solidFill>
              </a:rPr>
              <a:t>Donor Cultivation</a:t>
            </a:r>
          </a:p>
          <a:p>
            <a:pPr algn="ctr"/>
            <a:endParaRPr lang="en-US" sz="6000" b="1" dirty="0">
              <a:solidFill>
                <a:srgbClr val="FF0000"/>
              </a:solidFill>
            </a:endParaRPr>
          </a:p>
        </p:txBody>
      </p:sp>
      <p:pic>
        <p:nvPicPr>
          <p:cNvPr id="4301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6000" y="1447800"/>
            <a:ext cx="4891087" cy="325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Donor</a:t>
            </a:r>
            <a:r>
              <a:rPr lang="en-US" dirty="0" smtClean="0"/>
              <a:t> Motivation</a:t>
            </a:r>
            <a:endParaRPr lang="en-US" dirty="0"/>
          </a:p>
        </p:txBody>
      </p:sp>
      <p:sp>
        <p:nvSpPr>
          <p:cNvPr id="3" name="Content Placeholder 2"/>
          <p:cNvSpPr>
            <a:spLocks noGrp="1"/>
          </p:cNvSpPr>
          <p:nvPr>
            <p:ph idx="1"/>
          </p:nvPr>
        </p:nvSpPr>
        <p:spPr/>
        <p:txBody>
          <a:bodyPr/>
          <a:lstStyle/>
          <a:p>
            <a:r>
              <a:rPr lang="en-US" dirty="0" smtClean="0"/>
              <a:t>Donors fall into one of two groups</a:t>
            </a:r>
          </a:p>
          <a:p>
            <a:pPr lvl="1"/>
            <a:r>
              <a:rPr lang="en-US" dirty="0" smtClean="0"/>
              <a:t>Those whose lives have been touched by the organization</a:t>
            </a:r>
          </a:p>
          <a:p>
            <a:pPr lvl="1"/>
            <a:r>
              <a:rPr lang="en-US" dirty="0" smtClean="0"/>
              <a:t>Those who are influenced and impressed by its work or its leadership</a:t>
            </a:r>
          </a:p>
          <a:p>
            <a:pPr lvl="1"/>
            <a:endParaRPr lang="en-US" dirty="0" smtClean="0"/>
          </a:p>
          <a:p>
            <a:r>
              <a:rPr lang="en-US" dirty="0" smtClean="0"/>
              <a:t>They give because they are connected …</a:t>
            </a:r>
          </a:p>
          <a:p>
            <a:pPr lvl="1"/>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6326080"/>
            <a:ext cx="1978991" cy="3048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 y="838200"/>
            <a:ext cx="8991600" cy="788987"/>
          </a:xfrm>
        </p:spPr>
        <p:txBody>
          <a:bodyPr>
            <a:noAutofit/>
          </a:bodyPr>
          <a:lstStyle/>
          <a:p>
            <a:r>
              <a:rPr lang="en-US" sz="4000" dirty="0" smtClean="0"/>
              <a:t>How </a:t>
            </a:r>
            <a:r>
              <a:rPr lang="en-US" sz="4000" dirty="0"/>
              <a:t>D</a:t>
            </a:r>
            <a:r>
              <a:rPr lang="en-US" sz="4000" dirty="0" smtClean="0"/>
              <a:t>o </a:t>
            </a:r>
            <a:r>
              <a:rPr lang="en-US" sz="4000" dirty="0"/>
              <a:t>Y</a:t>
            </a:r>
            <a:r>
              <a:rPr lang="en-US" sz="4000" dirty="0" smtClean="0"/>
              <a:t>ou Build a Donor Relationship?</a:t>
            </a:r>
            <a:br>
              <a:rPr lang="en-US" sz="4000" dirty="0" smtClean="0"/>
            </a:br>
            <a:endParaRPr lang="en-US" sz="4000" dirty="0"/>
          </a:p>
        </p:txBody>
      </p:sp>
      <p:sp>
        <p:nvSpPr>
          <p:cNvPr id="29699" name="Rectangle 3"/>
          <p:cNvSpPr>
            <a:spLocks noGrp="1" noChangeArrowheads="1"/>
          </p:cNvSpPr>
          <p:nvPr>
            <p:ph type="body" idx="1"/>
          </p:nvPr>
        </p:nvSpPr>
        <p:spPr>
          <a:xfrm>
            <a:off x="647700" y="3352800"/>
            <a:ext cx="8039100" cy="2819400"/>
          </a:xfrm>
        </p:spPr>
        <p:txBody>
          <a:bodyPr>
            <a:normAutofit/>
          </a:bodyPr>
          <a:lstStyle/>
          <a:p>
            <a:pPr>
              <a:lnSpc>
                <a:spcPct val="90000"/>
              </a:lnSpc>
            </a:pPr>
            <a:r>
              <a:rPr lang="en-US" sz="2800" b="1" dirty="0" smtClean="0"/>
              <a:t>Cultivation = enrolling </a:t>
            </a:r>
            <a:r>
              <a:rPr lang="en-US" sz="2800" b="1" dirty="0"/>
              <a:t>prospects in a </a:t>
            </a:r>
            <a:r>
              <a:rPr lang="en-US" sz="2800" b="1" dirty="0" smtClean="0"/>
              <a:t>vision</a:t>
            </a:r>
          </a:p>
          <a:p>
            <a:pPr>
              <a:lnSpc>
                <a:spcPct val="90000"/>
              </a:lnSpc>
            </a:pPr>
            <a:endParaRPr lang="en-US" sz="2800" b="1" dirty="0"/>
          </a:p>
          <a:p>
            <a:pPr>
              <a:lnSpc>
                <a:spcPct val="90000"/>
              </a:lnSpc>
            </a:pPr>
            <a:r>
              <a:rPr lang="en-US" sz="2800" b="1" dirty="0"/>
              <a:t>Solicitation </a:t>
            </a:r>
            <a:r>
              <a:rPr lang="en-US" sz="2800" b="1" dirty="0" smtClean="0"/>
              <a:t>=  </a:t>
            </a:r>
            <a:r>
              <a:rPr lang="en-US" sz="2800" b="1" dirty="0"/>
              <a:t>engaging a prospect to become an investor in the </a:t>
            </a:r>
            <a:r>
              <a:rPr lang="en-US" sz="2800" b="1" dirty="0" smtClean="0"/>
              <a:t>vision</a:t>
            </a:r>
          </a:p>
          <a:p>
            <a:pPr>
              <a:lnSpc>
                <a:spcPct val="90000"/>
              </a:lnSpc>
            </a:pPr>
            <a:endParaRPr lang="en-US" sz="2800" b="1" dirty="0"/>
          </a:p>
          <a:p>
            <a:pPr>
              <a:lnSpc>
                <a:spcPct val="90000"/>
              </a:lnSpc>
            </a:pPr>
            <a:r>
              <a:rPr lang="en-US" sz="2800" b="1" dirty="0"/>
              <a:t>Stewardship </a:t>
            </a:r>
            <a:r>
              <a:rPr lang="en-US" sz="2800" b="1" dirty="0" smtClean="0"/>
              <a:t>= progress </a:t>
            </a:r>
            <a:r>
              <a:rPr lang="en-US" sz="2800" b="1" dirty="0"/>
              <a:t>towards </a:t>
            </a:r>
            <a:r>
              <a:rPr lang="en-US" sz="2800" b="1" dirty="0" smtClean="0"/>
              <a:t>vision</a:t>
            </a:r>
          </a:p>
          <a:p>
            <a:pPr>
              <a:lnSpc>
                <a:spcPct val="90000"/>
              </a:lnSpc>
            </a:pPr>
            <a:endParaRPr lang="en-US" sz="2800" dirty="0"/>
          </a:p>
        </p:txBody>
      </p:sp>
      <p:sp>
        <p:nvSpPr>
          <p:cNvPr id="3" name="Rectangle 2"/>
          <p:cNvSpPr/>
          <p:nvPr/>
        </p:nvSpPr>
        <p:spPr>
          <a:xfrm>
            <a:off x="304800" y="1524000"/>
            <a:ext cx="8458200" cy="1569660"/>
          </a:xfrm>
          <a:prstGeom prst="rect">
            <a:avLst/>
          </a:prstGeom>
        </p:spPr>
        <p:txBody>
          <a:bodyPr wrap="square">
            <a:spAutoFit/>
          </a:bodyPr>
          <a:lstStyle/>
          <a:p>
            <a:pPr algn="ctr"/>
            <a:r>
              <a:rPr lang="en-US" sz="3200" b="1" i="1" dirty="0">
                <a:solidFill>
                  <a:srgbClr val="D34817">
                    <a:satMod val="150000"/>
                  </a:srgbClr>
                </a:solidFill>
                <a:ea typeface="+mj-ea"/>
                <a:cs typeface="+mj-cs"/>
              </a:rPr>
              <a:t>Giving and Renewing is a Matter of Connecting A Donor  to your Organization’s  Vision </a:t>
            </a:r>
            <a:endParaRPr lang="en-US" sz="3200" b="1" i="1" dirty="0" smtClean="0">
              <a:solidFill>
                <a:srgbClr val="D34817">
                  <a:satMod val="150000"/>
                </a:srgbClr>
              </a:solidFill>
              <a:ea typeface="+mj-ea"/>
              <a:cs typeface="+mj-cs"/>
            </a:endParaRPr>
          </a:p>
          <a:p>
            <a:pPr algn="ctr"/>
            <a:r>
              <a:rPr lang="en-US" sz="3200" b="1" i="1" dirty="0" smtClean="0">
                <a:solidFill>
                  <a:srgbClr val="D34817">
                    <a:satMod val="150000"/>
                  </a:srgbClr>
                </a:solidFill>
                <a:ea typeface="+mj-ea"/>
                <a:cs typeface="+mj-cs"/>
              </a:rPr>
              <a:t>and </a:t>
            </a:r>
            <a:r>
              <a:rPr lang="en-US" sz="3200" b="1" i="1" dirty="0">
                <a:solidFill>
                  <a:srgbClr val="D34817">
                    <a:satMod val="150000"/>
                  </a:srgbClr>
                </a:solidFill>
                <a:ea typeface="+mj-ea"/>
                <a:cs typeface="+mj-cs"/>
              </a:rPr>
              <a:t>Helping Them See it Unfold</a:t>
            </a:r>
            <a:endParaRPr lang="en-US" sz="1600" i="1" dirty="0"/>
          </a:p>
        </p:txBody>
      </p:sp>
      <p:pic>
        <p:nvPicPr>
          <p:cNvPr id="5" name="Picture 4" descr="Web Small Danosky Logo - no tagline.jpg"/>
          <p:cNvPicPr>
            <a:picLocks noChangeAspect="1"/>
          </p:cNvPicPr>
          <p:nvPr/>
        </p:nvPicPr>
        <p:blipFill>
          <a:blip r:embed="rId3" cstate="print"/>
          <a:stretch>
            <a:fillRect/>
          </a:stretch>
        </p:blipFill>
        <p:spPr>
          <a:xfrm>
            <a:off x="6477000" y="6248400"/>
            <a:ext cx="2209800" cy="340349"/>
          </a:xfrm>
          <a:prstGeom prst="rect">
            <a:avLst/>
          </a:prstGeom>
        </p:spPr>
      </p:pic>
    </p:spTree>
    <p:extLst>
      <p:ext uri="{BB962C8B-B14F-4D97-AF65-F5344CB8AC3E}">
        <p14:creationId xmlns:p14="http://schemas.microsoft.com/office/powerpoint/2010/main" val="29616656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1930</TotalTime>
  <Words>1709</Words>
  <Application>Microsoft Office PowerPoint</Application>
  <PresentationFormat>On-screen Show (4:3)</PresentationFormat>
  <Paragraphs>327</Paragraphs>
  <Slides>41</Slides>
  <Notes>25</Notes>
  <HiddenSlides>0</HiddenSlides>
  <MMClips>1</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PowerPoint Presentation</vt:lpstr>
      <vt:lpstr>Share Some Ideas</vt:lpstr>
      <vt:lpstr>Philanthropy is  NOT  About Money</vt:lpstr>
      <vt:lpstr>Why  People Give</vt:lpstr>
      <vt:lpstr>The Revolving Door of Philanthropy</vt:lpstr>
      <vt:lpstr>PowerPoint Presentation</vt:lpstr>
      <vt:lpstr>PowerPoint Presentation</vt:lpstr>
      <vt:lpstr>Donor Motivation</vt:lpstr>
      <vt:lpstr>How Do You Build a Donor Relationship? </vt:lpstr>
      <vt:lpstr>How Do You Build a Donor Relationship? </vt:lpstr>
      <vt:lpstr>Donor Disconnect</vt:lpstr>
      <vt:lpstr>It’s About What You Are Saying</vt:lpstr>
      <vt:lpstr>What matters to donors</vt:lpstr>
      <vt:lpstr>It’s Not Just What You Say</vt:lpstr>
      <vt:lpstr>What Do They Do?</vt:lpstr>
      <vt:lpstr>How Could They  Have Said It Better?</vt:lpstr>
      <vt:lpstr>How Do You Communicate Your Organization’s Value?</vt:lpstr>
      <vt:lpstr>PowerPoint Presentation</vt:lpstr>
      <vt:lpstr>Love for Liza</vt:lpstr>
      <vt:lpstr>PowerPoint Presentation</vt:lpstr>
      <vt:lpstr>Rethink Old  Generalizations About Motivation</vt:lpstr>
      <vt:lpstr>Building a Stewardship Program  </vt:lpstr>
      <vt:lpstr>Motivation is Ignited by Passion for the Mission</vt:lpstr>
      <vt:lpstr>How do you build a  strong development program? </vt:lpstr>
      <vt:lpstr>Who are Your  Major Donors? Make a list – do it once</vt:lpstr>
      <vt:lpstr>Engaging Major Donors</vt:lpstr>
      <vt:lpstr>What About Your Other Donors</vt:lpstr>
      <vt:lpstr>So Start Saying  “Thank you” Instead!</vt:lpstr>
      <vt:lpstr>Motivated Donors Should be  Linked with Motivated Volunteers</vt:lpstr>
      <vt:lpstr>Fundraising is a Conversation</vt:lpstr>
      <vt:lpstr>How to Steward a Donor Instead</vt:lpstr>
      <vt:lpstr>Use An Event</vt:lpstr>
      <vt:lpstr>Boards are Great Stewards</vt:lpstr>
      <vt:lpstr>PowerPoint Presentation</vt:lpstr>
      <vt:lpstr>Gratitude is Where Giving Begins</vt:lpstr>
      <vt:lpstr>Why Do We Lose 57% of Our Donors?</vt:lpstr>
      <vt:lpstr>What Donors Want</vt:lpstr>
      <vt:lpstr>Why People Give</vt:lpstr>
      <vt:lpstr>Questions to Ask Yourself</vt:lpstr>
      <vt:lpstr>PowerPoint Presentation</vt:lpstr>
      <vt:lpstr>PowerPoint Presentation</vt:lpstr>
    </vt:vector>
  </TitlesOfParts>
  <Company>Danosky &amp;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Shoot Aim?</dc:title>
  <dc:creator>Sharon Danosky</dc:creator>
  <cp:lastModifiedBy>Carol D'Agostino</cp:lastModifiedBy>
  <cp:revision>153</cp:revision>
  <dcterms:created xsi:type="dcterms:W3CDTF">2008-12-08T17:29:48Z</dcterms:created>
  <dcterms:modified xsi:type="dcterms:W3CDTF">2015-10-13T18:28:22Z</dcterms:modified>
</cp:coreProperties>
</file>