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31"/>
  </p:notesMasterIdLst>
  <p:handoutMasterIdLst>
    <p:handoutMasterId r:id="rId32"/>
  </p:handoutMasterIdLst>
  <p:sldIdLst>
    <p:sldId id="326" r:id="rId2"/>
    <p:sldId id="346" r:id="rId3"/>
    <p:sldId id="323" r:id="rId4"/>
    <p:sldId id="354" r:id="rId5"/>
    <p:sldId id="376" r:id="rId6"/>
    <p:sldId id="355" r:id="rId7"/>
    <p:sldId id="356" r:id="rId8"/>
    <p:sldId id="357" r:id="rId9"/>
    <p:sldId id="377" r:id="rId10"/>
    <p:sldId id="358" r:id="rId11"/>
    <p:sldId id="359" r:id="rId12"/>
    <p:sldId id="360" r:id="rId13"/>
    <p:sldId id="367" r:id="rId14"/>
    <p:sldId id="368" r:id="rId15"/>
    <p:sldId id="361" r:id="rId16"/>
    <p:sldId id="362" r:id="rId17"/>
    <p:sldId id="378" r:id="rId18"/>
    <p:sldId id="363" r:id="rId19"/>
    <p:sldId id="364" r:id="rId20"/>
    <p:sldId id="369" r:id="rId21"/>
    <p:sldId id="370" r:id="rId22"/>
    <p:sldId id="371" r:id="rId23"/>
    <p:sldId id="373" r:id="rId24"/>
    <p:sldId id="365" r:id="rId25"/>
    <p:sldId id="366" r:id="rId26"/>
    <p:sldId id="374" r:id="rId27"/>
    <p:sldId id="333" r:id="rId28"/>
    <p:sldId id="375" r:id="rId29"/>
    <p:sldId id="334" r:id="rId3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Farina" initials="JF" lastIdx="2" clrIdx="0">
    <p:extLst>
      <p:ext uri="{19B8F6BF-5375-455C-9EA6-DF929625EA0E}">
        <p15:presenceInfo xmlns:p15="http://schemas.microsoft.com/office/powerpoint/2012/main" userId="S-1-5-21-1939873187-2113618696-1538882281-4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5" autoAdjust="0"/>
    <p:restoredTop sz="88323" autoAdjust="0"/>
  </p:normalViewPr>
  <p:slideViewPr>
    <p:cSldViewPr snapToGrid="0">
      <p:cViewPr varScale="1">
        <p:scale>
          <a:sx n="81" d="100"/>
          <a:sy n="81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4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B3700-3851-4EE8-9672-C14B5ACF79FF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772381"/>
            <a:ext cx="3037840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BF55-1C2A-4D14-9A61-A63D3DBC3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5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24A1-A333-4334-ACB4-85AE93C4AC33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8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71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71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AA93-1B58-493F-91CC-15FB2FAB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3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05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9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65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5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Collects basic data</a:t>
            </a:r>
            <a:r>
              <a:rPr lang="en-US" baseline="0" dirty="0" smtClean="0"/>
              <a:t> in a standard format – dates of employment, employment contacts, pay rate, role, education and other experience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No questions on criminal background on initial employment application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Candidate signs to attest to the validity of all information provided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Allows for quick assessment of legal eligibility, salary history, alerts in prior jobs, reasons for leaving prior jobs,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Provides a chance to focus on the conversation vs. the background facts.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22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Legal Issues in Applications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information can an employer lawfully obtain to make a hiring decision?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No information on protected categories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Information on criminal background – CORI law and procedure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8AA93-1B58-493F-91CC-15FB2FAB66D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90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9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1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785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6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149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24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1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03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12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8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1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3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1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7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swalsh@insourceservice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insourceservices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ourceservice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376" y="6270298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3535" y="2003431"/>
            <a:ext cx="2598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28, 2015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3434" y="2872703"/>
            <a:ext cx="60788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Creative HR Solutions to Traditional Employee Challenges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8735" y="4199547"/>
            <a:ext cx="6568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Saleha Walsh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HR Consulting Practice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3771" y="6276644"/>
            <a:ext cx="406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Copyright © 2015 Insource Services,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78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1265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Pre-hire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835323"/>
            <a:ext cx="8272040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rules of the application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it as a useful behavioral tool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use an application – isn’t the resume enough?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6255436"/>
            <a:ext cx="1901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804" y="3569396"/>
            <a:ext cx="2599597" cy="216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14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902894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the Application as a Way to Gain Insight on the Candidate</a:t>
            </a:r>
            <a:endParaRPr lang="en-US" sz="2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878865"/>
            <a:ext cx="827204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common applicants and what they MAY be telling you: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non-compliant applicant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“see my resume” applicant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messy or lazy form completer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diligent applicant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70252" y="6288257"/>
            <a:ext cx="1683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5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19941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They Telling You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2087784"/>
            <a:ext cx="827204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too “above” your process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not use to completing applications but I’m happy to provide more complete information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don’t care about how you do things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do not intend to be transparent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adaptable and respect your process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None of the above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66207" y="6288257"/>
            <a:ext cx="1959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22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40094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On-Boarding Employees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480" y="1818042"/>
            <a:ext cx="827204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Opportunity to market the company – its benefits, its professionalism – and it sets a tone.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Opportunity to develop a rapport at a mid to high level – do not delegate to a junior person.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this initial meeting well; 50% of the people you on-board will later be involved in an employment matter.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69914" y="6288257"/>
            <a:ext cx="1640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529" y="4201848"/>
            <a:ext cx="3125190" cy="208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0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5429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Tips for the On-Boarding Meeting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995" y="2131921"/>
            <a:ext cx="827204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some common ground, let the employees talk about themselves, learn a little about what makes them tick within their personal (revealed) context.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Educate them about the benefits – don’t just fill out forms.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yourself as a resource and a point of contact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these meetings should take 1-1.5 hours.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152160" y="6288257"/>
            <a:ext cx="133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03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6311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Employment – Some Examples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878865"/>
            <a:ext cx="827204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non-performing employee with a medical condition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Company has a public facing non-performing employee who is compromising the company’s reputation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he ok? Is he just a poor performer?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medical condition (possibly mental condition) that is causing this?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60861" y="6288257"/>
            <a:ext cx="165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71160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Non-Performing, Possibly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isabled Employee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5210" y="1917458"/>
            <a:ext cx="827204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approach: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and focus on what isn’t working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Dodge conversation about anything except concrete issues.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 to eliminate the problem by focusing on the issue and hope the person opts out.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Consequence:</a:t>
            </a:r>
          </a:p>
          <a:p>
            <a:pPr marL="11430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feels targeted, further adding to the problems.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67808" y="6288257"/>
            <a:ext cx="198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71160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Non-Performing, Possibly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isabled Employee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4239" y="1486703"/>
            <a:ext cx="827204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endParaRPr lang="en-US" dirty="0" smtClean="0"/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 approach:</a:t>
            </a:r>
          </a:p>
          <a:p>
            <a:pPr marL="11430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the person tell you what he needs. Pay attention to the line between employer and counselor, but allow the person to talk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trust, but be clear about your role.</a:t>
            </a:r>
          </a:p>
          <a:p>
            <a:pPr marL="11430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that what you do will be shared with the employee’s family, other employees, and potentially legal counsel.  </a:t>
            </a:r>
          </a:p>
          <a:p>
            <a:pPr marL="1143000"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 with compassion and within the law.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67808" y="6288257"/>
            <a:ext cx="198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51661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Flexible Approach – Next Steps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896" y="1728773"/>
            <a:ext cx="827204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 options – a flexible schedule, a leave. 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Stay in regular contact with the employee (at least weekly) – striking the balance between an advocate and a company representative. (the “art” of HR)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not avoid the person.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 your conversations.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the goals of the organization with the needs of the employee</a:t>
            </a: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55284" y="6288257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2000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Resolution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510" y="1728773"/>
            <a:ext cx="827204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Weekly phone calls with employee.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Termination of employee while on disability leave – win/win.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rafted a transition plan that addressed employee concerns– no severance, but paid medical coverage, forgiveness of expense debt, etc.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 – Employee went from feeling mishandled to feeling like her needs were addressed respectfully.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Resolution – Facilitated a flexible schedule and then a transition to paid disability leave. </a:t>
            </a: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151085" y="6288257"/>
            <a:ext cx="177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60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771" y="6193475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131959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2121" y="2049199"/>
            <a:ext cx="82997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 A-Z risk approach to HR challenges</a:t>
            </a:r>
          </a:p>
          <a:p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 non-traditional solutions across the employment cycle</a:t>
            </a:r>
          </a:p>
          <a:p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5788" y="6258896"/>
            <a:ext cx="1335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547" y="3683048"/>
            <a:ext cx="2111167" cy="21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2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56930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Terminating Employment – The 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780" y="1994774"/>
            <a:ext cx="827204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it has to be done, do it confidently and respectfully.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prepared, be brief – most employees hear half of what you say.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it with a partner.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a standard process – shut off electronic access, make it immediate.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empathetic, offer appropriate help.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getting a reference release.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debate.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136571" y="6288257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6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4025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Terminations –The Law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237" y="1828857"/>
            <a:ext cx="827204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COBRA notice to employee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COBRA notice to eligible dependents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 unemployment insurance brochure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 of company property or other specific organization items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 information.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Paycheck through date of termination – voluntary and involuntary consideration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Vacation time owed at date of termination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401(k)/403(b) plan termination information (if applicable)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Exit interview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69601" y="6288257"/>
            <a:ext cx="1393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5635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Terminations – The Law Continued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875" y="1870958"/>
            <a:ext cx="827204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lay offs or reductions in force may activate a set of additional disclosure obligations and steps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differences in state law if the person is not from MA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severance if you want a release of claims – be creative.</a:t>
            </a: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64000" y="6288257"/>
            <a:ext cx="127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207" y="418490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79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4445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Terminations – The Process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841736"/>
            <a:ext cx="827204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to protect the company, take a necessary business action, and have the person walk away in a good frame of mind.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firing boss should participate very little. HR’s role is to mitigate the bad feelings – educate on the next steps, provide assistance moving forward, temper the emotional reactions.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person may be a bad fit or poor performer but that doesn’t make them a bad person – act with respect for that.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meet again.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136020" y="6288257"/>
            <a:ext cx="1364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60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5522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Flexibility in Approaching Benefits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526" y="1641991"/>
            <a:ext cx="827204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required to offer?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insurance under MA law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Holidays/Sick Time/Vacations – Are these required?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 employee feedback on options. 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 inexpensive and valued non-traditional perks and benefits based on your demographics.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total compensation statements that show the value of the direct pay and benefits the organization provides to each employee.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51446" y="6284464"/>
            <a:ext cx="1529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35" y="5078809"/>
            <a:ext cx="2964561" cy="166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4865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 Benefit Options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753" y="1728773"/>
            <a:ext cx="827204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Subsidized or pre-tax parking or MBTA passes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Discounted movie passes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Recognizing anniversaries or a job well done with gift cards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Peer to peer recognition – example, the Toast Award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club subsidies or group memberships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and wellness 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Concierge services – formal or not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EAPs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 effective bundles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039973" y="6288257"/>
            <a:ext cx="150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4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57526" y="985823"/>
            <a:ext cx="1826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31921"/>
            <a:ext cx="827204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 is not always about the rules.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creatively requires trust in your HR resource.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your legal counsel to understand where you can be creative and flexible and where there are hard and fast rules.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 to make most solutions win/win.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136020" y="6288257"/>
            <a:ext cx="142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5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286" y="6206354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1113" y="1595825"/>
            <a:ext cx="486177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700" b="1" dirty="0"/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Answers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72856" y="6271775"/>
            <a:ext cx="1059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747" y="2976690"/>
            <a:ext cx="1855639" cy="277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286" y="6206354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6285" y="1925175"/>
            <a:ext cx="6531429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700" b="1" dirty="0"/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Please join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mailing list to receive our newsletters and updates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INSOURCESERVICES 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22828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0114" y="6271775"/>
            <a:ext cx="132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92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7" y="620635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8373" y="2226543"/>
            <a:ext cx="4952061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Saleha Walsh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HR Consulting Practice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swalsh@insourceservices.com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781-235-1490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www.insourceservices.com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23658" y="6271774"/>
            <a:ext cx="1349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2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30" y="6230533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5062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10138"/>
            <a:ext cx="827204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 offers cost-effective, outsourced expertise and services to organizations experiencing growth and change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trusted partner, Insource can perform all accounting and finance, technology, and human resources back office functions, in addition to providing CFO, CIO, and senior HR leadership and counsel</a:t>
            </a:r>
          </a:p>
          <a:p>
            <a:pPr algn="ctr"/>
            <a:endParaRPr lang="en-US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www.insourceservices.com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76914" y="6295954"/>
            <a:ext cx="1190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6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55804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Prevalent Issues We See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94774"/>
            <a:ext cx="827204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 and white problem solving – taking the lowest common denominator approach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Unresolved issues due to inconsistent attention and lack of confidence about the span of options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Missed opportunities in hiring, on-boarding and termination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Expensive, cookie cutter benefit plans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11600" y="6288257"/>
            <a:ext cx="132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64" y="4407972"/>
            <a:ext cx="2816440" cy="188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9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Rectangle 4"/>
          <p:cNvSpPr/>
          <p:nvPr/>
        </p:nvSpPr>
        <p:spPr>
          <a:xfrm>
            <a:off x="260269" y="1994774"/>
            <a:ext cx="827204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A-Z HR Approach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11600" y="6288257"/>
            <a:ext cx="132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80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314098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Z HR Approach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29353"/>
            <a:ext cx="827204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range of HR options available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are rules “hard and fast” and when is there flexibility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 because Option A has “no risk” and Option Z has “extreme risk” doesn’t mean Option A is always the way to go</a:t>
            </a:r>
          </a:p>
          <a:p>
            <a:pPr marL="1228725" lvl="2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Certain things are simply illegal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912260" y="6288257"/>
            <a:ext cx="150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00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5738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 of Hard and Fast Rules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22203"/>
            <a:ext cx="827204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administration – 401k limits, transmittal rules and documentation distribution, etc.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forms – limitations on questions and information collected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performance documentation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Employment decisions based on unlawful criteria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868057" y="6288257"/>
            <a:ext cx="140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115" y="4267199"/>
            <a:ext cx="1804364" cy="185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27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Rectangle 3"/>
          <p:cNvSpPr/>
          <p:nvPr/>
        </p:nvSpPr>
        <p:spPr>
          <a:xfrm>
            <a:off x="260269" y="981976"/>
            <a:ext cx="498149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 Where There is Flexibility</a:t>
            </a:r>
            <a:endParaRPr lang="en-US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269" y="1922407"/>
            <a:ext cx="827204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collection process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Solving employment challenges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Promotions/discipline issues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Termination</a:t>
            </a:r>
          </a:p>
          <a:p>
            <a:pPr marL="771525" lvl="1" indent="-4286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 offerings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875314" y="6288257"/>
            <a:ext cx="204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9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8" y="62228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Rectangle 4"/>
          <p:cNvSpPr/>
          <p:nvPr/>
        </p:nvSpPr>
        <p:spPr>
          <a:xfrm>
            <a:off x="332841" y="1224350"/>
            <a:ext cx="827204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Non-Traditional Solutions Across the Employment Cycle</a:t>
            </a:r>
          </a:p>
          <a:p>
            <a:pPr marL="342900" lvl="1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endParaRPr lang="en-US" dirty="0" smtClean="0"/>
          </a:p>
          <a:p>
            <a:pPr lvl="1" algn="ctr"/>
            <a:endParaRPr lang="en-US" dirty="0"/>
          </a:p>
          <a:p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3831770" y="6288257"/>
            <a:ext cx="204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725" y="3474245"/>
            <a:ext cx="211455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5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3221</TotalTime>
  <Words>1475</Words>
  <Application>Microsoft Office PowerPoint</Application>
  <PresentationFormat>On-screen Show (4:3)</PresentationFormat>
  <Paragraphs>260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Insource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Ethos History Timeline</dc:title>
  <dc:creator>Jessica Farina</dc:creator>
  <cp:lastModifiedBy>Sharon Stone</cp:lastModifiedBy>
  <cp:revision>219</cp:revision>
  <cp:lastPrinted>2015-10-23T13:54:49Z</cp:lastPrinted>
  <dcterms:created xsi:type="dcterms:W3CDTF">2014-05-14T18:30:45Z</dcterms:created>
  <dcterms:modified xsi:type="dcterms:W3CDTF">2015-10-27T14:24:27Z</dcterms:modified>
</cp:coreProperties>
</file>