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theme/themeOverride1.xml" ContentType="application/vnd.openxmlformats-officedocument.themeOverrid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3" r:id="rId1"/>
  </p:sldMasterIdLst>
  <p:notesMasterIdLst>
    <p:notesMasterId r:id="rId35"/>
  </p:notesMasterIdLst>
  <p:handoutMasterIdLst>
    <p:handoutMasterId r:id="rId36"/>
  </p:handoutMasterIdLst>
  <p:sldIdLst>
    <p:sldId id="326" r:id="rId2"/>
    <p:sldId id="353" r:id="rId3"/>
    <p:sldId id="352" r:id="rId4"/>
    <p:sldId id="354" r:id="rId5"/>
    <p:sldId id="369" r:id="rId6"/>
    <p:sldId id="374" r:id="rId7"/>
    <p:sldId id="375" r:id="rId8"/>
    <p:sldId id="376" r:id="rId9"/>
    <p:sldId id="379" r:id="rId10"/>
    <p:sldId id="380" r:id="rId11"/>
    <p:sldId id="384" r:id="rId12"/>
    <p:sldId id="390" r:id="rId13"/>
    <p:sldId id="391" r:id="rId14"/>
    <p:sldId id="385" r:id="rId15"/>
    <p:sldId id="392" r:id="rId16"/>
    <p:sldId id="386" r:id="rId17"/>
    <p:sldId id="387" r:id="rId18"/>
    <p:sldId id="395" r:id="rId19"/>
    <p:sldId id="393" r:id="rId20"/>
    <p:sldId id="396" r:id="rId21"/>
    <p:sldId id="381" r:id="rId22"/>
    <p:sldId id="397" r:id="rId23"/>
    <p:sldId id="383" r:id="rId24"/>
    <p:sldId id="378" r:id="rId25"/>
    <p:sldId id="370" r:id="rId26"/>
    <p:sldId id="371" r:id="rId27"/>
    <p:sldId id="373" r:id="rId28"/>
    <p:sldId id="365" r:id="rId29"/>
    <p:sldId id="361" r:id="rId30"/>
    <p:sldId id="398" r:id="rId31"/>
    <p:sldId id="400" r:id="rId32"/>
    <p:sldId id="399" r:id="rId33"/>
    <p:sldId id="364" r:id="rId34"/>
  </p:sldIdLst>
  <p:sldSz cx="9144000" cy="6858000" type="screen4x3"/>
  <p:notesSz cx="68580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Jessica Farina" initials="JF" lastIdx="2" clrIdx="0">
    <p:extLst>
      <p:ext uri="{19B8F6BF-5375-455C-9EA6-DF929625EA0E}">
        <p15:presenceInfo xmlns:p15="http://schemas.microsoft.com/office/powerpoint/2012/main" userId="S-1-5-21-1939873187-2113618696-1538882281-4427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1A87B"/>
    <a:srgbClr val="FFDB69"/>
    <a:srgbClr val="FF3300"/>
    <a:srgbClr val="BD92DE"/>
    <a:srgbClr val="A0D553"/>
    <a:srgbClr val="58CAEE"/>
    <a:srgbClr val="C40C6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3598" autoAdjust="0"/>
    <p:restoredTop sz="88323" autoAdjust="0"/>
  </p:normalViewPr>
  <p:slideViewPr>
    <p:cSldViewPr snapToGrid="0">
      <p:cViewPr varScale="1">
        <p:scale>
          <a:sx n="80" d="100"/>
          <a:sy n="80" d="100"/>
        </p:scale>
        <p:origin x="77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commentAuthors" Target="commentAuthors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3.xml"/><Relationship Id="rId1" Type="http://schemas.microsoft.com/office/2011/relationships/chartStyle" Target="style3.xml"/><Relationship Id="rId4" Type="http://schemas.openxmlformats.org/officeDocument/2006/relationships/package" Target="../embeddings/Microsoft_Excel_Worksheet3.xlsx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5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6.xlsx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%</a:t>
            </a:r>
            <a:r>
              <a:rPr lang="en-US" baseline="0" dirty="0"/>
              <a:t> of Revenue </a:t>
            </a:r>
            <a:r>
              <a:rPr lang="en-US" baseline="0" dirty="0" smtClean="0"/>
              <a:t>Goal </a:t>
            </a:r>
            <a:r>
              <a:rPr lang="en-US" baseline="0" dirty="0"/>
              <a:t>Achieved - FY16</a:t>
            </a:r>
            <a:endParaRPr lang="en-US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57150">
                <a:solidFill>
                  <a:schemeClr val="lt1"/>
                </a:solidFill>
              </a:ln>
              <a:effectLst/>
              <a:sp3d contourW="57150">
                <a:contourClr>
                  <a:schemeClr val="lt1"/>
                </a:contourClr>
              </a:sp3d>
            </c:spPr>
          </c:dPt>
          <c:dPt>
            <c:idx val="1"/>
            <c:bubble3D val="0"/>
            <c:spPr>
              <a:solidFill>
                <a:schemeClr val="accent2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dLbls>
            <c:dLbl>
              <c:idx val="0"/>
              <c:layout>
                <c:manualLayout>
                  <c:x val="3.1135531135531136E-2"/>
                  <c:y val="-3.9469630721979572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solidFill>
                <a:sysClr val="window" lastClr="FFFFFF"/>
              </a:solidFill>
              <a:ln>
                <a:solidFill>
                  <a:sysClr val="windowText" lastClr="000000">
                    <a:lumMod val="25000"/>
                    <a:lumOff val="75000"/>
                  </a:sysClr>
                </a:solidFill>
              </a:ln>
              <a:effectLst/>
            </c:spPr>
            <c:txPr>
              <a:bodyPr rot="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dk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wedgeRectCallout">
                    <a:avLst/>
                  </a:prstGeom>
                  <a:noFill/>
                  <a:ln>
                    <a:noFill/>
                  </a:ln>
                </c15:spPr>
              </c:ext>
            </c:extLst>
          </c:dLbls>
          <c:cat>
            <c:strRef>
              <c:f>'Revenue Sample #1'!$A$9:$A$10</c:f>
              <c:strCache>
                <c:ptCount val="2"/>
                <c:pt idx="0">
                  <c:v>% of Revenue Goal Achieved</c:v>
                </c:pt>
                <c:pt idx="1">
                  <c:v>% of Revenue Goal Remaining</c:v>
                </c:pt>
              </c:strCache>
            </c:strRef>
          </c:cat>
          <c:val>
            <c:numRef>
              <c:f>'Revenue Sample #1'!$B$9:$B$10</c:f>
              <c:numCache>
                <c:formatCode>0%</c:formatCode>
                <c:ptCount val="2"/>
                <c:pt idx="0">
                  <c:v>0.41666666666666669</c:v>
                </c:pt>
                <c:pt idx="1">
                  <c:v>0.58333333333333337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</c:pie3D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cap="all" spc="12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r>
              <a:rPr lang="en-US"/>
              <a:t>FY 16 YTD Spending &amp; Budget Remaining - </a:t>
            </a:r>
          </a:p>
          <a:p>
            <a:pPr>
              <a:defRPr/>
            </a:pPr>
            <a:r>
              <a:rPr lang="en-US"/>
              <a:t>AS OF 9/30/15</a:t>
            </a:r>
          </a:p>
        </c:rich>
      </c:tx>
      <c:overlay val="1"/>
      <c:spPr>
        <a:noFill/>
        <a:ln w="9525"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cap="all" spc="120" normalizeH="0" baseline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en-US"/>
        </a:p>
      </c:txPr>
    </c:title>
    <c:autoTitleDeleted val="0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'Budget vs Actual Charts'!$A$2</c:f>
              <c:strCache>
                <c:ptCount val="1"/>
                <c:pt idx="0">
                  <c:v>Budget spent to date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900" b="0" i="0" u="none" strike="noStrike" kern="1200" baseline="0">
                    <a:solidFill>
                      <a:schemeClr val="lt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1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'Budget vs Actual Charts'!$B$1:$C$1</c:f>
              <c:strCache>
                <c:ptCount val="2"/>
                <c:pt idx="0">
                  <c:v>Admin</c:v>
                </c:pt>
                <c:pt idx="1">
                  <c:v>Program A</c:v>
                </c:pt>
              </c:strCache>
            </c:strRef>
          </c:cat>
          <c:val>
            <c:numRef>
              <c:f>'Budget vs Actual Charts'!$B$2:$C$2</c:f>
              <c:numCache>
                <c:formatCode>_(* #,##0_);_(* \(#,##0\);_(* "-"_);_(@_)</c:formatCode>
                <c:ptCount val="2"/>
                <c:pt idx="0">
                  <c:v>28700</c:v>
                </c:pt>
                <c:pt idx="1">
                  <c:v>79200</c:v>
                </c:pt>
              </c:numCache>
            </c:numRef>
          </c:val>
        </c:ser>
        <c:ser>
          <c:idx val="1"/>
          <c:order val="1"/>
          <c:tx>
            <c:strRef>
              <c:f>'Budget vs Actual Charts'!$A$3</c:f>
              <c:strCache>
                <c:ptCount val="1"/>
                <c:pt idx="0">
                  <c:v>Budget Remaining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900" b="0" i="0" u="none" strike="noStrike" kern="1200" baseline="0">
                    <a:solidFill>
                      <a:schemeClr val="lt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1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'Budget vs Actual Charts'!$B$1:$C$1</c:f>
              <c:strCache>
                <c:ptCount val="2"/>
                <c:pt idx="0">
                  <c:v>Admin</c:v>
                </c:pt>
                <c:pt idx="1">
                  <c:v>Program A</c:v>
                </c:pt>
              </c:strCache>
            </c:strRef>
          </c:cat>
          <c:val>
            <c:numRef>
              <c:f>'Budget vs Actual Charts'!$B$3:$C$3</c:f>
              <c:numCache>
                <c:formatCode>_(* #,##0_);_(* \(#,##0\);_(* "-"_);_(@_)</c:formatCode>
                <c:ptCount val="2"/>
                <c:pt idx="0">
                  <c:v>95850</c:v>
                </c:pt>
                <c:pt idx="1">
                  <c:v>97550</c:v>
                </c:pt>
              </c:numCache>
            </c:numRef>
          </c:val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79"/>
        <c:overlap val="100"/>
        <c:axId val="148835264"/>
        <c:axId val="148835824"/>
      </c:barChart>
      <c:catAx>
        <c:axId val="14883526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cap="all" spc="12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148835824"/>
        <c:crosses val="autoZero"/>
        <c:auto val="1"/>
        <c:lblAlgn val="ctr"/>
        <c:lblOffset val="100"/>
        <c:noMultiLvlLbl val="0"/>
      </c:catAx>
      <c:valAx>
        <c:axId val="148835824"/>
        <c:scaling>
          <c:orientation val="minMax"/>
        </c:scaling>
        <c:delete val="1"/>
        <c:axPos val="l"/>
        <c:numFmt formatCode="_(* #,##0_);_(* \(#,##0\);_(* &quot;-&quot;_);_(@_)" sourceLinked="1"/>
        <c:majorTickMark val="none"/>
        <c:minorTickMark val="none"/>
        <c:tickLblPos val="nextTo"/>
        <c:crossAx val="14883526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latin typeface="Arial" panose="020B0604020202020204" pitchFamily="34" charset="0"/>
          <a:cs typeface="Arial" panose="020B0604020202020204" pitchFamily="34" charset="0"/>
        </a:defRPr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Revenue/Subscriber</a:t>
            </a:r>
            <a:r>
              <a:rPr lang="en-US" baseline="0"/>
              <a:t> Comparison</a:t>
            </a:r>
            <a:endParaRPr lang="en-US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'Business Metrics Chart'!$A$3</c:f>
              <c:strCache>
                <c:ptCount val="1"/>
                <c:pt idx="0">
                  <c:v>2015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strRef>
              <c:f>'Business Metrics Chart'!$B$2:$J$2</c:f>
              <c:strCache>
                <c:ptCount val="9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Aug</c:v>
                </c:pt>
                <c:pt idx="8">
                  <c:v>Sep</c:v>
                </c:pt>
              </c:strCache>
            </c:strRef>
          </c:cat>
          <c:val>
            <c:numRef>
              <c:f>'Business Metrics Chart'!$B$3:$J$3</c:f>
              <c:numCache>
                <c:formatCode>_(* #,##0.00_);_(* \(#,##0.00\);_(* "-"??_);_(@_)</c:formatCode>
                <c:ptCount val="9"/>
                <c:pt idx="0">
                  <c:v>3.2727272727272729</c:v>
                </c:pt>
                <c:pt idx="1">
                  <c:v>3.4570135746606336</c:v>
                </c:pt>
                <c:pt idx="2">
                  <c:v>3.3888888888888888</c:v>
                </c:pt>
                <c:pt idx="3">
                  <c:v>3.4</c:v>
                </c:pt>
                <c:pt idx="4">
                  <c:v>3.4523954438744457</c:v>
                </c:pt>
                <c:pt idx="5">
                  <c:v>2.7844897959183674</c:v>
                </c:pt>
                <c:pt idx="6">
                  <c:v>2.766</c:v>
                </c:pt>
                <c:pt idx="7">
                  <c:v>2.5438281250000001</c:v>
                </c:pt>
                <c:pt idx="8">
                  <c:v>2.3571428571428572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'Business Metrics Chart'!$A$4</c:f>
              <c:strCache>
                <c:ptCount val="1"/>
                <c:pt idx="0">
                  <c:v>2014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strRef>
              <c:f>'Business Metrics Chart'!$B$2:$J$2</c:f>
              <c:strCache>
                <c:ptCount val="9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Aug</c:v>
                </c:pt>
                <c:pt idx="8">
                  <c:v>Sep</c:v>
                </c:pt>
              </c:strCache>
            </c:strRef>
          </c:cat>
          <c:val>
            <c:numRef>
              <c:f>'Business Metrics Chart'!$B$4:$J$4</c:f>
              <c:numCache>
                <c:formatCode>_(* #,##0.00_);_(* \(#,##0.00\);_(* "-"??_);_(@_)</c:formatCode>
                <c:ptCount val="9"/>
                <c:pt idx="0">
                  <c:v>3.8461538461538463</c:v>
                </c:pt>
                <c:pt idx="1">
                  <c:v>3.8842345773038844</c:v>
                </c:pt>
                <c:pt idx="2">
                  <c:v>3.9045678747587389</c:v>
                </c:pt>
                <c:pt idx="3">
                  <c:v>3.9095079206357557</c:v>
                </c:pt>
                <c:pt idx="4">
                  <c:v>3.8559924274809161</c:v>
                </c:pt>
                <c:pt idx="5">
                  <c:v>3.9267176213799413</c:v>
                </c:pt>
                <c:pt idx="6">
                  <c:v>3.9813822903272729</c:v>
                </c:pt>
                <c:pt idx="7">
                  <c:v>3.9477610337514535</c:v>
                </c:pt>
                <c:pt idx="8">
                  <c:v>3.9336286172737935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48837504"/>
        <c:axId val="148838064"/>
      </c:lineChart>
      <c:catAx>
        <c:axId val="14883750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48838064"/>
        <c:crosses val="autoZero"/>
        <c:auto val="1"/>
        <c:lblAlgn val="ctr"/>
        <c:lblOffset val="100"/>
        <c:noMultiLvlLbl val="0"/>
      </c:catAx>
      <c:valAx>
        <c:axId val="14883806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_(* #,##0.00_);_(* \(#,##0.00\);_(* &quot;-&quot;??_);_(@_)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4883750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Sheet1!$B$3</c:f>
              <c:strCache>
                <c:ptCount val="1"/>
                <c:pt idx="0">
                  <c:v>Facility Rental</c:v>
                </c:pt>
              </c:strCache>
            </c:strRef>
          </c:tx>
          <c:spPr>
            <a:solidFill>
              <a:srgbClr val="F1A87B"/>
            </a:solidFill>
            <a:ln>
              <a:noFill/>
            </a:ln>
            <a:effectLst/>
          </c:spPr>
          <c:invertIfNegative val="0"/>
          <c:cat>
            <c:numRef>
              <c:f>Sheet1!$A$4:$A$9</c:f>
              <c:numCache>
                <c:formatCode>General</c:formatCode>
                <c:ptCount val="6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  <c:pt idx="5">
                  <c:v>2016</c:v>
                </c:pt>
              </c:numCache>
            </c:numRef>
          </c:cat>
          <c:val>
            <c:numRef>
              <c:f>Sheet1!$B$4:$B$9</c:f>
              <c:numCache>
                <c:formatCode>_(* #,##0_);_(* \(#,##0\);_(* "-"??_);_(@_)</c:formatCode>
                <c:ptCount val="6"/>
                <c:pt idx="0">
                  <c:v>10000</c:v>
                </c:pt>
                <c:pt idx="1">
                  <c:v>10000</c:v>
                </c:pt>
                <c:pt idx="2">
                  <c:v>15000</c:v>
                </c:pt>
                <c:pt idx="3">
                  <c:v>12000</c:v>
                </c:pt>
                <c:pt idx="4">
                  <c:v>20000</c:v>
                </c:pt>
                <c:pt idx="5">
                  <c:v>20000</c:v>
                </c:pt>
              </c:numCache>
            </c:numRef>
          </c:val>
        </c:ser>
        <c:ser>
          <c:idx val="1"/>
          <c:order val="1"/>
          <c:tx>
            <c:strRef>
              <c:f>Sheet1!$C$3</c:f>
              <c:strCache>
                <c:ptCount val="1"/>
                <c:pt idx="0">
                  <c:v>Entertainment</c:v>
                </c:pt>
              </c:strCache>
            </c:strRef>
          </c:tx>
          <c:spPr>
            <a:solidFill>
              <a:srgbClr val="A0D553"/>
            </a:solidFill>
            <a:ln>
              <a:noFill/>
            </a:ln>
            <a:effectLst/>
          </c:spPr>
          <c:invertIfNegative val="0"/>
          <c:cat>
            <c:numRef>
              <c:f>Sheet1!$A$4:$A$9</c:f>
              <c:numCache>
                <c:formatCode>General</c:formatCode>
                <c:ptCount val="6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  <c:pt idx="5">
                  <c:v>2016</c:v>
                </c:pt>
              </c:numCache>
            </c:numRef>
          </c:cat>
          <c:val>
            <c:numRef>
              <c:f>Sheet1!$C$4:$C$9</c:f>
              <c:numCache>
                <c:formatCode>_(* #,##0_);_(* \(#,##0\);_(* "-"??_);_(@_)</c:formatCode>
                <c:ptCount val="6"/>
                <c:pt idx="0">
                  <c:v>2000</c:v>
                </c:pt>
                <c:pt idx="1">
                  <c:v>2000</c:v>
                </c:pt>
                <c:pt idx="2">
                  <c:v>3500</c:v>
                </c:pt>
                <c:pt idx="3">
                  <c:v>3000</c:v>
                </c:pt>
                <c:pt idx="4">
                  <c:v>2500</c:v>
                </c:pt>
                <c:pt idx="5">
                  <c:v>3000</c:v>
                </c:pt>
              </c:numCache>
            </c:numRef>
          </c:val>
        </c:ser>
        <c:ser>
          <c:idx val="2"/>
          <c:order val="2"/>
          <c:tx>
            <c:strRef>
              <c:f>Sheet1!$D$3</c:f>
              <c:strCache>
                <c:ptCount val="1"/>
                <c:pt idx="0">
                  <c:v>Meals</c:v>
                </c:pt>
              </c:strCache>
            </c:strRef>
          </c:tx>
          <c:spPr>
            <a:solidFill>
              <a:srgbClr val="58CAEE"/>
            </a:solidFill>
            <a:ln>
              <a:noFill/>
            </a:ln>
            <a:effectLst/>
          </c:spPr>
          <c:invertIfNegative val="0"/>
          <c:cat>
            <c:numRef>
              <c:f>Sheet1!$A$4:$A$9</c:f>
              <c:numCache>
                <c:formatCode>General</c:formatCode>
                <c:ptCount val="6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  <c:pt idx="5">
                  <c:v>2016</c:v>
                </c:pt>
              </c:numCache>
            </c:numRef>
          </c:cat>
          <c:val>
            <c:numRef>
              <c:f>Sheet1!$D$4:$D$9</c:f>
              <c:numCache>
                <c:formatCode>_(* #,##0_);_(* \(#,##0\);_(* "-"??_);_(@_)</c:formatCode>
                <c:ptCount val="6"/>
                <c:pt idx="0">
                  <c:v>4575</c:v>
                </c:pt>
                <c:pt idx="1">
                  <c:v>5525</c:v>
                </c:pt>
                <c:pt idx="2">
                  <c:v>6360</c:v>
                </c:pt>
                <c:pt idx="3">
                  <c:v>3220</c:v>
                </c:pt>
                <c:pt idx="4">
                  <c:v>4333</c:v>
                </c:pt>
                <c:pt idx="5">
                  <c:v>5000</c:v>
                </c:pt>
              </c:numCache>
            </c:numRef>
          </c:val>
        </c:ser>
        <c:ser>
          <c:idx val="3"/>
          <c:order val="3"/>
          <c:tx>
            <c:strRef>
              <c:f>Sheet1!#REF!</c:f>
              <c:strCache>
                <c:ptCount val="1"/>
                <c:pt idx="0">
                  <c:v>#REF!</c:v>
                </c:pt>
              </c:strCache>
            </c:strRef>
          </c:tx>
          <c:spPr>
            <a:solidFill>
              <a:schemeClr val="accent2">
                <a:tint val="58000"/>
              </a:schemeClr>
            </a:solidFill>
            <a:ln>
              <a:noFill/>
            </a:ln>
            <a:effectLst/>
          </c:spPr>
          <c:invertIfNegative val="0"/>
          <c:cat>
            <c:numRef>
              <c:f>Sheet1!$A$4:$A$9</c:f>
              <c:numCache>
                <c:formatCode>General</c:formatCode>
                <c:ptCount val="6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  <c:pt idx="5">
                  <c:v>2016</c:v>
                </c:pt>
              </c:numCache>
            </c:numRef>
          </c:cat>
          <c:val>
            <c:numRef>
              <c:f>Sheet1!#REF!</c:f>
              <c:numCache>
                <c:formatCode>General</c:formatCode>
                <c:ptCount val="1"/>
                <c:pt idx="0">
                  <c:v>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53208928"/>
        <c:axId val="153209488"/>
      </c:barChart>
      <c:catAx>
        <c:axId val="15320892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53209488"/>
        <c:crosses val="autoZero"/>
        <c:auto val="1"/>
        <c:lblAlgn val="ctr"/>
        <c:lblOffset val="100"/>
        <c:noMultiLvlLbl val="0"/>
      </c:catAx>
      <c:valAx>
        <c:axId val="15320948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_(* #,##0_);_(* \(#,##0\);_(* &quot;-&quot;??_);_(@_)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15320892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egendEntry>
        <c:idx val="3"/>
        <c:delete val="1"/>
      </c:legendEntry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Sheet1!$B$3</c:f>
              <c:strCache>
                <c:ptCount val="1"/>
                <c:pt idx="0">
                  <c:v>Facility Rental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strRef>
              <c:f>Sheet1!$A$4:$A$9</c:f>
              <c:strCache>
                <c:ptCount val="6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  <c:pt idx="5">
                  <c:v>2016 Forecast</c:v>
                </c:pt>
              </c:strCache>
            </c:strRef>
          </c:cat>
          <c:val>
            <c:numRef>
              <c:f>Sheet1!$B$4:$B$9</c:f>
            </c:numRef>
          </c:val>
          <c:smooth val="0"/>
        </c:ser>
        <c:ser>
          <c:idx val="1"/>
          <c:order val="1"/>
          <c:tx>
            <c:strRef>
              <c:f>Sheet1!$C$3</c:f>
              <c:strCache>
                <c:ptCount val="1"/>
                <c:pt idx="0">
                  <c:v>Entertainment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strRef>
              <c:f>Sheet1!$A$4:$A$9</c:f>
              <c:strCache>
                <c:ptCount val="6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  <c:pt idx="5">
                  <c:v>2016 Forecast</c:v>
                </c:pt>
              </c:strCache>
            </c:strRef>
          </c:cat>
          <c:val>
            <c:numRef>
              <c:f>Sheet1!$C$4:$C$9</c:f>
            </c:numRef>
          </c:val>
          <c:smooth val="0"/>
        </c:ser>
        <c:ser>
          <c:idx val="2"/>
          <c:order val="2"/>
          <c:tx>
            <c:strRef>
              <c:f>Sheet1!$D$3</c:f>
              <c:strCache>
                <c:ptCount val="1"/>
                <c:pt idx="0">
                  <c:v>Meals</c:v>
                </c:pt>
              </c:strCache>
            </c:strRef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cat>
            <c:strRef>
              <c:f>Sheet1!$A$4:$A$9</c:f>
              <c:strCache>
                <c:ptCount val="6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  <c:pt idx="5">
                  <c:v>2016 Forecast</c:v>
                </c:pt>
              </c:strCache>
            </c:strRef>
          </c:cat>
          <c:val>
            <c:numRef>
              <c:f>Sheet1!$D$4:$D$9</c:f>
            </c:numRef>
          </c:val>
          <c:smooth val="0"/>
        </c:ser>
        <c:ser>
          <c:idx val="3"/>
          <c:order val="3"/>
          <c:tx>
            <c:strRef>
              <c:f>Sheet1!$E$3</c:f>
              <c:strCache>
                <c:ptCount val="1"/>
                <c:pt idx="0">
                  <c:v>Total</c:v>
                </c:pt>
              </c:strCache>
            </c:strRef>
          </c:tx>
          <c:spPr>
            <a:ln w="28575" cap="rnd">
              <a:solidFill>
                <a:schemeClr val="accent4"/>
              </a:solidFill>
              <a:round/>
            </a:ln>
            <a:effectLst/>
          </c:spPr>
          <c:marker>
            <c:symbol val="none"/>
          </c:marker>
          <c:cat>
            <c:strRef>
              <c:f>Sheet1!$A$4:$A$9</c:f>
              <c:strCache>
                <c:ptCount val="6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  <c:pt idx="5">
                  <c:v>2016 Forecast</c:v>
                </c:pt>
              </c:strCache>
            </c:strRef>
          </c:cat>
          <c:val>
            <c:numRef>
              <c:f>Sheet1!$E$4:$E$9</c:f>
            </c:numRef>
          </c:val>
          <c:smooth val="0"/>
        </c:ser>
        <c:ser>
          <c:idx val="4"/>
          <c:order val="4"/>
          <c:tx>
            <c:strRef>
              <c:f>Sheet1!$F$3</c:f>
              <c:strCache>
                <c:ptCount val="1"/>
                <c:pt idx="0">
                  <c:v>Donations</c:v>
                </c:pt>
              </c:strCache>
            </c:strRef>
          </c:tx>
          <c:spPr>
            <a:ln w="28575" cap="rnd">
              <a:solidFill>
                <a:schemeClr val="accent5"/>
              </a:solidFill>
              <a:round/>
            </a:ln>
            <a:effectLst/>
          </c:spPr>
          <c:marker>
            <c:symbol val="none"/>
          </c:marker>
          <c:cat>
            <c:strRef>
              <c:f>Sheet1!$A$4:$A$9</c:f>
              <c:strCache>
                <c:ptCount val="6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  <c:pt idx="5">
                  <c:v>2016 Forecast</c:v>
                </c:pt>
              </c:strCache>
            </c:strRef>
          </c:cat>
          <c:val>
            <c:numRef>
              <c:f>Sheet1!$F$4:$F$9</c:f>
            </c:numRef>
          </c:val>
          <c:smooth val="0"/>
        </c:ser>
        <c:ser>
          <c:idx val="5"/>
          <c:order val="5"/>
          <c:tx>
            <c:strRef>
              <c:f>Sheet1!$G$3</c:f>
              <c:strCache>
                <c:ptCount val="1"/>
                <c:pt idx="0">
                  <c:v>Guests</c:v>
                </c:pt>
              </c:strCache>
            </c:strRef>
          </c:tx>
          <c:spPr>
            <a:ln w="28575" cap="rnd">
              <a:solidFill>
                <a:schemeClr val="accent6"/>
              </a:solidFill>
              <a:round/>
            </a:ln>
            <a:effectLst/>
          </c:spPr>
          <c:marker>
            <c:symbol val="none"/>
          </c:marker>
          <c:cat>
            <c:strRef>
              <c:f>Sheet1!$A$4:$A$9</c:f>
              <c:strCache>
                <c:ptCount val="6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  <c:pt idx="5">
                  <c:v>2016 Forecast</c:v>
                </c:pt>
              </c:strCache>
            </c:strRef>
          </c:cat>
          <c:val>
            <c:numRef>
              <c:f>Sheet1!$G$4:$G$9</c:f>
            </c:numRef>
          </c:val>
          <c:smooth val="0"/>
        </c:ser>
        <c:ser>
          <c:idx val="6"/>
          <c:order val="6"/>
          <c:tx>
            <c:strRef>
              <c:f>Sheet1!$H$3</c:f>
              <c:strCache>
                <c:ptCount val="1"/>
                <c:pt idx="0">
                  <c:v>Donations per Guest</c:v>
                </c:pt>
              </c:strCache>
            </c:strRef>
          </c:tx>
          <c:spPr>
            <a:ln w="28575" cap="rnd">
              <a:solidFill>
                <a:schemeClr val="accent1">
                  <a:lumMod val="60000"/>
                </a:schemeClr>
              </a:solidFill>
              <a:round/>
            </a:ln>
            <a:effectLst/>
          </c:spPr>
          <c:marker>
            <c:symbol val="none"/>
          </c:marker>
          <c:cat>
            <c:strRef>
              <c:f>Sheet1!$A$4:$A$9</c:f>
              <c:strCache>
                <c:ptCount val="6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  <c:pt idx="5">
                  <c:v>2016 Forecast</c:v>
                </c:pt>
              </c:strCache>
            </c:strRef>
          </c:cat>
          <c:val>
            <c:numRef>
              <c:f>Sheet1!$H$4:$H$9</c:f>
              <c:numCache>
                <c:formatCode>_(* #,##0_);_(* \(#,##0\);_(* "-"??_);_(@_)</c:formatCode>
                <c:ptCount val="6"/>
                <c:pt idx="0">
                  <c:v>1762.5</c:v>
                </c:pt>
                <c:pt idx="1">
                  <c:v>1543</c:v>
                </c:pt>
                <c:pt idx="2">
                  <c:v>1421</c:v>
                </c:pt>
                <c:pt idx="3">
                  <c:v>1511.1111111111111</c:v>
                </c:pt>
                <c:pt idx="4">
                  <c:v>1636.6666666666667</c:v>
                </c:pt>
                <c:pt idx="5">
                  <c:v>1750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53215088"/>
        <c:axId val="153215648"/>
      </c:lineChart>
      <c:catAx>
        <c:axId val="15321508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153215648"/>
        <c:crosses val="autoZero"/>
        <c:auto val="1"/>
        <c:lblAlgn val="ctr"/>
        <c:lblOffset val="100"/>
        <c:noMultiLvlLbl val="0"/>
      </c:catAx>
      <c:valAx>
        <c:axId val="153215648"/>
        <c:scaling>
          <c:orientation val="minMax"/>
          <c:min val="10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_(* #,##0_);_(* \(#,##0\);_(* &quot;-&quot;??_);_(@_)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15321508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Sheet2!$D$35</c:f>
              <c:strCache>
                <c:ptCount val="1"/>
                <c:pt idx="0">
                  <c:v>Salary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Sheet2!$E$34:$H$34</c:f>
              <c:strCache>
                <c:ptCount val="4"/>
                <c:pt idx="0">
                  <c:v>Assistant</c:v>
                </c:pt>
                <c:pt idx="1">
                  <c:v>Instructional Staff</c:v>
                </c:pt>
                <c:pt idx="2">
                  <c:v>Co-hort/Teacher leaders</c:v>
                </c:pt>
                <c:pt idx="3">
                  <c:v>Specialist</c:v>
                </c:pt>
              </c:strCache>
            </c:strRef>
          </c:cat>
          <c:val>
            <c:numRef>
              <c:f>Sheet2!$E$35:$H$35</c:f>
              <c:numCache>
                <c:formatCode>_(* #,##0_);_(* \(#,##0\);_(* "-"??_);_(@_)</c:formatCode>
                <c:ptCount val="4"/>
                <c:pt idx="0">
                  <c:v>40000</c:v>
                </c:pt>
                <c:pt idx="1">
                  <c:v>60000</c:v>
                </c:pt>
                <c:pt idx="2">
                  <c:v>65000</c:v>
                </c:pt>
                <c:pt idx="3">
                  <c:v>80000</c:v>
                </c:pt>
              </c:numCache>
            </c:numRef>
          </c:val>
        </c:ser>
        <c:ser>
          <c:idx val="1"/>
          <c:order val="1"/>
          <c:tx>
            <c:strRef>
              <c:f>Sheet2!$D$36</c:f>
              <c:strCache>
                <c:ptCount val="1"/>
                <c:pt idx="0">
                  <c:v>Salary Plus Benefits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Sheet2!$E$34:$H$34</c:f>
              <c:strCache>
                <c:ptCount val="4"/>
                <c:pt idx="0">
                  <c:v>Assistant</c:v>
                </c:pt>
                <c:pt idx="1">
                  <c:v>Instructional Staff</c:v>
                </c:pt>
                <c:pt idx="2">
                  <c:v>Co-hort/Teacher leaders</c:v>
                </c:pt>
                <c:pt idx="3">
                  <c:v>Specialist</c:v>
                </c:pt>
              </c:strCache>
            </c:strRef>
          </c:cat>
          <c:val>
            <c:numRef>
              <c:f>Sheet2!$E$36:$H$36</c:f>
              <c:numCache>
                <c:formatCode>_(* #,##0_);_(* \(#,##0\);_(* "-"??_);_(@_)</c:formatCode>
                <c:ptCount val="4"/>
                <c:pt idx="0">
                  <c:v>45860</c:v>
                </c:pt>
                <c:pt idx="1">
                  <c:v>73990</c:v>
                </c:pt>
                <c:pt idx="2">
                  <c:v>80072.5</c:v>
                </c:pt>
                <c:pt idx="3">
                  <c:v>100320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53220688"/>
        <c:axId val="153221248"/>
      </c:barChart>
      <c:catAx>
        <c:axId val="15322068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53221248"/>
        <c:crosses val="autoZero"/>
        <c:auto val="1"/>
        <c:lblAlgn val="ctr"/>
        <c:lblOffset val="100"/>
        <c:noMultiLvlLbl val="0"/>
      </c:catAx>
      <c:valAx>
        <c:axId val="15322124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_(* #,##0_);_(* \(#,##0\);_(* &quot;-&quot;??_);_(@_)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5322068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98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800" kern="1200" cap="all" spc="12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defRPr sz="900" b="0" i="0" u="none" strike="noStrike" kern="1200" baseline="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phClr"/>
        </a:solidFill>
        <a:round/>
      </a:ln>
    </cs:spPr>
  </cs:dataPointMarker>
  <cs:dataPointMarkerLayout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15000"/>
            <a:lumOff val="8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cap="all" spc="12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8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3B3700-3851-4EE8-9672-C14B5ACF79FF}" type="datetimeFigureOut">
              <a:rPr lang="en-US" smtClean="0"/>
              <a:t>10/19/2015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2971800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829675"/>
            <a:ext cx="2971800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CE9BF55-1C2A-4D14-9A61-A63D3DBC3D6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665174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71800" cy="46643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5" y="0"/>
            <a:ext cx="2971800" cy="46643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0D324A1-A333-4334-ACB4-85AE93C4AC33}" type="datetimeFigureOut">
              <a:rPr lang="en-US" smtClean="0"/>
              <a:t>10/19/2015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38263" y="1162050"/>
            <a:ext cx="4181475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73898"/>
            <a:ext cx="5486400" cy="366045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29967"/>
            <a:ext cx="2971800" cy="4664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5" y="8829967"/>
            <a:ext cx="2971800" cy="4664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148AA93-1B58-493F-91CC-15FB2FAB66D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00374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71316" cy="6874935"/>
            <a:chOff x="-8466" y="-8468"/>
            <a:chExt cx="9171316" cy="6874935"/>
          </a:xfrm>
        </p:grpSpPr>
        <p:cxnSp>
          <p:nvCxnSpPr>
            <p:cNvPr id="28" name="Straight Connector 2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Freeform 2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Freeform 3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Freeform 3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Freeform 3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4" name="Freeform 3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5" name="Freeform 34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6" name="Freeform 35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1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EF3F18-5561-49E4-8FC6-D2C6928DC98E}" type="datetimeFigureOut">
              <a:rPr lang="en-US" smtClean="0"/>
              <a:t>10/19/2015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02399-2D8C-4D73-A688-55C2C49877F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18910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EF3F18-5561-49E4-8FC6-D2C6928DC98E}" type="datetimeFigureOut">
              <a:rPr lang="en-US" smtClean="0"/>
              <a:t>10/19/2015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02399-2D8C-4D73-A688-55C2C49877F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922198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EF3F18-5561-49E4-8FC6-D2C6928DC98E}" type="datetimeFigureOut">
              <a:rPr lang="en-US" smtClean="0"/>
              <a:t>10/19/2015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02399-2D8C-4D73-A688-55C2C49877F7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75785812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EF3F18-5561-49E4-8FC6-D2C6928DC98E}" type="datetimeFigureOut">
              <a:rPr lang="en-US" smtClean="0"/>
              <a:t>10/19/2015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02399-2D8C-4D73-A688-55C2C49877F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106948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EF3F18-5561-49E4-8FC6-D2C6928DC98E}" type="datetimeFigureOut">
              <a:rPr lang="en-US" smtClean="0"/>
              <a:t>10/19/2015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02399-2D8C-4D73-A688-55C2C49877F7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11714923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EF3F18-5561-49E4-8FC6-D2C6928DC98E}" type="datetimeFigureOut">
              <a:rPr lang="en-US" smtClean="0"/>
              <a:t>10/19/2015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02399-2D8C-4D73-A688-55C2C49877F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362461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EF3F18-5561-49E4-8FC6-D2C6928DC98E}" type="datetimeFigureOut">
              <a:rPr lang="en-US" smtClean="0"/>
              <a:t>10/19/2015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02399-2D8C-4D73-A688-55C2C49877F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631168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EF3F18-5561-49E4-8FC6-D2C6928DC98E}" type="datetimeFigureOut">
              <a:rPr lang="en-US" smtClean="0"/>
              <a:t>10/19/2015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02399-2D8C-4D73-A688-55C2C49877F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20342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191252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EF3F18-5561-49E4-8FC6-D2C6928DC98E}" type="datetimeFigureOut">
              <a:rPr lang="en-US" smtClean="0"/>
              <a:t>10/19/2015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02399-2D8C-4D73-A688-55C2C49877F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44876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EF3F18-5561-49E4-8FC6-D2C6928DC98E}" type="datetimeFigureOut">
              <a:rPr lang="en-US" smtClean="0"/>
              <a:t>10/19/2015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02399-2D8C-4D73-A688-55C2C49877F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69148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EF3F18-5561-49E4-8FC6-D2C6928DC98E}" type="datetimeFigureOut">
              <a:rPr lang="en-US" smtClean="0"/>
              <a:t>10/19/2015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02399-2D8C-4D73-A688-55C2C49877F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26065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EF3F18-5561-49E4-8FC6-D2C6928DC98E}" type="datetimeFigureOut">
              <a:rPr lang="en-US" smtClean="0"/>
              <a:t>10/19/2015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02399-2D8C-4D73-A688-55C2C49877F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41836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EF3F18-5561-49E4-8FC6-D2C6928DC98E}" type="datetimeFigureOut">
              <a:rPr lang="en-US" smtClean="0"/>
              <a:t>10/19/2015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02399-2D8C-4D73-A688-55C2C49877F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32640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EF3F18-5561-49E4-8FC6-D2C6928DC98E}" type="datetimeFigureOut">
              <a:rPr lang="en-US" smtClean="0"/>
              <a:t>10/19/2015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02399-2D8C-4D73-A688-55C2C49877F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57330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EF3F18-5561-49E4-8FC6-D2C6928DC98E}" type="datetimeFigureOut">
              <a:rPr lang="en-US" smtClean="0"/>
              <a:t>10/19/2015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02399-2D8C-4D73-A688-55C2C49877F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75133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EF3F18-5561-49E4-8FC6-D2C6928DC98E}" type="datetimeFigureOut">
              <a:rPr lang="en-US" smtClean="0"/>
              <a:t>10/19/2015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02399-2D8C-4D73-A688-55C2C49877F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95736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71317" cy="6874935"/>
            <a:chOff x="-8467" y="-8468"/>
            <a:chExt cx="9171317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EF3F18-5561-49E4-8FC6-D2C6928DC98E}" type="datetimeFigureOut">
              <a:rPr lang="en-US" smtClean="0"/>
              <a:t>10/19/2015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B3102399-2D8C-4D73-A688-55C2C49877F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7384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4" r:id="rId1"/>
    <p:sldLayoutId id="2147483765" r:id="rId2"/>
    <p:sldLayoutId id="2147483766" r:id="rId3"/>
    <p:sldLayoutId id="2147483767" r:id="rId4"/>
    <p:sldLayoutId id="2147483768" r:id="rId5"/>
    <p:sldLayoutId id="2147483769" r:id="rId6"/>
    <p:sldLayoutId id="2147483770" r:id="rId7"/>
    <p:sldLayoutId id="2147483771" r:id="rId8"/>
    <p:sldLayoutId id="2147483772" r:id="rId9"/>
    <p:sldLayoutId id="2147483773" r:id="rId10"/>
    <p:sldLayoutId id="2147483774" r:id="rId11"/>
    <p:sldLayoutId id="2147483775" r:id="rId12"/>
    <p:sldLayoutId id="2147483776" r:id="rId13"/>
    <p:sldLayoutId id="2147483777" r:id="rId14"/>
    <p:sldLayoutId id="2147483778" r:id="rId15"/>
    <p:sldLayoutId id="2147483779" r:id="rId16"/>
    <p:sldLayoutId id="2147483780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17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2.emf"/><Relationship Id="rId4" Type="http://schemas.openxmlformats.org/officeDocument/2006/relationships/package" Target="../embeddings/Microsoft_Excel_Worksheet1.xlsx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17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3.emf"/><Relationship Id="rId5" Type="http://schemas.openxmlformats.org/officeDocument/2006/relationships/package" Target="../embeddings/Microsoft_Excel_Worksheet2.xlsx"/><Relationship Id="rId4" Type="http://schemas.openxmlformats.org/officeDocument/2006/relationships/oleObject" Target="../embeddings/oleObject2.bin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7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7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7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7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7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7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7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7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hyperlink" Target="mailto:khegarty@insourceservices.com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7.xml"/><Relationship Id="rId4" Type="http://schemas.openxmlformats.org/officeDocument/2006/relationships/hyperlink" Target="mailto:sgallucci@insourceservices.com" TargetMode="Externa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88529" y="5343469"/>
            <a:ext cx="2747772" cy="434753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0" y="852875"/>
            <a:ext cx="9144000" cy="74295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>
              <a:solidFill>
                <a:prstClr val="white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411729" y="1824849"/>
            <a:ext cx="232054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October 21, 2015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31521" y="2497389"/>
            <a:ext cx="7680959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Advancing Your Team's Top Performers with Financial Information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41376" y="3833234"/>
            <a:ext cx="840028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Presented by:</a:t>
            </a:r>
          </a:p>
          <a:p>
            <a:pPr algn="ctr"/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Steve Gallucci &amp; Karen Hegarty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Senior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Consultants,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Financial Consulting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Practice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786366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88529" y="5343469"/>
            <a:ext cx="2747772" cy="434753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0" y="852875"/>
            <a:ext cx="9144000" cy="74295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7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But there are risks, right?</a:t>
            </a:r>
          </a:p>
        </p:txBody>
      </p:sp>
      <p:sp>
        <p:nvSpPr>
          <p:cNvPr id="4" name="Rectangle 3"/>
          <p:cNvSpPr/>
          <p:nvPr/>
        </p:nvSpPr>
        <p:spPr>
          <a:xfrm>
            <a:off x="1569308" y="2413338"/>
            <a:ext cx="6005384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It’s work…sometimes a lot of work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It’s uncomfortable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It’s a leap of faith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There’s not always good news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It requires setting boundaries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It doesn’t always bring out the best in people</a:t>
            </a:r>
          </a:p>
        </p:txBody>
      </p:sp>
    </p:spTree>
    <p:extLst>
      <p:ext uri="{BB962C8B-B14F-4D97-AF65-F5344CB8AC3E}">
        <p14:creationId xmlns:p14="http://schemas.microsoft.com/office/powerpoint/2010/main" val="40804709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88529" y="5343469"/>
            <a:ext cx="2747772" cy="434753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0" y="852875"/>
            <a:ext cx="9144000" cy="74295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7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 Is It worth the Risks?</a:t>
            </a:r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2064609" y="3262184"/>
            <a:ext cx="5014783" cy="691978"/>
          </a:xfrm>
          <a:prstGeom prst="rect">
            <a:avLst/>
          </a:prstGeom>
        </p:spPr>
        <p:txBody>
          <a:bodyPr/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en-US" alt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Yes, if done correctly!</a:t>
            </a:r>
          </a:p>
          <a:p>
            <a:pPr>
              <a:lnSpc>
                <a:spcPct val="90000"/>
              </a:lnSpc>
              <a:defRPr/>
            </a:pPr>
            <a:endParaRPr lang="en-US" altLang="en-US" sz="2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90000"/>
              </a:lnSpc>
              <a:defRPr/>
            </a:pPr>
            <a:endParaRPr lang="en-US" altLang="en-US" sz="2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505279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88529" y="5343469"/>
            <a:ext cx="2747772" cy="434753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0" y="852875"/>
            <a:ext cx="9144000" cy="74295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700" b="1" dirty="0">
              <a:solidFill>
                <a:prstClr val="white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533400" y="1595826"/>
            <a:ext cx="8077200" cy="3618725"/>
          </a:xfrm>
          <a:prstGeom prst="rect">
            <a:avLst/>
          </a:prstGeom>
        </p:spPr>
        <p:txBody>
          <a:bodyPr/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endParaRPr lang="en-US" altLang="en-US" sz="2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endParaRPr lang="en-US" altLang="en-US" sz="2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endParaRPr lang="en-US" altLang="en-US" sz="2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en-US" alt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What to Share</a:t>
            </a:r>
          </a:p>
          <a:p>
            <a:pPr>
              <a:lnSpc>
                <a:spcPct val="90000"/>
              </a:lnSpc>
              <a:defRPr/>
            </a:pPr>
            <a:endParaRPr lang="en-US" altLang="en-US" sz="2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90000"/>
              </a:lnSpc>
              <a:defRPr/>
            </a:pPr>
            <a:endParaRPr lang="en-US" altLang="en-US" sz="2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009324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88529" y="5343469"/>
            <a:ext cx="2747772" cy="434753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0" y="852875"/>
            <a:ext cx="9144000" cy="74295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7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Not All Information Is Equal</a:t>
            </a:r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1728916" y="1834869"/>
            <a:ext cx="5686168" cy="3367216"/>
          </a:xfrm>
          <a:prstGeom prst="rect">
            <a:avLst/>
          </a:prstGeom>
        </p:spPr>
        <p:txBody>
          <a:bodyPr/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ClrTx/>
              <a:buFont typeface="Arial" panose="020B0604020202020204" pitchFamily="34" charset="0"/>
              <a:buChar char="•"/>
              <a:defRPr/>
            </a:pPr>
            <a:r>
              <a:rPr lang="en-US" alt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Not all information is appropriate to share</a:t>
            </a:r>
          </a:p>
          <a:p>
            <a:pPr>
              <a:buClrTx/>
              <a:buFont typeface="Arial" panose="020B0604020202020204" pitchFamily="34" charset="0"/>
              <a:buChar char="•"/>
              <a:defRPr/>
            </a:pPr>
            <a:r>
              <a:rPr lang="en-US" alt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Different information for different roles</a:t>
            </a:r>
          </a:p>
          <a:p>
            <a:pPr>
              <a:buClrTx/>
              <a:buFont typeface="Arial" panose="020B0604020202020204" pitchFamily="34" charset="0"/>
              <a:buChar char="•"/>
              <a:defRPr/>
            </a:pPr>
            <a:r>
              <a:rPr lang="en-US" alt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It’s not all about financial information</a:t>
            </a:r>
          </a:p>
          <a:p>
            <a:pPr>
              <a:buClrTx/>
              <a:buFont typeface="Arial" panose="020B0604020202020204" pitchFamily="34" charset="0"/>
              <a:buChar char="•"/>
              <a:defRPr/>
            </a:pPr>
            <a:r>
              <a:rPr lang="en-US" alt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Shared information should be </a:t>
            </a:r>
            <a:r>
              <a:rPr lang="en-US" altLang="en-US" sz="24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meaningful</a:t>
            </a:r>
            <a:r>
              <a:rPr lang="en-US" alt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lvl="1">
              <a:buClrTx/>
              <a:buFont typeface="Arial" panose="020B0604020202020204" pitchFamily="34" charset="0"/>
              <a:buChar char="•"/>
              <a:defRPr/>
            </a:pPr>
            <a:r>
              <a:rPr lang="en-US" alt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Does it tell a story?</a:t>
            </a:r>
          </a:p>
          <a:p>
            <a:pPr lvl="1">
              <a:buClrTx/>
              <a:buFont typeface="Arial" panose="020B0604020202020204" pitchFamily="34" charset="0"/>
              <a:buChar char="•"/>
              <a:defRPr/>
            </a:pPr>
            <a:r>
              <a:rPr lang="en-US" alt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Is it easy to measure?</a:t>
            </a:r>
          </a:p>
          <a:p>
            <a:pPr lvl="1">
              <a:buClrTx/>
              <a:buFont typeface="Arial" panose="020B0604020202020204" pitchFamily="34" charset="0"/>
              <a:buChar char="•"/>
              <a:defRPr/>
            </a:pPr>
            <a:r>
              <a:rPr lang="en-US" alt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Is it easy to understand?</a:t>
            </a:r>
          </a:p>
          <a:p>
            <a:pPr>
              <a:buClrTx/>
              <a:buFont typeface="Arial" panose="020B0604020202020204" pitchFamily="34" charset="0"/>
              <a:buChar char="•"/>
              <a:defRPr/>
            </a:pPr>
            <a:endParaRPr lang="en-US" alt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28341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88529" y="5343469"/>
            <a:ext cx="2747772" cy="434753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0" y="852875"/>
            <a:ext cx="9144000" cy="74295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7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Not All Information Is Equal</a:t>
            </a: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2124333" y="2687596"/>
            <a:ext cx="4895335" cy="1810265"/>
          </a:xfrm>
          <a:prstGeom prst="rect">
            <a:avLst/>
          </a:prstGeom>
        </p:spPr>
        <p:txBody>
          <a:bodyPr/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ClrTx/>
              <a:buFont typeface="Arial" panose="020B0604020202020204" pitchFamily="34" charset="0"/>
              <a:buChar char="•"/>
            </a:pPr>
            <a:r>
              <a:rPr lang="en-US" alt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Getting to engagement</a:t>
            </a:r>
          </a:p>
          <a:p>
            <a:pPr>
              <a:buClrTx/>
              <a:buFont typeface="Arial" panose="020B0604020202020204" pitchFamily="34" charset="0"/>
              <a:buChar char="•"/>
            </a:pPr>
            <a:endParaRPr lang="en-US" alt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ClrTx/>
              <a:buFont typeface="Arial" panose="020B0604020202020204" pitchFamily="34" charset="0"/>
              <a:buChar char="•"/>
            </a:pPr>
            <a:r>
              <a:rPr lang="en-US" alt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Beware the “Information Tsunami”</a:t>
            </a:r>
          </a:p>
        </p:txBody>
      </p:sp>
    </p:spTree>
    <p:extLst>
      <p:ext uri="{BB962C8B-B14F-4D97-AF65-F5344CB8AC3E}">
        <p14:creationId xmlns:p14="http://schemas.microsoft.com/office/powerpoint/2010/main" val="32159701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88529" y="5343469"/>
            <a:ext cx="2747772" cy="434753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0" y="852875"/>
            <a:ext cx="9144000" cy="74295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700" b="1" dirty="0">
              <a:solidFill>
                <a:prstClr val="white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533400" y="1595826"/>
            <a:ext cx="8077200" cy="3618725"/>
          </a:xfrm>
          <a:prstGeom prst="rect">
            <a:avLst/>
          </a:prstGeom>
        </p:spPr>
        <p:txBody>
          <a:bodyPr/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endParaRPr lang="en-US" altLang="en-US" sz="2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endParaRPr lang="en-US" altLang="en-US" sz="2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endParaRPr lang="en-US" altLang="en-US" sz="2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en-US" alt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When to Share</a:t>
            </a:r>
          </a:p>
          <a:p>
            <a:pPr>
              <a:lnSpc>
                <a:spcPct val="90000"/>
              </a:lnSpc>
              <a:defRPr/>
            </a:pPr>
            <a:endParaRPr lang="en-US" altLang="en-US" sz="2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90000"/>
              </a:lnSpc>
              <a:defRPr/>
            </a:pPr>
            <a:endParaRPr lang="en-US" altLang="en-US" sz="2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421086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88529" y="5343469"/>
            <a:ext cx="2747772" cy="434753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0" y="852875"/>
            <a:ext cx="9144000" cy="74295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7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When to Share</a:t>
            </a:r>
            <a:endParaRPr lang="en-US" sz="27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939114" y="2218038"/>
            <a:ext cx="7265773" cy="2396379"/>
          </a:xfrm>
          <a:prstGeom prst="rect">
            <a:avLst/>
          </a:prstGeom>
        </p:spPr>
        <p:txBody>
          <a:bodyPr/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ClrTx/>
              <a:buFont typeface="Arial" panose="020B0604020202020204" pitchFamily="34" charset="0"/>
              <a:buChar char="•"/>
              <a:defRPr/>
            </a:pPr>
            <a:r>
              <a:rPr lang="en-US" alt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Different subjects, different cycles, different audiences </a:t>
            </a:r>
          </a:p>
          <a:p>
            <a:pPr>
              <a:buClrTx/>
              <a:buFont typeface="Arial" panose="020B0604020202020204" pitchFamily="34" charset="0"/>
              <a:buChar char="•"/>
              <a:defRPr/>
            </a:pPr>
            <a:endParaRPr lang="en-US" alt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ClrTx/>
              <a:buFont typeface="Arial" panose="020B0604020202020204" pitchFamily="34" charset="0"/>
              <a:buChar char="•"/>
              <a:defRPr/>
            </a:pPr>
            <a:r>
              <a:rPr lang="en-US" alt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“Breaking News”</a:t>
            </a:r>
          </a:p>
          <a:p>
            <a:pPr>
              <a:buClrTx/>
              <a:buFont typeface="Arial" panose="020B0604020202020204" pitchFamily="34" charset="0"/>
              <a:buChar char="•"/>
              <a:defRPr/>
            </a:pPr>
            <a:endParaRPr lang="en-US" alt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ClrTx/>
              <a:buFont typeface="Arial" panose="020B0604020202020204" pitchFamily="34" charset="0"/>
              <a:buChar char="•"/>
              <a:defRPr/>
            </a:pPr>
            <a:r>
              <a:rPr lang="en-US" alt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Be consistent!</a:t>
            </a:r>
            <a:endParaRPr lang="en-US" altLang="en-US" sz="24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ClrTx/>
              <a:buFont typeface="Arial" panose="020B0604020202020204" pitchFamily="34" charset="0"/>
              <a:buChar char="•"/>
              <a:defRPr/>
            </a:pPr>
            <a:endParaRPr lang="en-US" alt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ClrTx/>
              <a:buFont typeface="Arial" panose="020B0604020202020204" pitchFamily="34" charset="0"/>
              <a:buChar char="•"/>
              <a:defRPr/>
            </a:pPr>
            <a:endParaRPr lang="en-US" alt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321158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88529" y="5343469"/>
            <a:ext cx="2747772" cy="434753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0" y="852875"/>
            <a:ext cx="9144000" cy="74295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700" dirty="0">
              <a:solidFill>
                <a:prstClr val="white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209462" y="2596896"/>
            <a:ext cx="272507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How to Share</a:t>
            </a: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687947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88529" y="5343469"/>
            <a:ext cx="2747772" cy="434753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0" y="852875"/>
            <a:ext cx="9144000" cy="74295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7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How to Share</a:t>
            </a:r>
            <a:endParaRPr lang="en-US" sz="27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1760838" y="1987380"/>
            <a:ext cx="5622324" cy="3783227"/>
          </a:xfrm>
          <a:prstGeom prst="rect">
            <a:avLst/>
          </a:prstGeom>
        </p:spPr>
        <p:txBody>
          <a:bodyPr/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90000"/>
              </a:lnSpc>
              <a:buClrTx/>
              <a:buFont typeface="Arial" panose="020B0604020202020204" pitchFamily="34" charset="0"/>
              <a:buChar char="•"/>
            </a:pPr>
            <a:r>
              <a:rPr lang="en-US" alt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Set the stage </a:t>
            </a:r>
          </a:p>
          <a:p>
            <a:pPr>
              <a:lnSpc>
                <a:spcPct val="90000"/>
              </a:lnSpc>
              <a:buClrTx/>
              <a:buFont typeface="Arial" panose="020B0604020202020204" pitchFamily="34" charset="0"/>
              <a:buChar char="•"/>
            </a:pPr>
            <a:r>
              <a:rPr lang="en-US" alt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Be explicit about trust</a:t>
            </a:r>
          </a:p>
          <a:p>
            <a:pPr>
              <a:lnSpc>
                <a:spcPct val="90000"/>
              </a:lnSpc>
              <a:buClrTx/>
              <a:buFont typeface="Arial" panose="020B0604020202020204" pitchFamily="34" charset="0"/>
              <a:buChar char="•"/>
            </a:pPr>
            <a:r>
              <a:rPr lang="en-US" alt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Educate the audience</a:t>
            </a:r>
          </a:p>
          <a:p>
            <a:pPr lvl="1">
              <a:lnSpc>
                <a:spcPct val="90000"/>
              </a:lnSpc>
              <a:buClrTx/>
              <a:buFont typeface="Arial" panose="020B0604020202020204" pitchFamily="34" charset="0"/>
              <a:buChar char="•"/>
            </a:pPr>
            <a:r>
              <a:rPr lang="en-US" alt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Create a shared financial language</a:t>
            </a:r>
          </a:p>
          <a:p>
            <a:pPr lvl="1">
              <a:lnSpc>
                <a:spcPct val="90000"/>
              </a:lnSpc>
              <a:buClrTx/>
              <a:buFont typeface="Arial" panose="020B0604020202020204" pitchFamily="34" charset="0"/>
              <a:buChar char="•"/>
            </a:pPr>
            <a:r>
              <a:rPr lang="en-US" alt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Find common touchstone metrics</a:t>
            </a:r>
          </a:p>
          <a:p>
            <a:pPr>
              <a:lnSpc>
                <a:spcPct val="90000"/>
              </a:lnSpc>
              <a:buClrTx/>
              <a:buFont typeface="Arial" panose="020B0604020202020204" pitchFamily="34" charset="0"/>
              <a:buChar char="•"/>
            </a:pPr>
            <a:r>
              <a:rPr lang="en-US" alt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Set the boundaries</a:t>
            </a:r>
          </a:p>
          <a:p>
            <a:pPr lvl="1">
              <a:lnSpc>
                <a:spcPct val="90000"/>
              </a:lnSpc>
              <a:buClrTx/>
              <a:buFont typeface="Arial" panose="020B0604020202020204" pitchFamily="34" charset="0"/>
              <a:buChar char="•"/>
            </a:pPr>
            <a:r>
              <a:rPr lang="en-US" alt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Expect they’ll be tested</a:t>
            </a:r>
          </a:p>
          <a:p>
            <a:pPr lvl="1">
              <a:lnSpc>
                <a:spcPct val="90000"/>
              </a:lnSpc>
              <a:buClrTx/>
              <a:buFont typeface="Arial" panose="020B0604020202020204" pitchFamily="34" charset="0"/>
              <a:buChar char="•"/>
            </a:pPr>
            <a:endParaRPr lang="en-US" alt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412148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88529" y="5343469"/>
            <a:ext cx="2747772" cy="434753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0" y="852875"/>
            <a:ext cx="9144000" cy="74295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7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How to Share (Continued)</a:t>
            </a:r>
            <a:endParaRPr lang="en-US" sz="27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1902941" y="1950312"/>
            <a:ext cx="5338119" cy="3190103"/>
          </a:xfrm>
          <a:prstGeom prst="rect">
            <a:avLst/>
          </a:prstGeom>
        </p:spPr>
        <p:txBody>
          <a:bodyPr/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90000"/>
              </a:lnSpc>
              <a:buClrTx/>
              <a:buFont typeface="Arial" panose="020B0604020202020204" pitchFamily="34" charset="0"/>
              <a:buChar char="•"/>
            </a:pPr>
            <a:r>
              <a:rPr lang="en-US" alt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Who should present?</a:t>
            </a:r>
          </a:p>
          <a:p>
            <a:pPr lvl="1">
              <a:lnSpc>
                <a:spcPct val="90000"/>
              </a:lnSpc>
              <a:buClrTx/>
              <a:buFont typeface="Arial" panose="020B0604020202020204" pitchFamily="34" charset="0"/>
              <a:buChar char="•"/>
            </a:pPr>
            <a:r>
              <a:rPr lang="en-US" alt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Arias, duets, and backup singers</a:t>
            </a:r>
          </a:p>
          <a:p>
            <a:pPr>
              <a:lnSpc>
                <a:spcPct val="90000"/>
              </a:lnSpc>
              <a:buClrTx/>
              <a:buFont typeface="Arial" panose="020B0604020202020204" pitchFamily="34" charset="0"/>
              <a:buChar char="•"/>
            </a:pPr>
            <a:r>
              <a:rPr lang="en-US" alt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Be creative!</a:t>
            </a:r>
          </a:p>
          <a:p>
            <a:pPr lvl="1">
              <a:lnSpc>
                <a:spcPct val="90000"/>
              </a:lnSpc>
              <a:buClrTx/>
              <a:buFont typeface="Arial" panose="020B0604020202020204" pitchFamily="34" charset="0"/>
              <a:buChar char="•"/>
            </a:pPr>
            <a:r>
              <a:rPr lang="en-US" alt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Be visual – use graphs &amp; charts. </a:t>
            </a:r>
          </a:p>
          <a:p>
            <a:pPr>
              <a:lnSpc>
                <a:spcPct val="90000"/>
              </a:lnSpc>
              <a:buClrTx/>
              <a:buFont typeface="Arial" panose="020B0604020202020204" pitchFamily="34" charset="0"/>
              <a:buChar char="•"/>
            </a:pPr>
            <a:r>
              <a:rPr lang="en-US" alt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Keep it simple! </a:t>
            </a:r>
          </a:p>
          <a:p>
            <a:pPr>
              <a:lnSpc>
                <a:spcPct val="90000"/>
              </a:lnSpc>
              <a:buClrTx/>
              <a:buFont typeface="Arial" panose="020B0604020202020204" pitchFamily="34" charset="0"/>
              <a:buChar char="•"/>
            </a:pPr>
            <a:r>
              <a:rPr lang="en-US" alt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Invite questions</a:t>
            </a:r>
          </a:p>
          <a:p>
            <a:pPr>
              <a:lnSpc>
                <a:spcPct val="90000"/>
              </a:lnSpc>
              <a:buClrTx/>
              <a:buFont typeface="Arial" panose="020B0604020202020204" pitchFamily="34" charset="0"/>
              <a:buChar char="•"/>
            </a:pPr>
            <a:r>
              <a:rPr lang="en-US" alt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Provoke thoughts</a:t>
            </a:r>
          </a:p>
        </p:txBody>
      </p:sp>
    </p:spTree>
    <p:extLst>
      <p:ext uri="{BB962C8B-B14F-4D97-AF65-F5344CB8AC3E}">
        <p14:creationId xmlns:p14="http://schemas.microsoft.com/office/powerpoint/2010/main" val="25995753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88529" y="5343469"/>
            <a:ext cx="2747772" cy="434753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0" y="852875"/>
            <a:ext cx="9144000" cy="74295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700" dirty="0">
              <a:solidFill>
                <a:prstClr val="white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339208" y="2596896"/>
            <a:ext cx="246558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Introduction</a:t>
            </a: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117223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88529" y="5343469"/>
            <a:ext cx="2747772" cy="434753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0" y="852875"/>
            <a:ext cx="9144000" cy="74295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700" dirty="0">
              <a:solidFill>
                <a:prstClr val="white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230879" y="3105835"/>
            <a:ext cx="210723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Examples</a:t>
            </a: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561655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88529" y="6208445"/>
            <a:ext cx="2747772" cy="434753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0" y="630449"/>
            <a:ext cx="9144000" cy="74295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7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Sample:  Revenue Information</a:t>
            </a:r>
            <a:endParaRPr lang="en-US" sz="27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88030977"/>
              </p:ext>
            </p:extLst>
          </p:nvPr>
        </p:nvGraphicFramePr>
        <p:xfrm>
          <a:off x="2693298" y="1564864"/>
          <a:ext cx="3650857" cy="1760962"/>
        </p:xfrm>
        <a:graphic>
          <a:graphicData uri="http://schemas.openxmlformats.org/drawingml/2006/table">
            <a:tbl>
              <a:tblPr/>
              <a:tblGrid>
                <a:gridCol w="2609974"/>
                <a:gridCol w="1040883"/>
              </a:tblGrid>
              <a:tr h="251566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FY16 Full Year Budget - all sources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$   </a:t>
                      </a:r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6M 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51566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YTD Revenue (all sources)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</a:t>
                      </a:r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$2.5M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51566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Revenue to be raised to meet goal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</a:t>
                      </a:r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$3.5M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51566"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51566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% of Year Completed (4 months)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33%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51566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% of Revenue Goal Achieved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42%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51566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% of Revenue Goal Remaining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58%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5" name="Char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10628974"/>
              </p:ext>
            </p:extLst>
          </p:nvPr>
        </p:nvGraphicFramePr>
        <p:xfrm>
          <a:off x="939113" y="3449594"/>
          <a:ext cx="6934200" cy="257413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0195086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88529" y="5343469"/>
            <a:ext cx="2747772" cy="434753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0" y="852875"/>
            <a:ext cx="9144000" cy="74295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7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Sample: Revenue Information #2</a:t>
            </a: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92641582"/>
              </p:ext>
            </p:extLst>
          </p:nvPr>
        </p:nvGraphicFramePr>
        <p:xfrm>
          <a:off x="192145" y="2249905"/>
          <a:ext cx="8759710" cy="2743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1" name="Worksheet" r:id="rId4" imgW="7667714" imgH="2400300" progId="Excel.Sheet.12">
                  <p:embed/>
                </p:oleObj>
              </mc:Choice>
              <mc:Fallback>
                <p:oleObj name="Worksheet" r:id="rId4" imgW="7667714" imgH="2400300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92145" y="2249905"/>
                        <a:ext cx="8759710" cy="2743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2659366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88529" y="6121948"/>
            <a:ext cx="2747772" cy="434753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0" y="235035"/>
            <a:ext cx="9144000" cy="74295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7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Sample: </a:t>
            </a:r>
            <a:r>
              <a:rPr lang="en-US" sz="27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Budget vs. Actual</a:t>
            </a:r>
            <a:endParaRPr lang="en-US" sz="27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90775426"/>
              </p:ext>
            </p:extLst>
          </p:nvPr>
        </p:nvGraphicFramePr>
        <p:xfrm>
          <a:off x="1143000" y="1177925"/>
          <a:ext cx="6864956" cy="4308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5" name="Worksheet" r:id="rId5" imgW="9410605" imgH="5905595" progId="Excel.Sheet.12">
                  <p:embed/>
                </p:oleObj>
              </mc:Choice>
              <mc:Fallback>
                <p:oleObj name="Worksheet" r:id="rId5" imgW="9410605" imgH="5905595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143000" y="1177925"/>
                        <a:ext cx="6864956" cy="43084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4367196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88529" y="6097232"/>
            <a:ext cx="2747772" cy="434753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0" y="543951"/>
            <a:ext cx="9144000" cy="74295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7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Sample:  Budget vs. Actual (chart)</a:t>
            </a:r>
          </a:p>
        </p:txBody>
      </p:sp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26122061"/>
              </p:ext>
            </p:extLst>
          </p:nvPr>
        </p:nvGraphicFramePr>
        <p:xfrm>
          <a:off x="1283043" y="1633618"/>
          <a:ext cx="6781800" cy="43243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7298820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88529" y="5343469"/>
            <a:ext cx="2747772" cy="434753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0" y="852875"/>
            <a:ext cx="9144000" cy="74295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7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Sample:  Financial &amp; Non-Financial Metrics</a:t>
            </a:r>
            <a:endParaRPr lang="en-US" sz="27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59297535"/>
              </p:ext>
            </p:extLst>
          </p:nvPr>
        </p:nvGraphicFramePr>
        <p:xfrm>
          <a:off x="457200" y="1905000"/>
          <a:ext cx="8229604" cy="3112101"/>
        </p:xfrm>
        <a:graphic>
          <a:graphicData uri="http://schemas.openxmlformats.org/drawingml/2006/table">
            <a:tbl>
              <a:tblPr/>
              <a:tblGrid>
                <a:gridCol w="2134453"/>
                <a:gridCol w="633711"/>
                <a:gridCol w="682680"/>
                <a:gridCol w="682680"/>
                <a:gridCol w="682680"/>
                <a:gridCol w="682680"/>
                <a:gridCol w="682680"/>
                <a:gridCol w="682680"/>
                <a:gridCol w="682680"/>
                <a:gridCol w="682680"/>
              </a:tblGrid>
              <a:tr h="182045"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Jan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Feb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Mar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Apr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May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Jun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Jul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Aug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Sep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2045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 Year (2015)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</a:tr>
              <a:tr h="173376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# of Paid Subscribers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22,000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22,100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22,500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23,000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23,002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24,500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25,000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25,600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28,000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173376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Net Change in # of Subscribers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100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400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500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2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1,498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500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600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2,400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3376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7370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Subscription Revenue ($)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72,000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 76,400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 76,250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 78,200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 79,412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 68,220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 69,150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 65,122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 66,000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3376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Net Change in Subscription Revenue ($)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4,400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(150)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1,950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1,212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(11,192)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930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(4,028)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878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3376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3376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Revenue/Subscriber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3.27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3.46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3.39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3.40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3.45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2.78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2.77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2.54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2.36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2045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2045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Prior Year (2014)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</a:tr>
              <a:tr h="173376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# of Paid Subscribers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18,200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18,382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18,652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19,001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19,650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19,682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19,800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20,368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20,850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173376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Net Change in # of Subscribers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182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270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349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649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32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118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568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482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3376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7370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Subscription Revenue ($)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70,000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 71,400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 72,828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 74,285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 75,770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 77,286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 78,831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 80,408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 82,016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3376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Net Change in Subscription Revenue ($)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1,400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1,428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1,457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1,486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1,515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1,546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1,577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1,608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3376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2045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Revenue/Subscriber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3.85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3.88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3.90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3.91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3.86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3.93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3.98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3.95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3.93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868609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88529" y="5343469"/>
            <a:ext cx="2747772" cy="434753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0" y="852875"/>
            <a:ext cx="9144000" cy="74295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7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Sample:  Financial &amp; Non-Financial Metrics (chart)</a:t>
            </a:r>
          </a:p>
        </p:txBody>
      </p:sp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35833915"/>
              </p:ext>
            </p:extLst>
          </p:nvPr>
        </p:nvGraphicFramePr>
        <p:xfrm>
          <a:off x="1335881" y="1821656"/>
          <a:ext cx="6472238" cy="321468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215819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88529" y="5751242"/>
            <a:ext cx="2747772" cy="434753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0" y="852875"/>
            <a:ext cx="9144000" cy="74295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7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Sample:  Gala Expenses by Year</a:t>
            </a:r>
            <a:endParaRPr lang="en-US" sz="27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Chart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80567522"/>
              </p:ext>
            </p:extLst>
          </p:nvPr>
        </p:nvGraphicFramePr>
        <p:xfrm>
          <a:off x="240699" y="1841157"/>
          <a:ext cx="8662601" cy="32251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7711812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88529" y="6010736"/>
            <a:ext cx="2747772" cy="434753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0" y="852875"/>
            <a:ext cx="9144000" cy="74295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7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Sample:  Gala Donations by Year</a:t>
            </a:r>
            <a:endParaRPr lang="en-US" sz="27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18184565"/>
              </p:ext>
            </p:extLst>
          </p:nvPr>
        </p:nvGraphicFramePr>
        <p:xfrm>
          <a:off x="932935" y="1768820"/>
          <a:ext cx="7278130" cy="38905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8566830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88529" y="6146660"/>
            <a:ext cx="2747772" cy="434753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0" y="852875"/>
            <a:ext cx="9144000" cy="74295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7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Sample: Employee Costs</a:t>
            </a:r>
            <a:endParaRPr lang="en-US" sz="27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64654755"/>
              </p:ext>
            </p:extLst>
          </p:nvPr>
        </p:nvGraphicFramePr>
        <p:xfrm>
          <a:off x="1173891" y="1773194"/>
          <a:ext cx="6709719" cy="39109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81855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88529" y="5343469"/>
            <a:ext cx="2747772" cy="434753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0" y="852875"/>
            <a:ext cx="9144000" cy="74295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700" b="1" dirty="0" smtClean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Overview</a:t>
            </a:r>
            <a:endParaRPr lang="en-US" sz="2700" b="1" dirty="0">
              <a:solidFill>
                <a:prstClr val="white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616182" y="1915375"/>
            <a:ext cx="5911637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alt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Sharing 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Financial Information: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Why share financial information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What to share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When to share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How to share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Examples </a:t>
            </a:r>
          </a:p>
        </p:txBody>
      </p:sp>
    </p:spTree>
    <p:extLst>
      <p:ext uri="{BB962C8B-B14F-4D97-AF65-F5344CB8AC3E}">
        <p14:creationId xmlns:p14="http://schemas.microsoft.com/office/powerpoint/2010/main" val="5609321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88529" y="6121948"/>
            <a:ext cx="2747772" cy="434753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0" y="852875"/>
            <a:ext cx="9144000" cy="74295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7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Examples of Shareable Information</a:t>
            </a: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1706336" y="1785555"/>
            <a:ext cx="5731329" cy="3910914"/>
          </a:xfrm>
          <a:prstGeom prst="rect">
            <a:avLst/>
          </a:prstGeom>
        </p:spPr>
        <p:txBody>
          <a:bodyPr/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ClrTx/>
              <a:buFont typeface="Arial" panose="020B0604020202020204" pitchFamily="34" charset="0"/>
              <a:buChar char="•"/>
            </a:pPr>
            <a:r>
              <a:rPr lang="en-US" alt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YTD Revenue (may separate by type) vs. </a:t>
            </a:r>
          </a:p>
          <a:p>
            <a:pPr lvl="1">
              <a:buClrTx/>
              <a:buFont typeface="Arial" panose="020B0604020202020204" pitchFamily="34" charset="0"/>
              <a:buChar char="•"/>
            </a:pPr>
            <a:r>
              <a:rPr lang="en-US" alt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Budget</a:t>
            </a:r>
          </a:p>
          <a:p>
            <a:pPr lvl="1">
              <a:buClrTx/>
              <a:buFont typeface="Arial" panose="020B0604020202020204" pitchFamily="34" charset="0"/>
              <a:buChar char="•"/>
            </a:pPr>
            <a:r>
              <a:rPr lang="en-US" alt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Forecast</a:t>
            </a:r>
          </a:p>
          <a:p>
            <a:pPr lvl="1">
              <a:buClrTx/>
              <a:buFont typeface="Arial" panose="020B0604020202020204" pitchFamily="34" charset="0"/>
              <a:buChar char="•"/>
            </a:pPr>
            <a:r>
              <a:rPr lang="en-US" alt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Prior year</a:t>
            </a:r>
          </a:p>
          <a:p>
            <a:pPr>
              <a:buClrTx/>
              <a:buFont typeface="Arial" panose="020B0604020202020204" pitchFamily="34" charset="0"/>
              <a:buChar char="•"/>
            </a:pPr>
            <a:r>
              <a:rPr lang="en-US" alt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Donor Information:</a:t>
            </a:r>
          </a:p>
          <a:p>
            <a:pPr lvl="1">
              <a:buClrTx/>
              <a:buFont typeface="Arial" panose="020B0604020202020204" pitchFamily="34" charset="0"/>
              <a:buChar char="•"/>
            </a:pPr>
            <a:r>
              <a:rPr lang="en-US" alt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Total # of donors</a:t>
            </a:r>
          </a:p>
          <a:p>
            <a:pPr lvl="1">
              <a:buClrTx/>
              <a:buFont typeface="Arial" panose="020B0604020202020204" pitchFamily="34" charset="0"/>
              <a:buChar char="•"/>
            </a:pPr>
            <a:r>
              <a:rPr lang="en-US" alt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Total # of new donors</a:t>
            </a:r>
          </a:p>
          <a:p>
            <a:pPr lvl="1">
              <a:buClrTx/>
              <a:buFont typeface="Arial" panose="020B0604020202020204" pitchFamily="34" charset="0"/>
              <a:buChar char="•"/>
            </a:pPr>
            <a:r>
              <a:rPr lang="en-US" alt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Average gift/donor</a:t>
            </a:r>
          </a:p>
          <a:p>
            <a:pPr>
              <a:buClrTx/>
              <a:buFont typeface="Arial" panose="020B0604020202020204" pitchFamily="34" charset="0"/>
              <a:buChar char="•"/>
            </a:pPr>
            <a:endParaRPr lang="en-US" alt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77541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88529" y="5343469"/>
            <a:ext cx="2747772" cy="434753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0" y="852875"/>
            <a:ext cx="9144000" cy="74295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7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Examples of Shareable (continued)</a:t>
            </a:r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457200" y="1785553"/>
            <a:ext cx="8229600" cy="3218935"/>
          </a:xfrm>
          <a:prstGeom prst="rect">
            <a:avLst/>
          </a:prstGeom>
        </p:spPr>
        <p:txBody>
          <a:bodyPr/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ClrTx/>
              <a:buFont typeface="Arial" panose="020B0604020202020204" pitchFamily="34" charset="0"/>
              <a:buChar char="•"/>
            </a:pPr>
            <a:r>
              <a:rPr lang="en-US" alt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Event performance:</a:t>
            </a:r>
          </a:p>
          <a:p>
            <a:pPr lvl="1">
              <a:buClrTx/>
              <a:buFont typeface="Arial" panose="020B0604020202020204" pitchFamily="34" charset="0"/>
              <a:buChar char="•"/>
            </a:pPr>
            <a:r>
              <a:rPr lang="en-US" alt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Revenue</a:t>
            </a:r>
          </a:p>
          <a:p>
            <a:pPr lvl="1">
              <a:buClrTx/>
              <a:buFont typeface="Arial" panose="020B0604020202020204" pitchFamily="34" charset="0"/>
              <a:buChar char="•"/>
            </a:pPr>
            <a:r>
              <a:rPr lang="en-US" alt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# of attendees</a:t>
            </a:r>
          </a:p>
          <a:p>
            <a:pPr lvl="1">
              <a:buClrTx/>
              <a:buFont typeface="Arial" panose="020B0604020202020204" pitchFamily="34" charset="0"/>
              <a:buChar char="•"/>
            </a:pPr>
            <a:r>
              <a:rPr lang="en-US" alt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Net proceeds (funds left over after running the event that revert back to the Organization – consider using the shared currency.  “The gala resulted in 25 scholarships!”</a:t>
            </a:r>
          </a:p>
        </p:txBody>
      </p:sp>
    </p:spTree>
    <p:extLst>
      <p:ext uri="{BB962C8B-B14F-4D97-AF65-F5344CB8AC3E}">
        <p14:creationId xmlns:p14="http://schemas.microsoft.com/office/powerpoint/2010/main" val="22099260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88529" y="6060164"/>
            <a:ext cx="2747772" cy="434753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0" y="469814"/>
            <a:ext cx="9144000" cy="74295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7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Examples of Shareable (continued)</a:t>
            </a:r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457200" y="1526058"/>
            <a:ext cx="8229600" cy="4530725"/>
          </a:xfrm>
          <a:prstGeom prst="rect">
            <a:avLst/>
          </a:prstGeom>
        </p:spPr>
        <p:txBody>
          <a:bodyPr/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ClrTx/>
              <a:buFont typeface="Arial" panose="020B0604020202020204" pitchFamily="34" charset="0"/>
              <a:buChar char="•"/>
            </a:pPr>
            <a:r>
              <a:rPr lang="en-US" alt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Program Metrics:</a:t>
            </a:r>
          </a:p>
          <a:p>
            <a:pPr lvl="1">
              <a:buClrTx/>
              <a:buFont typeface="Arial" panose="020B0604020202020204" pitchFamily="34" charset="0"/>
              <a:buChar char="•"/>
            </a:pPr>
            <a:r>
              <a:rPr lang="en-US" alt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Population served YTD vs. prior periods</a:t>
            </a:r>
          </a:p>
          <a:p>
            <a:pPr lvl="2">
              <a:buClrTx/>
              <a:buFont typeface="Arial" panose="020B0604020202020204" pitchFamily="34" charset="0"/>
              <a:buChar char="•"/>
            </a:pPr>
            <a:r>
              <a:rPr lang="en-US" alt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# of hotline calls fielded</a:t>
            </a:r>
          </a:p>
          <a:p>
            <a:pPr lvl="2">
              <a:buClrTx/>
              <a:buFont typeface="Arial" panose="020B0604020202020204" pitchFamily="34" charset="0"/>
              <a:buChar char="•"/>
            </a:pPr>
            <a:r>
              <a:rPr lang="en-US" alt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# of students supported</a:t>
            </a:r>
          </a:p>
          <a:p>
            <a:pPr lvl="2">
              <a:buClrTx/>
              <a:buFont typeface="Arial" panose="020B0604020202020204" pitchFamily="34" charset="0"/>
              <a:buChar char="•"/>
            </a:pPr>
            <a:r>
              <a:rPr lang="en-US" alt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# of locations supported</a:t>
            </a:r>
          </a:p>
          <a:p>
            <a:pPr lvl="1">
              <a:buClrTx/>
              <a:buFont typeface="Arial" panose="020B0604020202020204" pitchFamily="34" charset="0"/>
              <a:buChar char="•"/>
            </a:pPr>
            <a:r>
              <a:rPr lang="en-US" alt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Growth in employees vs. growth in population served (efficiency of support)</a:t>
            </a:r>
          </a:p>
          <a:p>
            <a:pPr lvl="1">
              <a:buClrTx/>
              <a:buFont typeface="Arial" panose="020B0604020202020204" pitchFamily="34" charset="0"/>
              <a:buChar char="•"/>
            </a:pPr>
            <a:r>
              <a:rPr lang="en-US" alt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Growth in fundraising employees vs. growth in donations (efficiency of fundraising efforts)</a:t>
            </a:r>
          </a:p>
          <a:p>
            <a:pPr>
              <a:buClrTx/>
              <a:buFont typeface="Arial" panose="020B0604020202020204" pitchFamily="34" charset="0"/>
              <a:buChar char="•"/>
            </a:pPr>
            <a:endParaRPr lang="en-US" alt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02892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63815" y="6060112"/>
            <a:ext cx="2747772" cy="434753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0" y="408028"/>
            <a:ext cx="9144000" cy="74295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7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Questions &amp; Answers</a:t>
            </a:r>
            <a:endParaRPr lang="en-US" sz="27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457200" y="1373658"/>
            <a:ext cx="8229600" cy="4495801"/>
          </a:xfrm>
          <a:prstGeom prst="rect">
            <a:avLst/>
          </a:prstGeom>
        </p:spPr>
        <p:txBody>
          <a:bodyPr/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buFont typeface="Wingdings" panose="05000000000000000000" pitchFamily="2" charset="2"/>
              <a:buNone/>
            </a:pPr>
            <a:r>
              <a:rPr lang="en-US" altLang="en-US" sz="24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Karen Hegarty </a:t>
            </a:r>
          </a:p>
          <a:p>
            <a:pPr algn="ctr">
              <a:buFont typeface="Wingdings" panose="05000000000000000000" pitchFamily="2" charset="2"/>
              <a:buNone/>
            </a:pPr>
            <a:r>
              <a:rPr lang="en-US" altLang="en-US" sz="24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Senior Consultant, Financial Consulting Practice</a:t>
            </a:r>
          </a:p>
          <a:p>
            <a:pPr algn="ctr">
              <a:buFont typeface="Wingdings" panose="05000000000000000000" pitchFamily="2" charset="2"/>
              <a:buNone/>
            </a:pPr>
            <a:r>
              <a:rPr lang="en-US" altLang="en-US" sz="24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khegarty@insourceservices.com</a:t>
            </a:r>
            <a:endParaRPr lang="en-US" altLang="en-US" sz="2400" b="1" dirty="0" smtClean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buFont typeface="Wingdings" panose="05000000000000000000" pitchFamily="2" charset="2"/>
              <a:buNone/>
            </a:pPr>
            <a:r>
              <a:rPr lang="en-US" altLang="en-US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Steve Gallucci</a:t>
            </a:r>
          </a:p>
          <a:p>
            <a:pPr algn="ctr">
              <a:buFont typeface="Wingdings" panose="05000000000000000000" pitchFamily="2" charset="2"/>
              <a:buNone/>
            </a:pPr>
            <a:r>
              <a:rPr lang="en-US" altLang="en-US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Senior Consultant, Financial Consulting Practice</a:t>
            </a:r>
          </a:p>
          <a:p>
            <a:pPr algn="ctr">
              <a:buFont typeface="Wingdings" panose="05000000000000000000" pitchFamily="2" charset="2"/>
              <a:buNone/>
            </a:pPr>
            <a:r>
              <a:rPr lang="en-US" alt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sgallucci@insourceservices.com</a:t>
            </a:r>
            <a:endParaRPr lang="en-US" altLang="en-US" sz="2400" b="1" dirty="0" smtClean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buFont typeface="Wingdings" panose="05000000000000000000" pitchFamily="2" charset="2"/>
              <a:buNone/>
            </a:pPr>
            <a:r>
              <a:rPr lang="en-US" altLang="en-US" sz="24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Insource Services, Inc.</a:t>
            </a:r>
          </a:p>
          <a:p>
            <a:pPr algn="ctr">
              <a:buFont typeface="Wingdings" panose="05000000000000000000" pitchFamily="2" charset="2"/>
              <a:buNone/>
            </a:pPr>
            <a:r>
              <a:rPr lang="en-US" altLang="en-US" sz="24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148 Linden St.  Wellesley, MA 02482</a:t>
            </a:r>
          </a:p>
          <a:p>
            <a:pPr algn="ctr">
              <a:buFont typeface="Wingdings" panose="05000000000000000000" pitchFamily="2" charset="2"/>
              <a:buNone/>
            </a:pPr>
            <a:r>
              <a:rPr lang="en-US" altLang="en-US" sz="24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781-235-1490</a:t>
            </a:r>
          </a:p>
          <a:p>
            <a:pPr algn="ctr">
              <a:buFont typeface="Wingdings" panose="05000000000000000000" pitchFamily="2" charset="2"/>
              <a:buNone/>
            </a:pPr>
            <a:endParaRPr lang="en-US" altLang="en-US" sz="2400" b="1" dirty="0" smtClean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43368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88529" y="5343469"/>
            <a:ext cx="2747772" cy="434753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0" y="852875"/>
            <a:ext cx="9144000" cy="74295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700" dirty="0">
              <a:solidFill>
                <a:prstClr val="white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236184" y="2596896"/>
            <a:ext cx="66716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Why Share Financial Information?</a:t>
            </a:r>
          </a:p>
        </p:txBody>
      </p:sp>
    </p:spTree>
    <p:extLst>
      <p:ext uri="{BB962C8B-B14F-4D97-AF65-F5344CB8AC3E}">
        <p14:creationId xmlns:p14="http://schemas.microsoft.com/office/powerpoint/2010/main" val="40123843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88529" y="5343469"/>
            <a:ext cx="2747772" cy="434753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0" y="852875"/>
            <a:ext cx="9144000" cy="74295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7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Why Share?</a:t>
            </a:r>
            <a:endParaRPr lang="en-US" sz="27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939452" y="2340322"/>
            <a:ext cx="7265096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Motivate 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your team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Build 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employee engagement &amp; loyalty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Aid problem 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solving 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abilities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Enable succession 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planning</a:t>
            </a:r>
          </a:p>
        </p:txBody>
      </p:sp>
    </p:spTree>
    <p:extLst>
      <p:ext uri="{BB962C8B-B14F-4D97-AF65-F5344CB8AC3E}">
        <p14:creationId xmlns:p14="http://schemas.microsoft.com/office/powerpoint/2010/main" val="22724490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88529" y="5343469"/>
            <a:ext cx="2747772" cy="434753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0" y="852875"/>
            <a:ext cx="9144000" cy="74295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700" b="1" dirty="0" smtClean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Motivate Your Team</a:t>
            </a:r>
            <a:endParaRPr lang="en-US" sz="2700" b="1" dirty="0">
              <a:solidFill>
                <a:prstClr val="white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143000" y="1950984"/>
            <a:ext cx="6858000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What motivates employees?  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Compensation &amp; benefits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Status/Position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Why do employees work for nonprofits? 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Connection to the mission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be part of the solution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These motivations present a unique opportunity</a:t>
            </a:r>
          </a:p>
        </p:txBody>
      </p:sp>
    </p:spTree>
    <p:extLst>
      <p:ext uri="{BB962C8B-B14F-4D97-AF65-F5344CB8AC3E}">
        <p14:creationId xmlns:p14="http://schemas.microsoft.com/office/powerpoint/2010/main" val="12376272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88529" y="5343469"/>
            <a:ext cx="2747772" cy="434753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0" y="852875"/>
            <a:ext cx="9144000" cy="74295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700" b="1" dirty="0" smtClean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Build </a:t>
            </a:r>
            <a:r>
              <a:rPr lang="en-US" sz="2700" b="1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Employee Engagement &amp; Loyalty</a:t>
            </a:r>
          </a:p>
        </p:txBody>
      </p:sp>
      <p:sp>
        <p:nvSpPr>
          <p:cNvPr id="4" name="Rectangle 3"/>
          <p:cNvSpPr/>
          <p:nvPr/>
        </p:nvSpPr>
        <p:spPr>
          <a:xfrm>
            <a:off x="1902941" y="2186286"/>
            <a:ext cx="5795318" cy="27853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Builds comradery &amp; creates </a:t>
            </a:r>
            <a:r>
              <a:rPr lang="en-US" sz="2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stakeholders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Creates </a:t>
            </a:r>
            <a:r>
              <a:rPr lang="en-US" sz="2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ambassadors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Creates shared </a:t>
            </a:r>
            <a:r>
              <a:rPr lang="en-US" sz="2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responsibility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Reduces turnover</a:t>
            </a:r>
          </a:p>
        </p:txBody>
      </p:sp>
    </p:spTree>
    <p:extLst>
      <p:ext uri="{BB962C8B-B14F-4D97-AF65-F5344CB8AC3E}">
        <p14:creationId xmlns:p14="http://schemas.microsoft.com/office/powerpoint/2010/main" val="15798454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88529" y="5343469"/>
            <a:ext cx="2747772" cy="434753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0" y="852875"/>
            <a:ext cx="9144000" cy="74295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7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Aid Problem Solving Abilities</a:t>
            </a:r>
            <a:endParaRPr lang="en-US" sz="27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286000" y="2201218"/>
            <a:ext cx="4572000" cy="2015936"/>
          </a:xfrm>
          <a:prstGeom prst="rect">
            <a:avLst/>
          </a:prstGeom>
        </p:spPr>
        <p:txBody>
          <a:bodyPr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More heads are better than </a:t>
            </a:r>
            <a:r>
              <a:rPr lang="en-US" sz="2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one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Varying perspectives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5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Culture </a:t>
            </a: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 shared celebration</a:t>
            </a:r>
          </a:p>
        </p:txBody>
      </p:sp>
    </p:spTree>
    <p:extLst>
      <p:ext uri="{BB962C8B-B14F-4D97-AF65-F5344CB8AC3E}">
        <p14:creationId xmlns:p14="http://schemas.microsoft.com/office/powerpoint/2010/main" val="35963728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88529" y="5343469"/>
            <a:ext cx="2747772" cy="434753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0" y="852875"/>
            <a:ext cx="9144000" cy="74295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7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Succession Planning</a:t>
            </a:r>
          </a:p>
        </p:txBody>
      </p:sp>
      <p:sp>
        <p:nvSpPr>
          <p:cNvPr id="4" name="Rectangle 3"/>
          <p:cNvSpPr/>
          <p:nvPr/>
        </p:nvSpPr>
        <p:spPr>
          <a:xfrm>
            <a:off x="2248930" y="2361856"/>
            <a:ext cx="4633784" cy="20159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Informed &amp; engaged </a:t>
            </a:r>
            <a:r>
              <a:rPr lang="en-US" sz="2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employees</a:t>
            </a:r>
          </a:p>
          <a:p>
            <a:r>
              <a:rPr lang="en-US" sz="2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2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Less steep learning curve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5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Leverage </a:t>
            </a: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comradery</a:t>
            </a:r>
          </a:p>
        </p:txBody>
      </p:sp>
    </p:spTree>
    <p:extLst>
      <p:ext uri="{BB962C8B-B14F-4D97-AF65-F5344CB8AC3E}">
        <p14:creationId xmlns:p14="http://schemas.microsoft.com/office/powerpoint/2010/main" val="30917651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3743</TotalTime>
  <Words>890</Words>
  <Application>Microsoft Office PowerPoint</Application>
  <PresentationFormat>On-screen Show (4:3)</PresentationFormat>
  <Paragraphs>303</Paragraphs>
  <Slides>33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33</vt:i4>
      </vt:variant>
    </vt:vector>
  </HeadingPairs>
  <TitlesOfParts>
    <vt:vector size="42" baseType="lpstr">
      <vt:lpstr>Arial</vt:lpstr>
      <vt:lpstr>Calibri</vt:lpstr>
      <vt:lpstr>Times New Roman</vt:lpstr>
      <vt:lpstr>Trebuchet MS</vt:lpstr>
      <vt:lpstr>Wingdings</vt:lpstr>
      <vt:lpstr>Wingdings 3</vt:lpstr>
      <vt:lpstr>Facet</vt:lpstr>
      <vt:lpstr>Microsoft Excel Worksheet</vt:lpstr>
      <vt:lpstr>Worksheet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Insource Services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Ethos History Timeline</dc:title>
  <dc:creator>Jessica Farina</dc:creator>
  <cp:lastModifiedBy>Steve Gallucci</cp:lastModifiedBy>
  <cp:revision>224</cp:revision>
  <cp:lastPrinted>2014-09-22T20:11:59Z</cp:lastPrinted>
  <dcterms:created xsi:type="dcterms:W3CDTF">2014-05-14T18:30:45Z</dcterms:created>
  <dcterms:modified xsi:type="dcterms:W3CDTF">2015-10-19T20:23:57Z</dcterms:modified>
</cp:coreProperties>
</file>