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9"/>
  </p:notesMasterIdLst>
  <p:handoutMasterIdLst>
    <p:handoutMasterId r:id="rId30"/>
  </p:handoutMasterIdLst>
  <p:sldIdLst>
    <p:sldId id="257" r:id="rId2"/>
    <p:sldId id="307" r:id="rId3"/>
    <p:sldId id="355" r:id="rId4"/>
    <p:sldId id="353" r:id="rId5"/>
    <p:sldId id="360" r:id="rId6"/>
    <p:sldId id="346" r:id="rId7"/>
    <p:sldId id="318" r:id="rId8"/>
    <p:sldId id="347" r:id="rId9"/>
    <p:sldId id="319" r:id="rId10"/>
    <p:sldId id="348" r:id="rId11"/>
    <p:sldId id="354" r:id="rId12"/>
    <p:sldId id="357" r:id="rId13"/>
    <p:sldId id="308" r:id="rId14"/>
    <p:sldId id="327" r:id="rId15"/>
    <p:sldId id="329" r:id="rId16"/>
    <p:sldId id="356" r:id="rId17"/>
    <p:sldId id="330" r:id="rId18"/>
    <p:sldId id="333" r:id="rId19"/>
    <p:sldId id="358" r:id="rId20"/>
    <p:sldId id="334" r:id="rId21"/>
    <p:sldId id="337" r:id="rId22"/>
    <p:sldId id="350" r:id="rId23"/>
    <p:sldId id="359" r:id="rId24"/>
    <p:sldId id="351" r:id="rId25"/>
    <p:sldId id="361" r:id="rId26"/>
    <p:sldId id="344" r:id="rId27"/>
    <p:sldId id="345"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1A5A5"/>
    <a:srgbClr val="0065A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92" autoAdjust="0"/>
    <p:restoredTop sz="92413" autoAdjust="0"/>
  </p:normalViewPr>
  <p:slideViewPr>
    <p:cSldViewPr snapToGrid="0" snapToObjects="1">
      <p:cViewPr varScale="1">
        <p:scale>
          <a:sx n="112" d="100"/>
          <a:sy n="112" d="100"/>
        </p:scale>
        <p:origin x="-376" y="-120"/>
      </p:cViewPr>
      <p:guideLst>
        <p:guide orient="horz" pos="2160"/>
        <p:guide pos="2880"/>
      </p:guideLst>
    </p:cSldViewPr>
  </p:slideViewPr>
  <p:outlineViewPr>
    <p:cViewPr>
      <p:scale>
        <a:sx n="33" d="100"/>
        <a:sy n="33" d="100"/>
      </p:scale>
      <p:origin x="0" y="6808"/>
    </p:cViewPr>
  </p:outlineViewPr>
  <p:notesTextViewPr>
    <p:cViewPr>
      <p:scale>
        <a:sx n="100" d="100"/>
        <a:sy n="100" d="100"/>
      </p:scale>
      <p:origin x="0" y="0"/>
    </p:cViewPr>
  </p:notesTextViewPr>
  <p:sorterViewPr>
    <p:cViewPr>
      <p:scale>
        <a:sx n="66" d="100"/>
        <a:sy n="66" d="100"/>
      </p:scale>
      <p:origin x="0" y="883"/>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handoutMaster" Target="handoutMasters/handoutMaster1.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B18B820-31AC-6148-BDE6-C3E87906FE0D}" type="datetimeFigureOut">
              <a:rPr lang="en-US" smtClean="0"/>
              <a:pPr/>
              <a:t>7/21/15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D0B9851-8742-D24C-9FEB-0A26E870BF4A}" type="slidenum">
              <a:rPr lang="en-US" smtClean="0"/>
              <a:pPr/>
              <a:t>‹#›</a:t>
            </a:fld>
            <a:endParaRPr lang="en-US"/>
          </a:p>
        </p:txBody>
      </p:sp>
    </p:spTree>
    <p:extLst>
      <p:ext uri="{BB962C8B-B14F-4D97-AF65-F5344CB8AC3E}">
        <p14:creationId xmlns:p14="http://schemas.microsoft.com/office/powerpoint/2010/main" val="30976052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B9A2F4-451D-CE47-A52D-C146FB9E57C7}" type="datetimeFigureOut">
              <a:rPr lang="en-US" smtClean="0"/>
              <a:pPr/>
              <a:t>7/21/15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4C3A2E-86DC-1446-97F3-6BEFE9B7FE36}" type="slidenum">
              <a:rPr lang="en-US" smtClean="0"/>
              <a:pPr/>
              <a:t>‹#›</a:t>
            </a:fld>
            <a:endParaRPr lang="en-US"/>
          </a:p>
        </p:txBody>
      </p:sp>
    </p:spTree>
    <p:extLst>
      <p:ext uri="{BB962C8B-B14F-4D97-AF65-F5344CB8AC3E}">
        <p14:creationId xmlns:p14="http://schemas.microsoft.com/office/powerpoint/2010/main" val="328488802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1" dirty="0"/>
          </a:p>
        </p:txBody>
      </p:sp>
      <p:sp>
        <p:nvSpPr>
          <p:cNvPr id="4" name="Slide Number Placeholder 3"/>
          <p:cNvSpPr>
            <a:spLocks noGrp="1"/>
          </p:cNvSpPr>
          <p:nvPr>
            <p:ph type="sldNum" sz="quarter" idx="10"/>
          </p:nvPr>
        </p:nvSpPr>
        <p:spPr/>
        <p:txBody>
          <a:bodyPr/>
          <a:lstStyle/>
          <a:p>
            <a:fld id="{F64C3A2E-86DC-1446-97F3-6BEFE9B7FE36}" type="slidenum">
              <a:rPr lang="en-US" smtClean="0"/>
              <a:pPr/>
              <a:t>1</a:t>
            </a:fld>
            <a:endParaRPr lang="en-US"/>
          </a:p>
        </p:txBody>
      </p:sp>
    </p:spTree>
    <p:extLst>
      <p:ext uri="{BB962C8B-B14F-4D97-AF65-F5344CB8AC3E}">
        <p14:creationId xmlns:p14="http://schemas.microsoft.com/office/powerpoint/2010/main" val="22727993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4C3A2E-86DC-1446-97F3-6BEFE9B7FE36}" type="slidenum">
              <a:rPr lang="en-US" smtClean="0"/>
              <a:pPr/>
              <a:t>15</a:t>
            </a:fld>
            <a:endParaRPr lang="en-US"/>
          </a:p>
        </p:txBody>
      </p:sp>
    </p:spTree>
    <p:extLst>
      <p:ext uri="{BB962C8B-B14F-4D97-AF65-F5344CB8AC3E}">
        <p14:creationId xmlns:p14="http://schemas.microsoft.com/office/powerpoint/2010/main" val="19742227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solidFill>
                  <a:srgbClr val="000000"/>
                </a:solidFill>
                <a:latin typeface="Times New Roman"/>
                <a:cs typeface="Times New Roman"/>
              </a:rPr>
              <a:t>Knowledge organization</a:t>
            </a:r>
            <a:r>
              <a:rPr lang="en-US" i="1">
                <a:solidFill>
                  <a:srgbClr val="000000"/>
                </a:solidFill>
                <a:latin typeface="Times New Roman"/>
                <a:cs typeface="Times New Roman"/>
              </a:rPr>
              <a:t> systems provide tools for storing, categorizing, and accessing information.</a:t>
            </a:r>
          </a:p>
          <a:p>
            <a:r>
              <a:rPr lang="en-US">
                <a:solidFill>
                  <a:srgbClr val="000000"/>
                </a:solidFill>
                <a:latin typeface="Times New Roman"/>
                <a:cs typeface="Times New Roman"/>
              </a:rPr>
              <a:t/>
            </a:r>
            <a:br>
              <a:rPr lang="en-US">
                <a:solidFill>
                  <a:srgbClr val="000000"/>
                </a:solidFill>
                <a:latin typeface="Times New Roman"/>
                <a:cs typeface="Times New Roman"/>
              </a:rPr>
            </a:br>
            <a:endParaRPr lang="en-US">
              <a:solidFill>
                <a:srgbClr val="000000"/>
              </a:solidFill>
              <a:latin typeface="Times New Roman"/>
              <a:cs typeface="Times New Roman"/>
            </a:endParaRPr>
          </a:p>
          <a:p>
            <a:r>
              <a:rPr lang="en-US" u="sng">
                <a:solidFill>
                  <a:srgbClr val="000000"/>
                </a:solidFill>
                <a:latin typeface="Times New Roman"/>
                <a:cs typeface="Times New Roman"/>
              </a:rPr>
              <a:t>Codification-based knowledge systems</a:t>
            </a:r>
            <a:r>
              <a:rPr lang="en-US">
                <a:solidFill>
                  <a:srgbClr val="000000"/>
                </a:solidFill>
                <a:latin typeface="Times New Roman"/>
                <a:cs typeface="Times New Roman"/>
              </a:rPr>
              <a:t> → content management systems (software systems) that assist users in the organization, control, and publication of documents and other content, such as images &amp; multimedia resources</a:t>
            </a:r>
          </a:p>
          <a:p>
            <a:r>
              <a:rPr lang="en-US" u="sng">
                <a:solidFill>
                  <a:srgbClr val="000000"/>
                </a:solidFill>
                <a:latin typeface="Times New Roman"/>
                <a:cs typeface="Times New Roman"/>
              </a:rPr>
              <a:t>Personalization-based knowledge systems</a:t>
            </a:r>
            <a:r>
              <a:rPr lang="en-US">
                <a:solidFill>
                  <a:srgbClr val="000000"/>
                </a:solidFill>
                <a:latin typeface="Times New Roman"/>
                <a:cs typeface="Times New Roman"/>
              </a:rPr>
              <a:t> → content management that focus primarily on capturing and storing codified knowledge</a:t>
            </a:r>
          </a:p>
          <a:p>
            <a:r>
              <a:rPr lang="en-US" u="sng">
                <a:solidFill>
                  <a:srgbClr val="000000"/>
                </a:solidFill>
                <a:latin typeface="Times New Roman"/>
                <a:cs typeface="Times New Roman"/>
              </a:rPr>
              <a:t>Tagging systems</a:t>
            </a:r>
            <a:r>
              <a:rPr lang="en-US">
                <a:solidFill>
                  <a:srgbClr val="000000"/>
                </a:solidFill>
                <a:latin typeface="Times New Roman"/>
                <a:cs typeface="Times New Roman"/>
              </a:rPr>
              <a:t> → systems by which you find and access content over time</a:t>
            </a:r>
          </a:p>
        </p:txBody>
      </p:sp>
      <p:sp>
        <p:nvSpPr>
          <p:cNvPr id="4" name="Slide Number Placeholder 3"/>
          <p:cNvSpPr>
            <a:spLocks noGrp="1"/>
          </p:cNvSpPr>
          <p:nvPr>
            <p:ph type="sldNum" sz="quarter" idx="10"/>
          </p:nvPr>
        </p:nvSpPr>
        <p:spPr/>
        <p:txBody>
          <a:bodyPr/>
          <a:lstStyle/>
          <a:p>
            <a:fld id="{F64C3A2E-86DC-1446-97F3-6BEFE9B7FE36}" type="slidenum">
              <a:rPr lang="en-US" smtClean="0"/>
              <a:pPr/>
              <a:t>17</a:t>
            </a:fld>
            <a:endParaRPr lang="en-US"/>
          </a:p>
        </p:txBody>
      </p:sp>
    </p:spTree>
    <p:extLst>
      <p:ext uri="{BB962C8B-B14F-4D97-AF65-F5344CB8AC3E}">
        <p14:creationId xmlns:p14="http://schemas.microsoft.com/office/powerpoint/2010/main" val="12264340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solidFill>
                  <a:srgbClr val="000000"/>
                </a:solidFill>
                <a:latin typeface="Times New Roman"/>
                <a:cs typeface="Times New Roman"/>
              </a:rPr>
              <a:t>Chaotic and disorganized naming of different versions of information is common. In last minute rushes to finish, many versions of information - that really are the final version - end up with names that do not make that clear. As revisions are made, many individuals and organization find themselves with multiple different versions, all labeled “final”. Lack of good version control nearly guarantees that some amount of error in information use will occur.</a:t>
            </a:r>
          </a:p>
          <a:p>
            <a:r>
              <a:rPr lang="en-US">
                <a:solidFill>
                  <a:srgbClr val="000000"/>
                </a:solidFill>
                <a:latin typeface="Cambria"/>
                <a:cs typeface="Times New Roman"/>
              </a:rPr>
              <a:t/>
            </a:r>
            <a:br>
              <a:rPr lang="en-US">
                <a:solidFill>
                  <a:srgbClr val="000000"/>
                </a:solidFill>
                <a:latin typeface="Cambria"/>
                <a:cs typeface="Times New Roman"/>
              </a:rPr>
            </a:br>
            <a:endParaRPr lang="en-US">
              <a:solidFill>
                <a:srgbClr val="000000"/>
              </a:solidFill>
              <a:latin typeface="Cambria"/>
              <a:cs typeface="Times New Roman"/>
            </a:endParaRPr>
          </a:p>
          <a:p>
            <a:r>
              <a:rPr lang="en-US">
                <a:solidFill>
                  <a:srgbClr val="000000"/>
                </a:solidFill>
                <a:latin typeface="Cambria"/>
                <a:cs typeface="Times New Roman"/>
              </a:rPr>
              <a:t>----</a:t>
            </a:r>
          </a:p>
          <a:p>
            <a:r>
              <a:rPr lang="en-US">
                <a:solidFill>
                  <a:srgbClr val="000000"/>
                </a:solidFill>
                <a:latin typeface="Times New Roman"/>
                <a:cs typeface="Times New Roman"/>
              </a:rPr>
              <a:t/>
            </a:r>
            <a:br>
              <a:rPr lang="en-US">
                <a:solidFill>
                  <a:srgbClr val="000000"/>
                </a:solidFill>
                <a:latin typeface="Times New Roman"/>
                <a:cs typeface="Times New Roman"/>
              </a:rPr>
            </a:br>
            <a:endParaRPr lang="en-US">
              <a:solidFill>
                <a:srgbClr val="000000"/>
              </a:solidFill>
              <a:latin typeface="Times New Roman"/>
              <a:cs typeface="Times New Roman"/>
            </a:endParaRPr>
          </a:p>
          <a:p>
            <a:r>
              <a:rPr lang="en-US">
                <a:solidFill>
                  <a:srgbClr val="000000"/>
                </a:solidFill>
                <a:latin typeface="Times New Roman"/>
                <a:cs typeface="Times New Roman"/>
              </a:rPr>
              <a:t>It is important to give draft versions of information and final versions separate names, and to store them in separate folders, or is some other way that makes is clear which is which. Typically, draft or archival versions do not need to be stored in such a way as to be immediately accessible. If storage space is small, then place draft or older versions in an archive. If information is stored in more than one place, clear and consistent naming within and across locations is essential.</a:t>
            </a:r>
          </a:p>
          <a:p>
            <a:r>
              <a:rPr lang="en-US">
                <a:solidFill>
                  <a:srgbClr val="000000"/>
                </a:solidFill>
                <a:latin typeface="Times New Roman"/>
                <a:cs typeface="Times New Roman"/>
              </a:rPr>
              <a:t/>
            </a:r>
            <a:br>
              <a:rPr lang="en-US">
                <a:solidFill>
                  <a:srgbClr val="000000"/>
                </a:solidFill>
                <a:latin typeface="Times New Roman"/>
                <a:cs typeface="Times New Roman"/>
              </a:rPr>
            </a:br>
            <a:endParaRPr lang="en-US">
              <a:solidFill>
                <a:srgbClr val="000000"/>
              </a:solidFill>
              <a:latin typeface="Times New Roman"/>
              <a:cs typeface="Times New Roman"/>
            </a:endParaRPr>
          </a:p>
          <a:p>
            <a:r>
              <a:rPr lang="en-US">
                <a:solidFill>
                  <a:srgbClr val="000000"/>
                </a:solidFill>
                <a:latin typeface="Times New Roman"/>
                <a:cs typeface="Times New Roman"/>
              </a:rPr>
              <a:t>Systems of file naming, folder naming and version naming need not be elaborate. But each set of information must have some way to differentiate between different elements of information and different versions of those elements. See the handout “Version Control of Information” for suggestions on how to create effective systems and avoid undue errors.</a:t>
            </a:r>
          </a:p>
        </p:txBody>
      </p:sp>
      <p:sp>
        <p:nvSpPr>
          <p:cNvPr id="4" name="Slide Number Placeholder 3"/>
          <p:cNvSpPr>
            <a:spLocks noGrp="1"/>
          </p:cNvSpPr>
          <p:nvPr>
            <p:ph type="sldNum" sz="quarter" idx="10"/>
          </p:nvPr>
        </p:nvSpPr>
        <p:spPr/>
        <p:txBody>
          <a:bodyPr/>
          <a:lstStyle/>
          <a:p>
            <a:fld id="{F64C3A2E-86DC-1446-97F3-6BEFE9B7FE36}" type="slidenum">
              <a:rPr lang="en-US" smtClean="0"/>
              <a:pPr/>
              <a:t>18</a:t>
            </a:fld>
            <a:endParaRPr lang="en-US"/>
          </a:p>
        </p:txBody>
      </p:sp>
    </p:spTree>
    <p:extLst>
      <p:ext uri="{BB962C8B-B14F-4D97-AF65-F5344CB8AC3E}">
        <p14:creationId xmlns:p14="http://schemas.microsoft.com/office/powerpoint/2010/main" val="42719156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4C3A2E-86DC-1446-97F3-6BEFE9B7FE36}" type="slidenum">
              <a:rPr lang="en-US" smtClean="0"/>
              <a:pPr/>
              <a:t>20</a:t>
            </a:fld>
            <a:endParaRPr lang="en-US"/>
          </a:p>
        </p:txBody>
      </p:sp>
    </p:spTree>
    <p:extLst>
      <p:ext uri="{BB962C8B-B14F-4D97-AF65-F5344CB8AC3E}">
        <p14:creationId xmlns:p14="http://schemas.microsoft.com/office/powerpoint/2010/main" val="32771354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4C3A2E-86DC-1446-97F3-6BEFE9B7FE36}" type="slidenum">
              <a:rPr lang="en-US" smtClean="0"/>
              <a:pPr/>
              <a:t>21</a:t>
            </a:fld>
            <a:endParaRPr lang="en-US"/>
          </a:p>
        </p:txBody>
      </p:sp>
    </p:spTree>
    <p:extLst>
      <p:ext uri="{BB962C8B-B14F-4D97-AF65-F5344CB8AC3E}">
        <p14:creationId xmlns:p14="http://schemas.microsoft.com/office/powerpoint/2010/main" val="17986410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solidFill>
                  <a:srgbClr val="000000"/>
                </a:solidFill>
                <a:latin typeface="Times New Roman"/>
                <a:cs typeface="Times New Roman"/>
              </a:rPr>
              <a:t>Start with small successes</a:t>
            </a:r>
            <a:r>
              <a:rPr lang="en-US">
                <a:solidFill>
                  <a:srgbClr val="000000"/>
                </a:solidFill>
                <a:latin typeface="Times New Roman"/>
                <a:cs typeface="Times New Roman"/>
              </a:rPr>
              <a:t> → people need to see the value of a commitment to leveraging what they know right from the start.</a:t>
            </a:r>
          </a:p>
          <a:p>
            <a:r>
              <a:rPr lang="en-US" b="1">
                <a:solidFill>
                  <a:srgbClr val="000000"/>
                </a:solidFill>
                <a:latin typeface="Times New Roman"/>
                <a:cs typeface="Times New Roman"/>
              </a:rPr>
              <a:t>Make it easy</a:t>
            </a:r>
            <a:r>
              <a:rPr lang="en-US">
                <a:solidFill>
                  <a:srgbClr val="000000"/>
                </a:solidFill>
                <a:latin typeface="Times New Roman"/>
                <a:cs typeface="Times New Roman"/>
              </a:rPr>
              <a:t> → the problem with KM systems is they don’t take into account human nature and people’s real-life behavior (can’t be seen as ‘extra’ work)</a:t>
            </a:r>
          </a:p>
          <a:p>
            <a:r>
              <a:rPr lang="en-US" b="1">
                <a:solidFill>
                  <a:srgbClr val="000000"/>
                </a:solidFill>
                <a:latin typeface="Times New Roman"/>
                <a:cs typeface="Times New Roman"/>
              </a:rPr>
              <a:t>Facilitate personal relationships</a:t>
            </a:r>
            <a:r>
              <a:rPr lang="en-US">
                <a:solidFill>
                  <a:srgbClr val="000000"/>
                </a:solidFill>
                <a:latin typeface="Times New Roman"/>
                <a:cs typeface="Times New Roman"/>
              </a:rPr>
              <a:t> → importance of building personal relationships as an essential ingredient of implementing successful KM strategies</a:t>
            </a:r>
          </a:p>
          <a:p>
            <a:r>
              <a:rPr lang="en-US" b="1">
                <a:solidFill>
                  <a:srgbClr val="000000"/>
                </a:solidFill>
                <a:latin typeface="Times New Roman"/>
                <a:cs typeface="Times New Roman"/>
              </a:rPr>
              <a:t>Create incentives for knowledge sharing</a:t>
            </a:r>
            <a:r>
              <a:rPr lang="en-US">
                <a:solidFill>
                  <a:srgbClr val="000000"/>
                </a:solidFill>
                <a:latin typeface="Times New Roman"/>
                <a:cs typeface="Times New Roman"/>
              </a:rPr>
              <a:t> → most organizations are still grappling with how to provide the appropriate incentives to encouraging collaborative learning</a:t>
            </a:r>
          </a:p>
          <a:p>
            <a:r>
              <a:rPr lang="en-US" b="1">
                <a:solidFill>
                  <a:srgbClr val="000000"/>
                </a:solidFill>
                <a:latin typeface="Times New Roman"/>
                <a:cs typeface="Times New Roman"/>
              </a:rPr>
              <a:t>Consider knowledge in human resource activities</a:t>
            </a:r>
            <a:r>
              <a:rPr lang="en-US">
                <a:solidFill>
                  <a:srgbClr val="000000"/>
                </a:solidFill>
                <a:latin typeface="Times New Roman"/>
                <a:cs typeface="Times New Roman"/>
              </a:rPr>
              <a:t> → KM can be integrated into the hiring process -- organizations are now trying to include knowledge sharing in job descriptions &amp; view KM as a key skill for new hires</a:t>
            </a:r>
          </a:p>
          <a:p>
            <a:r>
              <a:rPr lang="en-US" b="1">
                <a:solidFill>
                  <a:srgbClr val="000000"/>
                </a:solidFill>
                <a:latin typeface="Times New Roman"/>
                <a:cs typeface="Times New Roman"/>
              </a:rPr>
              <a:t>Get buy-in from the top </a:t>
            </a:r>
            <a:r>
              <a:rPr lang="en-US">
                <a:solidFill>
                  <a:srgbClr val="000000"/>
                </a:solidFill>
                <a:latin typeface="Times New Roman"/>
                <a:cs typeface="Times New Roman"/>
              </a:rPr>
              <a:t>→ “Efforts to change knowledge management practices must have support from organizational leadership.”</a:t>
            </a:r>
          </a:p>
          <a:p>
            <a:r>
              <a:rPr lang="en-US" b="1">
                <a:solidFill>
                  <a:srgbClr val="000000"/>
                </a:solidFill>
                <a:latin typeface="Times New Roman"/>
                <a:cs typeface="Times New Roman"/>
              </a:rPr>
              <a:t>Be inclusive</a:t>
            </a:r>
            <a:r>
              <a:rPr lang="en-US">
                <a:solidFill>
                  <a:srgbClr val="000000"/>
                </a:solidFill>
                <a:latin typeface="Times New Roman"/>
                <a:cs typeface="Times New Roman"/>
              </a:rPr>
              <a:t> → “As organizations grow, it is important to cast the ‘knowledge’ net broadly, drawing information from a wide range of sources and transferring knowledge outside the organizational walls.”</a:t>
            </a:r>
          </a:p>
        </p:txBody>
      </p:sp>
      <p:sp>
        <p:nvSpPr>
          <p:cNvPr id="4" name="Slide Number Placeholder 3"/>
          <p:cNvSpPr>
            <a:spLocks noGrp="1"/>
          </p:cNvSpPr>
          <p:nvPr>
            <p:ph type="sldNum" sz="quarter" idx="10"/>
          </p:nvPr>
        </p:nvSpPr>
        <p:spPr/>
        <p:txBody>
          <a:bodyPr/>
          <a:lstStyle/>
          <a:p>
            <a:fld id="{F64C3A2E-86DC-1446-97F3-6BEFE9B7FE36}" type="slidenum">
              <a:rPr lang="en-US" smtClean="0"/>
              <a:pPr/>
              <a:t>22</a:t>
            </a:fld>
            <a:endParaRPr lang="en-US"/>
          </a:p>
        </p:txBody>
      </p:sp>
    </p:spTree>
    <p:extLst>
      <p:ext uri="{BB962C8B-B14F-4D97-AF65-F5344CB8AC3E}">
        <p14:creationId xmlns:p14="http://schemas.microsoft.com/office/powerpoint/2010/main" val="17986410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4C3A2E-86DC-1446-97F3-6BEFE9B7FE36}" type="slidenum">
              <a:rPr lang="en-US" smtClean="0"/>
              <a:pPr/>
              <a:t>24</a:t>
            </a:fld>
            <a:endParaRPr lang="en-US"/>
          </a:p>
        </p:txBody>
      </p:sp>
    </p:spTree>
    <p:extLst>
      <p:ext uri="{BB962C8B-B14F-4D97-AF65-F5344CB8AC3E}">
        <p14:creationId xmlns:p14="http://schemas.microsoft.com/office/powerpoint/2010/main" val="41273358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4C3A2E-86DC-1446-97F3-6BEFE9B7FE36}" type="slidenum">
              <a:rPr lang="en-US" smtClean="0"/>
              <a:pPr/>
              <a:t>25</a:t>
            </a:fld>
            <a:endParaRPr lang="en-US"/>
          </a:p>
        </p:txBody>
      </p:sp>
    </p:spTree>
    <p:extLst>
      <p:ext uri="{BB962C8B-B14F-4D97-AF65-F5344CB8AC3E}">
        <p14:creationId xmlns:p14="http://schemas.microsoft.com/office/powerpoint/2010/main" val="42144121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4C3A2E-86DC-1446-97F3-6BEFE9B7FE36}" type="slidenum">
              <a:rPr lang="en-US" smtClean="0"/>
              <a:pPr/>
              <a:t>26</a:t>
            </a:fld>
            <a:endParaRPr lang="en-US"/>
          </a:p>
        </p:txBody>
      </p:sp>
    </p:spTree>
    <p:extLst>
      <p:ext uri="{BB962C8B-B14F-4D97-AF65-F5344CB8AC3E}">
        <p14:creationId xmlns:p14="http://schemas.microsoft.com/office/powerpoint/2010/main" val="29027430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4C3A2E-86DC-1446-97F3-6BEFE9B7FE36}" type="slidenum">
              <a:rPr lang="en-US" smtClean="0"/>
              <a:pPr/>
              <a:t>27</a:t>
            </a:fld>
            <a:endParaRPr lang="en-US"/>
          </a:p>
        </p:txBody>
      </p:sp>
    </p:spTree>
    <p:extLst>
      <p:ext uri="{BB962C8B-B14F-4D97-AF65-F5344CB8AC3E}">
        <p14:creationId xmlns:p14="http://schemas.microsoft.com/office/powerpoint/2010/main" val="505311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4C3A2E-86DC-1446-97F3-6BEFE9B7FE36}" type="slidenum">
              <a:rPr lang="en-US" smtClean="0"/>
              <a:pPr/>
              <a:t>2</a:t>
            </a:fld>
            <a:endParaRPr lang="en-US"/>
          </a:p>
        </p:txBody>
      </p:sp>
    </p:spTree>
    <p:extLst>
      <p:ext uri="{BB962C8B-B14F-4D97-AF65-F5344CB8AC3E}">
        <p14:creationId xmlns:p14="http://schemas.microsoft.com/office/powerpoint/2010/main" val="3921539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solidFill>
                  <a:srgbClr val="000000"/>
                </a:solidFill>
                <a:latin typeface="Arial"/>
                <a:cs typeface="Arial"/>
              </a:rPr>
              <a:t>Explore different kinds of knowledge and the distinctions between each</a:t>
            </a:r>
          </a:p>
          <a:p>
            <a:pPr marL="628650" lvl="1" indent="-171450">
              <a:buFont typeface="Arial" panose="020B0604020202020204" pitchFamily="34" charset="0"/>
              <a:buChar char="•"/>
            </a:pPr>
            <a:r>
              <a:rPr lang="en-US">
                <a:solidFill>
                  <a:srgbClr val="000000"/>
                </a:solidFill>
                <a:latin typeface="Arial"/>
                <a:cs typeface="Arial"/>
              </a:rPr>
              <a:t>Be able to distinguish between each and understand how and why they are important/necessary</a:t>
            </a:r>
          </a:p>
        </p:txBody>
      </p:sp>
      <p:sp>
        <p:nvSpPr>
          <p:cNvPr id="4" name="Slide Number Placeholder 3"/>
          <p:cNvSpPr>
            <a:spLocks noGrp="1"/>
          </p:cNvSpPr>
          <p:nvPr>
            <p:ph type="sldNum" sz="quarter" idx="10"/>
          </p:nvPr>
        </p:nvSpPr>
        <p:spPr/>
        <p:txBody>
          <a:bodyPr/>
          <a:lstStyle/>
          <a:p>
            <a:fld id="{F64C3A2E-86DC-1446-97F3-6BEFE9B7FE36}" type="slidenum">
              <a:rPr lang="en-US" smtClean="0"/>
              <a:pPr/>
              <a:t>6</a:t>
            </a:fld>
            <a:endParaRPr lang="en-US"/>
          </a:p>
        </p:txBody>
      </p:sp>
    </p:spTree>
    <p:extLst>
      <p:ext uri="{BB962C8B-B14F-4D97-AF65-F5344CB8AC3E}">
        <p14:creationId xmlns:p14="http://schemas.microsoft.com/office/powerpoint/2010/main" val="41273358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4C3A2E-86DC-1446-97F3-6BEFE9B7FE36}" type="slidenum">
              <a:rPr lang="en-US" smtClean="0"/>
              <a:pPr/>
              <a:t>7</a:t>
            </a:fld>
            <a:endParaRPr lang="en-US"/>
          </a:p>
        </p:txBody>
      </p:sp>
    </p:spTree>
    <p:extLst>
      <p:ext uri="{BB962C8B-B14F-4D97-AF65-F5344CB8AC3E}">
        <p14:creationId xmlns:p14="http://schemas.microsoft.com/office/powerpoint/2010/main" val="6938241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a:p>
            <a:pPr marL="171450" indent="-171450">
              <a:buFont typeface="Arial" panose="020B0604020202020204" pitchFamily="34" charset="0"/>
              <a:buChar char="•"/>
            </a:pPr>
            <a:r>
              <a:rPr lang="en-US">
                <a:latin typeface="Times New Roman"/>
                <a:cs typeface="Times New Roman"/>
              </a:rPr>
              <a:t>The role of the NGO is to establish and encourage an organizational culture that values and rewards the transferring of tacit knowledge to explicit knowledge among employees and workgroups. Cultural and structural changes can encourage this formal and informal sharing of knowledge among employees.  Strategies that can facilitate this type of knowledge sharing include training, communities of practice, and mentor programs.</a:t>
            </a:r>
          </a:p>
          <a:p>
            <a:pPr marL="628650" lvl="1" indent="-171450">
              <a:buFont typeface="Arial" panose="020B0604020202020204" pitchFamily="34" charset="0"/>
              <a:buChar char="•"/>
            </a:pPr>
            <a:r>
              <a:rPr lang="en-US">
                <a:latin typeface="Times New Roman"/>
                <a:cs typeface="Times New Roman"/>
              </a:rPr>
              <a:t>The benefits of training can be leveraged even more when employees are required to share the information, skills, and knowledge they gained from their training (Yang, 2004; Swart &amp; Kinnie, 2003). </a:t>
            </a:r>
          </a:p>
          <a:p>
            <a:pPr marL="628650" lvl="1" indent="-171450">
              <a:buFont typeface="Arial" panose="020B0604020202020204" pitchFamily="34" charset="0"/>
              <a:buChar char="•"/>
            </a:pPr>
            <a:r>
              <a:rPr lang="en-US">
                <a:latin typeface="Times New Roman"/>
                <a:cs typeface="Times New Roman"/>
              </a:rPr>
              <a:t>A common mechanism for gaining knowledge is to request help from another (Sharratt &amp; Usoro, 2003). These activities assist knowledge sharing among individuals on a reciprocal basis, building trust and friendship among workers (Yang, 2004).</a:t>
            </a:r>
          </a:p>
        </p:txBody>
      </p:sp>
      <p:sp>
        <p:nvSpPr>
          <p:cNvPr id="4" name="Slide Number Placeholder 3"/>
          <p:cNvSpPr>
            <a:spLocks noGrp="1"/>
          </p:cNvSpPr>
          <p:nvPr>
            <p:ph type="sldNum" sz="quarter" idx="10"/>
          </p:nvPr>
        </p:nvSpPr>
        <p:spPr/>
        <p:txBody>
          <a:bodyPr/>
          <a:lstStyle/>
          <a:p>
            <a:fld id="{F64C3A2E-86DC-1446-97F3-6BEFE9B7FE36}" type="slidenum">
              <a:rPr lang="en-US" smtClean="0"/>
              <a:pPr/>
              <a:t>8</a:t>
            </a:fld>
            <a:endParaRPr lang="en-US"/>
          </a:p>
        </p:txBody>
      </p:sp>
    </p:spTree>
    <p:extLst>
      <p:ext uri="{BB962C8B-B14F-4D97-AF65-F5344CB8AC3E}">
        <p14:creationId xmlns:p14="http://schemas.microsoft.com/office/powerpoint/2010/main" val="3920379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4C3A2E-86DC-1446-97F3-6BEFE9B7FE36}" type="slidenum">
              <a:rPr lang="en-US" smtClean="0"/>
              <a:pPr/>
              <a:t>9</a:t>
            </a:fld>
            <a:endParaRPr lang="en-US"/>
          </a:p>
        </p:txBody>
      </p:sp>
    </p:spTree>
    <p:extLst>
      <p:ext uri="{BB962C8B-B14F-4D97-AF65-F5344CB8AC3E}">
        <p14:creationId xmlns:p14="http://schemas.microsoft.com/office/powerpoint/2010/main" val="32034201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4C3A2E-86DC-1446-97F3-6BEFE9B7FE36}" type="slidenum">
              <a:rPr lang="en-US" smtClean="0"/>
              <a:pPr/>
              <a:t>10</a:t>
            </a:fld>
            <a:endParaRPr lang="en-US"/>
          </a:p>
        </p:txBody>
      </p:sp>
    </p:spTree>
    <p:extLst>
      <p:ext uri="{BB962C8B-B14F-4D97-AF65-F5344CB8AC3E}">
        <p14:creationId xmlns:p14="http://schemas.microsoft.com/office/powerpoint/2010/main" val="7333429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4C3A2E-86DC-1446-97F3-6BEFE9B7FE36}" type="slidenum">
              <a:rPr lang="en-US" smtClean="0"/>
              <a:pPr/>
              <a:t>13</a:t>
            </a:fld>
            <a:endParaRPr lang="en-US"/>
          </a:p>
        </p:txBody>
      </p:sp>
    </p:spTree>
    <p:extLst>
      <p:ext uri="{BB962C8B-B14F-4D97-AF65-F5344CB8AC3E}">
        <p14:creationId xmlns:p14="http://schemas.microsoft.com/office/powerpoint/2010/main" val="3082426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rgbClr val="000000"/>
                </a:solidFill>
                <a:latin typeface="Times New Roman"/>
                <a:cs typeface="Times New Roman"/>
              </a:rPr>
              <a:t>Knowledge creations and capture</a:t>
            </a:r>
            <a:r>
              <a:rPr lang="en-US" i="1" dirty="0">
                <a:solidFill>
                  <a:srgbClr val="000000"/>
                </a:solidFill>
                <a:latin typeface="Times New Roman"/>
                <a:cs typeface="Times New Roman"/>
              </a:rPr>
              <a:t> approaches focus on how new knowledge is developed and how it is codified to be shared with others.</a:t>
            </a:r>
          </a:p>
          <a:p>
            <a:r>
              <a:rPr lang="en-US" dirty="0">
                <a:solidFill>
                  <a:srgbClr val="000000"/>
                </a:solidFill>
                <a:latin typeface="Times New Roman"/>
                <a:cs typeface="Times New Roman"/>
              </a:rPr>
              <a:t/>
            </a:r>
            <a:br>
              <a:rPr lang="en-US" dirty="0">
                <a:solidFill>
                  <a:srgbClr val="000000"/>
                </a:solidFill>
                <a:latin typeface="Times New Roman"/>
                <a:cs typeface="Times New Roman"/>
              </a:rPr>
            </a:br>
            <a:endParaRPr lang="en-US" dirty="0">
              <a:solidFill>
                <a:srgbClr val="000000"/>
              </a:solidFill>
              <a:latin typeface="Times New Roman"/>
              <a:cs typeface="Times New Roman"/>
            </a:endParaRPr>
          </a:p>
          <a:p>
            <a:r>
              <a:rPr lang="en-US" u="sng" dirty="0">
                <a:solidFill>
                  <a:srgbClr val="000000"/>
                </a:solidFill>
                <a:latin typeface="Times New Roman"/>
                <a:cs typeface="Times New Roman"/>
              </a:rPr>
              <a:t>“Knowledge harvesting” </a:t>
            </a:r>
            <a:r>
              <a:rPr lang="en-US" dirty="0">
                <a:solidFill>
                  <a:srgbClr val="000000"/>
                </a:solidFill>
                <a:latin typeface="Times New Roman"/>
                <a:cs typeface="Times New Roman"/>
              </a:rPr>
              <a:t>→ gain access to tacit knowledge of experts and top performers in an organization and to document that knowledge</a:t>
            </a:r>
          </a:p>
          <a:p>
            <a:r>
              <a:rPr lang="en-US" u="sng" dirty="0">
                <a:solidFill>
                  <a:srgbClr val="000000"/>
                </a:solidFill>
                <a:latin typeface="Times New Roman"/>
                <a:cs typeface="Times New Roman"/>
              </a:rPr>
              <a:t>Exit interviews</a:t>
            </a:r>
            <a:r>
              <a:rPr lang="en-US" dirty="0">
                <a:solidFill>
                  <a:srgbClr val="000000"/>
                </a:solidFill>
                <a:latin typeface="Times New Roman"/>
                <a:cs typeface="Times New Roman"/>
              </a:rPr>
              <a:t> → “...used as a way of capturing knowledge from departing staff so that knowledge is not lost to the organization when a person leaves.”</a:t>
            </a:r>
          </a:p>
          <a:p>
            <a:r>
              <a:rPr lang="en-US" u="sng" dirty="0">
                <a:solidFill>
                  <a:srgbClr val="000000"/>
                </a:solidFill>
                <a:latin typeface="Times New Roman"/>
                <a:cs typeface="Times New Roman"/>
              </a:rPr>
              <a:t>After action review (AAR) </a:t>
            </a:r>
            <a:r>
              <a:rPr lang="en-US" dirty="0">
                <a:solidFill>
                  <a:srgbClr val="000000"/>
                </a:solidFill>
                <a:latin typeface="Times New Roman"/>
                <a:cs typeface="Times New Roman"/>
              </a:rPr>
              <a:t>→ ‘...structured, facilitated review process that allows a team to come together to do an assessment after a project or major activity … [AARs] are actually most useful during the course of a project, serving as a live learning process at a time when lessons can be immediately applied.”</a:t>
            </a:r>
          </a:p>
          <a:p>
            <a:endParaRPr lang="en-US" dirty="0">
              <a:solidFill>
                <a:srgbClr val="000000"/>
              </a:solidFill>
              <a:latin typeface="Times New Roman"/>
              <a:cs typeface="Times New Roman"/>
            </a:endParaRPr>
          </a:p>
          <a:p>
            <a:r>
              <a:rPr lang="en-US" u="sng" dirty="0">
                <a:solidFill>
                  <a:srgbClr val="000000"/>
                </a:solidFill>
                <a:latin typeface="Times New Roman"/>
                <a:cs typeface="Times New Roman"/>
              </a:rPr>
              <a:t>Blogging</a:t>
            </a:r>
            <a:r>
              <a:rPr lang="en-US" dirty="0">
                <a:solidFill>
                  <a:srgbClr val="000000"/>
                </a:solidFill>
                <a:latin typeface="Times New Roman"/>
                <a:cs typeface="Times New Roman"/>
              </a:rPr>
              <a:t> → “ [internal group blogs] … provide online, searchable forums for information exchange and sharing ... can be a way to translate the type of exchange that now occurs by email into a form accessible to a broader internal audience.”</a:t>
            </a:r>
          </a:p>
          <a:p>
            <a:r>
              <a:rPr lang="en-US" dirty="0">
                <a:solidFill>
                  <a:srgbClr val="000000"/>
                </a:solidFill>
                <a:latin typeface="Times New Roman"/>
                <a:cs typeface="Times New Roman"/>
              </a:rPr>
              <a:t/>
            </a:r>
            <a:br>
              <a:rPr lang="en-US" dirty="0">
                <a:solidFill>
                  <a:srgbClr val="000000"/>
                </a:solidFill>
                <a:latin typeface="Times New Roman"/>
                <a:cs typeface="Times New Roman"/>
              </a:rPr>
            </a:br>
            <a:endParaRPr lang="en-US" dirty="0">
              <a:solidFill>
                <a:srgbClr val="000000"/>
              </a:solidFill>
              <a:latin typeface="Times New Roman"/>
              <a:cs typeface="Times New Roman"/>
            </a:endParaRPr>
          </a:p>
        </p:txBody>
      </p:sp>
      <p:sp>
        <p:nvSpPr>
          <p:cNvPr id="4" name="Slide Number Placeholder 3"/>
          <p:cNvSpPr>
            <a:spLocks noGrp="1"/>
          </p:cNvSpPr>
          <p:nvPr>
            <p:ph type="sldNum" sz="quarter" idx="10"/>
          </p:nvPr>
        </p:nvSpPr>
        <p:spPr/>
        <p:txBody>
          <a:bodyPr/>
          <a:lstStyle/>
          <a:p>
            <a:fld id="{F64C3A2E-86DC-1446-97F3-6BEFE9B7FE36}" type="slidenum">
              <a:rPr lang="en-US" smtClean="0"/>
              <a:pPr/>
              <a:t>14</a:t>
            </a:fld>
            <a:endParaRPr lang="en-US"/>
          </a:p>
        </p:txBody>
      </p:sp>
    </p:spTree>
    <p:extLst>
      <p:ext uri="{BB962C8B-B14F-4D97-AF65-F5344CB8AC3E}">
        <p14:creationId xmlns:p14="http://schemas.microsoft.com/office/powerpoint/2010/main" val="97171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rgbClr val="FFFFFF"/>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5C2F0CE-D4A8-0B47-95B3-67C54337961A}" type="datetime1">
              <a:rPr lang="en-US" smtClean="0"/>
              <a:pPr/>
              <a:t>7/21/15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C029225-EB82-E44B-BF9A-318008015E9B}" type="slidenum">
              <a:rPr lang="en-US" smtClean="0"/>
              <a:pPr/>
              <a:t>‹#›</a:t>
            </a:fld>
            <a:endParaRPr lang="en-US"/>
          </a:p>
        </p:txBody>
      </p:sp>
    </p:spTree>
    <p:extLst>
      <p:ext uri="{BB962C8B-B14F-4D97-AF65-F5344CB8AC3E}">
        <p14:creationId xmlns:p14="http://schemas.microsoft.com/office/powerpoint/2010/main" val="214939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A850E01-5846-8C47-B572-BEBE70F32EC2}" type="datetime1">
              <a:rPr lang="en-US" smtClean="0"/>
              <a:pPr/>
              <a:t>7/21/15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C029225-EB82-E44B-BF9A-318008015E9B}" type="slidenum">
              <a:rPr lang="en-US" smtClean="0"/>
              <a:pPr/>
              <a:t>‹#›</a:t>
            </a:fld>
            <a:endParaRPr lang="en-US"/>
          </a:p>
        </p:txBody>
      </p:sp>
    </p:spTree>
    <p:extLst>
      <p:ext uri="{BB962C8B-B14F-4D97-AF65-F5344CB8AC3E}">
        <p14:creationId xmlns:p14="http://schemas.microsoft.com/office/powerpoint/2010/main" val="1352313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03882FA-88CB-4E4A-B428-049A307B87D2}" type="datetime1">
              <a:rPr lang="en-US" smtClean="0"/>
              <a:pPr/>
              <a:t>7/21/15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C029225-EB82-E44B-BF9A-318008015E9B}" type="slidenum">
              <a:rPr lang="en-US" smtClean="0"/>
              <a:pPr/>
              <a:t>‹#›</a:t>
            </a:fld>
            <a:endParaRPr lang="en-US"/>
          </a:p>
        </p:txBody>
      </p:sp>
    </p:spTree>
    <p:extLst>
      <p:ext uri="{BB962C8B-B14F-4D97-AF65-F5344CB8AC3E}">
        <p14:creationId xmlns:p14="http://schemas.microsoft.com/office/powerpoint/2010/main" val="2931555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marL="223838" indent="-223838">
              <a:buClr>
                <a:schemeClr val="tx1"/>
              </a:buClr>
              <a:buFont typeface="Wingdings" charset="2"/>
              <a:buChar char="u"/>
              <a:defRPr/>
            </a:lvl1pPr>
            <a:lvl2pPr>
              <a:buClr>
                <a:schemeClr val="tx1"/>
              </a:buClr>
              <a:defRPr>
                <a:solidFill>
                  <a:srgbClr val="FFFFFF"/>
                </a:solidFill>
              </a:defRPr>
            </a:lvl2pPr>
            <a:lvl3pPr>
              <a:buClrTx/>
              <a:defRPr/>
            </a:lvl3pPr>
            <a:lvl4pPr>
              <a:buClr>
                <a:schemeClr val="tx1"/>
              </a:buClr>
              <a:defRPr/>
            </a:lvl4pPr>
            <a:lvl5pPr>
              <a:buClr>
                <a:schemeClr val="tx1"/>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AF86802-5829-614E-A109-357EB5C7E8C7}" type="datetime1">
              <a:rPr lang="en-US" smtClean="0"/>
              <a:pPr/>
              <a:t>7/21/15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C029225-EB82-E44B-BF9A-318008015E9B}" type="slidenum">
              <a:rPr lang="en-US" smtClean="0"/>
              <a:pPr/>
              <a:t>‹#›</a:t>
            </a:fld>
            <a:endParaRPr lang="en-US"/>
          </a:p>
        </p:txBody>
      </p:sp>
    </p:spTree>
    <p:extLst>
      <p:ext uri="{BB962C8B-B14F-4D97-AF65-F5344CB8AC3E}">
        <p14:creationId xmlns:p14="http://schemas.microsoft.com/office/powerpoint/2010/main" val="445484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A9F21B4-66C6-7348-BAF4-095D25492AD6}" type="datetime1">
              <a:rPr lang="en-US" smtClean="0"/>
              <a:pPr/>
              <a:t>7/21/15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C029225-EB82-E44B-BF9A-318008015E9B}" type="slidenum">
              <a:rPr lang="en-US" smtClean="0"/>
              <a:pPr/>
              <a:t>‹#›</a:t>
            </a:fld>
            <a:endParaRPr lang="en-US"/>
          </a:p>
        </p:txBody>
      </p:sp>
    </p:spTree>
    <p:extLst>
      <p:ext uri="{BB962C8B-B14F-4D97-AF65-F5344CB8AC3E}">
        <p14:creationId xmlns:p14="http://schemas.microsoft.com/office/powerpoint/2010/main" val="2320981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0648C78-5B20-4340-A48F-A2143B435E1F}" type="datetime1">
              <a:rPr lang="en-US" smtClean="0"/>
              <a:pPr/>
              <a:t>7/21/15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FC029225-EB82-E44B-BF9A-318008015E9B}" type="slidenum">
              <a:rPr lang="en-US" smtClean="0"/>
              <a:pPr/>
              <a:t>‹#›</a:t>
            </a:fld>
            <a:endParaRPr lang="en-US"/>
          </a:p>
        </p:txBody>
      </p:sp>
    </p:spTree>
    <p:extLst>
      <p:ext uri="{BB962C8B-B14F-4D97-AF65-F5344CB8AC3E}">
        <p14:creationId xmlns:p14="http://schemas.microsoft.com/office/powerpoint/2010/main" val="2617694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DA685717-F0C7-3D45-AE67-4FC6473E0E3E}" type="datetime1">
              <a:rPr lang="en-US" smtClean="0"/>
              <a:pPr/>
              <a:t>7/21/15</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FC029225-EB82-E44B-BF9A-318008015E9B}" type="slidenum">
              <a:rPr lang="en-US" smtClean="0"/>
              <a:pPr/>
              <a:t>‹#›</a:t>
            </a:fld>
            <a:endParaRPr lang="en-US"/>
          </a:p>
        </p:txBody>
      </p:sp>
    </p:spTree>
    <p:extLst>
      <p:ext uri="{BB962C8B-B14F-4D97-AF65-F5344CB8AC3E}">
        <p14:creationId xmlns:p14="http://schemas.microsoft.com/office/powerpoint/2010/main" val="4183641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9929AF46-7981-F84E-A87C-D4C3B824F218}" type="datetime1">
              <a:rPr lang="en-US" smtClean="0"/>
              <a:pPr/>
              <a:t>7/21/15</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FC029225-EB82-E44B-BF9A-318008015E9B}" type="slidenum">
              <a:rPr lang="en-US" smtClean="0"/>
              <a:pPr/>
              <a:t>‹#›</a:t>
            </a:fld>
            <a:endParaRPr lang="en-US"/>
          </a:p>
        </p:txBody>
      </p:sp>
    </p:spTree>
    <p:extLst>
      <p:ext uri="{BB962C8B-B14F-4D97-AF65-F5344CB8AC3E}">
        <p14:creationId xmlns:p14="http://schemas.microsoft.com/office/powerpoint/2010/main" val="990066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F80588E9-A5F1-3847-9CF7-ECA8B39EC87D}" type="datetime1">
              <a:rPr lang="en-US" smtClean="0"/>
              <a:pPr/>
              <a:t>7/21/15</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FC029225-EB82-E44B-BF9A-318008015E9B}" type="slidenum">
              <a:rPr lang="en-US" smtClean="0"/>
              <a:pPr/>
              <a:t>‹#›</a:t>
            </a:fld>
            <a:endParaRPr lang="en-US"/>
          </a:p>
        </p:txBody>
      </p:sp>
    </p:spTree>
    <p:extLst>
      <p:ext uri="{BB962C8B-B14F-4D97-AF65-F5344CB8AC3E}">
        <p14:creationId xmlns:p14="http://schemas.microsoft.com/office/powerpoint/2010/main" val="3037843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8941771-982C-C148-8B35-E14DCFA6E7F1}" type="datetime1">
              <a:rPr lang="en-US" smtClean="0"/>
              <a:pPr/>
              <a:t>7/21/15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FC029225-EB82-E44B-BF9A-318008015E9B}" type="slidenum">
              <a:rPr lang="en-US" smtClean="0"/>
              <a:pPr/>
              <a:t>‹#›</a:t>
            </a:fld>
            <a:endParaRPr lang="en-US"/>
          </a:p>
        </p:txBody>
      </p:sp>
    </p:spTree>
    <p:extLst>
      <p:ext uri="{BB962C8B-B14F-4D97-AF65-F5344CB8AC3E}">
        <p14:creationId xmlns:p14="http://schemas.microsoft.com/office/powerpoint/2010/main" val="894404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6BF1283-5BB9-9040-AAAC-D5F2D5B6D79A}" type="datetime1">
              <a:rPr lang="en-US" smtClean="0"/>
              <a:pPr/>
              <a:t>7/21/15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FC029225-EB82-E44B-BF9A-318008015E9B}" type="slidenum">
              <a:rPr lang="en-US" smtClean="0"/>
              <a:pPr/>
              <a:t>‹#›</a:t>
            </a:fld>
            <a:endParaRPr lang="en-US"/>
          </a:p>
        </p:txBody>
      </p:sp>
    </p:spTree>
    <p:extLst>
      <p:ext uri="{BB962C8B-B14F-4D97-AF65-F5344CB8AC3E}">
        <p14:creationId xmlns:p14="http://schemas.microsoft.com/office/powerpoint/2010/main" val="91785112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0" y="0"/>
            <a:ext cx="9144000" cy="1143000"/>
          </a:xfrm>
          <a:prstGeom prst="rect">
            <a:avLst/>
          </a:prstGeom>
          <a:solidFill>
            <a:srgbClr val="91A5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274638"/>
            <a:ext cx="8229600" cy="71305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1618" y="1600200"/>
            <a:ext cx="7205181" cy="4525963"/>
          </a:xfrm>
          <a:prstGeom prst="rect">
            <a:avLst/>
          </a:prstGeom>
        </p:spPr>
        <p:txBody>
          <a:bodyPr vert="horz" lIns="91440" tIns="45720" rIns="91440" bIns="45720" rtlCol="0">
            <a:normAutofit/>
          </a:bodyPr>
          <a:lstStyle/>
          <a:p>
            <a:pPr lvl="0"/>
            <a:r>
              <a:rPr lang="en-US" dirty="0" smtClean="0"/>
              <a:t>Click to edit Master text styles</a:t>
            </a:r>
          </a:p>
          <a:p>
            <a:pPr lvl="1"/>
            <a:endParaRPr lang="en-US" dirty="0" smtClean="0"/>
          </a:p>
          <a:p>
            <a:pPr lvl="1"/>
            <a:endParaRPr lang="en-US" dirty="0" smtClean="0"/>
          </a:p>
        </p:txBody>
      </p:sp>
      <p:sp>
        <p:nvSpPr>
          <p:cNvPr id="6" name="Slide Number Placeholder 5"/>
          <p:cNvSpPr>
            <a:spLocks noGrp="1"/>
          </p:cNvSpPr>
          <p:nvPr>
            <p:ph type="sldNum" sz="quarter" idx="4"/>
          </p:nvPr>
        </p:nvSpPr>
        <p:spPr>
          <a:xfrm>
            <a:off x="8580971" y="6375003"/>
            <a:ext cx="567440" cy="337959"/>
          </a:xfrm>
          <a:prstGeom prst="rect">
            <a:avLst/>
          </a:prstGeom>
        </p:spPr>
        <p:txBody>
          <a:bodyPr vert="horz" lIns="91440" tIns="45720" rIns="91440" bIns="45720" rtlCol="0" anchor="ctr"/>
          <a:lstStyle>
            <a:lvl1pPr algn="l">
              <a:defRPr sz="1400">
                <a:solidFill>
                  <a:schemeClr val="tx1">
                    <a:tint val="75000"/>
                  </a:schemeClr>
                </a:solidFill>
                <a:latin typeface="Arial"/>
                <a:cs typeface="Arial"/>
              </a:defRPr>
            </a:lvl1pPr>
          </a:lstStyle>
          <a:p>
            <a:fld id="{FC029225-EB82-E44B-BF9A-318008015E9B}" type="slidenum">
              <a:rPr lang="en-US" smtClean="0"/>
              <a:pPr/>
              <a:t>‹#›</a:t>
            </a:fld>
            <a:endParaRPr lang="en-US" dirty="0"/>
          </a:p>
        </p:txBody>
      </p:sp>
      <p:cxnSp>
        <p:nvCxnSpPr>
          <p:cNvPr id="10" name="Straight Connector 9"/>
          <p:cNvCxnSpPr/>
          <p:nvPr/>
        </p:nvCxnSpPr>
        <p:spPr>
          <a:xfrm flipV="1">
            <a:off x="8442878" y="6270087"/>
            <a:ext cx="0" cy="587913"/>
          </a:xfrm>
          <a:prstGeom prst="line">
            <a:avLst/>
          </a:prstGeom>
          <a:ln w="6350">
            <a:solidFill>
              <a:srgbClr val="91A5A5"/>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5942178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3000" b="1" kern="1200">
          <a:solidFill>
            <a:schemeClr val="bg1"/>
          </a:solidFill>
          <a:latin typeface="Arial"/>
          <a:ea typeface="+mj-ea"/>
          <a:cs typeface="Arial"/>
        </a:defRPr>
      </a:lvl1pPr>
    </p:titleStyle>
    <p:bodyStyle>
      <a:lvl1pPr marL="223838" indent="-223838" algn="l" defTabSz="457200" rtl="0" eaLnBrk="1" latinLnBrk="0" hangingPunct="1">
        <a:lnSpc>
          <a:spcPts val="2400"/>
        </a:lnSpc>
        <a:spcBef>
          <a:spcPct val="20000"/>
        </a:spcBef>
        <a:buClr>
          <a:srgbClr val="0065A4"/>
        </a:buClr>
        <a:buFont typeface="Lucida Grande"/>
        <a:buChar char="~"/>
        <a:defRPr sz="2000" kern="1200">
          <a:solidFill>
            <a:schemeClr val="tx1"/>
          </a:solidFill>
          <a:latin typeface="Arial"/>
          <a:ea typeface="+mn-ea"/>
          <a:cs typeface="Arial"/>
        </a:defRPr>
      </a:lvl1pPr>
      <a:lvl2pPr marL="742950" indent="-285750" algn="l" defTabSz="457200" rtl="0" eaLnBrk="1" latinLnBrk="0" hangingPunct="1">
        <a:spcBef>
          <a:spcPct val="20000"/>
        </a:spcBef>
        <a:buClr>
          <a:srgbClr val="0065A4"/>
        </a:buClr>
        <a:buFont typeface="Arial"/>
        <a:buChar char="–"/>
        <a:defRPr sz="1600" kern="1200">
          <a:solidFill>
            <a:srgbClr val="91A5A5"/>
          </a:solidFill>
          <a:latin typeface="Arial"/>
          <a:ea typeface="+mn-ea"/>
          <a:cs typeface="Arial"/>
        </a:defRPr>
      </a:lvl2pPr>
      <a:lvl3pPr marL="1143000" indent="-228600" algn="l" defTabSz="457200" rtl="0" eaLnBrk="1" latinLnBrk="0" hangingPunct="1">
        <a:spcBef>
          <a:spcPct val="20000"/>
        </a:spcBef>
        <a:buClr>
          <a:srgbClr val="0065A4"/>
        </a:buClr>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Clr>
          <a:srgbClr val="0065A4"/>
        </a:buClr>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Clr>
          <a:srgbClr val="0065A4"/>
        </a:buClr>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 Id="rId3"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6.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6.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6.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7.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K_Vert_Logo_RGB.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9945" y="2789172"/>
            <a:ext cx="2599592" cy="1354845"/>
          </a:xfrm>
          <a:prstGeom prst="rect">
            <a:avLst/>
          </a:prstGeom>
        </p:spPr>
      </p:pic>
      <p:cxnSp>
        <p:nvCxnSpPr>
          <p:cNvPr id="6" name="Straight Connector 5"/>
          <p:cNvCxnSpPr/>
          <p:nvPr/>
        </p:nvCxnSpPr>
        <p:spPr>
          <a:xfrm flipH="1">
            <a:off x="4243116" y="2108312"/>
            <a:ext cx="12212" cy="3176693"/>
          </a:xfrm>
          <a:prstGeom prst="line">
            <a:avLst/>
          </a:prstGeom>
          <a:ln w="12700">
            <a:solidFill>
              <a:srgbClr val="91A5A5"/>
            </a:solidFill>
          </a:ln>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0" y="311"/>
            <a:ext cx="9144000" cy="347472"/>
          </a:xfrm>
          <a:prstGeom prst="rect">
            <a:avLst/>
          </a:prstGeom>
          <a:solidFill>
            <a:srgbClr val="0065A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extBox 1"/>
          <p:cNvSpPr txBox="1"/>
          <p:nvPr/>
        </p:nvSpPr>
        <p:spPr>
          <a:xfrm>
            <a:off x="4022167" y="2942605"/>
            <a:ext cx="5370034" cy="1508105"/>
          </a:xfrm>
          <a:prstGeom prst="rect">
            <a:avLst/>
          </a:prstGeom>
        </p:spPr>
        <p:txBody>
          <a:bodyPr wrap="square" rtlCol="0" anchor="t">
            <a:spAutoFit/>
          </a:bodyPr>
          <a:lstStyle/>
          <a:p>
            <a:pPr algn="ctr"/>
            <a:r>
              <a:rPr lang="en-US" sz="2800" b="1" i="1" dirty="0" smtClean="0">
                <a:latin typeface="Arial"/>
                <a:cs typeface="Arial"/>
              </a:rPr>
              <a:t>Welcome to</a:t>
            </a:r>
            <a:endParaRPr lang="en-US" sz="2800" b="1" i="1" dirty="0">
              <a:latin typeface="Arial"/>
              <a:cs typeface="Arial"/>
            </a:endParaRPr>
          </a:p>
          <a:p>
            <a:pPr algn="ctr"/>
            <a:r>
              <a:rPr lang="en-US" sz="3100" b="1" dirty="0" smtClean="0">
                <a:latin typeface="Arial"/>
                <a:cs typeface="Arial"/>
              </a:rPr>
              <a:t>Knowledge </a:t>
            </a:r>
            <a:r>
              <a:rPr lang="en-US" sz="3100" b="1" dirty="0">
                <a:latin typeface="Arial"/>
                <a:cs typeface="Arial"/>
              </a:rPr>
              <a:t>Management </a:t>
            </a:r>
            <a:endParaRPr lang="en-US" sz="3100" b="1" dirty="0" smtClean="0">
              <a:latin typeface="Arial"/>
              <a:cs typeface="Arial"/>
            </a:endParaRPr>
          </a:p>
          <a:p>
            <a:pPr algn="ctr"/>
            <a:r>
              <a:rPr lang="en-US" sz="3100" b="1" dirty="0" smtClean="0">
                <a:latin typeface="Arial"/>
                <a:cs typeface="Arial"/>
              </a:rPr>
              <a:t>for Nonprofits</a:t>
            </a:r>
            <a:endParaRPr lang="en-US" sz="3100" b="1" dirty="0">
              <a:latin typeface="Arial"/>
              <a:cs typeface="Arial"/>
            </a:endParaRPr>
          </a:p>
        </p:txBody>
      </p:sp>
    </p:spTree>
    <p:extLst>
      <p:ext uri="{BB962C8B-B14F-4D97-AF65-F5344CB8AC3E}">
        <p14:creationId xmlns:p14="http://schemas.microsoft.com/office/powerpoint/2010/main" val="391384544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a:t>Kinds of Knowledge</a:t>
            </a:r>
            <a:endParaRPr lang="en-US" dirty="0">
              <a:solidFill>
                <a:srgbClr val="000000"/>
              </a:solidFill>
            </a:endParaRPr>
          </a:p>
        </p:txBody>
      </p:sp>
      <p:sp>
        <p:nvSpPr>
          <p:cNvPr id="3" name="Content Placeholder 2"/>
          <p:cNvSpPr>
            <a:spLocks noGrp="1"/>
          </p:cNvSpPr>
          <p:nvPr>
            <p:ph idx="1"/>
          </p:nvPr>
        </p:nvSpPr>
        <p:spPr>
          <a:xfrm>
            <a:off x="1573391" y="1494367"/>
            <a:ext cx="6273838" cy="4525963"/>
          </a:xfrm>
        </p:spPr>
        <p:txBody>
          <a:bodyPr vert="horz" lIns="91440" tIns="45720" rIns="91440" bIns="45720" rtlCol="0" anchor="t">
            <a:normAutofit/>
          </a:bodyPr>
          <a:lstStyle/>
          <a:p>
            <a:pPr marL="0" indent="0" algn="ctr">
              <a:buNone/>
            </a:pPr>
            <a:r>
              <a:rPr lang="en-US" sz="3200" b="1" dirty="0"/>
              <a:t>Tacit vs. Explicit</a:t>
            </a:r>
          </a:p>
          <a:p>
            <a:endParaRPr lang="en-US" dirty="0"/>
          </a:p>
          <a:p>
            <a:r>
              <a:rPr lang="en-US" sz="2400" dirty="0"/>
              <a:t>  </a:t>
            </a:r>
            <a:r>
              <a:rPr lang="en-US" dirty="0"/>
              <a:t> </a:t>
            </a:r>
            <a:r>
              <a:rPr lang="en-US" u="sng" dirty="0" smtClean="0"/>
              <a:t>Explicit</a:t>
            </a:r>
            <a:r>
              <a:rPr lang="en-US" u="sng" dirty="0"/>
              <a:t> </a:t>
            </a:r>
            <a:r>
              <a:rPr lang="en-US" u="sng" dirty="0" smtClean="0"/>
              <a:t>knowledge</a:t>
            </a:r>
            <a:r>
              <a:rPr lang="en-US" dirty="0" smtClean="0"/>
              <a:t> </a:t>
            </a:r>
            <a:r>
              <a:rPr lang="en-US" dirty="0"/>
              <a:t>transfer is a relatively common occurrence. Employees share </a:t>
            </a:r>
            <a:r>
              <a:rPr lang="en-US" dirty="0" smtClean="0"/>
              <a:t>donor information, reports</a:t>
            </a:r>
            <a:r>
              <a:rPr lang="en-US" dirty="0"/>
              <a:t>, financial budgets, policies, etc. </a:t>
            </a:r>
            <a:endParaRPr lang="en-US" dirty="0" smtClean="0"/>
          </a:p>
          <a:p>
            <a:endParaRPr lang="en-US" dirty="0"/>
          </a:p>
          <a:p>
            <a:r>
              <a:rPr lang="en-US" dirty="0" smtClean="0"/>
              <a:t>   </a:t>
            </a:r>
            <a:r>
              <a:rPr lang="en-US" u="sng" dirty="0" smtClean="0"/>
              <a:t>Tacit </a:t>
            </a:r>
            <a:r>
              <a:rPr lang="en-US" u="sng" dirty="0"/>
              <a:t>knowledge</a:t>
            </a:r>
            <a:r>
              <a:rPr lang="en-US" dirty="0"/>
              <a:t>, however, needs to be converted into explicit knowledge in order </a:t>
            </a:r>
            <a:r>
              <a:rPr lang="en-US" dirty="0" smtClean="0"/>
              <a:t>to be easily shared. </a:t>
            </a:r>
            <a:r>
              <a:rPr lang="en-US" dirty="0"/>
              <a:t>This needs to be </a:t>
            </a:r>
            <a:r>
              <a:rPr lang="en-US" dirty="0" smtClean="0"/>
              <a:t>done without losing critical parts of the tacit knowledge.</a:t>
            </a:r>
            <a:endParaRPr lang="en-US" i="1" dirty="0">
              <a:solidFill>
                <a:srgbClr val="FFFFFF"/>
              </a:solidFill>
            </a:endParaRPr>
          </a:p>
        </p:txBody>
      </p:sp>
      <p:sp>
        <p:nvSpPr>
          <p:cNvPr id="4" name="Slide Number Placeholder 3"/>
          <p:cNvSpPr>
            <a:spLocks noGrp="1"/>
          </p:cNvSpPr>
          <p:nvPr>
            <p:ph type="sldNum" sz="quarter" idx="12"/>
          </p:nvPr>
        </p:nvSpPr>
        <p:spPr/>
        <p:txBody>
          <a:bodyPr/>
          <a:lstStyle/>
          <a:p>
            <a:fld id="{FC029225-EB82-E44B-BF9A-318008015E9B}" type="slidenum">
              <a:rPr lang="en-US" smtClean="0"/>
              <a:pPr/>
              <a:t>10</a:t>
            </a:fld>
            <a:endParaRPr lang="en-US"/>
          </a:p>
        </p:txBody>
      </p:sp>
      <p:pic>
        <p:nvPicPr>
          <p:cNvPr id="5" name="Picture 4" descr="SecondaryLogo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7279" y="161637"/>
            <a:ext cx="901132" cy="912092"/>
          </a:xfrm>
          <a:prstGeom prst="rect">
            <a:avLst/>
          </a:prstGeom>
        </p:spPr>
      </p:pic>
    </p:spTree>
    <p:extLst>
      <p:ext uri="{BB962C8B-B14F-4D97-AF65-F5344CB8AC3E}">
        <p14:creationId xmlns:p14="http://schemas.microsoft.com/office/powerpoint/2010/main" val="113716272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a:t>Kinds of Knowledge</a:t>
            </a:r>
          </a:p>
        </p:txBody>
      </p:sp>
      <p:sp>
        <p:nvSpPr>
          <p:cNvPr id="3" name="Content Placeholder 2"/>
          <p:cNvSpPr>
            <a:spLocks noGrp="1"/>
          </p:cNvSpPr>
          <p:nvPr>
            <p:ph idx="1"/>
          </p:nvPr>
        </p:nvSpPr>
        <p:spPr/>
        <p:txBody>
          <a:bodyPr>
            <a:normAutofit/>
          </a:bodyPr>
          <a:lstStyle/>
          <a:p>
            <a:pPr marL="0" indent="0">
              <a:lnSpc>
                <a:spcPct val="100000"/>
              </a:lnSpc>
              <a:buNone/>
            </a:pPr>
            <a:endParaRPr lang="en-US" sz="2800" dirty="0" smtClean="0"/>
          </a:p>
          <a:p>
            <a:pPr marL="0" indent="0">
              <a:lnSpc>
                <a:spcPct val="100000"/>
              </a:lnSpc>
              <a:buNone/>
            </a:pPr>
            <a:endParaRPr lang="en-US" sz="2800" dirty="0"/>
          </a:p>
          <a:p>
            <a:pPr marL="0" indent="0">
              <a:lnSpc>
                <a:spcPct val="100000"/>
              </a:lnSpc>
              <a:buNone/>
            </a:pPr>
            <a:r>
              <a:rPr lang="en-US" sz="2400" dirty="0" smtClean="0"/>
              <a:t>One of the most difficult aspects of building out a successful KM initiative is </a:t>
            </a:r>
            <a:r>
              <a:rPr lang="en-US" sz="2400" u="sng" dirty="0" smtClean="0"/>
              <a:t>turning tacit knowledge into explicit </a:t>
            </a:r>
            <a:r>
              <a:rPr lang="en-US" sz="2400" u="sng" dirty="0" smtClean="0"/>
              <a:t>knowledge</a:t>
            </a:r>
            <a:endParaRPr lang="en-US" sz="2400" dirty="0"/>
          </a:p>
        </p:txBody>
      </p:sp>
      <p:sp>
        <p:nvSpPr>
          <p:cNvPr id="4" name="Slide Number Placeholder 3"/>
          <p:cNvSpPr>
            <a:spLocks noGrp="1"/>
          </p:cNvSpPr>
          <p:nvPr>
            <p:ph type="sldNum" sz="quarter" idx="12"/>
          </p:nvPr>
        </p:nvSpPr>
        <p:spPr/>
        <p:txBody>
          <a:bodyPr/>
          <a:lstStyle/>
          <a:p>
            <a:fld id="{FC029225-EB82-E44B-BF9A-318008015E9B}" type="slidenum">
              <a:rPr lang="en-US" smtClean="0"/>
              <a:pPr/>
              <a:t>11</a:t>
            </a:fld>
            <a:endParaRPr lang="en-US"/>
          </a:p>
        </p:txBody>
      </p:sp>
      <p:pic>
        <p:nvPicPr>
          <p:cNvPr id="5" name="Picture 4" descr="SecondaryLogo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7279" y="161637"/>
            <a:ext cx="901132" cy="912092"/>
          </a:xfrm>
          <a:prstGeom prst="rect">
            <a:avLst/>
          </a:prstGeom>
        </p:spPr>
      </p:pic>
    </p:spTree>
    <p:extLst>
      <p:ext uri="{BB962C8B-B14F-4D97-AF65-F5344CB8AC3E}">
        <p14:creationId xmlns:p14="http://schemas.microsoft.com/office/powerpoint/2010/main" val="190130525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3000" u="sng" dirty="0" smtClean="0"/>
              <a:t>Quick Poll:</a:t>
            </a:r>
          </a:p>
          <a:p>
            <a:pPr marL="0" indent="0">
              <a:buNone/>
            </a:pPr>
            <a:endParaRPr lang="en-US" sz="3000" dirty="0"/>
          </a:p>
          <a:p>
            <a:pPr marL="0" indent="0">
              <a:lnSpc>
                <a:spcPct val="100000"/>
              </a:lnSpc>
              <a:buNone/>
            </a:pPr>
            <a:r>
              <a:rPr lang="en-US" sz="2400" dirty="0" smtClean="0"/>
              <a:t>Does </a:t>
            </a:r>
            <a:r>
              <a:rPr lang="en-US" sz="2400" dirty="0"/>
              <a:t>your organization have systems in place for capturing and sharing </a:t>
            </a:r>
            <a:r>
              <a:rPr lang="en-US" sz="2400" dirty="0" smtClean="0"/>
              <a:t>critical </a:t>
            </a:r>
            <a:r>
              <a:rPr lang="en-US" sz="2400" dirty="0" smtClean="0"/>
              <a:t>tacit </a:t>
            </a:r>
            <a:r>
              <a:rPr lang="en-US" sz="2400" dirty="0"/>
              <a:t>knowledge</a:t>
            </a:r>
            <a:r>
              <a:rPr lang="en-US" sz="2400" dirty="0" smtClean="0"/>
              <a:t>?</a:t>
            </a:r>
          </a:p>
        </p:txBody>
      </p:sp>
      <p:sp>
        <p:nvSpPr>
          <p:cNvPr id="4" name="Slide Number Placeholder 3"/>
          <p:cNvSpPr>
            <a:spLocks noGrp="1"/>
          </p:cNvSpPr>
          <p:nvPr>
            <p:ph type="sldNum" sz="quarter" idx="12"/>
          </p:nvPr>
        </p:nvSpPr>
        <p:spPr/>
        <p:txBody>
          <a:bodyPr/>
          <a:lstStyle/>
          <a:p>
            <a:fld id="{FC029225-EB82-E44B-BF9A-318008015E9B}" type="slidenum">
              <a:rPr lang="en-US" smtClean="0"/>
              <a:pPr/>
              <a:t>12</a:t>
            </a:fld>
            <a:endParaRPr lang="en-US"/>
          </a:p>
        </p:txBody>
      </p:sp>
      <p:pic>
        <p:nvPicPr>
          <p:cNvPr id="5" name="Picture 4" descr="SecondaryLogo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7279" y="161637"/>
            <a:ext cx="901132" cy="912092"/>
          </a:xfrm>
          <a:prstGeom prst="rect">
            <a:avLst/>
          </a:prstGeom>
        </p:spPr>
      </p:pic>
      <p:sp>
        <p:nvSpPr>
          <p:cNvPr id="7" name="Title 1"/>
          <p:cNvSpPr>
            <a:spLocks noGrp="1"/>
          </p:cNvSpPr>
          <p:nvPr>
            <p:ph type="title"/>
          </p:nvPr>
        </p:nvSpPr>
        <p:spPr>
          <a:xfrm>
            <a:off x="457200" y="274638"/>
            <a:ext cx="8229600" cy="713055"/>
          </a:xfrm>
        </p:spPr>
        <p:txBody>
          <a:bodyPr>
            <a:normAutofit/>
          </a:bodyPr>
          <a:lstStyle/>
          <a:p>
            <a:pPr algn="ctr"/>
            <a:r>
              <a:rPr lang="en-US" sz="2800" dirty="0"/>
              <a:t>Kinds of Knowledge</a:t>
            </a:r>
          </a:p>
        </p:txBody>
      </p:sp>
    </p:spTree>
    <p:extLst>
      <p:ext uri="{BB962C8B-B14F-4D97-AF65-F5344CB8AC3E}">
        <p14:creationId xmlns:p14="http://schemas.microsoft.com/office/powerpoint/2010/main" val="21420139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0" indent="0">
              <a:buNone/>
            </a:pPr>
            <a:endParaRPr lang="en-US" sz="3200" dirty="0" smtClean="0"/>
          </a:p>
          <a:p>
            <a:pPr marL="0" indent="0">
              <a:buNone/>
            </a:pPr>
            <a:endParaRPr lang="en-US" sz="3200" dirty="0" smtClean="0"/>
          </a:p>
          <a:p>
            <a:r>
              <a:rPr lang="en-US" sz="2800" dirty="0"/>
              <a:t> </a:t>
            </a:r>
            <a:r>
              <a:rPr lang="en-US" sz="2800" dirty="0" smtClean="0"/>
              <a:t> Knowledge creation and capture</a:t>
            </a:r>
            <a:endParaRPr lang="en-US" sz="2800" dirty="0"/>
          </a:p>
          <a:p>
            <a:pPr marL="0" indent="0">
              <a:buNone/>
            </a:pPr>
            <a:endParaRPr lang="en-US" sz="2800" dirty="0"/>
          </a:p>
          <a:p>
            <a:r>
              <a:rPr lang="en-US" sz="2800" dirty="0" smtClean="0"/>
              <a:t>  Knowledge organization systems</a:t>
            </a:r>
            <a:endParaRPr lang="en-US" sz="2800" dirty="0"/>
          </a:p>
          <a:p>
            <a:pPr marL="0" indent="0">
              <a:buNone/>
            </a:pPr>
            <a:endParaRPr lang="en-US" sz="3200" dirty="0"/>
          </a:p>
        </p:txBody>
      </p:sp>
      <p:sp>
        <p:nvSpPr>
          <p:cNvPr id="4" name="Slide Number Placeholder 3"/>
          <p:cNvSpPr>
            <a:spLocks noGrp="1"/>
          </p:cNvSpPr>
          <p:nvPr>
            <p:ph type="sldNum" sz="quarter" idx="12"/>
          </p:nvPr>
        </p:nvSpPr>
        <p:spPr/>
        <p:txBody>
          <a:bodyPr/>
          <a:lstStyle/>
          <a:p>
            <a:fld id="{FC029225-EB82-E44B-BF9A-318008015E9B}" type="slidenum">
              <a:rPr lang="en-US" smtClean="0"/>
              <a:pPr/>
              <a:t>13</a:t>
            </a:fld>
            <a:endParaRPr lang="en-US"/>
          </a:p>
        </p:txBody>
      </p:sp>
      <p:pic>
        <p:nvPicPr>
          <p:cNvPr id="5" name="Picture 4" descr="Custom_SmallSequence_3.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6345" y="173181"/>
            <a:ext cx="892283" cy="900545"/>
          </a:xfrm>
          <a:prstGeom prst="rect">
            <a:avLst/>
          </a:prstGeom>
        </p:spPr>
      </p:pic>
      <p:sp>
        <p:nvSpPr>
          <p:cNvPr id="7" name="Title 1"/>
          <p:cNvSpPr txBox="1">
            <a:spLocks/>
          </p:cNvSpPr>
          <p:nvPr/>
        </p:nvSpPr>
        <p:spPr>
          <a:xfrm>
            <a:off x="958272" y="274638"/>
            <a:ext cx="7728527" cy="713055"/>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3000" b="1" kern="1200">
                <a:solidFill>
                  <a:schemeClr val="bg1"/>
                </a:solidFill>
                <a:latin typeface="Arial"/>
                <a:ea typeface="+mj-ea"/>
                <a:cs typeface="Arial"/>
              </a:defRPr>
            </a:lvl1pPr>
          </a:lstStyle>
          <a:p>
            <a:pPr algn="ctr"/>
            <a:r>
              <a:rPr lang="en-US" sz="2800" smtClean="0"/>
              <a:t>Approaches to Knowledge Management</a:t>
            </a:r>
            <a:endParaRPr lang="en-US" sz="2800" dirty="0"/>
          </a:p>
        </p:txBody>
      </p:sp>
    </p:spTree>
    <p:extLst>
      <p:ext uri="{BB962C8B-B14F-4D97-AF65-F5344CB8AC3E}">
        <p14:creationId xmlns:p14="http://schemas.microsoft.com/office/powerpoint/2010/main" val="403471125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8272" y="274638"/>
            <a:ext cx="7728527" cy="713055"/>
          </a:xfrm>
        </p:spPr>
        <p:txBody>
          <a:bodyPr>
            <a:normAutofit/>
          </a:bodyPr>
          <a:lstStyle/>
          <a:p>
            <a:pPr algn="ctr"/>
            <a:r>
              <a:rPr lang="en-US" sz="2800" dirty="0" smtClean="0"/>
              <a:t>Approaches to </a:t>
            </a:r>
            <a:r>
              <a:rPr lang="en-US" sz="2800" dirty="0"/>
              <a:t>Knowledge Management</a:t>
            </a:r>
          </a:p>
        </p:txBody>
      </p:sp>
      <p:sp>
        <p:nvSpPr>
          <p:cNvPr id="4" name="Slide Number Placeholder 3"/>
          <p:cNvSpPr>
            <a:spLocks noGrp="1"/>
          </p:cNvSpPr>
          <p:nvPr>
            <p:ph type="sldNum" sz="quarter" idx="12"/>
          </p:nvPr>
        </p:nvSpPr>
        <p:spPr/>
        <p:txBody>
          <a:bodyPr/>
          <a:lstStyle/>
          <a:p>
            <a:fld id="{FC029225-EB82-E44B-BF9A-318008015E9B}" type="slidenum">
              <a:rPr lang="en-US" smtClean="0"/>
              <a:pPr/>
              <a:t>14</a:t>
            </a:fld>
            <a:endParaRPr lang="en-US"/>
          </a:p>
        </p:txBody>
      </p:sp>
      <p:pic>
        <p:nvPicPr>
          <p:cNvPr id="5" name="Picture 4" descr="Custom_SmallSequence_3.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6345" y="173181"/>
            <a:ext cx="892283" cy="900545"/>
          </a:xfrm>
          <a:prstGeom prst="rect">
            <a:avLst/>
          </a:prstGeom>
        </p:spPr>
      </p:pic>
      <p:graphicFrame>
        <p:nvGraphicFramePr>
          <p:cNvPr id="6" name="Table 5"/>
          <p:cNvGraphicFramePr>
            <a:graphicFrameLocks noGrp="1"/>
          </p:cNvGraphicFramePr>
          <p:nvPr>
            <p:extLst>
              <p:ext uri="{D42A27DB-BD31-4B8C-83A1-F6EECF244321}">
                <p14:modId xmlns:p14="http://schemas.microsoft.com/office/powerpoint/2010/main" val="1928537459"/>
              </p:ext>
            </p:extLst>
          </p:nvPr>
        </p:nvGraphicFramePr>
        <p:xfrm>
          <a:off x="427181" y="1593275"/>
          <a:ext cx="7865919" cy="4664129"/>
        </p:xfrm>
        <a:graphic>
          <a:graphicData uri="http://schemas.openxmlformats.org/drawingml/2006/table">
            <a:tbl>
              <a:tblPr firstRow="1" bandRow="1">
                <a:tableStyleId>{5C22544A-7EE6-4342-B048-85BDC9FD1C3A}</a:tableStyleId>
              </a:tblPr>
              <a:tblGrid>
                <a:gridCol w="2621973"/>
                <a:gridCol w="2621973"/>
                <a:gridCol w="2621973"/>
              </a:tblGrid>
              <a:tr h="434573">
                <a:tc>
                  <a:txBody>
                    <a:bodyPr/>
                    <a:lstStyle/>
                    <a:p>
                      <a:r>
                        <a:rPr lang="en-US" dirty="0" smtClean="0"/>
                        <a:t>Approach</a:t>
                      </a:r>
                      <a:endParaRPr lang="en-US" dirty="0"/>
                    </a:p>
                  </a:txBody>
                  <a:tcPr/>
                </a:tc>
                <a:tc>
                  <a:txBody>
                    <a:bodyPr/>
                    <a:lstStyle/>
                    <a:p>
                      <a:r>
                        <a:rPr lang="en-US" dirty="0" smtClean="0"/>
                        <a:t>Pluses</a:t>
                      </a:r>
                      <a:endParaRPr lang="en-US" dirty="0"/>
                    </a:p>
                  </a:txBody>
                  <a:tcPr/>
                </a:tc>
                <a:tc>
                  <a:txBody>
                    <a:bodyPr/>
                    <a:lstStyle/>
                    <a:p>
                      <a:r>
                        <a:rPr lang="en-US" dirty="0" smtClean="0"/>
                        <a:t>Minuses</a:t>
                      </a:r>
                      <a:endParaRPr lang="en-US" dirty="0"/>
                    </a:p>
                  </a:txBody>
                  <a:tcPr/>
                </a:tc>
              </a:tr>
              <a:tr h="750086">
                <a:tc>
                  <a:txBody>
                    <a:bodyPr/>
                    <a:lstStyle/>
                    <a:p>
                      <a:r>
                        <a:rPr lang="en-US" sz="1600" dirty="0" smtClean="0"/>
                        <a:t>Physical</a:t>
                      </a:r>
                      <a:r>
                        <a:rPr lang="en-US" sz="1600" baseline="0" dirty="0" smtClean="0"/>
                        <a:t> Copies (Handwritten Notes)</a:t>
                      </a:r>
                      <a:endParaRPr lang="en-US" sz="1600" dirty="0"/>
                    </a:p>
                  </a:txBody>
                  <a:tcPr/>
                </a:tc>
                <a:tc>
                  <a:txBody>
                    <a:bodyPr/>
                    <a:lstStyle/>
                    <a:p>
                      <a:pPr marL="285750" indent="-285750">
                        <a:buFont typeface="Wingdings" charset="2"/>
                        <a:buChar char="§"/>
                      </a:pPr>
                      <a:r>
                        <a:rPr lang="en-US" sz="1400" dirty="0" smtClean="0"/>
                        <a:t>Inexpensive</a:t>
                      </a:r>
                    </a:p>
                    <a:p>
                      <a:pPr marL="285750" indent="-285750">
                        <a:buFont typeface="Wingdings" charset="2"/>
                        <a:buChar char="§"/>
                      </a:pPr>
                      <a:r>
                        <a:rPr lang="en-US" sz="1400" dirty="0" smtClean="0"/>
                        <a:t>Easy to use</a:t>
                      </a:r>
                    </a:p>
                    <a:p>
                      <a:pPr marL="285750" indent="-285750">
                        <a:buFont typeface="Wingdings" charset="2"/>
                        <a:buChar char="§"/>
                      </a:pPr>
                      <a:r>
                        <a:rPr lang="en-US" sz="1400" dirty="0" smtClean="0"/>
                        <a:t>Very Flexible</a:t>
                      </a:r>
                      <a:endParaRPr lang="en-US" sz="1400" dirty="0"/>
                    </a:p>
                  </a:txBody>
                  <a:tcPr/>
                </a:tc>
                <a:tc>
                  <a:txBody>
                    <a:bodyPr/>
                    <a:lstStyle/>
                    <a:p>
                      <a:pPr marL="285750" indent="-285750">
                        <a:buFont typeface="Wingdings" charset="2"/>
                        <a:buChar char="§"/>
                      </a:pPr>
                      <a:r>
                        <a:rPr lang="en-US" sz="1400" dirty="0" smtClean="0"/>
                        <a:t>Cumbersome</a:t>
                      </a:r>
                    </a:p>
                    <a:p>
                      <a:pPr marL="285750" indent="-285750">
                        <a:buFont typeface="Wingdings" charset="2"/>
                        <a:buChar char="§"/>
                      </a:pPr>
                      <a:r>
                        <a:rPr lang="en-US" sz="1400" dirty="0" smtClean="0"/>
                        <a:t>Cannot be accessed from Everywhere</a:t>
                      </a:r>
                      <a:endParaRPr lang="en-US" sz="1400" dirty="0"/>
                    </a:p>
                  </a:txBody>
                  <a:tcPr/>
                </a:tc>
              </a:tr>
              <a:tr h="678628">
                <a:tc>
                  <a:txBody>
                    <a:bodyPr/>
                    <a:lstStyle/>
                    <a:p>
                      <a:r>
                        <a:rPr lang="en-US" sz="1600" dirty="0" smtClean="0"/>
                        <a:t>Emails (Gmail, Outlook)</a:t>
                      </a:r>
                      <a:endParaRPr lang="en-US" sz="1600" dirty="0"/>
                    </a:p>
                  </a:txBody>
                  <a:tcPr/>
                </a:tc>
                <a:tc>
                  <a:txBody>
                    <a:bodyPr/>
                    <a:lstStyle/>
                    <a:p>
                      <a:pPr marL="285750" indent="-285750">
                        <a:buFont typeface="Wingdings" charset="2"/>
                        <a:buChar char="§"/>
                      </a:pPr>
                      <a:r>
                        <a:rPr lang="en-US" sz="1400" dirty="0" smtClean="0"/>
                        <a:t>Familiar &amp;</a:t>
                      </a:r>
                      <a:r>
                        <a:rPr lang="en-US" sz="1400" baseline="0" dirty="0" smtClean="0"/>
                        <a:t> easy to use</a:t>
                      </a:r>
                    </a:p>
                    <a:p>
                      <a:pPr marL="285750" indent="-285750">
                        <a:buFont typeface="Wingdings" charset="2"/>
                        <a:buChar char="§"/>
                      </a:pPr>
                      <a:r>
                        <a:rPr lang="en-US" sz="1400" baseline="0" dirty="0" smtClean="0"/>
                        <a:t>Can be organized into folders for easy retrieval</a:t>
                      </a:r>
                      <a:endParaRPr lang="en-US" sz="1400" dirty="0"/>
                    </a:p>
                  </a:txBody>
                  <a:tcPr/>
                </a:tc>
                <a:tc>
                  <a:txBody>
                    <a:bodyPr/>
                    <a:lstStyle/>
                    <a:p>
                      <a:pPr marL="285750" indent="-285750">
                        <a:buFont typeface="Wingdings" charset="2"/>
                        <a:buChar char="§"/>
                      </a:pPr>
                      <a:r>
                        <a:rPr lang="en-US" sz="1400" dirty="0" smtClean="0"/>
                        <a:t>Not</a:t>
                      </a:r>
                      <a:r>
                        <a:rPr lang="en-US" sz="1400" baseline="0" dirty="0" smtClean="0"/>
                        <a:t> secure</a:t>
                      </a:r>
                    </a:p>
                    <a:p>
                      <a:pPr marL="285750" indent="-285750">
                        <a:buFont typeface="Wingdings" charset="2"/>
                        <a:buChar char="§"/>
                      </a:pPr>
                      <a:r>
                        <a:rPr lang="en-US" sz="1400" baseline="0" dirty="0" smtClean="0"/>
                        <a:t>Tracking file versions difficult with long threads </a:t>
                      </a:r>
                      <a:endParaRPr lang="en-US" sz="1400" dirty="0"/>
                    </a:p>
                  </a:txBody>
                  <a:tcPr/>
                </a:tc>
              </a:tr>
              <a:tr h="678628">
                <a:tc>
                  <a:txBody>
                    <a:bodyPr/>
                    <a:lstStyle/>
                    <a:p>
                      <a:r>
                        <a:rPr lang="en-US" sz="1600" dirty="0" smtClean="0"/>
                        <a:t>Spreadsheets (Excel)</a:t>
                      </a:r>
                      <a:endParaRPr lang="en-US" sz="1600" dirty="0"/>
                    </a:p>
                  </a:txBody>
                  <a:tcPr/>
                </a:tc>
                <a:tc>
                  <a:txBody>
                    <a:bodyPr/>
                    <a:lstStyle/>
                    <a:p>
                      <a:pPr marL="285750" indent="-285750">
                        <a:buFont typeface="Wingdings" charset="2"/>
                        <a:buChar char="§"/>
                      </a:pPr>
                      <a:r>
                        <a:rPr lang="en-US" sz="1400" baseline="0" dirty="0" smtClean="0"/>
                        <a:t>Flexible</a:t>
                      </a:r>
                      <a:endParaRPr lang="en-US" sz="1400" baseline="0" dirty="0" smtClean="0"/>
                    </a:p>
                    <a:p>
                      <a:pPr marL="285750" indent="-285750">
                        <a:buFont typeface="Wingdings" charset="2"/>
                        <a:buChar char="§"/>
                      </a:pPr>
                      <a:r>
                        <a:rPr lang="en-US" sz="1400" baseline="0" dirty="0" smtClean="0"/>
                        <a:t>Can easily transform and manipulate data</a:t>
                      </a:r>
                      <a:endParaRPr lang="en-US" sz="1400" dirty="0"/>
                    </a:p>
                  </a:txBody>
                  <a:tcPr/>
                </a:tc>
                <a:tc>
                  <a:txBody>
                    <a:bodyPr/>
                    <a:lstStyle/>
                    <a:p>
                      <a:pPr marL="285750" indent="-285750">
                        <a:buFont typeface="Wingdings" charset="2"/>
                        <a:buChar char="§"/>
                      </a:pPr>
                      <a:r>
                        <a:rPr lang="en-US" sz="1400" dirty="0" smtClean="0"/>
                        <a:t>Little validation</a:t>
                      </a:r>
                    </a:p>
                    <a:p>
                      <a:pPr marL="285750" indent="-285750">
                        <a:buFont typeface="Wingdings" charset="2"/>
                        <a:buChar char="§"/>
                      </a:pPr>
                      <a:r>
                        <a:rPr lang="en-US" sz="1400" dirty="0" smtClean="0"/>
                        <a:t>Version control between multiple people</a:t>
                      </a:r>
                      <a:r>
                        <a:rPr lang="en-US" sz="1400" baseline="0" dirty="0" smtClean="0"/>
                        <a:t> is difficult</a:t>
                      </a:r>
                      <a:endParaRPr lang="en-US" sz="1400" dirty="0"/>
                    </a:p>
                  </a:txBody>
                  <a:tcPr/>
                </a:tc>
              </a:tr>
              <a:tr h="876561">
                <a:tc>
                  <a:txBody>
                    <a:bodyPr/>
                    <a:lstStyle/>
                    <a:p>
                      <a:r>
                        <a:rPr lang="en-US" sz="1600" dirty="0" smtClean="0"/>
                        <a:t>Shared Online Docs (Google Docs)</a:t>
                      </a:r>
                      <a:endParaRPr lang="en-US" sz="1600" dirty="0"/>
                    </a:p>
                  </a:txBody>
                  <a:tcPr/>
                </a:tc>
                <a:tc>
                  <a:txBody>
                    <a:bodyPr/>
                    <a:lstStyle/>
                    <a:p>
                      <a:pPr marL="285750" indent="-285750">
                        <a:buFont typeface="Wingdings" charset="2"/>
                        <a:buChar char="§"/>
                      </a:pPr>
                      <a:r>
                        <a:rPr lang="en-US" sz="1400" dirty="0" smtClean="0"/>
                        <a:t>Ability to edit simultaneously</a:t>
                      </a:r>
                    </a:p>
                    <a:p>
                      <a:pPr marL="285750" indent="-285750">
                        <a:buFont typeface="Wingdings" charset="2"/>
                        <a:buChar char="§"/>
                      </a:pPr>
                      <a:r>
                        <a:rPr lang="en-US" sz="1400" dirty="0" smtClean="0"/>
                        <a:t>Widely accessible when shared</a:t>
                      </a:r>
                      <a:endParaRPr lang="en-US" sz="1400" dirty="0"/>
                    </a:p>
                  </a:txBody>
                  <a:tcPr/>
                </a:tc>
                <a:tc>
                  <a:txBody>
                    <a:bodyPr/>
                    <a:lstStyle/>
                    <a:p>
                      <a:pPr marL="285750" indent="-285750">
                        <a:buFont typeface="Wingdings" charset="2"/>
                        <a:buChar char="§"/>
                      </a:pPr>
                      <a:r>
                        <a:rPr lang="en-US" sz="1400" dirty="0" smtClean="0"/>
                        <a:t>Typically need to have stable internet connection</a:t>
                      </a:r>
                    </a:p>
                    <a:p>
                      <a:pPr marL="285750" indent="-285750">
                        <a:buFont typeface="Wingdings" charset="2"/>
                        <a:buChar char="§"/>
                      </a:pPr>
                      <a:r>
                        <a:rPr lang="en-US" sz="1400" dirty="0" smtClean="0"/>
                        <a:t>Security concerns in</a:t>
                      </a:r>
                      <a:r>
                        <a:rPr lang="en-US" sz="1400" baseline="0" dirty="0" smtClean="0"/>
                        <a:t> web-based service</a:t>
                      </a:r>
                      <a:endParaRPr lang="en-US" sz="1400" dirty="0"/>
                    </a:p>
                  </a:txBody>
                  <a:tcPr/>
                </a:tc>
              </a:tr>
              <a:tr h="1071551">
                <a:tc>
                  <a:txBody>
                    <a:bodyPr/>
                    <a:lstStyle/>
                    <a:p>
                      <a:r>
                        <a:rPr lang="en-US" sz="1600" dirty="0" smtClean="0"/>
                        <a:t>Proprietary</a:t>
                      </a:r>
                      <a:r>
                        <a:rPr lang="en-US" sz="1600" baseline="0" dirty="0" smtClean="0"/>
                        <a:t> Doc/Info </a:t>
                      </a:r>
                      <a:r>
                        <a:rPr lang="en-US" sz="1600" baseline="0" dirty="0" err="1" smtClean="0"/>
                        <a:t>Mgmt</a:t>
                      </a:r>
                      <a:r>
                        <a:rPr lang="en-US" sz="1600" baseline="0" dirty="0" smtClean="0"/>
                        <a:t> Systems </a:t>
                      </a:r>
                    </a:p>
                    <a:p>
                      <a:r>
                        <a:rPr lang="en-US" sz="1600" baseline="0" dirty="0" smtClean="0"/>
                        <a:t>(</a:t>
                      </a:r>
                      <a:r>
                        <a:rPr lang="en-US" sz="1600" baseline="0" dirty="0" err="1" smtClean="0"/>
                        <a:t>Sharepoint</a:t>
                      </a:r>
                      <a:r>
                        <a:rPr lang="en-US" sz="1600" baseline="0" dirty="0" smtClean="0"/>
                        <a:t>, Basecamp)</a:t>
                      </a:r>
                      <a:endParaRPr lang="en-US" sz="1600" dirty="0"/>
                    </a:p>
                  </a:txBody>
                  <a:tcPr/>
                </a:tc>
                <a:tc>
                  <a:txBody>
                    <a:bodyPr/>
                    <a:lstStyle/>
                    <a:p>
                      <a:pPr marL="285750" indent="-285750">
                        <a:buFont typeface="Wingdings" charset="2"/>
                        <a:buChar char="§"/>
                      </a:pPr>
                      <a:r>
                        <a:rPr lang="en-US" sz="1400" dirty="0" smtClean="0"/>
                        <a:t>Allows</a:t>
                      </a:r>
                      <a:r>
                        <a:rPr lang="en-US" sz="1400" baseline="0" dirty="0" smtClean="0"/>
                        <a:t> for more </a:t>
                      </a:r>
                      <a:r>
                        <a:rPr lang="en-US" sz="1400" baseline="0" dirty="0" smtClean="0"/>
                        <a:t>complex, standardized </a:t>
                      </a:r>
                      <a:r>
                        <a:rPr lang="en-US" sz="1400" baseline="0" dirty="0" smtClean="0"/>
                        <a:t>data structuring</a:t>
                      </a:r>
                    </a:p>
                    <a:p>
                      <a:pPr marL="285750" indent="-285750">
                        <a:buFont typeface="Wingdings" charset="2"/>
                        <a:buChar char="§"/>
                      </a:pPr>
                      <a:r>
                        <a:rPr lang="en-US" sz="1400" baseline="0" dirty="0" smtClean="0"/>
                        <a:t>Thoroughly developed and tested</a:t>
                      </a:r>
                      <a:endParaRPr lang="en-US" sz="1400" dirty="0"/>
                    </a:p>
                  </a:txBody>
                  <a:tcPr/>
                </a:tc>
                <a:tc>
                  <a:txBody>
                    <a:bodyPr/>
                    <a:lstStyle/>
                    <a:p>
                      <a:pPr marL="285750" indent="-285750">
                        <a:buFont typeface="Wingdings" charset="2"/>
                        <a:buChar char="§"/>
                      </a:pPr>
                      <a:r>
                        <a:rPr lang="en-US" sz="1400" dirty="0" smtClean="0"/>
                        <a:t>Expensive</a:t>
                      </a:r>
                    </a:p>
                    <a:p>
                      <a:pPr marL="285750" indent="-285750">
                        <a:buFont typeface="Wingdings" charset="2"/>
                        <a:buChar char="§"/>
                      </a:pPr>
                      <a:r>
                        <a:rPr lang="en-US" sz="1400" dirty="0" smtClean="0"/>
                        <a:t>Less</a:t>
                      </a:r>
                      <a:r>
                        <a:rPr lang="en-US" sz="1400" baseline="0" dirty="0" smtClean="0"/>
                        <a:t> flexible, d</a:t>
                      </a:r>
                      <a:r>
                        <a:rPr lang="en-US" sz="1400" dirty="0" smtClean="0"/>
                        <a:t>ifficult to customize</a:t>
                      </a:r>
                      <a:endParaRPr lang="en-US" sz="1400" dirty="0"/>
                    </a:p>
                  </a:txBody>
                  <a:tcPr/>
                </a:tc>
              </a:tr>
            </a:tbl>
          </a:graphicData>
        </a:graphic>
      </p:graphicFrame>
    </p:spTree>
    <p:extLst>
      <p:ext uri="{BB962C8B-B14F-4D97-AF65-F5344CB8AC3E}">
        <p14:creationId xmlns:p14="http://schemas.microsoft.com/office/powerpoint/2010/main" val="14864071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 Quick Example</a:t>
            </a:r>
            <a:endParaRPr lang="en-US" dirty="0"/>
          </a:p>
        </p:txBody>
      </p:sp>
      <p:sp>
        <p:nvSpPr>
          <p:cNvPr id="3" name="Content Placeholder 2"/>
          <p:cNvSpPr>
            <a:spLocks noGrp="1"/>
          </p:cNvSpPr>
          <p:nvPr>
            <p:ph idx="1"/>
          </p:nvPr>
        </p:nvSpPr>
        <p:spPr>
          <a:xfrm>
            <a:off x="1713190" y="1515865"/>
            <a:ext cx="6273838" cy="4525963"/>
          </a:xfrm>
        </p:spPr>
        <p:txBody>
          <a:bodyPr>
            <a:normAutofit/>
          </a:bodyPr>
          <a:lstStyle/>
          <a:p>
            <a:pPr marL="0" indent="0">
              <a:lnSpc>
                <a:spcPct val="100000"/>
              </a:lnSpc>
              <a:buClr>
                <a:schemeClr val="tx1"/>
              </a:buClr>
              <a:buNone/>
            </a:pPr>
            <a:r>
              <a:rPr lang="en-US" sz="2400" dirty="0" smtClean="0">
                <a:solidFill>
                  <a:srgbClr val="FFFFFF"/>
                </a:solidFill>
              </a:rPr>
              <a:t>Your organization has historically had 3 staff managing summer program enrollees on a single spreadsheet that is emailed between the group. The program has expanded and now there are 8 staff editing and emailing the same spreadsheet, causing reconciliation issues across multiple file versions and a lack of reliable, real-time information. The ability to use the spreadsheet to make timely decisions becomes slow and cumbersome as the programs have scaled.</a:t>
            </a:r>
          </a:p>
        </p:txBody>
      </p:sp>
      <p:sp>
        <p:nvSpPr>
          <p:cNvPr id="4" name="Slide Number Placeholder 3"/>
          <p:cNvSpPr>
            <a:spLocks noGrp="1"/>
          </p:cNvSpPr>
          <p:nvPr>
            <p:ph type="sldNum" sz="quarter" idx="12"/>
          </p:nvPr>
        </p:nvSpPr>
        <p:spPr/>
        <p:txBody>
          <a:bodyPr/>
          <a:lstStyle/>
          <a:p>
            <a:fld id="{FC029225-EB82-E44B-BF9A-318008015E9B}" type="slidenum">
              <a:rPr lang="en-US" smtClean="0"/>
              <a:pPr/>
              <a:t>15</a:t>
            </a:fld>
            <a:endParaRPr lang="en-US"/>
          </a:p>
        </p:txBody>
      </p:sp>
      <p:pic>
        <p:nvPicPr>
          <p:cNvPr id="5" name="Picture 4" descr="Custom_SmallSequence_3.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6345" y="173181"/>
            <a:ext cx="892283" cy="900545"/>
          </a:xfrm>
          <a:prstGeom prst="rect">
            <a:avLst/>
          </a:prstGeom>
        </p:spPr>
      </p:pic>
    </p:spTree>
    <p:extLst>
      <p:ext uri="{BB962C8B-B14F-4D97-AF65-F5344CB8AC3E}">
        <p14:creationId xmlns:p14="http://schemas.microsoft.com/office/powerpoint/2010/main" val="218138018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029225-EB82-E44B-BF9A-318008015E9B}" type="slidenum">
              <a:rPr lang="en-US" smtClean="0"/>
              <a:pPr/>
              <a:t>16</a:t>
            </a:fld>
            <a:endParaRPr lang="en-US"/>
          </a:p>
        </p:txBody>
      </p:sp>
      <p:pic>
        <p:nvPicPr>
          <p:cNvPr id="5" name="Picture 4" descr="Custom_SmallSequence_3.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6345" y="173181"/>
            <a:ext cx="892283" cy="900545"/>
          </a:xfrm>
          <a:prstGeom prst="rect">
            <a:avLst/>
          </a:prstGeom>
        </p:spPr>
      </p:pic>
      <p:sp>
        <p:nvSpPr>
          <p:cNvPr id="7" name="Title 1"/>
          <p:cNvSpPr>
            <a:spLocks noGrp="1"/>
          </p:cNvSpPr>
          <p:nvPr>
            <p:ph type="title"/>
          </p:nvPr>
        </p:nvSpPr>
        <p:spPr>
          <a:xfrm>
            <a:off x="958272" y="274638"/>
            <a:ext cx="7728527" cy="713055"/>
          </a:xfrm>
        </p:spPr>
        <p:txBody>
          <a:bodyPr>
            <a:normAutofit/>
          </a:bodyPr>
          <a:lstStyle/>
          <a:p>
            <a:pPr algn="ctr"/>
            <a:r>
              <a:rPr lang="en-US" sz="2800" dirty="0" smtClean="0"/>
              <a:t>Approaches to </a:t>
            </a:r>
            <a:r>
              <a:rPr lang="en-US" sz="2800" dirty="0"/>
              <a:t>Knowledge Management</a:t>
            </a:r>
          </a:p>
        </p:txBody>
      </p:sp>
      <p:pic>
        <p:nvPicPr>
          <p:cNvPr id="2" name="Picture 1" descr="MNN-Webinar-KM-Graph-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20688" y="1371427"/>
            <a:ext cx="6100724" cy="5296175"/>
          </a:xfrm>
          <a:prstGeom prst="rect">
            <a:avLst/>
          </a:prstGeom>
        </p:spPr>
      </p:pic>
    </p:spTree>
    <p:extLst>
      <p:ext uri="{BB962C8B-B14F-4D97-AF65-F5344CB8AC3E}">
        <p14:creationId xmlns:p14="http://schemas.microsoft.com/office/powerpoint/2010/main" val="27079083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9633" y="1600200"/>
            <a:ext cx="7205181" cy="4525963"/>
          </a:xfrm>
        </p:spPr>
        <p:txBody>
          <a:bodyPr vert="horz" lIns="91440" tIns="45720" rIns="91440" bIns="45720" rtlCol="0" anchor="t">
            <a:noAutofit/>
          </a:bodyPr>
          <a:lstStyle/>
          <a:p>
            <a:pPr marL="0" indent="0" algn="ctr">
              <a:buNone/>
            </a:pPr>
            <a:r>
              <a:rPr lang="en-US" sz="3200" b="1" dirty="0"/>
              <a:t>Knowledge organization </a:t>
            </a:r>
            <a:r>
              <a:rPr lang="en-US" sz="3200" b="1" dirty="0" smtClean="0"/>
              <a:t>systems</a:t>
            </a:r>
          </a:p>
          <a:p>
            <a:pPr marL="0" indent="0" algn="ctr">
              <a:buNone/>
            </a:pPr>
            <a:r>
              <a:rPr lang="en-US" sz="2400" b="1" dirty="0" smtClean="0"/>
              <a:t>(Turning tacit into explicit knowledge)</a:t>
            </a:r>
            <a:endParaRPr lang="en-US" sz="2400" b="1" dirty="0"/>
          </a:p>
          <a:p>
            <a:endParaRPr lang="en-US" dirty="0"/>
          </a:p>
          <a:p>
            <a:r>
              <a:rPr lang="en-US" sz="2400" dirty="0" smtClean="0"/>
              <a:t>   </a:t>
            </a:r>
            <a:r>
              <a:rPr lang="en-US" sz="2400" dirty="0" smtClean="0"/>
              <a:t>Codification</a:t>
            </a:r>
          </a:p>
          <a:p>
            <a:pPr lvl="1"/>
            <a:r>
              <a:rPr lang="en-US" dirty="0" smtClean="0"/>
              <a:t>Standardized fields, leverage to help filtering, sorting and reporting</a:t>
            </a:r>
          </a:p>
          <a:p>
            <a:pPr marL="457200" lvl="1" indent="0">
              <a:buNone/>
            </a:pPr>
            <a:endParaRPr lang="en-US" sz="2400" dirty="0"/>
          </a:p>
          <a:p>
            <a:r>
              <a:rPr lang="en-US" sz="2400" dirty="0" smtClean="0"/>
              <a:t>   </a:t>
            </a:r>
            <a:r>
              <a:rPr lang="en-US" sz="2400" dirty="0" smtClean="0"/>
              <a:t>Personalization</a:t>
            </a:r>
          </a:p>
          <a:p>
            <a:pPr lvl="1"/>
            <a:r>
              <a:rPr lang="en-US" dirty="0" smtClean="0"/>
              <a:t>Tailor content to be displayed to users based on profile or other related information, foster communication of timely knowledge</a:t>
            </a:r>
          </a:p>
          <a:p>
            <a:endParaRPr lang="en-US" sz="2400" dirty="0"/>
          </a:p>
          <a:p>
            <a:r>
              <a:rPr lang="en-US" sz="2400" dirty="0" smtClean="0"/>
              <a:t>   </a:t>
            </a:r>
            <a:r>
              <a:rPr lang="en-US" sz="2400" dirty="0" smtClean="0"/>
              <a:t>Tagging </a:t>
            </a:r>
          </a:p>
          <a:p>
            <a:pPr lvl="1"/>
            <a:r>
              <a:rPr lang="en-US" dirty="0" smtClean="0"/>
              <a:t>Using structured or unstructured (free taggin</a:t>
            </a:r>
            <a:r>
              <a:rPr lang="en-US" dirty="0" smtClean="0"/>
              <a:t>g) words or phrases to loosely categorize files and content</a:t>
            </a:r>
            <a:endParaRPr lang="en-US" dirty="0"/>
          </a:p>
        </p:txBody>
      </p:sp>
      <p:sp>
        <p:nvSpPr>
          <p:cNvPr id="4" name="Slide Number Placeholder 3"/>
          <p:cNvSpPr>
            <a:spLocks noGrp="1"/>
          </p:cNvSpPr>
          <p:nvPr>
            <p:ph type="sldNum" sz="quarter" idx="12"/>
          </p:nvPr>
        </p:nvSpPr>
        <p:spPr/>
        <p:txBody>
          <a:bodyPr/>
          <a:lstStyle/>
          <a:p>
            <a:fld id="{FC029225-EB82-E44B-BF9A-318008015E9B}" type="slidenum">
              <a:rPr lang="en-US" smtClean="0"/>
              <a:pPr/>
              <a:t>17</a:t>
            </a:fld>
            <a:endParaRPr lang="en-US"/>
          </a:p>
        </p:txBody>
      </p:sp>
      <p:pic>
        <p:nvPicPr>
          <p:cNvPr id="5" name="Picture 4" descr="Custom_SmallSequence_3.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6345" y="173181"/>
            <a:ext cx="892283" cy="900545"/>
          </a:xfrm>
          <a:prstGeom prst="rect">
            <a:avLst/>
          </a:prstGeom>
        </p:spPr>
      </p:pic>
      <p:sp>
        <p:nvSpPr>
          <p:cNvPr id="7" name="Title 1"/>
          <p:cNvSpPr>
            <a:spLocks noGrp="1"/>
          </p:cNvSpPr>
          <p:nvPr>
            <p:ph type="title"/>
          </p:nvPr>
        </p:nvSpPr>
        <p:spPr>
          <a:xfrm>
            <a:off x="958272" y="274638"/>
            <a:ext cx="7728527" cy="713055"/>
          </a:xfrm>
        </p:spPr>
        <p:txBody>
          <a:bodyPr>
            <a:normAutofit/>
          </a:bodyPr>
          <a:lstStyle/>
          <a:p>
            <a:pPr algn="ctr"/>
            <a:r>
              <a:rPr lang="en-US" sz="2800" dirty="0" smtClean="0"/>
              <a:t>Approaches to </a:t>
            </a:r>
            <a:r>
              <a:rPr lang="en-US" sz="2800" dirty="0"/>
              <a:t>Knowledge Management</a:t>
            </a:r>
          </a:p>
        </p:txBody>
      </p:sp>
    </p:spTree>
    <p:extLst>
      <p:ext uri="{BB962C8B-B14F-4D97-AF65-F5344CB8AC3E}">
        <p14:creationId xmlns:p14="http://schemas.microsoft.com/office/powerpoint/2010/main" val="14977285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A Quick Example</a:t>
            </a:r>
            <a:endParaRPr lang="en-US" dirty="0"/>
          </a:p>
        </p:txBody>
      </p:sp>
      <p:sp>
        <p:nvSpPr>
          <p:cNvPr id="3" name="Content Placeholder 2"/>
          <p:cNvSpPr>
            <a:spLocks noGrp="1"/>
          </p:cNvSpPr>
          <p:nvPr>
            <p:ph idx="1"/>
          </p:nvPr>
        </p:nvSpPr>
        <p:spPr>
          <a:xfrm>
            <a:off x="1713190" y="1515865"/>
            <a:ext cx="6273838" cy="4525963"/>
          </a:xfrm>
        </p:spPr>
        <p:txBody>
          <a:bodyPr>
            <a:normAutofit/>
          </a:bodyPr>
          <a:lstStyle/>
          <a:p>
            <a:pPr marL="0" indent="0">
              <a:buClr>
                <a:schemeClr val="tx1"/>
              </a:buClr>
              <a:buNone/>
            </a:pPr>
            <a:r>
              <a:rPr lang="en-US" sz="2400" dirty="0" smtClean="0"/>
              <a:t>Your organization </a:t>
            </a:r>
            <a:r>
              <a:rPr lang="en-US" sz="2400" dirty="0" smtClean="0"/>
              <a:t>has been tracking </a:t>
            </a:r>
            <a:r>
              <a:rPr lang="en-US" sz="2400" dirty="0" smtClean="0"/>
              <a:t>annual program reports in Word doc templates with naming structure of “[Year]-[Program]-</a:t>
            </a:r>
            <a:r>
              <a:rPr lang="en-US" sz="2400" dirty="0" err="1" smtClean="0"/>
              <a:t>Annual.doc</a:t>
            </a:r>
            <a:r>
              <a:rPr lang="en-US" sz="2400" dirty="0" smtClean="0"/>
              <a:t>”. The file naming convention becomes difficult to maintain as multiple final versions crop up with staff initials and updated dates appended to the end of the file name. Switching to a web-based file management platform (like </a:t>
            </a:r>
            <a:r>
              <a:rPr lang="en-US" sz="2400" dirty="0" err="1" smtClean="0"/>
              <a:t>Dropbox</a:t>
            </a:r>
            <a:r>
              <a:rPr lang="en-US" sz="2400" dirty="0" smtClean="0"/>
              <a:t>), enables a centralized storage location where final versions of files can be tagged with standardized options such as year, program and “final”.</a:t>
            </a:r>
            <a:endParaRPr lang="en-US" sz="2400" dirty="0" smtClean="0"/>
          </a:p>
        </p:txBody>
      </p:sp>
      <p:sp>
        <p:nvSpPr>
          <p:cNvPr id="4" name="Slide Number Placeholder 3"/>
          <p:cNvSpPr>
            <a:spLocks noGrp="1"/>
          </p:cNvSpPr>
          <p:nvPr>
            <p:ph type="sldNum" sz="quarter" idx="12"/>
          </p:nvPr>
        </p:nvSpPr>
        <p:spPr/>
        <p:txBody>
          <a:bodyPr/>
          <a:lstStyle/>
          <a:p>
            <a:fld id="{FC029225-EB82-E44B-BF9A-318008015E9B}" type="slidenum">
              <a:rPr lang="en-US" smtClean="0"/>
              <a:pPr/>
              <a:t>18</a:t>
            </a:fld>
            <a:endParaRPr lang="en-US"/>
          </a:p>
        </p:txBody>
      </p:sp>
      <p:pic>
        <p:nvPicPr>
          <p:cNvPr id="5" name="Picture 4" descr="Custom_SmallSequence_3.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6345" y="173181"/>
            <a:ext cx="892283" cy="900545"/>
          </a:xfrm>
          <a:prstGeom prst="rect">
            <a:avLst/>
          </a:prstGeom>
        </p:spPr>
      </p:pic>
    </p:spTree>
    <p:extLst>
      <p:ext uri="{BB962C8B-B14F-4D97-AF65-F5344CB8AC3E}">
        <p14:creationId xmlns:p14="http://schemas.microsoft.com/office/powerpoint/2010/main" val="83721462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3000" u="sng" dirty="0"/>
              <a:t>Quick Poll</a:t>
            </a:r>
            <a:r>
              <a:rPr lang="en-US" sz="3000" u="sng" dirty="0" smtClean="0"/>
              <a:t>:</a:t>
            </a:r>
            <a:endParaRPr lang="en-US" sz="2400" dirty="0" smtClean="0"/>
          </a:p>
          <a:p>
            <a:pPr marL="0" indent="0">
              <a:buNone/>
            </a:pPr>
            <a:endParaRPr lang="en-US" sz="2400" dirty="0" smtClean="0"/>
          </a:p>
          <a:p>
            <a:pPr marL="0" indent="0">
              <a:buNone/>
            </a:pPr>
            <a:r>
              <a:rPr lang="en-US" sz="2400" dirty="0" smtClean="0"/>
              <a:t>What </a:t>
            </a:r>
            <a:r>
              <a:rPr lang="en-US" sz="2400" dirty="0"/>
              <a:t>is your organization’s primary approach for managing critical </a:t>
            </a:r>
            <a:r>
              <a:rPr lang="en-US" sz="2400" dirty="0" smtClean="0"/>
              <a:t>knowledge?</a:t>
            </a:r>
            <a:endParaRPr lang="en-US" sz="2400" dirty="0"/>
          </a:p>
        </p:txBody>
      </p:sp>
      <p:sp>
        <p:nvSpPr>
          <p:cNvPr id="4" name="Slide Number Placeholder 3"/>
          <p:cNvSpPr>
            <a:spLocks noGrp="1"/>
          </p:cNvSpPr>
          <p:nvPr>
            <p:ph type="sldNum" sz="quarter" idx="12"/>
          </p:nvPr>
        </p:nvSpPr>
        <p:spPr/>
        <p:txBody>
          <a:bodyPr/>
          <a:lstStyle/>
          <a:p>
            <a:fld id="{FC029225-EB82-E44B-BF9A-318008015E9B}" type="slidenum">
              <a:rPr lang="en-US" smtClean="0"/>
              <a:pPr/>
              <a:t>19</a:t>
            </a:fld>
            <a:endParaRPr lang="en-US"/>
          </a:p>
        </p:txBody>
      </p:sp>
      <p:pic>
        <p:nvPicPr>
          <p:cNvPr id="5" name="Picture 4" descr="Custom_SmallSequence_3.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6345" y="173181"/>
            <a:ext cx="892283" cy="900545"/>
          </a:xfrm>
          <a:prstGeom prst="rect">
            <a:avLst/>
          </a:prstGeom>
        </p:spPr>
      </p:pic>
      <p:sp>
        <p:nvSpPr>
          <p:cNvPr id="6" name="Title 1"/>
          <p:cNvSpPr>
            <a:spLocks noGrp="1"/>
          </p:cNvSpPr>
          <p:nvPr>
            <p:ph type="title"/>
          </p:nvPr>
        </p:nvSpPr>
        <p:spPr>
          <a:xfrm>
            <a:off x="958272" y="274638"/>
            <a:ext cx="7728527" cy="713055"/>
          </a:xfrm>
        </p:spPr>
        <p:txBody>
          <a:bodyPr>
            <a:normAutofit/>
          </a:bodyPr>
          <a:lstStyle/>
          <a:p>
            <a:pPr algn="ctr"/>
            <a:r>
              <a:rPr lang="en-US" sz="2800" dirty="0" smtClean="0"/>
              <a:t>Approaches to </a:t>
            </a:r>
            <a:r>
              <a:rPr lang="en-US" sz="2800" dirty="0"/>
              <a:t>Knowledge Management</a:t>
            </a:r>
          </a:p>
        </p:txBody>
      </p:sp>
    </p:spTree>
    <p:extLst>
      <p:ext uri="{BB962C8B-B14F-4D97-AF65-F5344CB8AC3E}">
        <p14:creationId xmlns:p14="http://schemas.microsoft.com/office/powerpoint/2010/main" val="167642716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Annkissam’s</a:t>
            </a:r>
            <a:r>
              <a:rPr lang="en-US" dirty="0" smtClean="0"/>
              <a:t> KM Experience</a:t>
            </a:r>
            <a:endParaRPr lang="en-US" dirty="0"/>
          </a:p>
        </p:txBody>
      </p:sp>
      <p:sp>
        <p:nvSpPr>
          <p:cNvPr id="3" name="Content Placeholder 2"/>
          <p:cNvSpPr>
            <a:spLocks noGrp="1"/>
          </p:cNvSpPr>
          <p:nvPr>
            <p:ph idx="1"/>
          </p:nvPr>
        </p:nvSpPr>
        <p:spPr>
          <a:xfrm>
            <a:off x="1713190" y="1515865"/>
            <a:ext cx="6273838" cy="4525963"/>
          </a:xfrm>
        </p:spPr>
        <p:txBody>
          <a:bodyPr vert="horz" lIns="91440" tIns="45720" rIns="91440" bIns="45720" rtlCol="0" anchor="t">
            <a:normAutofit/>
          </a:bodyPr>
          <a:lstStyle/>
          <a:p>
            <a:endParaRPr lang="en-US" sz="2400" dirty="0" smtClean="0">
              <a:solidFill>
                <a:srgbClr val="FFFFFF"/>
              </a:solidFill>
            </a:endParaRPr>
          </a:p>
          <a:p>
            <a:endParaRPr lang="en-US" sz="2400" dirty="0">
              <a:solidFill>
                <a:srgbClr val="FFFFFF"/>
              </a:solidFill>
            </a:endParaRPr>
          </a:p>
          <a:p>
            <a:r>
              <a:rPr lang="en-US" sz="2400" dirty="0" smtClean="0">
                <a:solidFill>
                  <a:srgbClr val="FFFFFF"/>
                </a:solidFill>
              </a:rPr>
              <a:t> </a:t>
            </a:r>
            <a:r>
              <a:rPr lang="en-US" sz="2400" dirty="0" err="1" smtClean="0">
                <a:solidFill>
                  <a:srgbClr val="FFFFFF"/>
                </a:solidFill>
              </a:rPr>
              <a:t>Annkissam</a:t>
            </a:r>
            <a:r>
              <a:rPr lang="en-US" sz="2400" dirty="0" smtClean="0">
                <a:solidFill>
                  <a:srgbClr val="FFFFFF"/>
                </a:solidFill>
              </a:rPr>
              <a:t> </a:t>
            </a:r>
            <a:r>
              <a:rPr lang="en-US" sz="2400" dirty="0">
                <a:solidFill>
                  <a:srgbClr val="FFFFFF"/>
                </a:solidFill>
              </a:rPr>
              <a:t>builds and implements tools and systems to help manage nonprofit </a:t>
            </a:r>
            <a:r>
              <a:rPr lang="en-US" sz="2400" dirty="0" smtClean="0">
                <a:solidFill>
                  <a:srgbClr val="FFFFFF"/>
                </a:solidFill>
              </a:rPr>
              <a:t>information and </a:t>
            </a:r>
            <a:r>
              <a:rPr lang="en-US" sz="2400" dirty="0">
                <a:solidFill>
                  <a:srgbClr val="FFFFFF"/>
                </a:solidFill>
              </a:rPr>
              <a:t>knowledge</a:t>
            </a:r>
          </a:p>
          <a:p>
            <a:endParaRPr lang="en-US" sz="2400" dirty="0">
              <a:solidFill>
                <a:srgbClr val="FFFFFF"/>
              </a:solidFill>
            </a:endParaRPr>
          </a:p>
          <a:p>
            <a:r>
              <a:rPr lang="en-US" sz="2400" dirty="0" smtClean="0">
                <a:solidFill>
                  <a:srgbClr val="FFFFFF"/>
                </a:solidFill>
              </a:rPr>
              <a:t> We </a:t>
            </a:r>
            <a:r>
              <a:rPr lang="en-US" sz="2400" dirty="0">
                <a:solidFill>
                  <a:srgbClr val="FFFFFF"/>
                </a:solidFill>
              </a:rPr>
              <a:t>work with organizations to better understand and leverage their </a:t>
            </a:r>
            <a:r>
              <a:rPr lang="en-US" sz="2400" dirty="0" smtClean="0">
                <a:solidFill>
                  <a:srgbClr val="FFFFFF"/>
                </a:solidFill>
              </a:rPr>
              <a:t>knowledge</a:t>
            </a:r>
          </a:p>
          <a:p>
            <a:endParaRPr lang="en-US" sz="2400" dirty="0">
              <a:solidFill>
                <a:srgbClr val="FFFFFF"/>
              </a:solidFill>
            </a:endParaRPr>
          </a:p>
        </p:txBody>
      </p:sp>
      <p:sp>
        <p:nvSpPr>
          <p:cNvPr id="4" name="Slide Number Placeholder 3"/>
          <p:cNvSpPr>
            <a:spLocks noGrp="1"/>
          </p:cNvSpPr>
          <p:nvPr>
            <p:ph type="sldNum" sz="quarter" idx="12"/>
          </p:nvPr>
        </p:nvSpPr>
        <p:spPr/>
        <p:txBody>
          <a:bodyPr/>
          <a:lstStyle/>
          <a:p>
            <a:fld id="{FC029225-EB82-E44B-BF9A-318008015E9B}" type="slidenum">
              <a:rPr lang="en-US" smtClean="0"/>
              <a:pPr/>
              <a:t>2</a:t>
            </a:fld>
            <a:endParaRPr lang="en-US"/>
          </a:p>
        </p:txBody>
      </p:sp>
      <p:pic>
        <p:nvPicPr>
          <p:cNvPr id="5" name="Picture 4" descr="Custom_SmallSequence_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400" y="161636"/>
            <a:ext cx="914333" cy="907343"/>
          </a:xfrm>
          <a:prstGeom prst="rect">
            <a:avLst/>
          </a:prstGeom>
        </p:spPr>
      </p:pic>
    </p:spTree>
    <p:extLst>
      <p:ext uri="{BB962C8B-B14F-4D97-AF65-F5344CB8AC3E}">
        <p14:creationId xmlns:p14="http://schemas.microsoft.com/office/powerpoint/2010/main" val="3145002184"/>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3636" y="274638"/>
            <a:ext cx="7763163" cy="713055"/>
          </a:xfrm>
        </p:spPr>
        <p:txBody>
          <a:bodyPr>
            <a:normAutofit/>
          </a:bodyPr>
          <a:lstStyle/>
          <a:p>
            <a:pPr algn="ctr"/>
            <a:r>
              <a:rPr lang="en-US" sz="2800" dirty="0"/>
              <a:t>Creating a Supportive, Enabling Culture</a:t>
            </a:r>
          </a:p>
        </p:txBody>
      </p:sp>
      <p:sp>
        <p:nvSpPr>
          <p:cNvPr id="3" name="Content Placeholder 2"/>
          <p:cNvSpPr>
            <a:spLocks noGrp="1"/>
          </p:cNvSpPr>
          <p:nvPr>
            <p:ph idx="1"/>
          </p:nvPr>
        </p:nvSpPr>
        <p:spPr>
          <a:xfrm>
            <a:off x="1450375" y="1697305"/>
            <a:ext cx="6273838" cy="4525963"/>
          </a:xfrm>
        </p:spPr>
        <p:txBody>
          <a:bodyPr/>
          <a:lstStyle/>
          <a:p>
            <a:r>
              <a:rPr lang="en-US" dirty="0"/>
              <a:t> </a:t>
            </a:r>
            <a:r>
              <a:rPr lang="en-US" dirty="0" smtClean="0"/>
              <a:t>  </a:t>
            </a:r>
            <a:r>
              <a:rPr lang="en-US" sz="2600" dirty="0" smtClean="0"/>
              <a:t>What do nonprofits need to successfully implement a KM initiative?</a:t>
            </a:r>
            <a:endParaRPr lang="en-US" dirty="0"/>
          </a:p>
          <a:p>
            <a:pPr lvl="1"/>
            <a:r>
              <a:rPr lang="en-US" sz="2200" dirty="0" smtClean="0"/>
              <a:t>Collaboration across teams/departments</a:t>
            </a:r>
          </a:p>
          <a:p>
            <a:pPr lvl="1"/>
            <a:r>
              <a:rPr lang="en-US" sz="2200" dirty="0" smtClean="0"/>
              <a:t>Effective culture that encourages working together and sharing knowledge</a:t>
            </a:r>
            <a:endParaRPr lang="en-US" sz="2200" dirty="0"/>
          </a:p>
          <a:p>
            <a:pPr lvl="1"/>
            <a:r>
              <a:rPr lang="en-US" sz="2200" dirty="0" smtClean="0">
                <a:latin typeface="Arial"/>
                <a:cs typeface="Arial"/>
              </a:rPr>
              <a:t>Encourage, allow, and reward sharing of knowledge </a:t>
            </a:r>
          </a:p>
          <a:p>
            <a:pPr lvl="1"/>
            <a:r>
              <a:rPr lang="en-US" sz="2200" dirty="0" smtClean="0"/>
              <a:t>Someone who will have the role of knowledge manager  (“if you build it they will </a:t>
            </a:r>
            <a:r>
              <a:rPr lang="en-US" sz="2200" i="1" dirty="0" smtClean="0"/>
              <a:t>probably not </a:t>
            </a:r>
            <a:r>
              <a:rPr lang="en-US" sz="2200" dirty="0" smtClean="0"/>
              <a:t>come”)</a:t>
            </a:r>
            <a:endParaRPr lang="en-US" sz="2200" dirty="0" smtClean="0">
              <a:latin typeface="Arial"/>
              <a:cs typeface="Arial"/>
            </a:endParaRPr>
          </a:p>
        </p:txBody>
      </p:sp>
      <p:sp>
        <p:nvSpPr>
          <p:cNvPr id="4" name="Slide Number Placeholder 3"/>
          <p:cNvSpPr>
            <a:spLocks noGrp="1"/>
          </p:cNvSpPr>
          <p:nvPr>
            <p:ph type="sldNum" sz="quarter" idx="12"/>
          </p:nvPr>
        </p:nvSpPr>
        <p:spPr/>
        <p:txBody>
          <a:bodyPr/>
          <a:lstStyle/>
          <a:p>
            <a:fld id="{FC029225-EB82-E44B-BF9A-318008015E9B}" type="slidenum">
              <a:rPr lang="en-US" smtClean="0"/>
              <a:pPr/>
              <a:t>20</a:t>
            </a:fld>
            <a:endParaRPr lang="en-US"/>
          </a:p>
        </p:txBody>
      </p:sp>
      <p:pic>
        <p:nvPicPr>
          <p:cNvPr id="5" name="Picture 4" descr="Second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1104" y="181421"/>
            <a:ext cx="866974" cy="877455"/>
          </a:xfrm>
          <a:prstGeom prst="rect">
            <a:avLst/>
          </a:prstGeom>
        </p:spPr>
      </p:pic>
    </p:spTree>
    <p:extLst>
      <p:ext uri="{BB962C8B-B14F-4D97-AF65-F5344CB8AC3E}">
        <p14:creationId xmlns:p14="http://schemas.microsoft.com/office/powerpoint/2010/main" val="75293532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88688" y="1124620"/>
            <a:ext cx="6273838" cy="5250383"/>
          </a:xfrm>
        </p:spPr>
        <p:txBody>
          <a:bodyPr vert="horz" lIns="91440" tIns="45720" rIns="91440" bIns="45720" rtlCol="0" anchor="t">
            <a:normAutofit/>
          </a:bodyPr>
          <a:lstStyle/>
          <a:p>
            <a:pPr>
              <a:lnSpc>
                <a:spcPct val="100000"/>
              </a:lnSpc>
            </a:pPr>
            <a:endParaRPr lang="en-US" dirty="0" smtClean="0"/>
          </a:p>
          <a:p>
            <a:pPr marL="0" indent="0">
              <a:lnSpc>
                <a:spcPct val="100000"/>
              </a:lnSpc>
              <a:buNone/>
            </a:pPr>
            <a:endParaRPr lang="en-US" dirty="0"/>
          </a:p>
          <a:p>
            <a:pPr>
              <a:lnSpc>
                <a:spcPct val="100000"/>
              </a:lnSpc>
            </a:pPr>
            <a:r>
              <a:rPr lang="en-US" dirty="0" smtClean="0"/>
              <a:t>   </a:t>
            </a:r>
            <a:r>
              <a:rPr lang="en-US" sz="2400" dirty="0" smtClean="0"/>
              <a:t>Leadership is responsible for creating the knowledge vision of the organization, communicating that vision, and building a culture that regards knowledge as a vital company resource</a:t>
            </a:r>
          </a:p>
          <a:p>
            <a:pPr>
              <a:lnSpc>
                <a:spcPct val="100000"/>
              </a:lnSpc>
            </a:pPr>
            <a:r>
              <a:rPr lang="en-US" sz="2400" dirty="0"/>
              <a:t> </a:t>
            </a:r>
            <a:r>
              <a:rPr lang="en-US" sz="2400" dirty="0" smtClean="0"/>
              <a:t> A garden needs a gardener – create a role for managing and facilitating knowledge sharing within your organization</a:t>
            </a:r>
          </a:p>
        </p:txBody>
      </p:sp>
      <p:sp>
        <p:nvSpPr>
          <p:cNvPr id="4" name="Slide Number Placeholder 3"/>
          <p:cNvSpPr>
            <a:spLocks noGrp="1"/>
          </p:cNvSpPr>
          <p:nvPr>
            <p:ph type="sldNum" sz="quarter" idx="12"/>
          </p:nvPr>
        </p:nvSpPr>
        <p:spPr/>
        <p:txBody>
          <a:bodyPr/>
          <a:lstStyle/>
          <a:p>
            <a:fld id="{FC029225-EB82-E44B-BF9A-318008015E9B}" type="slidenum">
              <a:rPr lang="en-US" smtClean="0"/>
              <a:pPr/>
              <a:t>21</a:t>
            </a:fld>
            <a:endParaRPr lang="en-US"/>
          </a:p>
        </p:txBody>
      </p:sp>
      <p:pic>
        <p:nvPicPr>
          <p:cNvPr id="5" name="Picture 4" descr="Second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1104" y="181421"/>
            <a:ext cx="866974" cy="877455"/>
          </a:xfrm>
          <a:prstGeom prst="rect">
            <a:avLst/>
          </a:prstGeom>
        </p:spPr>
      </p:pic>
      <p:sp>
        <p:nvSpPr>
          <p:cNvPr id="9" name="Title 1"/>
          <p:cNvSpPr>
            <a:spLocks noGrp="1"/>
          </p:cNvSpPr>
          <p:nvPr>
            <p:ph type="title"/>
          </p:nvPr>
        </p:nvSpPr>
        <p:spPr>
          <a:xfrm>
            <a:off x="923636" y="274638"/>
            <a:ext cx="7763163" cy="713055"/>
          </a:xfrm>
        </p:spPr>
        <p:txBody>
          <a:bodyPr>
            <a:normAutofit/>
          </a:bodyPr>
          <a:lstStyle/>
          <a:p>
            <a:pPr algn="ctr"/>
            <a:r>
              <a:rPr lang="en-US" sz="2800" dirty="0"/>
              <a:t>Creating a Supportive, Enabling Culture</a:t>
            </a:r>
          </a:p>
        </p:txBody>
      </p:sp>
    </p:spTree>
    <p:extLst>
      <p:ext uri="{BB962C8B-B14F-4D97-AF65-F5344CB8AC3E}">
        <p14:creationId xmlns:p14="http://schemas.microsoft.com/office/powerpoint/2010/main" val="1119937167"/>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22714" y="1124620"/>
            <a:ext cx="6973610" cy="5250383"/>
          </a:xfrm>
        </p:spPr>
        <p:txBody>
          <a:bodyPr vert="horz" lIns="91440" tIns="45720" rIns="91440" bIns="45720" rtlCol="0" anchor="t">
            <a:normAutofit/>
          </a:bodyPr>
          <a:lstStyle/>
          <a:p>
            <a:pPr>
              <a:lnSpc>
                <a:spcPct val="100000"/>
              </a:lnSpc>
            </a:pPr>
            <a:endParaRPr lang="en-US" dirty="0" smtClean="0"/>
          </a:p>
          <a:p>
            <a:pPr>
              <a:lnSpc>
                <a:spcPct val="100000"/>
              </a:lnSpc>
            </a:pPr>
            <a:endParaRPr lang="en-US" dirty="0"/>
          </a:p>
          <a:p>
            <a:pPr>
              <a:lnSpc>
                <a:spcPct val="100000"/>
              </a:lnSpc>
            </a:pPr>
            <a:r>
              <a:rPr lang="en-US" dirty="0" smtClean="0"/>
              <a:t>   </a:t>
            </a:r>
            <a:r>
              <a:rPr lang="en-US" sz="2600" dirty="0" smtClean="0"/>
              <a:t>Key issues to consider:</a:t>
            </a:r>
          </a:p>
          <a:p>
            <a:pPr lvl="1"/>
            <a:r>
              <a:rPr lang="en-US" sz="2400" dirty="0" smtClean="0"/>
              <a:t>Start with small successes</a:t>
            </a:r>
          </a:p>
          <a:p>
            <a:pPr lvl="1"/>
            <a:r>
              <a:rPr lang="en-US" sz="2400" dirty="0" smtClean="0"/>
              <a:t>Make it easy, low barriers to access</a:t>
            </a:r>
          </a:p>
          <a:p>
            <a:pPr lvl="1"/>
            <a:r>
              <a:rPr lang="en-US" sz="2400" dirty="0" smtClean="0"/>
              <a:t>Create incentives for knowledge sharing</a:t>
            </a:r>
          </a:p>
          <a:p>
            <a:pPr lvl="1"/>
            <a:r>
              <a:rPr lang="en-US" sz="2400" dirty="0" smtClean="0"/>
              <a:t>Consider KM as part of human resource activities</a:t>
            </a:r>
          </a:p>
          <a:p>
            <a:pPr lvl="1"/>
            <a:r>
              <a:rPr lang="en-US" sz="2400" dirty="0" smtClean="0"/>
              <a:t>Get buy-in from the top</a:t>
            </a:r>
          </a:p>
          <a:p>
            <a:pPr lvl="1"/>
            <a:r>
              <a:rPr lang="en-US" sz="2400" dirty="0" smtClean="0"/>
              <a:t>Be inclusive</a:t>
            </a:r>
          </a:p>
        </p:txBody>
      </p:sp>
      <p:sp>
        <p:nvSpPr>
          <p:cNvPr id="4" name="Slide Number Placeholder 3"/>
          <p:cNvSpPr>
            <a:spLocks noGrp="1"/>
          </p:cNvSpPr>
          <p:nvPr>
            <p:ph type="sldNum" sz="quarter" idx="12"/>
          </p:nvPr>
        </p:nvSpPr>
        <p:spPr/>
        <p:txBody>
          <a:bodyPr/>
          <a:lstStyle/>
          <a:p>
            <a:fld id="{FC029225-EB82-E44B-BF9A-318008015E9B}" type="slidenum">
              <a:rPr lang="en-US" smtClean="0"/>
              <a:pPr/>
              <a:t>22</a:t>
            </a:fld>
            <a:endParaRPr lang="en-US"/>
          </a:p>
        </p:txBody>
      </p:sp>
      <p:pic>
        <p:nvPicPr>
          <p:cNvPr id="6" name="Picture 5" descr="Second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1104" y="181421"/>
            <a:ext cx="866974" cy="877455"/>
          </a:xfrm>
          <a:prstGeom prst="rect">
            <a:avLst/>
          </a:prstGeom>
        </p:spPr>
      </p:pic>
      <p:sp>
        <p:nvSpPr>
          <p:cNvPr id="8" name="Title 1"/>
          <p:cNvSpPr>
            <a:spLocks noGrp="1"/>
          </p:cNvSpPr>
          <p:nvPr>
            <p:ph type="title"/>
          </p:nvPr>
        </p:nvSpPr>
        <p:spPr>
          <a:xfrm>
            <a:off x="923636" y="274638"/>
            <a:ext cx="7763163" cy="713055"/>
          </a:xfrm>
        </p:spPr>
        <p:txBody>
          <a:bodyPr>
            <a:normAutofit/>
          </a:bodyPr>
          <a:lstStyle/>
          <a:p>
            <a:pPr algn="ctr"/>
            <a:r>
              <a:rPr lang="en-US" sz="2800" dirty="0"/>
              <a:t>Creating a Supportive, Enabling Culture</a:t>
            </a:r>
          </a:p>
        </p:txBody>
      </p:sp>
    </p:spTree>
    <p:extLst>
      <p:ext uri="{BB962C8B-B14F-4D97-AF65-F5344CB8AC3E}">
        <p14:creationId xmlns:p14="http://schemas.microsoft.com/office/powerpoint/2010/main" val="335013919"/>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3000" u="sng" dirty="0"/>
              <a:t>Quick Poll:</a:t>
            </a:r>
            <a:endParaRPr lang="en-US" sz="3000" dirty="0"/>
          </a:p>
          <a:p>
            <a:pPr marL="0" indent="0">
              <a:buNone/>
            </a:pPr>
            <a:endParaRPr lang="en-US" sz="3200" dirty="0"/>
          </a:p>
          <a:p>
            <a:pPr marL="0" indent="0">
              <a:buNone/>
            </a:pPr>
            <a:r>
              <a:rPr lang="en-US" sz="2400" dirty="0"/>
              <a:t>What is the biggest block to adopting a KM strategy at your organization?</a:t>
            </a:r>
            <a:endParaRPr lang="en-US" sz="3000" dirty="0"/>
          </a:p>
        </p:txBody>
      </p:sp>
      <p:sp>
        <p:nvSpPr>
          <p:cNvPr id="4" name="Slide Number Placeholder 3"/>
          <p:cNvSpPr>
            <a:spLocks noGrp="1"/>
          </p:cNvSpPr>
          <p:nvPr>
            <p:ph type="sldNum" sz="quarter" idx="12"/>
          </p:nvPr>
        </p:nvSpPr>
        <p:spPr/>
        <p:txBody>
          <a:bodyPr/>
          <a:lstStyle/>
          <a:p>
            <a:fld id="{FC029225-EB82-E44B-BF9A-318008015E9B}" type="slidenum">
              <a:rPr lang="en-US" smtClean="0"/>
              <a:pPr/>
              <a:t>23</a:t>
            </a:fld>
            <a:endParaRPr lang="en-US"/>
          </a:p>
        </p:txBody>
      </p:sp>
      <p:pic>
        <p:nvPicPr>
          <p:cNvPr id="6" name="Picture 5" descr="Second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1104" y="181421"/>
            <a:ext cx="866974" cy="877455"/>
          </a:xfrm>
          <a:prstGeom prst="rect">
            <a:avLst/>
          </a:prstGeom>
        </p:spPr>
      </p:pic>
      <p:sp>
        <p:nvSpPr>
          <p:cNvPr id="8" name="Title 1"/>
          <p:cNvSpPr>
            <a:spLocks noGrp="1"/>
          </p:cNvSpPr>
          <p:nvPr>
            <p:ph type="title"/>
          </p:nvPr>
        </p:nvSpPr>
        <p:spPr>
          <a:xfrm>
            <a:off x="923636" y="274638"/>
            <a:ext cx="7763163" cy="713055"/>
          </a:xfrm>
        </p:spPr>
        <p:txBody>
          <a:bodyPr>
            <a:normAutofit/>
          </a:bodyPr>
          <a:lstStyle/>
          <a:p>
            <a:pPr algn="ctr"/>
            <a:r>
              <a:rPr lang="en-US" sz="2800" dirty="0"/>
              <a:t>Creating a Supportive, Enabling Culture</a:t>
            </a:r>
          </a:p>
        </p:txBody>
      </p:sp>
    </p:spTree>
    <p:extLst>
      <p:ext uri="{BB962C8B-B14F-4D97-AF65-F5344CB8AC3E}">
        <p14:creationId xmlns:p14="http://schemas.microsoft.com/office/powerpoint/2010/main" val="2632030773"/>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Common Missteps When Planning a Knowledge Management Initiative</a:t>
            </a:r>
            <a:endParaRPr lang="en-US" dirty="0"/>
          </a:p>
        </p:txBody>
      </p:sp>
      <p:sp>
        <p:nvSpPr>
          <p:cNvPr id="3" name="Content Placeholder 2"/>
          <p:cNvSpPr>
            <a:spLocks noGrp="1"/>
          </p:cNvSpPr>
          <p:nvPr>
            <p:ph idx="1"/>
          </p:nvPr>
        </p:nvSpPr>
        <p:spPr>
          <a:xfrm>
            <a:off x="1160379" y="1457943"/>
            <a:ext cx="7067029" cy="4525963"/>
          </a:xfrm>
        </p:spPr>
        <p:txBody>
          <a:bodyPr vert="horz" lIns="91440" tIns="45720" rIns="91440" bIns="45720" rtlCol="0" anchor="t">
            <a:noAutofit/>
          </a:bodyPr>
          <a:lstStyle/>
          <a:p>
            <a:pPr>
              <a:lnSpc>
                <a:spcPct val="100000"/>
              </a:lnSpc>
            </a:pPr>
            <a:endParaRPr lang="en-US" sz="2400" dirty="0" smtClean="0"/>
          </a:p>
          <a:p>
            <a:pPr>
              <a:lnSpc>
                <a:spcPct val="100000"/>
              </a:lnSpc>
            </a:pPr>
            <a:r>
              <a:rPr lang="en-US" sz="2400" dirty="0" smtClean="0"/>
              <a:t>  </a:t>
            </a:r>
            <a:r>
              <a:rPr lang="en-US" sz="2200" dirty="0" smtClean="0"/>
              <a:t>Lack </a:t>
            </a:r>
            <a:r>
              <a:rPr lang="en-US" sz="2200" dirty="0" smtClean="0"/>
              <a:t>of executive support</a:t>
            </a:r>
          </a:p>
          <a:p>
            <a:pPr>
              <a:lnSpc>
                <a:spcPct val="100000"/>
              </a:lnSpc>
            </a:pPr>
            <a:r>
              <a:rPr lang="en-US" sz="2200" dirty="0"/>
              <a:t> </a:t>
            </a:r>
            <a:r>
              <a:rPr lang="en-US" sz="2200" dirty="0" smtClean="0"/>
              <a:t>  KM is not just </a:t>
            </a:r>
            <a:r>
              <a:rPr lang="en-US" sz="2200" dirty="0" smtClean="0"/>
              <a:t>a one off </a:t>
            </a:r>
            <a:r>
              <a:rPr lang="en-US" sz="2200" dirty="0" smtClean="0"/>
              <a:t>“project”, but a </a:t>
            </a:r>
            <a:r>
              <a:rPr lang="en-US" sz="2200" i="1" dirty="0" smtClean="0"/>
              <a:t>permanent change</a:t>
            </a:r>
            <a:endParaRPr lang="en-US" sz="2200" dirty="0" smtClean="0"/>
          </a:p>
          <a:p>
            <a:pPr>
              <a:lnSpc>
                <a:spcPct val="100000"/>
              </a:lnSpc>
            </a:pPr>
            <a:r>
              <a:rPr lang="en-US" sz="2200" dirty="0"/>
              <a:t> </a:t>
            </a:r>
            <a:r>
              <a:rPr lang="en-US" sz="2200" dirty="0" smtClean="0"/>
              <a:t>  Too much focus on tools, ignoring needed changes in incentives, processes, metrics and behaviors</a:t>
            </a:r>
          </a:p>
          <a:p>
            <a:pPr>
              <a:lnSpc>
                <a:spcPct val="100000"/>
              </a:lnSpc>
            </a:pPr>
            <a:r>
              <a:rPr lang="en-US" sz="2200" dirty="0" smtClean="0"/>
              <a:t>   Not aggressive enough of a schedule – miss window to create momentum</a:t>
            </a:r>
            <a:endParaRPr lang="en-US" sz="2200" dirty="0"/>
          </a:p>
          <a:p>
            <a:pPr>
              <a:lnSpc>
                <a:spcPct val="100000"/>
              </a:lnSpc>
            </a:pPr>
            <a:r>
              <a:rPr lang="en-US" sz="2200" dirty="0"/>
              <a:t>   </a:t>
            </a:r>
            <a:r>
              <a:rPr lang="en-US" sz="2200" dirty="0" smtClean="0"/>
              <a:t>Don’t focus (or not enough focus) on </a:t>
            </a:r>
            <a:r>
              <a:rPr lang="en-US" sz="2200" i="1" dirty="0" smtClean="0"/>
              <a:t>real-time</a:t>
            </a:r>
            <a:r>
              <a:rPr lang="en-US" sz="2200" dirty="0" smtClean="0"/>
              <a:t> capture, modification, and publishing of knowledge</a:t>
            </a:r>
            <a:endParaRPr lang="en-US" sz="2200" dirty="0">
              <a:solidFill>
                <a:srgbClr val="FFFFFF"/>
              </a:solidFill>
            </a:endParaRPr>
          </a:p>
        </p:txBody>
      </p:sp>
      <p:sp>
        <p:nvSpPr>
          <p:cNvPr id="4" name="Slide Number Placeholder 3"/>
          <p:cNvSpPr>
            <a:spLocks noGrp="1"/>
          </p:cNvSpPr>
          <p:nvPr>
            <p:ph type="sldNum" sz="quarter" idx="12"/>
          </p:nvPr>
        </p:nvSpPr>
        <p:spPr/>
        <p:txBody>
          <a:bodyPr/>
          <a:lstStyle/>
          <a:p>
            <a:fld id="{FC029225-EB82-E44B-BF9A-318008015E9B}" type="slidenum">
              <a:rPr lang="en-US" smtClean="0"/>
              <a:pPr/>
              <a:t>24</a:t>
            </a:fld>
            <a:endParaRPr lang="en-US"/>
          </a:p>
        </p:txBody>
      </p:sp>
    </p:spTree>
    <p:extLst>
      <p:ext uri="{BB962C8B-B14F-4D97-AF65-F5344CB8AC3E}">
        <p14:creationId xmlns:p14="http://schemas.microsoft.com/office/powerpoint/2010/main" val="151425756"/>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What Can Successful KM Do?</a:t>
            </a:r>
            <a:endParaRPr lang="en-US" dirty="0"/>
          </a:p>
        </p:txBody>
      </p:sp>
      <p:sp>
        <p:nvSpPr>
          <p:cNvPr id="3" name="Content Placeholder 2"/>
          <p:cNvSpPr>
            <a:spLocks noGrp="1"/>
          </p:cNvSpPr>
          <p:nvPr>
            <p:ph idx="1"/>
          </p:nvPr>
        </p:nvSpPr>
        <p:spPr>
          <a:xfrm>
            <a:off x="1676751" y="1388962"/>
            <a:ext cx="5754532" cy="5478959"/>
          </a:xfrm>
        </p:spPr>
        <p:txBody>
          <a:bodyPr vert="horz" lIns="91440" tIns="45720" rIns="91440" bIns="45720" rtlCol="0" anchor="t">
            <a:normAutofit/>
          </a:bodyPr>
          <a:lstStyle/>
          <a:p>
            <a:pPr>
              <a:lnSpc>
                <a:spcPct val="100000"/>
              </a:lnSpc>
            </a:pPr>
            <a:r>
              <a:rPr lang="en-US" sz="2400" dirty="0" smtClean="0"/>
              <a:t>   Shorten time to proficiency for new hires  </a:t>
            </a:r>
          </a:p>
          <a:p>
            <a:endParaRPr lang="en-US" sz="2400" dirty="0" smtClean="0"/>
          </a:p>
          <a:p>
            <a:r>
              <a:rPr lang="en-US" sz="2400" dirty="0" smtClean="0"/>
              <a:t>   Increase efficiency of internal communications</a:t>
            </a:r>
          </a:p>
          <a:p>
            <a:pPr marL="0" indent="0">
              <a:buNone/>
            </a:pPr>
            <a:endParaRPr lang="en-US" sz="2400" dirty="0" smtClean="0"/>
          </a:p>
          <a:p>
            <a:r>
              <a:rPr lang="en-US" sz="2400" dirty="0" smtClean="0"/>
              <a:t>   Improve employee (and manager) skills &amp; knowledge</a:t>
            </a:r>
          </a:p>
          <a:p>
            <a:endParaRPr lang="en-US" sz="2400" dirty="0" smtClean="0"/>
          </a:p>
          <a:p>
            <a:r>
              <a:rPr lang="en-US" sz="2400" dirty="0" smtClean="0"/>
              <a:t>   Increase productivity throughout organization</a:t>
            </a:r>
          </a:p>
          <a:p>
            <a:endParaRPr lang="en-US" sz="2400" dirty="0" smtClean="0"/>
          </a:p>
          <a:p>
            <a:r>
              <a:rPr lang="en-US" sz="2400" dirty="0"/>
              <a:t> </a:t>
            </a:r>
            <a:r>
              <a:rPr lang="en-US" sz="2400" dirty="0" smtClean="0"/>
              <a:t>  Strengthen ties across teams</a:t>
            </a:r>
            <a:endParaRPr lang="en-US" sz="2400" dirty="0"/>
          </a:p>
          <a:p>
            <a:pPr marL="0" indent="0">
              <a:lnSpc>
                <a:spcPct val="100000"/>
              </a:lnSpc>
              <a:buClr>
                <a:schemeClr val="tx1"/>
              </a:buClr>
              <a:buNone/>
            </a:pPr>
            <a:endParaRPr lang="en-US" sz="2400" dirty="0">
              <a:solidFill>
                <a:srgbClr val="FFFFFF"/>
              </a:solidFill>
            </a:endParaRPr>
          </a:p>
        </p:txBody>
      </p:sp>
      <p:sp>
        <p:nvSpPr>
          <p:cNvPr id="4" name="Slide Number Placeholder 3"/>
          <p:cNvSpPr>
            <a:spLocks noGrp="1"/>
          </p:cNvSpPr>
          <p:nvPr>
            <p:ph type="sldNum" sz="quarter" idx="12"/>
          </p:nvPr>
        </p:nvSpPr>
        <p:spPr/>
        <p:txBody>
          <a:bodyPr/>
          <a:lstStyle/>
          <a:p>
            <a:fld id="{FC029225-EB82-E44B-BF9A-318008015E9B}" type="slidenum">
              <a:rPr lang="en-US" smtClean="0"/>
              <a:pPr/>
              <a:t>25</a:t>
            </a:fld>
            <a:endParaRPr lang="en-US"/>
          </a:p>
        </p:txBody>
      </p:sp>
    </p:spTree>
    <p:extLst>
      <p:ext uri="{BB962C8B-B14F-4D97-AF65-F5344CB8AC3E}">
        <p14:creationId xmlns:p14="http://schemas.microsoft.com/office/powerpoint/2010/main" val="3495711635"/>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029225-EB82-E44B-BF9A-318008015E9B}" type="slidenum">
              <a:rPr lang="en-US" smtClean="0"/>
              <a:pPr/>
              <a:t>26</a:t>
            </a:fld>
            <a:endParaRPr lang="en-US"/>
          </a:p>
        </p:txBody>
      </p:sp>
      <p:pic>
        <p:nvPicPr>
          <p:cNvPr id="6" name="Picture 5"/>
          <p:cNvPicPr>
            <a:picLocks noChangeAspect="1"/>
          </p:cNvPicPr>
          <p:nvPr/>
        </p:nvPicPr>
        <p:blipFill>
          <a:blip r:embed="rId3"/>
          <a:srcRect l="3894" t="164" r="2513" b="14851"/>
          <a:stretch>
            <a:fillRect/>
          </a:stretch>
        </p:blipFill>
        <p:spPr>
          <a:xfrm>
            <a:off x="1356853" y="1131596"/>
            <a:ext cx="5230760" cy="5731498"/>
          </a:xfrm>
          <a:prstGeom prst="rect">
            <a:avLst/>
          </a:prstGeom>
        </p:spPr>
      </p:pic>
      <p:pic>
        <p:nvPicPr>
          <p:cNvPr id="8" name="Picture 7"/>
          <p:cNvPicPr>
            <a:picLocks noChangeAspect="1"/>
          </p:cNvPicPr>
          <p:nvPr/>
        </p:nvPicPr>
        <p:blipFill>
          <a:blip r:embed="rId3"/>
          <a:srcRect l="7406" t="85926" r="6737" b="212"/>
          <a:stretch>
            <a:fillRect/>
          </a:stretch>
        </p:blipFill>
        <p:spPr>
          <a:xfrm>
            <a:off x="6315730" y="5750828"/>
            <a:ext cx="2828270" cy="552224"/>
          </a:xfrm>
          <a:prstGeom prst="rect">
            <a:avLst/>
          </a:prstGeom>
        </p:spPr>
      </p:pic>
      <p:sp>
        <p:nvSpPr>
          <p:cNvPr id="7" name="Title 1"/>
          <p:cNvSpPr>
            <a:spLocks noGrp="1"/>
          </p:cNvSpPr>
          <p:nvPr>
            <p:ph type="title"/>
          </p:nvPr>
        </p:nvSpPr>
        <p:spPr>
          <a:xfrm>
            <a:off x="457200" y="274638"/>
            <a:ext cx="8229600" cy="713055"/>
          </a:xfrm>
        </p:spPr>
        <p:txBody>
          <a:bodyPr>
            <a:normAutofit/>
          </a:bodyPr>
          <a:lstStyle/>
          <a:p>
            <a:pPr algn="ctr"/>
            <a:r>
              <a:rPr lang="en-US" dirty="0" smtClean="0"/>
              <a:t>A Model for Success</a:t>
            </a:r>
            <a:endParaRPr lang="en-US" dirty="0"/>
          </a:p>
        </p:txBody>
      </p:sp>
    </p:spTree>
    <p:extLst>
      <p:ext uri="{BB962C8B-B14F-4D97-AF65-F5344CB8AC3E}">
        <p14:creationId xmlns:p14="http://schemas.microsoft.com/office/powerpoint/2010/main" val="1491513931"/>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Thank you!</a:t>
            </a:r>
            <a:endParaRPr lang="en-US" dirty="0">
              <a:solidFill>
                <a:srgbClr val="000000"/>
              </a:solidFill>
            </a:endParaRPr>
          </a:p>
        </p:txBody>
      </p:sp>
      <p:sp>
        <p:nvSpPr>
          <p:cNvPr id="3" name="Content Placeholder 2"/>
          <p:cNvSpPr>
            <a:spLocks noGrp="1"/>
          </p:cNvSpPr>
          <p:nvPr>
            <p:ph idx="1"/>
          </p:nvPr>
        </p:nvSpPr>
        <p:spPr>
          <a:xfrm>
            <a:off x="165100" y="1516063"/>
            <a:ext cx="8927366" cy="4858940"/>
          </a:xfrm>
        </p:spPr>
        <p:txBody>
          <a:bodyPr vert="horz" lIns="91440" tIns="45720" rIns="91440" bIns="45720" rtlCol="0" anchor="t">
            <a:normAutofit/>
          </a:bodyPr>
          <a:lstStyle/>
          <a:p>
            <a:pPr marL="0" indent="0" algn="ctr">
              <a:buNone/>
            </a:pPr>
            <a:endParaRPr lang="en-US" sz="2400" dirty="0">
              <a:solidFill>
                <a:srgbClr val="FFFFFF"/>
              </a:solidFill>
            </a:endParaRPr>
          </a:p>
          <a:p>
            <a:pPr marL="0" indent="0" algn="ctr">
              <a:buNone/>
            </a:pPr>
            <a:endParaRPr lang="en-US" sz="2400" dirty="0">
              <a:solidFill>
                <a:srgbClr val="FFFFFF"/>
              </a:solidFill>
            </a:endParaRPr>
          </a:p>
          <a:p>
            <a:pPr marL="0" indent="0" algn="ctr">
              <a:buNone/>
            </a:pPr>
            <a:r>
              <a:rPr lang="en-US" sz="2400" dirty="0">
                <a:solidFill>
                  <a:srgbClr val="FFFFFF"/>
                </a:solidFill>
              </a:rPr>
              <a:t>Please visit</a:t>
            </a:r>
          </a:p>
          <a:p>
            <a:pPr marL="0" indent="0" algn="ctr">
              <a:buNone/>
            </a:pPr>
            <a:r>
              <a:rPr lang="en-US" sz="2400" dirty="0">
                <a:solidFill>
                  <a:srgbClr val="FFFFFF"/>
                </a:solidFill>
              </a:rPr>
              <a:t> http://nonprofitknowledgemanagement.com/ </a:t>
            </a:r>
          </a:p>
          <a:p>
            <a:pPr marL="0" indent="0" algn="ctr">
              <a:buNone/>
            </a:pPr>
            <a:r>
              <a:rPr lang="en-US" sz="2400" dirty="0">
                <a:solidFill>
                  <a:srgbClr val="FFFFFF"/>
                </a:solidFill>
              </a:rPr>
              <a:t>for more information</a:t>
            </a:r>
            <a:r>
              <a:rPr lang="en-US" sz="2400" dirty="0" smtClean="0">
                <a:solidFill>
                  <a:srgbClr val="FFFFFF"/>
                </a:solidFill>
              </a:rPr>
              <a:t>!</a:t>
            </a:r>
            <a:endParaRPr lang="en-US" sz="2400" dirty="0">
              <a:solidFill>
                <a:srgbClr val="FFFFFF"/>
              </a:solidFill>
            </a:endParaRPr>
          </a:p>
          <a:p>
            <a:pPr marL="0" indent="0" algn="ctr">
              <a:buNone/>
            </a:pPr>
            <a:endParaRPr lang="en-US" sz="2400" dirty="0" smtClean="0">
              <a:solidFill>
                <a:srgbClr val="FFFFFF"/>
              </a:solidFill>
            </a:endParaRPr>
          </a:p>
          <a:p>
            <a:pPr marL="0" indent="0" algn="ctr">
              <a:buNone/>
            </a:pPr>
            <a:endParaRPr lang="en-US" sz="2400" dirty="0">
              <a:solidFill>
                <a:srgbClr val="FFFFFF"/>
              </a:solidFill>
            </a:endParaRPr>
          </a:p>
          <a:p>
            <a:pPr marL="0" indent="0" algn="ctr">
              <a:buNone/>
            </a:pPr>
            <a:r>
              <a:rPr lang="en-US" sz="2400" dirty="0" smtClean="0">
                <a:solidFill>
                  <a:srgbClr val="FFFFFF"/>
                </a:solidFill>
              </a:rPr>
              <a:t>Feel free to contact </a:t>
            </a:r>
            <a:r>
              <a:rPr lang="en-US" sz="2400" dirty="0" smtClean="0">
                <a:solidFill>
                  <a:srgbClr val="FFFFFF"/>
                </a:solidFill>
              </a:rPr>
              <a:t>Kevin </a:t>
            </a:r>
            <a:r>
              <a:rPr lang="en-US" sz="2400" dirty="0" smtClean="0">
                <a:solidFill>
                  <a:srgbClr val="FFFFFF"/>
                </a:solidFill>
              </a:rPr>
              <a:t>Palmer </a:t>
            </a:r>
            <a:endParaRPr lang="en-US" sz="2400" dirty="0" smtClean="0">
              <a:solidFill>
                <a:srgbClr val="FFFFFF"/>
              </a:solidFill>
            </a:endParaRPr>
          </a:p>
          <a:p>
            <a:pPr marL="0" indent="0" algn="ctr">
              <a:buNone/>
            </a:pPr>
            <a:r>
              <a:rPr lang="en-US" sz="2400" dirty="0" smtClean="0">
                <a:solidFill>
                  <a:srgbClr val="FFFFFF"/>
                </a:solidFill>
              </a:rPr>
              <a:t>with </a:t>
            </a:r>
            <a:r>
              <a:rPr lang="en-US" sz="2400" dirty="0" smtClean="0">
                <a:solidFill>
                  <a:srgbClr val="FFFFFF"/>
                </a:solidFill>
              </a:rPr>
              <a:t>questions or comments: </a:t>
            </a:r>
            <a:endParaRPr lang="en-US" sz="2400" dirty="0" smtClean="0">
              <a:solidFill>
                <a:srgbClr val="FFFFFF"/>
              </a:solidFill>
            </a:endParaRPr>
          </a:p>
          <a:p>
            <a:pPr marL="0" indent="0" algn="ctr">
              <a:buNone/>
            </a:pPr>
            <a:r>
              <a:rPr lang="en-US" sz="2400" i="1" dirty="0" err="1" smtClean="0">
                <a:solidFill>
                  <a:srgbClr val="FFFFFF"/>
                </a:solidFill>
              </a:rPr>
              <a:t>kevin.palmer</a:t>
            </a:r>
            <a:r>
              <a:rPr lang="en-US" sz="2400" i="1" dirty="0" err="1" smtClean="0">
                <a:solidFill>
                  <a:srgbClr val="FFFFFF"/>
                </a:solidFill>
              </a:rPr>
              <a:t>@annkissam.com</a:t>
            </a:r>
            <a:endParaRPr lang="en-US" sz="2400" i="1" dirty="0" smtClean="0">
              <a:solidFill>
                <a:srgbClr val="FFFFFF"/>
              </a:solidFill>
            </a:endParaRPr>
          </a:p>
        </p:txBody>
      </p:sp>
      <p:sp>
        <p:nvSpPr>
          <p:cNvPr id="4" name="Slide Number Placeholder 3"/>
          <p:cNvSpPr>
            <a:spLocks noGrp="1"/>
          </p:cNvSpPr>
          <p:nvPr>
            <p:ph type="sldNum" sz="quarter" idx="12"/>
          </p:nvPr>
        </p:nvSpPr>
        <p:spPr/>
        <p:txBody>
          <a:bodyPr/>
          <a:lstStyle/>
          <a:p>
            <a:fld id="{FC029225-EB82-E44B-BF9A-318008015E9B}" type="slidenum">
              <a:rPr lang="en-US" smtClean="0"/>
              <a:pPr/>
              <a:t>27</a:t>
            </a:fld>
            <a:endParaRPr lang="en-US"/>
          </a:p>
        </p:txBody>
      </p:sp>
    </p:spTree>
    <p:extLst>
      <p:ext uri="{BB962C8B-B14F-4D97-AF65-F5344CB8AC3E}">
        <p14:creationId xmlns:p14="http://schemas.microsoft.com/office/powerpoint/2010/main" val="85912035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9726" y="274638"/>
            <a:ext cx="7867073" cy="713055"/>
          </a:xfrm>
        </p:spPr>
        <p:txBody>
          <a:bodyPr/>
          <a:lstStyle/>
          <a:p>
            <a:pPr algn="ctr"/>
            <a:r>
              <a:rPr lang="en-US" dirty="0" smtClean="0"/>
              <a:t>What is Knowledge Management?</a:t>
            </a:r>
            <a:endParaRPr lang="en-US" dirty="0"/>
          </a:p>
        </p:txBody>
      </p:sp>
      <p:sp>
        <p:nvSpPr>
          <p:cNvPr id="3" name="Content Placeholder 2"/>
          <p:cNvSpPr>
            <a:spLocks noGrp="1"/>
          </p:cNvSpPr>
          <p:nvPr>
            <p:ph idx="1"/>
          </p:nvPr>
        </p:nvSpPr>
        <p:spPr/>
        <p:txBody>
          <a:bodyPr/>
          <a:lstStyle/>
          <a:p>
            <a:pPr marL="0" indent="0">
              <a:lnSpc>
                <a:spcPct val="100000"/>
              </a:lnSpc>
              <a:buNone/>
            </a:pPr>
            <a:endParaRPr lang="en-US" sz="2400" dirty="0"/>
          </a:p>
          <a:p>
            <a:pPr marL="0" indent="0">
              <a:lnSpc>
                <a:spcPct val="100000"/>
              </a:lnSpc>
              <a:buNone/>
            </a:pPr>
            <a:r>
              <a:rPr lang="en-US" sz="2400" dirty="0" smtClean="0"/>
              <a:t>Knowledge </a:t>
            </a:r>
            <a:r>
              <a:rPr lang="en-US" sz="2400" dirty="0"/>
              <a:t>management is the process of choosing and using tools and systems to effectively gather, organize, share, and use information; of any topic and any type; within and between individuals, organizations, and groups. </a:t>
            </a:r>
          </a:p>
          <a:p>
            <a:endParaRPr lang="en-US" dirty="0" smtClean="0"/>
          </a:p>
          <a:p>
            <a:endParaRPr lang="en-US" dirty="0"/>
          </a:p>
          <a:p>
            <a:pPr marL="0" indent="0">
              <a:buNone/>
            </a:pPr>
            <a:r>
              <a:rPr lang="en-US" dirty="0" smtClean="0"/>
              <a:t>* </a:t>
            </a:r>
            <a:r>
              <a:rPr lang="en-US" sz="1400" i="1" dirty="0"/>
              <a:t>Knowledge Management is like Sorting Socks: KM for Nonprofit </a:t>
            </a:r>
            <a:r>
              <a:rPr lang="en-US" sz="1400" i="1" dirty="0" smtClean="0"/>
              <a:t>Organizations, </a:t>
            </a:r>
            <a:r>
              <a:rPr lang="en-US" sz="1400" dirty="0" smtClean="0"/>
              <a:t>Rachel Stark and Deborah Elizabeth Finn</a:t>
            </a:r>
            <a:endParaRPr lang="en-US" sz="1400" dirty="0"/>
          </a:p>
          <a:p>
            <a:pPr marL="0" indent="0">
              <a:buNone/>
            </a:pPr>
            <a:endParaRPr lang="en-US" dirty="0"/>
          </a:p>
        </p:txBody>
      </p:sp>
      <p:sp>
        <p:nvSpPr>
          <p:cNvPr id="4" name="Slide Number Placeholder 3"/>
          <p:cNvSpPr>
            <a:spLocks noGrp="1"/>
          </p:cNvSpPr>
          <p:nvPr>
            <p:ph type="sldNum" sz="quarter" idx="12"/>
          </p:nvPr>
        </p:nvSpPr>
        <p:spPr/>
        <p:txBody>
          <a:bodyPr/>
          <a:lstStyle/>
          <a:p>
            <a:fld id="{FC029225-EB82-E44B-BF9A-318008015E9B}" type="slidenum">
              <a:rPr lang="en-US" smtClean="0"/>
              <a:pPr/>
              <a:t>3</a:t>
            </a:fld>
            <a:endParaRPr lang="en-US"/>
          </a:p>
        </p:txBody>
      </p:sp>
      <p:pic>
        <p:nvPicPr>
          <p:cNvPr id="6" name="Picture 5" descr="Custom_SmallSequence_2.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6400" y="161636"/>
            <a:ext cx="914333" cy="907343"/>
          </a:xfrm>
          <a:prstGeom prst="rect">
            <a:avLst/>
          </a:prstGeom>
        </p:spPr>
      </p:pic>
    </p:spTree>
    <p:extLst>
      <p:ext uri="{BB962C8B-B14F-4D97-AF65-F5344CB8AC3E}">
        <p14:creationId xmlns:p14="http://schemas.microsoft.com/office/powerpoint/2010/main" val="14793167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0" y="274638"/>
            <a:ext cx="7670800" cy="713055"/>
          </a:xfrm>
        </p:spPr>
        <p:txBody>
          <a:bodyPr/>
          <a:lstStyle/>
          <a:p>
            <a:pPr algn="ctr"/>
            <a:r>
              <a:rPr lang="en-US" dirty="0"/>
              <a:t>What </a:t>
            </a:r>
            <a:r>
              <a:rPr lang="en-US" dirty="0" smtClean="0"/>
              <a:t>Makes </a:t>
            </a:r>
            <a:r>
              <a:rPr lang="en-US" dirty="0"/>
              <a:t>N</a:t>
            </a:r>
            <a:r>
              <a:rPr lang="en-US" dirty="0" smtClean="0"/>
              <a:t>onprofit </a:t>
            </a:r>
            <a:r>
              <a:rPr lang="en-US" dirty="0"/>
              <a:t>KM </a:t>
            </a:r>
            <a:r>
              <a:rPr lang="en-US" dirty="0" smtClean="0"/>
              <a:t>Unique</a:t>
            </a:r>
            <a:r>
              <a:rPr lang="en-US" dirty="0"/>
              <a:t>?</a:t>
            </a:r>
          </a:p>
        </p:txBody>
      </p:sp>
      <p:sp>
        <p:nvSpPr>
          <p:cNvPr id="3" name="Content Placeholder 2"/>
          <p:cNvSpPr>
            <a:spLocks noGrp="1"/>
          </p:cNvSpPr>
          <p:nvPr>
            <p:ph idx="1"/>
          </p:nvPr>
        </p:nvSpPr>
        <p:spPr/>
        <p:txBody>
          <a:bodyPr/>
          <a:lstStyle/>
          <a:p>
            <a:r>
              <a:rPr lang="en-US" dirty="0" smtClean="0"/>
              <a:t> Principles </a:t>
            </a:r>
            <a:r>
              <a:rPr lang="en-US" dirty="0"/>
              <a:t>are generally the same as with other sectors, the practical application is </a:t>
            </a:r>
            <a:r>
              <a:rPr lang="en-US" dirty="0" smtClean="0"/>
              <a:t>different</a:t>
            </a:r>
          </a:p>
          <a:p>
            <a:pPr marL="0" indent="0">
              <a:buNone/>
            </a:pPr>
            <a:endParaRPr lang="en-US" dirty="0"/>
          </a:p>
          <a:p>
            <a:r>
              <a:rPr lang="en-US" dirty="0" smtClean="0"/>
              <a:t> Smaller </a:t>
            </a:r>
            <a:r>
              <a:rPr lang="en-US" dirty="0"/>
              <a:t>teams, larger turnover </a:t>
            </a:r>
            <a:r>
              <a:rPr lang="en-US" dirty="0" smtClean="0"/>
              <a:t>impact</a:t>
            </a:r>
          </a:p>
          <a:p>
            <a:endParaRPr lang="en-US" dirty="0"/>
          </a:p>
          <a:p>
            <a:r>
              <a:rPr lang="en-US" dirty="0" smtClean="0"/>
              <a:t> Volunteer populations</a:t>
            </a:r>
          </a:p>
          <a:p>
            <a:pPr marL="0" indent="0">
              <a:buNone/>
            </a:pPr>
            <a:endParaRPr lang="en-US" dirty="0"/>
          </a:p>
          <a:p>
            <a:r>
              <a:rPr lang="en-US" dirty="0"/>
              <a:t> </a:t>
            </a:r>
            <a:r>
              <a:rPr lang="en-US" dirty="0" smtClean="0"/>
              <a:t>Bottom line is different </a:t>
            </a:r>
            <a:r>
              <a:rPr lang="en-US" dirty="0"/>
              <a:t>than for </a:t>
            </a:r>
            <a:r>
              <a:rPr lang="en-US" dirty="0" smtClean="0"/>
              <a:t>profits</a:t>
            </a:r>
          </a:p>
          <a:p>
            <a:pPr marL="0" indent="0">
              <a:buNone/>
            </a:pPr>
            <a:endParaRPr lang="en-US" dirty="0"/>
          </a:p>
          <a:p>
            <a:r>
              <a:rPr lang="en-US" dirty="0" smtClean="0"/>
              <a:t> Staff </a:t>
            </a:r>
            <a:r>
              <a:rPr lang="en-US" dirty="0"/>
              <a:t>wear multiple hats and may not be able to </a:t>
            </a:r>
            <a:r>
              <a:rPr lang="en-US" dirty="0" smtClean="0"/>
              <a:t>invest significant </a:t>
            </a:r>
            <a:r>
              <a:rPr lang="en-US" dirty="0"/>
              <a:t>time in KM initiatives</a:t>
            </a:r>
          </a:p>
          <a:p>
            <a:endParaRPr lang="en-US" dirty="0"/>
          </a:p>
          <a:p>
            <a:endParaRPr lang="en-US" dirty="0"/>
          </a:p>
        </p:txBody>
      </p:sp>
      <p:sp>
        <p:nvSpPr>
          <p:cNvPr id="4" name="Slide Number Placeholder 3"/>
          <p:cNvSpPr>
            <a:spLocks noGrp="1"/>
          </p:cNvSpPr>
          <p:nvPr>
            <p:ph type="sldNum" sz="quarter" idx="12"/>
          </p:nvPr>
        </p:nvSpPr>
        <p:spPr/>
        <p:txBody>
          <a:bodyPr/>
          <a:lstStyle/>
          <a:p>
            <a:fld id="{FC029225-EB82-E44B-BF9A-318008015E9B}" type="slidenum">
              <a:rPr lang="en-US" smtClean="0"/>
              <a:pPr/>
              <a:t>4</a:t>
            </a:fld>
            <a:endParaRPr lang="en-US"/>
          </a:p>
        </p:txBody>
      </p:sp>
      <p:pic>
        <p:nvPicPr>
          <p:cNvPr id="5" name="Picture 4" descr="Custom_SmallSequence_2.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6400" y="161636"/>
            <a:ext cx="914333" cy="907343"/>
          </a:xfrm>
          <a:prstGeom prst="rect">
            <a:avLst/>
          </a:prstGeom>
        </p:spPr>
      </p:pic>
    </p:spTree>
    <p:extLst>
      <p:ext uri="{BB962C8B-B14F-4D97-AF65-F5344CB8AC3E}">
        <p14:creationId xmlns:p14="http://schemas.microsoft.com/office/powerpoint/2010/main" val="232906040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0" y="274638"/>
            <a:ext cx="7073900" cy="713055"/>
          </a:xfrm>
        </p:spPr>
        <p:txBody>
          <a:bodyPr/>
          <a:lstStyle/>
          <a:p>
            <a:pPr algn="ctr"/>
            <a:r>
              <a:rPr lang="en-US" dirty="0" smtClean="0"/>
              <a:t>Common Issues in KM</a:t>
            </a:r>
            <a:endParaRPr lang="en-US" dirty="0"/>
          </a:p>
        </p:txBody>
      </p:sp>
      <p:sp>
        <p:nvSpPr>
          <p:cNvPr id="3" name="Content Placeholder 2"/>
          <p:cNvSpPr>
            <a:spLocks noGrp="1"/>
          </p:cNvSpPr>
          <p:nvPr>
            <p:ph idx="1"/>
          </p:nvPr>
        </p:nvSpPr>
        <p:spPr/>
        <p:txBody>
          <a:bodyPr/>
          <a:lstStyle/>
          <a:p>
            <a:r>
              <a:rPr lang="en-US" dirty="0" smtClean="0"/>
              <a:t> </a:t>
            </a:r>
            <a:r>
              <a:rPr lang="en-US" dirty="0"/>
              <a:t>Staff members don’t know about existing resources </a:t>
            </a:r>
            <a:r>
              <a:rPr lang="en-US" dirty="0" smtClean="0"/>
              <a:t>that </a:t>
            </a:r>
            <a:r>
              <a:rPr lang="en-US" dirty="0"/>
              <a:t>could help them make good strategic </a:t>
            </a:r>
            <a:r>
              <a:rPr lang="en-US" dirty="0" smtClean="0"/>
              <a:t>decisions</a:t>
            </a:r>
            <a:endParaRPr lang="en-US" dirty="0"/>
          </a:p>
          <a:p>
            <a:r>
              <a:rPr lang="en-US" dirty="0" smtClean="0"/>
              <a:t> </a:t>
            </a:r>
            <a:r>
              <a:rPr lang="en-US" dirty="0"/>
              <a:t>When a staff member gets sick, takes a leave, retires, resigns, or goes on vacation, then other employees are unable to locate crucial </a:t>
            </a:r>
            <a:r>
              <a:rPr lang="en-US" dirty="0" smtClean="0"/>
              <a:t>information </a:t>
            </a:r>
            <a:endParaRPr lang="en-US" dirty="0"/>
          </a:p>
          <a:p>
            <a:r>
              <a:rPr lang="en-US" dirty="0" smtClean="0"/>
              <a:t> </a:t>
            </a:r>
            <a:r>
              <a:rPr lang="en-US" dirty="0"/>
              <a:t>Staff members don’t know which colleague to approach with questions on a specific </a:t>
            </a:r>
            <a:r>
              <a:rPr lang="en-US" dirty="0" smtClean="0"/>
              <a:t>topic</a:t>
            </a:r>
            <a:endParaRPr lang="en-US" dirty="0"/>
          </a:p>
          <a:p>
            <a:r>
              <a:rPr lang="en-US" dirty="0" smtClean="0"/>
              <a:t> Standard </a:t>
            </a:r>
            <a:r>
              <a:rPr lang="en-US" dirty="0"/>
              <a:t>information that is needed for a routine operation must be gathered by hand from disparate paper and electronic sources each time it is needed </a:t>
            </a:r>
            <a:endParaRPr lang="en-US" dirty="0" smtClean="0"/>
          </a:p>
          <a:p>
            <a:r>
              <a:rPr lang="en-US" dirty="0" smtClean="0"/>
              <a:t> Project teams generate multiple versions of key documents, but no one knows for sure which version is the final one</a:t>
            </a: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FC029225-EB82-E44B-BF9A-318008015E9B}" type="slidenum">
              <a:rPr lang="en-US" smtClean="0"/>
              <a:pPr/>
              <a:t>5</a:t>
            </a:fld>
            <a:endParaRPr lang="en-US"/>
          </a:p>
        </p:txBody>
      </p:sp>
      <p:pic>
        <p:nvPicPr>
          <p:cNvPr id="5" name="Picture 4" descr="Custom_SmallSequence_2.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6400" y="161636"/>
            <a:ext cx="914333" cy="907343"/>
          </a:xfrm>
          <a:prstGeom prst="rect">
            <a:avLst/>
          </a:prstGeom>
        </p:spPr>
      </p:pic>
    </p:spTree>
    <p:extLst>
      <p:ext uri="{BB962C8B-B14F-4D97-AF65-F5344CB8AC3E}">
        <p14:creationId xmlns:p14="http://schemas.microsoft.com/office/powerpoint/2010/main" val="371799469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Objectives of this Webinar</a:t>
            </a:r>
          </a:p>
        </p:txBody>
      </p:sp>
      <p:sp>
        <p:nvSpPr>
          <p:cNvPr id="3" name="Content Placeholder 2"/>
          <p:cNvSpPr>
            <a:spLocks noGrp="1"/>
          </p:cNvSpPr>
          <p:nvPr>
            <p:ph idx="1"/>
          </p:nvPr>
        </p:nvSpPr>
        <p:spPr>
          <a:xfrm>
            <a:off x="1713190" y="1515865"/>
            <a:ext cx="6273838" cy="4525963"/>
          </a:xfrm>
        </p:spPr>
        <p:txBody>
          <a:bodyPr vert="horz" lIns="91440" tIns="45720" rIns="91440" bIns="45720" rtlCol="0" anchor="t">
            <a:normAutofit/>
          </a:bodyPr>
          <a:lstStyle/>
          <a:p>
            <a:pPr marL="0" indent="0">
              <a:buNone/>
            </a:pPr>
            <a:r>
              <a:rPr lang="en-US" dirty="0" smtClean="0"/>
              <a:t>  </a:t>
            </a:r>
          </a:p>
          <a:p>
            <a:r>
              <a:rPr lang="en-US" sz="2200" dirty="0" smtClean="0"/>
              <a:t>  Explore </a:t>
            </a:r>
            <a:r>
              <a:rPr lang="en-US" sz="2200" dirty="0"/>
              <a:t>different </a:t>
            </a:r>
            <a:r>
              <a:rPr lang="en-US" sz="2200" b="1" u="sng" dirty="0"/>
              <a:t>kinds of </a:t>
            </a:r>
            <a:r>
              <a:rPr lang="en-US" sz="2200" b="1" u="sng" dirty="0" smtClean="0"/>
              <a:t>knowledge</a:t>
            </a:r>
            <a:r>
              <a:rPr lang="en-US" sz="2200" dirty="0"/>
              <a:t> </a:t>
            </a:r>
            <a:r>
              <a:rPr lang="en-US" sz="2200" dirty="0" smtClean="0"/>
              <a:t>and </a:t>
            </a:r>
            <a:r>
              <a:rPr lang="en-US" sz="2200" dirty="0"/>
              <a:t>the distinctions between each</a:t>
            </a:r>
          </a:p>
          <a:p>
            <a:pPr marL="0" indent="0">
              <a:buNone/>
            </a:pPr>
            <a:endParaRPr lang="en-US" sz="2200" dirty="0"/>
          </a:p>
          <a:p>
            <a:r>
              <a:rPr lang="en-US" sz="2200" dirty="0" smtClean="0"/>
              <a:t>  Understand different </a:t>
            </a:r>
            <a:r>
              <a:rPr lang="en-US" sz="2200" b="1" u="sng" dirty="0" smtClean="0"/>
              <a:t>approaches to knowledge </a:t>
            </a:r>
            <a:r>
              <a:rPr lang="en-US" sz="2200" b="1" u="sng" dirty="0"/>
              <a:t>management</a:t>
            </a:r>
          </a:p>
          <a:p>
            <a:endParaRPr lang="en-US" sz="2200" dirty="0"/>
          </a:p>
          <a:p>
            <a:r>
              <a:rPr lang="en-US" sz="2200" dirty="0"/>
              <a:t>  </a:t>
            </a:r>
            <a:r>
              <a:rPr lang="en-US" sz="2200" dirty="0" smtClean="0"/>
              <a:t>Examine how to </a:t>
            </a:r>
            <a:r>
              <a:rPr lang="en-US" sz="2200" b="1" u="sng" dirty="0" smtClean="0"/>
              <a:t>create a supportive and enabling culture</a:t>
            </a:r>
            <a:r>
              <a:rPr lang="en-US" sz="2200" b="1" dirty="0" smtClean="0"/>
              <a:t> </a:t>
            </a:r>
            <a:r>
              <a:rPr lang="en-US" sz="2200" dirty="0" smtClean="0"/>
              <a:t>of sharing </a:t>
            </a:r>
            <a:r>
              <a:rPr lang="en-US" sz="2200" dirty="0" smtClean="0"/>
              <a:t>knowledge</a:t>
            </a:r>
          </a:p>
          <a:p>
            <a:pPr marL="0" indent="0">
              <a:buNone/>
            </a:pPr>
            <a:endParaRPr lang="en-US" sz="2200" dirty="0">
              <a:solidFill>
                <a:srgbClr val="FFFFFF"/>
              </a:solidFill>
            </a:endParaRPr>
          </a:p>
        </p:txBody>
      </p:sp>
      <p:sp>
        <p:nvSpPr>
          <p:cNvPr id="4" name="Slide Number Placeholder 3"/>
          <p:cNvSpPr>
            <a:spLocks noGrp="1"/>
          </p:cNvSpPr>
          <p:nvPr>
            <p:ph type="sldNum" sz="quarter" idx="12"/>
          </p:nvPr>
        </p:nvSpPr>
        <p:spPr/>
        <p:txBody>
          <a:bodyPr/>
          <a:lstStyle/>
          <a:p>
            <a:fld id="{FC029225-EB82-E44B-BF9A-318008015E9B}" type="slidenum">
              <a:rPr lang="en-US" smtClean="0"/>
              <a:pPr/>
              <a:t>6</a:t>
            </a:fld>
            <a:endParaRPr lang="en-US"/>
          </a:p>
        </p:txBody>
      </p:sp>
      <p:pic>
        <p:nvPicPr>
          <p:cNvPr id="5" name="Picture 4" descr="Custom_SmallSequence_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400" y="161636"/>
            <a:ext cx="914333" cy="907343"/>
          </a:xfrm>
          <a:prstGeom prst="rect">
            <a:avLst/>
          </a:prstGeom>
        </p:spPr>
      </p:pic>
    </p:spTree>
    <p:extLst>
      <p:ext uri="{BB962C8B-B14F-4D97-AF65-F5344CB8AC3E}">
        <p14:creationId xmlns:p14="http://schemas.microsoft.com/office/powerpoint/2010/main" val="315082282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Kinds of Knowledge</a:t>
            </a:r>
            <a:endParaRPr lang="en-US" dirty="0"/>
          </a:p>
        </p:txBody>
      </p:sp>
      <p:sp>
        <p:nvSpPr>
          <p:cNvPr id="3" name="Content Placeholder 2"/>
          <p:cNvSpPr>
            <a:spLocks noGrp="1"/>
          </p:cNvSpPr>
          <p:nvPr>
            <p:ph idx="1"/>
          </p:nvPr>
        </p:nvSpPr>
        <p:spPr>
          <a:xfrm>
            <a:off x="1444346" y="1505951"/>
            <a:ext cx="6273838" cy="4525963"/>
          </a:xfrm>
        </p:spPr>
        <p:txBody>
          <a:bodyPr vert="horz" lIns="91440" tIns="45720" rIns="91440" bIns="45720" rtlCol="0" anchor="t">
            <a:normAutofit/>
          </a:bodyPr>
          <a:lstStyle/>
          <a:p>
            <a:pPr marL="0" indent="0" algn="ctr">
              <a:buNone/>
            </a:pPr>
            <a:endParaRPr lang="en-US" dirty="0"/>
          </a:p>
          <a:p>
            <a:pPr marL="0" indent="0" algn="ctr">
              <a:buNone/>
            </a:pPr>
            <a:r>
              <a:rPr lang="en-US" sz="2800" i="1" dirty="0"/>
              <a:t>Tacit </a:t>
            </a:r>
            <a:r>
              <a:rPr lang="en-US" sz="2800" dirty="0"/>
              <a:t>knowledge vs. </a:t>
            </a:r>
            <a:r>
              <a:rPr lang="en-US" sz="2800" i="1" dirty="0"/>
              <a:t>explicit </a:t>
            </a:r>
            <a:r>
              <a:rPr lang="en-US" sz="2800" dirty="0"/>
              <a:t>knowledge</a:t>
            </a:r>
          </a:p>
          <a:p>
            <a:pPr marL="0" indent="0" algn="ctr">
              <a:buNone/>
            </a:pPr>
            <a:endParaRPr lang="en-US" dirty="0"/>
          </a:p>
          <a:p>
            <a:pPr marL="0" indent="0" algn="ctr">
              <a:buNone/>
            </a:pPr>
            <a:endParaRPr lang="en-US" dirty="0"/>
          </a:p>
          <a:p>
            <a:pPr marL="0" indent="0" algn="ctr">
              <a:buNone/>
            </a:pPr>
            <a:r>
              <a:rPr lang="en-US" sz="2400" u="sng" dirty="0"/>
              <a:t>How do these relate to your organization?</a:t>
            </a:r>
          </a:p>
        </p:txBody>
      </p:sp>
      <p:sp>
        <p:nvSpPr>
          <p:cNvPr id="4" name="Slide Number Placeholder 3"/>
          <p:cNvSpPr>
            <a:spLocks noGrp="1"/>
          </p:cNvSpPr>
          <p:nvPr>
            <p:ph type="sldNum" sz="quarter" idx="12"/>
          </p:nvPr>
        </p:nvSpPr>
        <p:spPr/>
        <p:txBody>
          <a:bodyPr/>
          <a:lstStyle/>
          <a:p>
            <a:fld id="{FC029225-EB82-E44B-BF9A-318008015E9B}" type="slidenum">
              <a:rPr lang="en-US" smtClean="0"/>
              <a:pPr/>
              <a:t>7</a:t>
            </a:fld>
            <a:endParaRPr lang="en-US"/>
          </a:p>
        </p:txBody>
      </p:sp>
      <p:pic>
        <p:nvPicPr>
          <p:cNvPr id="5" name="Picture 4" descr="SecondaryLogo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7279" y="161637"/>
            <a:ext cx="901132" cy="912092"/>
          </a:xfrm>
          <a:prstGeom prst="rect">
            <a:avLst/>
          </a:prstGeom>
        </p:spPr>
      </p:pic>
    </p:spTree>
    <p:extLst>
      <p:ext uri="{BB962C8B-B14F-4D97-AF65-F5344CB8AC3E}">
        <p14:creationId xmlns:p14="http://schemas.microsoft.com/office/powerpoint/2010/main" val="315674264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smtClean="0"/>
              <a:t>Kinds of Knowledge</a:t>
            </a:r>
            <a:endParaRPr lang="en-US" dirty="0">
              <a:solidFill>
                <a:srgbClr val="000000"/>
              </a:solidFill>
            </a:endParaRPr>
          </a:p>
        </p:txBody>
      </p:sp>
      <p:sp>
        <p:nvSpPr>
          <p:cNvPr id="3" name="Content Placeholder 2"/>
          <p:cNvSpPr>
            <a:spLocks noGrp="1"/>
          </p:cNvSpPr>
          <p:nvPr>
            <p:ph idx="1"/>
          </p:nvPr>
        </p:nvSpPr>
        <p:spPr>
          <a:xfrm>
            <a:off x="1594899" y="1483617"/>
            <a:ext cx="6273838" cy="4525963"/>
          </a:xfrm>
        </p:spPr>
        <p:txBody>
          <a:bodyPr vert="horz" lIns="91440" tIns="45720" rIns="91440" bIns="45720" rtlCol="0" anchor="t">
            <a:normAutofit/>
          </a:bodyPr>
          <a:lstStyle/>
          <a:p>
            <a:pPr marL="0" indent="0" algn="ctr">
              <a:buNone/>
            </a:pPr>
            <a:r>
              <a:rPr lang="en-US" sz="3200" b="1" dirty="0"/>
              <a:t>Tacit vs. </a:t>
            </a:r>
            <a:r>
              <a:rPr lang="en-US" sz="3200" b="1" dirty="0" smtClean="0"/>
              <a:t>Explicit</a:t>
            </a:r>
            <a:endParaRPr lang="en-US" sz="3200" b="1" dirty="0"/>
          </a:p>
          <a:p>
            <a:endParaRPr lang="en-US" sz="2800" dirty="0"/>
          </a:p>
          <a:p>
            <a:r>
              <a:rPr lang="en-US" dirty="0"/>
              <a:t>  Explicit knowledge</a:t>
            </a:r>
          </a:p>
          <a:p>
            <a:pPr lvl="1"/>
            <a:r>
              <a:rPr lang="en-US" sz="1800" dirty="0"/>
              <a:t>can be expressed in numbers or words...essentially, explicit knowledge is “knowing about”</a:t>
            </a:r>
          </a:p>
          <a:p>
            <a:endParaRPr lang="en-US" dirty="0" smtClean="0"/>
          </a:p>
          <a:p>
            <a:r>
              <a:rPr lang="en-US" dirty="0" smtClean="0"/>
              <a:t>  </a:t>
            </a:r>
            <a:r>
              <a:rPr lang="en-US" sz="2200" dirty="0" smtClean="0"/>
              <a:t>Tacit </a:t>
            </a:r>
            <a:r>
              <a:rPr lang="en-US" sz="2200" dirty="0"/>
              <a:t>knowledge</a:t>
            </a:r>
          </a:p>
          <a:p>
            <a:pPr lvl="1"/>
            <a:r>
              <a:rPr lang="en-US" sz="1800" dirty="0"/>
              <a:t>is “knowing how” and </a:t>
            </a:r>
            <a:r>
              <a:rPr lang="en-US" sz="1800" dirty="0" smtClean="0"/>
              <a:t>includes contexts, </a:t>
            </a:r>
            <a:r>
              <a:rPr lang="en-US" sz="1800" dirty="0"/>
              <a:t>insights, intuition, and hunches -- which are often built by experience and difficult to formalize and share</a:t>
            </a:r>
          </a:p>
          <a:p>
            <a:pPr lvl="1">
              <a:lnSpc>
                <a:spcPts val="2400"/>
              </a:lnSpc>
            </a:pPr>
            <a:endParaRPr lang="en-US" dirty="0"/>
          </a:p>
          <a:p>
            <a:pPr lvl="1">
              <a:lnSpc>
                <a:spcPts val="2400"/>
              </a:lnSpc>
            </a:pPr>
            <a:endParaRPr lang="en-US" dirty="0"/>
          </a:p>
        </p:txBody>
      </p:sp>
      <p:sp>
        <p:nvSpPr>
          <p:cNvPr id="4" name="Slide Number Placeholder 3"/>
          <p:cNvSpPr>
            <a:spLocks noGrp="1"/>
          </p:cNvSpPr>
          <p:nvPr>
            <p:ph type="sldNum" sz="quarter" idx="12"/>
          </p:nvPr>
        </p:nvSpPr>
        <p:spPr/>
        <p:txBody>
          <a:bodyPr/>
          <a:lstStyle/>
          <a:p>
            <a:fld id="{FC029225-EB82-E44B-BF9A-318008015E9B}" type="slidenum">
              <a:rPr lang="en-US" smtClean="0"/>
              <a:pPr/>
              <a:t>8</a:t>
            </a:fld>
            <a:endParaRPr lang="en-US"/>
          </a:p>
        </p:txBody>
      </p:sp>
      <p:pic>
        <p:nvPicPr>
          <p:cNvPr id="5" name="Picture 4" descr="SecondaryLogo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7279" y="161637"/>
            <a:ext cx="901132" cy="912092"/>
          </a:xfrm>
          <a:prstGeom prst="rect">
            <a:avLst/>
          </a:prstGeom>
        </p:spPr>
      </p:pic>
    </p:spTree>
    <p:extLst>
      <p:ext uri="{BB962C8B-B14F-4D97-AF65-F5344CB8AC3E}">
        <p14:creationId xmlns:p14="http://schemas.microsoft.com/office/powerpoint/2010/main" val="345825984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 Quick Example</a:t>
            </a:r>
            <a:endParaRPr lang="en-US" dirty="0"/>
          </a:p>
        </p:txBody>
      </p:sp>
      <p:sp>
        <p:nvSpPr>
          <p:cNvPr id="3" name="Content Placeholder 2"/>
          <p:cNvSpPr>
            <a:spLocks noGrp="1"/>
          </p:cNvSpPr>
          <p:nvPr>
            <p:ph idx="1"/>
          </p:nvPr>
        </p:nvSpPr>
        <p:spPr>
          <a:xfrm>
            <a:off x="1713190" y="1515865"/>
            <a:ext cx="6273838" cy="4525963"/>
          </a:xfrm>
        </p:spPr>
        <p:txBody>
          <a:bodyPr vert="horz" lIns="91440" tIns="45720" rIns="91440" bIns="45720" rtlCol="0" anchor="t">
            <a:normAutofit fontScale="92500"/>
          </a:bodyPr>
          <a:lstStyle/>
          <a:p>
            <a:pPr marL="0" indent="0">
              <a:buNone/>
            </a:pPr>
            <a:endParaRPr lang="en-US" sz="2200" dirty="0" smtClean="0">
              <a:solidFill>
                <a:srgbClr val="FF0000"/>
              </a:solidFill>
            </a:endParaRPr>
          </a:p>
          <a:p>
            <a:pPr marL="0" indent="0">
              <a:buNone/>
            </a:pPr>
            <a:r>
              <a:rPr lang="en-US" sz="2200" dirty="0" smtClean="0"/>
              <a:t>A </a:t>
            </a:r>
            <a:r>
              <a:rPr lang="en-US" sz="2200" dirty="0"/>
              <a:t>retiring </a:t>
            </a:r>
            <a:r>
              <a:rPr lang="en-US" sz="2200" dirty="0" smtClean="0"/>
              <a:t>executive director leaves </a:t>
            </a:r>
            <a:r>
              <a:rPr lang="en-US" sz="2200" dirty="0"/>
              <a:t>your organization. They have entered contact information </a:t>
            </a:r>
            <a:r>
              <a:rPr lang="en-US" sz="2200" dirty="0" smtClean="0"/>
              <a:t>into your organization's CRM/Donor Management tool. However, there is a vast amount of knowledge about those contacts stored within the outgoing executive director’s head and is not documented anywhere.</a:t>
            </a:r>
          </a:p>
          <a:p>
            <a:pPr marL="0" indent="0">
              <a:buNone/>
            </a:pPr>
            <a:endParaRPr lang="en-US" sz="2200" dirty="0" smtClean="0">
              <a:solidFill>
                <a:srgbClr val="FF0000"/>
              </a:solidFill>
            </a:endParaRPr>
          </a:p>
          <a:p>
            <a:pPr marL="0" indent="0">
              <a:buNone/>
            </a:pPr>
            <a:endParaRPr lang="en-US" sz="2200" dirty="0">
              <a:solidFill>
                <a:srgbClr val="FF0000"/>
              </a:solidFill>
            </a:endParaRPr>
          </a:p>
          <a:p>
            <a:pPr marL="0" indent="0">
              <a:lnSpc>
                <a:spcPct val="100000"/>
              </a:lnSpc>
              <a:buNone/>
            </a:pPr>
            <a:r>
              <a:rPr lang="en-US" sz="1600" i="1" dirty="0" smtClean="0">
                <a:solidFill>
                  <a:srgbClr val="FFFFFF"/>
                </a:solidFill>
              </a:rPr>
              <a:t>* Third Sector New England (TSNE) Leadership New England Report </a:t>
            </a:r>
          </a:p>
          <a:p>
            <a:pPr marL="0" indent="0">
              <a:lnSpc>
                <a:spcPct val="100000"/>
              </a:lnSpc>
              <a:buNone/>
            </a:pPr>
            <a:r>
              <a:rPr lang="en-US" sz="1400" i="1" dirty="0" smtClean="0">
                <a:solidFill>
                  <a:srgbClr val="FFFFFF"/>
                </a:solidFill>
              </a:rPr>
              <a:t>(</a:t>
            </a:r>
            <a:r>
              <a:rPr lang="en-US" sz="1400" i="1" dirty="0">
                <a:solidFill>
                  <a:srgbClr val="FFFFFF"/>
                </a:solidFill>
              </a:rPr>
              <a:t>http://</a:t>
            </a:r>
            <a:r>
              <a:rPr lang="en-US" sz="1400" i="1" dirty="0" err="1">
                <a:solidFill>
                  <a:srgbClr val="FFFFFF"/>
                </a:solidFill>
              </a:rPr>
              <a:t>tsne.org</a:t>
            </a:r>
            <a:r>
              <a:rPr lang="en-US" sz="1400" i="1" dirty="0">
                <a:solidFill>
                  <a:srgbClr val="FFFFFF"/>
                </a:solidFill>
              </a:rPr>
              <a:t>/leadership-new-</a:t>
            </a:r>
            <a:r>
              <a:rPr lang="en-US" sz="1400" i="1" dirty="0" err="1" smtClean="0">
                <a:solidFill>
                  <a:srgbClr val="FFFFFF"/>
                </a:solidFill>
              </a:rPr>
              <a:t>england</a:t>
            </a:r>
            <a:r>
              <a:rPr lang="en-US" sz="1400" i="1" dirty="0" smtClean="0">
                <a:solidFill>
                  <a:srgbClr val="FFFFFF"/>
                </a:solidFill>
              </a:rPr>
              <a:t>)</a:t>
            </a:r>
            <a:endParaRPr lang="en-US" sz="1400" i="1" dirty="0">
              <a:solidFill>
                <a:srgbClr val="FFFFFF"/>
              </a:solidFill>
            </a:endParaRPr>
          </a:p>
          <a:p>
            <a:pPr lvl="1"/>
            <a:r>
              <a:rPr lang="en-US" sz="1400" i="1" dirty="0" smtClean="0">
                <a:solidFill>
                  <a:srgbClr val="FFFFFF"/>
                </a:solidFill>
              </a:rPr>
              <a:t>68.2% of MA nonprofit leaders leaving within 5 years</a:t>
            </a:r>
          </a:p>
          <a:p>
            <a:pPr lvl="1"/>
            <a:r>
              <a:rPr lang="en-US" sz="1400" i="1" dirty="0" smtClean="0">
                <a:solidFill>
                  <a:srgbClr val="FFFFFF"/>
                </a:solidFill>
              </a:rPr>
              <a:t>65.5% of MA nonprofit organizations have 0-10 staff</a:t>
            </a:r>
          </a:p>
          <a:p>
            <a:pPr marL="0" indent="0">
              <a:buNone/>
            </a:pPr>
            <a:endParaRPr lang="en-US" sz="2200" dirty="0" smtClean="0">
              <a:solidFill>
                <a:srgbClr val="FF0000"/>
              </a:solidFill>
            </a:endParaRPr>
          </a:p>
        </p:txBody>
      </p:sp>
      <p:sp>
        <p:nvSpPr>
          <p:cNvPr id="4" name="Slide Number Placeholder 3"/>
          <p:cNvSpPr>
            <a:spLocks noGrp="1"/>
          </p:cNvSpPr>
          <p:nvPr>
            <p:ph type="sldNum" sz="quarter" idx="12"/>
          </p:nvPr>
        </p:nvSpPr>
        <p:spPr/>
        <p:txBody>
          <a:bodyPr/>
          <a:lstStyle/>
          <a:p>
            <a:fld id="{FC029225-EB82-E44B-BF9A-318008015E9B}" type="slidenum">
              <a:rPr lang="en-US" smtClean="0"/>
              <a:pPr/>
              <a:t>9</a:t>
            </a:fld>
            <a:endParaRPr lang="en-US"/>
          </a:p>
        </p:txBody>
      </p:sp>
      <p:pic>
        <p:nvPicPr>
          <p:cNvPr id="5" name="Picture 4" descr="SecondaryLogo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7279" y="161637"/>
            <a:ext cx="901132" cy="912092"/>
          </a:xfrm>
          <a:prstGeom prst="rect">
            <a:avLst/>
          </a:prstGeom>
        </p:spPr>
      </p:pic>
    </p:spTree>
    <p:extLst>
      <p:ext uri="{BB962C8B-B14F-4D97-AF65-F5344CB8AC3E}">
        <p14:creationId xmlns:p14="http://schemas.microsoft.com/office/powerpoint/2010/main" val="191566736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Annkissam presentation templat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8620</TotalTime>
  <Words>1777</Words>
  <Application>Microsoft Macintosh PowerPoint</Application>
  <PresentationFormat>On-screen Show (4:3)</PresentationFormat>
  <Paragraphs>265</Paragraphs>
  <Slides>27</Slides>
  <Notes>19</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Annkissam presentation template</vt:lpstr>
      <vt:lpstr>PowerPoint Presentation</vt:lpstr>
      <vt:lpstr>Annkissam’s KM Experience</vt:lpstr>
      <vt:lpstr>What is Knowledge Management?</vt:lpstr>
      <vt:lpstr>What Makes Nonprofit KM Unique?</vt:lpstr>
      <vt:lpstr>Common Issues in KM</vt:lpstr>
      <vt:lpstr>Objectives of this Webinar</vt:lpstr>
      <vt:lpstr>Kinds of Knowledge</vt:lpstr>
      <vt:lpstr>Kinds of Knowledge</vt:lpstr>
      <vt:lpstr>A Quick Example</vt:lpstr>
      <vt:lpstr>Kinds of Knowledge</vt:lpstr>
      <vt:lpstr>Kinds of Knowledge</vt:lpstr>
      <vt:lpstr>Kinds of Knowledge</vt:lpstr>
      <vt:lpstr>PowerPoint Presentation</vt:lpstr>
      <vt:lpstr>Approaches to Knowledge Management</vt:lpstr>
      <vt:lpstr>A Quick Example</vt:lpstr>
      <vt:lpstr>Approaches to Knowledge Management</vt:lpstr>
      <vt:lpstr>Approaches to Knowledge Management</vt:lpstr>
      <vt:lpstr>A Quick Example</vt:lpstr>
      <vt:lpstr>Approaches to Knowledge Management</vt:lpstr>
      <vt:lpstr>Creating a Supportive, Enabling Culture</vt:lpstr>
      <vt:lpstr>Creating a Supportive, Enabling Culture</vt:lpstr>
      <vt:lpstr>Creating a Supportive, Enabling Culture</vt:lpstr>
      <vt:lpstr>Creating a Supportive, Enabling Culture</vt:lpstr>
      <vt:lpstr>Common Missteps When Planning a Knowledge Management Initiative</vt:lpstr>
      <vt:lpstr>What Can Successful KM Do?</vt:lpstr>
      <vt:lpstr>A Model for Success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Lucia</dc:creator>
  <cp:lastModifiedBy>Kevin</cp:lastModifiedBy>
  <cp:revision>382</cp:revision>
  <dcterms:created xsi:type="dcterms:W3CDTF">2013-12-04T18:26:50Z</dcterms:created>
  <dcterms:modified xsi:type="dcterms:W3CDTF">2015-07-22T13:37:51Z</dcterms:modified>
</cp:coreProperties>
</file>