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280" r:id="rId5"/>
    <p:sldMasterId id="2147484282" r:id="rId6"/>
    <p:sldMasterId id="2147484294" r:id="rId7"/>
    <p:sldMasterId id="2147484297" r:id="rId8"/>
  </p:sldMasterIdLst>
  <p:notesMasterIdLst>
    <p:notesMasterId r:id="rId28"/>
  </p:notesMasterIdLst>
  <p:handoutMasterIdLst>
    <p:handoutMasterId r:id="rId29"/>
  </p:handoutMasterIdLst>
  <p:sldIdLst>
    <p:sldId id="482" r:id="rId9"/>
    <p:sldId id="483" r:id="rId10"/>
    <p:sldId id="365" r:id="rId11"/>
    <p:sldId id="484" r:id="rId12"/>
    <p:sldId id="494" r:id="rId13"/>
    <p:sldId id="453" r:id="rId14"/>
    <p:sldId id="456" r:id="rId15"/>
    <p:sldId id="455" r:id="rId16"/>
    <p:sldId id="490" r:id="rId17"/>
    <p:sldId id="462" r:id="rId18"/>
    <p:sldId id="468" r:id="rId19"/>
    <p:sldId id="469" r:id="rId20"/>
    <p:sldId id="473" r:id="rId21"/>
    <p:sldId id="479" r:id="rId22"/>
    <p:sldId id="486" r:id="rId23"/>
    <p:sldId id="491" r:id="rId24"/>
    <p:sldId id="495" r:id="rId25"/>
    <p:sldId id="496" r:id="rId26"/>
    <p:sldId id="472" r:id="rId27"/>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a:cs typeface="ヒラギノ角ゴ Pro W3"/>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a:cs typeface="ヒラギノ角ゴ Pro W3"/>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a:cs typeface="ヒラギノ角ゴ Pro W3"/>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a:cs typeface="ヒラギノ角ゴ Pro W3"/>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a:cs typeface="ヒラギノ角ゴ Pro W3"/>
      </a:defRPr>
    </a:lvl5pPr>
    <a:lvl6pPr marL="2286000" algn="l" defTabSz="914400" rtl="0" eaLnBrk="1" latinLnBrk="0" hangingPunct="1">
      <a:defRPr sz="2400" kern="1200">
        <a:solidFill>
          <a:schemeClr val="tx1"/>
        </a:solidFill>
        <a:latin typeface="Arial" pitchFamily="34" charset="0"/>
        <a:ea typeface="ヒラギノ角ゴ Pro W3"/>
        <a:cs typeface="ヒラギノ角ゴ Pro W3"/>
      </a:defRPr>
    </a:lvl6pPr>
    <a:lvl7pPr marL="2743200" algn="l" defTabSz="914400" rtl="0" eaLnBrk="1" latinLnBrk="0" hangingPunct="1">
      <a:defRPr sz="2400" kern="1200">
        <a:solidFill>
          <a:schemeClr val="tx1"/>
        </a:solidFill>
        <a:latin typeface="Arial" pitchFamily="34" charset="0"/>
        <a:ea typeface="ヒラギノ角ゴ Pro W3"/>
        <a:cs typeface="ヒラギノ角ゴ Pro W3"/>
      </a:defRPr>
    </a:lvl7pPr>
    <a:lvl8pPr marL="3200400" algn="l" defTabSz="914400" rtl="0" eaLnBrk="1" latinLnBrk="0" hangingPunct="1">
      <a:defRPr sz="2400" kern="1200">
        <a:solidFill>
          <a:schemeClr val="tx1"/>
        </a:solidFill>
        <a:latin typeface="Arial" pitchFamily="34" charset="0"/>
        <a:ea typeface="ヒラギノ角ゴ Pro W3"/>
        <a:cs typeface="ヒラギノ角ゴ Pro W3"/>
      </a:defRPr>
    </a:lvl8pPr>
    <a:lvl9pPr marL="3657600" algn="l" defTabSz="914400" rtl="0" eaLnBrk="1" latinLnBrk="0" hangingPunct="1">
      <a:defRPr sz="2400" kern="1200">
        <a:solidFill>
          <a:schemeClr val="tx1"/>
        </a:solidFill>
        <a:latin typeface="Arial" pitchFamily="34" charset="0"/>
        <a:ea typeface="ヒラギノ角ゴ Pro W3"/>
        <a:cs typeface="ヒラギノ角ゴ Pro W3"/>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49C"/>
    <a:srgbClr val="3C3CB6"/>
    <a:srgbClr val="0000CC"/>
    <a:srgbClr val="33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6825" autoAdjust="0"/>
  </p:normalViewPr>
  <p:slideViewPr>
    <p:cSldViewPr>
      <p:cViewPr>
        <p:scale>
          <a:sx n="84" d="100"/>
          <a:sy n="84" d="100"/>
        </p:scale>
        <p:origin x="-966" y="-72"/>
      </p:cViewPr>
      <p:guideLst>
        <p:guide orient="horz" pos="2160"/>
        <p:guide pos="2880"/>
      </p:guideLst>
    </p:cSldViewPr>
  </p:slideViewPr>
  <p:outlineViewPr>
    <p:cViewPr>
      <p:scale>
        <a:sx n="33" d="100"/>
        <a:sy n="33" d="100"/>
      </p:scale>
      <p:origin x="0" y="39372"/>
    </p:cViewPr>
  </p:outlineViewPr>
  <p:notesTextViewPr>
    <p:cViewPr>
      <p:scale>
        <a:sx n="100" d="100"/>
        <a:sy n="100" d="100"/>
      </p:scale>
      <p:origin x="0" y="0"/>
    </p:cViewPr>
  </p:notesTextViewPr>
  <p:sorterViewPr>
    <p:cViewPr varScale="1">
      <p:scale>
        <a:sx n="100" d="100"/>
        <a:sy n="100" d="100"/>
      </p:scale>
      <p:origin x="0" y="1650"/>
    </p:cViewPr>
  </p:sorterViewPr>
  <p:notesViewPr>
    <p:cSldViewPr>
      <p:cViewPr>
        <p:scale>
          <a:sx n="200" d="100"/>
          <a:sy n="200" d="100"/>
        </p:scale>
        <p:origin x="708" y="3516"/>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5C39C280-FBD6-4697-B345-683D11FBBF6C}" type="datetimeFigureOut">
              <a:rPr lang="en-US"/>
              <a:pPr>
                <a:defRPr/>
              </a:pPr>
              <a:t>5/19/2015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430A6F81-1FA3-456C-8D90-B0935A212423}" type="slidenum">
              <a:rPr lang="en-US"/>
              <a:pPr>
                <a:defRPr/>
              </a:pPr>
              <a:t>‹#›</a:t>
            </a:fld>
            <a:endParaRPr lang="en-US" dirty="0"/>
          </a:p>
        </p:txBody>
      </p:sp>
    </p:spTree>
    <p:extLst>
      <p:ext uri="{BB962C8B-B14F-4D97-AF65-F5344CB8AC3E}">
        <p14:creationId xmlns:p14="http://schemas.microsoft.com/office/powerpoint/2010/main" val="496577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dirty="0"/>
          </a:p>
        </p:txBody>
      </p:sp>
      <p:sp>
        <p:nvSpPr>
          <p:cNvPr id="9219" name="Rectangle 3"/>
          <p:cNvSpPr>
            <a:spLocks noGrp="1" noChangeArrowheads="1"/>
          </p:cNvSpPr>
          <p:nvPr>
            <p:ph type="dt" idx="1"/>
          </p:nvPr>
        </p:nvSpPr>
        <p:spPr bwMode="auto">
          <a:xfrm>
            <a:off x="397256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atin typeface="Arial" charset="0"/>
                <a:ea typeface="ヒラギノ角ゴ Pro W3" pitchFamily="1" charset="-128"/>
                <a:cs typeface="+mn-cs"/>
              </a:defRPr>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dirty="0"/>
          </a:p>
        </p:txBody>
      </p:sp>
      <p:sp>
        <p:nvSpPr>
          <p:cNvPr id="9223"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atin typeface="Arial" charset="0"/>
                <a:ea typeface="ヒラギノ角ゴ Pro W3" pitchFamily="1" charset="-128"/>
                <a:cs typeface="+mn-cs"/>
              </a:defRPr>
            </a:lvl1pPr>
          </a:lstStyle>
          <a:p>
            <a:pPr>
              <a:defRPr/>
            </a:pPr>
            <a:fld id="{7EF67901-E0D3-47C9-9416-4F60113C19AC}" type="slidenum">
              <a:rPr lang="en-US"/>
              <a:pPr>
                <a:defRPr/>
              </a:pPr>
              <a:t>‹#›</a:t>
            </a:fld>
            <a:endParaRPr lang="en-US" dirty="0"/>
          </a:p>
        </p:txBody>
      </p:sp>
    </p:spTree>
    <p:extLst>
      <p:ext uri="{BB962C8B-B14F-4D97-AF65-F5344CB8AC3E}">
        <p14:creationId xmlns:p14="http://schemas.microsoft.com/office/powerpoint/2010/main" val="18897793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50" charset="0"/>
        <a:ea typeface="ヒラギノ角ゴ Pro W3" pitchFamily="1" charset="-128"/>
        <a:cs typeface="ヒラギノ角ゴ Pro W3" pitchFamily="1" charset="-128"/>
      </a:defRPr>
    </a:lvl1pPr>
    <a:lvl2pPr marL="457200" algn="l" rtl="0" eaLnBrk="0" fontAlgn="base" hangingPunct="0">
      <a:spcBef>
        <a:spcPct val="30000"/>
      </a:spcBef>
      <a:spcAft>
        <a:spcPct val="0"/>
      </a:spcAft>
      <a:defRPr sz="1200" kern="1200">
        <a:solidFill>
          <a:schemeClr val="tx1"/>
        </a:solidFill>
        <a:latin typeface="Arial" pitchFamily="50" charset="0"/>
        <a:ea typeface="ヒラギノ角ゴ Pro W3" pitchFamily="1" charset="-128"/>
        <a:cs typeface="ヒラギノ角ゴ Pro W3" pitchFamily="1" charset="-128"/>
      </a:defRPr>
    </a:lvl2pPr>
    <a:lvl3pPr marL="914400" algn="l" rtl="0" eaLnBrk="0" fontAlgn="base" hangingPunct="0">
      <a:spcBef>
        <a:spcPct val="30000"/>
      </a:spcBef>
      <a:spcAft>
        <a:spcPct val="0"/>
      </a:spcAft>
      <a:defRPr sz="1200" kern="1200">
        <a:solidFill>
          <a:schemeClr val="tx1"/>
        </a:solidFill>
        <a:latin typeface="Arial" pitchFamily="50" charset="0"/>
        <a:ea typeface="ヒラギノ角ゴ Pro W3" pitchFamily="1" charset="-128"/>
        <a:cs typeface="ヒラギノ角ゴ Pro W3" pitchFamily="1" charset="-128"/>
      </a:defRPr>
    </a:lvl3pPr>
    <a:lvl4pPr marL="1371600" algn="l" rtl="0" eaLnBrk="0" fontAlgn="base" hangingPunct="0">
      <a:spcBef>
        <a:spcPct val="30000"/>
      </a:spcBef>
      <a:spcAft>
        <a:spcPct val="0"/>
      </a:spcAft>
      <a:defRPr sz="1200" kern="1200">
        <a:solidFill>
          <a:schemeClr val="tx1"/>
        </a:solidFill>
        <a:latin typeface="Arial" pitchFamily="50" charset="0"/>
        <a:ea typeface="ヒラギノ角ゴ Pro W3" pitchFamily="1" charset="-128"/>
        <a:cs typeface="ヒラギノ角ゴ Pro W3" pitchFamily="1" charset="-128"/>
      </a:defRPr>
    </a:lvl4pPr>
    <a:lvl5pPr marL="1828800" algn="l" rtl="0" eaLnBrk="0" fontAlgn="base" hangingPunct="0">
      <a:spcBef>
        <a:spcPct val="30000"/>
      </a:spcBef>
      <a:spcAft>
        <a:spcPct val="0"/>
      </a:spcAft>
      <a:defRPr sz="1200" kern="1200">
        <a:solidFill>
          <a:schemeClr val="tx1"/>
        </a:solidFill>
        <a:latin typeface="Arial" pitchFamily="50" charset="0"/>
        <a:ea typeface="ヒラギノ角ゴ Pro W3" pitchFamily="1" charset="-128"/>
        <a:cs typeface="ヒラギノ角ゴ Pro W3" pitchFamily="1"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3</a:t>
            </a:fld>
            <a:endParaRPr lang="en-US" dirty="0"/>
          </a:p>
        </p:txBody>
      </p:sp>
    </p:spTree>
    <p:extLst>
      <p:ext uri="{BB962C8B-B14F-4D97-AF65-F5344CB8AC3E}">
        <p14:creationId xmlns:p14="http://schemas.microsoft.com/office/powerpoint/2010/main" val="3187135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13</a:t>
            </a:fld>
            <a:endParaRPr lang="en-US" dirty="0"/>
          </a:p>
        </p:txBody>
      </p:sp>
    </p:spTree>
    <p:extLst>
      <p:ext uri="{BB962C8B-B14F-4D97-AF65-F5344CB8AC3E}">
        <p14:creationId xmlns:p14="http://schemas.microsoft.com/office/powerpoint/2010/main" val="1427972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14</a:t>
            </a:fld>
            <a:endParaRPr lang="en-US" dirty="0"/>
          </a:p>
        </p:txBody>
      </p:sp>
    </p:spTree>
    <p:extLst>
      <p:ext uri="{BB962C8B-B14F-4D97-AF65-F5344CB8AC3E}">
        <p14:creationId xmlns:p14="http://schemas.microsoft.com/office/powerpoint/2010/main" val="2753522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solidFill>
                  <a:prstClr val="black"/>
                </a:solidFill>
              </a:rPr>
              <a:pPr>
                <a:defRPr/>
              </a:pPr>
              <a:t>15</a:t>
            </a:fld>
            <a:endParaRPr lang="en-US" dirty="0">
              <a:solidFill>
                <a:prstClr val="black"/>
              </a:solidFill>
            </a:endParaRPr>
          </a:p>
        </p:txBody>
      </p:sp>
    </p:spTree>
    <p:extLst>
      <p:ext uri="{BB962C8B-B14F-4D97-AF65-F5344CB8AC3E}">
        <p14:creationId xmlns:p14="http://schemas.microsoft.com/office/powerpoint/2010/main" val="307665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solidFill>
                  <a:prstClr val="black"/>
                </a:solidFill>
              </a:rPr>
              <a:pPr>
                <a:defRPr/>
              </a:pPr>
              <a:t>16</a:t>
            </a:fld>
            <a:endParaRPr lang="en-US" dirty="0">
              <a:solidFill>
                <a:prstClr val="black"/>
              </a:solidFill>
            </a:endParaRPr>
          </a:p>
        </p:txBody>
      </p:sp>
    </p:spTree>
    <p:extLst>
      <p:ext uri="{BB962C8B-B14F-4D97-AF65-F5344CB8AC3E}">
        <p14:creationId xmlns:p14="http://schemas.microsoft.com/office/powerpoint/2010/main" val="307665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solidFill>
                  <a:prstClr val="black"/>
                </a:solidFill>
              </a:rPr>
              <a:pPr>
                <a:defRPr/>
              </a:pPr>
              <a:t>17</a:t>
            </a:fld>
            <a:endParaRPr lang="en-US" dirty="0">
              <a:solidFill>
                <a:prstClr val="black"/>
              </a:solidFill>
            </a:endParaRPr>
          </a:p>
        </p:txBody>
      </p:sp>
    </p:spTree>
    <p:extLst>
      <p:ext uri="{BB962C8B-B14F-4D97-AF65-F5344CB8AC3E}">
        <p14:creationId xmlns:p14="http://schemas.microsoft.com/office/powerpoint/2010/main" val="307665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solidFill>
                  <a:prstClr val="black"/>
                </a:solidFill>
              </a:rPr>
              <a:pPr>
                <a:defRPr/>
              </a:pPr>
              <a:t>18</a:t>
            </a:fld>
            <a:endParaRPr lang="en-US" dirty="0">
              <a:solidFill>
                <a:prstClr val="black"/>
              </a:solidFill>
            </a:endParaRPr>
          </a:p>
        </p:txBody>
      </p:sp>
    </p:spTree>
    <p:extLst>
      <p:ext uri="{BB962C8B-B14F-4D97-AF65-F5344CB8AC3E}">
        <p14:creationId xmlns:p14="http://schemas.microsoft.com/office/powerpoint/2010/main" val="307665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19</a:t>
            </a:fld>
            <a:endParaRPr lang="en-US" dirty="0"/>
          </a:p>
        </p:txBody>
      </p:sp>
    </p:spTree>
    <p:extLst>
      <p:ext uri="{BB962C8B-B14F-4D97-AF65-F5344CB8AC3E}">
        <p14:creationId xmlns:p14="http://schemas.microsoft.com/office/powerpoint/2010/main" val="1075655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5</a:t>
            </a:fld>
            <a:endParaRPr lang="en-US" dirty="0"/>
          </a:p>
        </p:txBody>
      </p:sp>
    </p:spTree>
    <p:extLst>
      <p:ext uri="{BB962C8B-B14F-4D97-AF65-F5344CB8AC3E}">
        <p14:creationId xmlns:p14="http://schemas.microsoft.com/office/powerpoint/2010/main" val="3187135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a:t>
            </a:r>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6</a:t>
            </a:fld>
            <a:endParaRPr lang="en-US" dirty="0"/>
          </a:p>
        </p:txBody>
      </p:sp>
    </p:spTree>
    <p:extLst>
      <p:ext uri="{BB962C8B-B14F-4D97-AF65-F5344CB8AC3E}">
        <p14:creationId xmlns:p14="http://schemas.microsoft.com/office/powerpoint/2010/main" val="3997877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UPIA UPMIFA and MPERS?</a:t>
            </a:r>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7</a:t>
            </a:fld>
            <a:endParaRPr lang="en-US" dirty="0"/>
          </a:p>
        </p:txBody>
      </p:sp>
    </p:spTree>
    <p:extLst>
      <p:ext uri="{BB962C8B-B14F-4D97-AF65-F5344CB8AC3E}">
        <p14:creationId xmlns:p14="http://schemas.microsoft.com/office/powerpoint/2010/main" val="2460040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8</a:t>
            </a:fld>
            <a:endParaRPr lang="en-US" dirty="0"/>
          </a:p>
        </p:txBody>
      </p:sp>
    </p:spTree>
    <p:extLst>
      <p:ext uri="{BB962C8B-B14F-4D97-AF65-F5344CB8AC3E}">
        <p14:creationId xmlns:p14="http://schemas.microsoft.com/office/powerpoint/2010/main" val="627078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9</a:t>
            </a:fld>
            <a:endParaRPr lang="en-US" dirty="0"/>
          </a:p>
        </p:txBody>
      </p:sp>
    </p:spTree>
    <p:extLst>
      <p:ext uri="{BB962C8B-B14F-4D97-AF65-F5344CB8AC3E}">
        <p14:creationId xmlns:p14="http://schemas.microsoft.com/office/powerpoint/2010/main" val="3956307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10</a:t>
            </a:fld>
            <a:endParaRPr lang="en-US" dirty="0"/>
          </a:p>
        </p:txBody>
      </p:sp>
    </p:spTree>
    <p:extLst>
      <p:ext uri="{BB962C8B-B14F-4D97-AF65-F5344CB8AC3E}">
        <p14:creationId xmlns:p14="http://schemas.microsoft.com/office/powerpoint/2010/main" val="2328934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11</a:t>
            </a:fld>
            <a:endParaRPr lang="en-US" dirty="0"/>
          </a:p>
        </p:txBody>
      </p:sp>
    </p:spTree>
    <p:extLst>
      <p:ext uri="{BB962C8B-B14F-4D97-AF65-F5344CB8AC3E}">
        <p14:creationId xmlns:p14="http://schemas.microsoft.com/office/powerpoint/2010/main" val="1793411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EF67901-E0D3-47C9-9416-4F60113C19AC}" type="slidenum">
              <a:rPr lang="en-US" smtClean="0"/>
              <a:pPr>
                <a:defRPr/>
              </a:pPr>
              <a:t>12</a:t>
            </a:fld>
            <a:endParaRPr lang="en-US" dirty="0"/>
          </a:p>
        </p:txBody>
      </p:sp>
    </p:spTree>
    <p:extLst>
      <p:ext uri="{BB962C8B-B14F-4D97-AF65-F5344CB8AC3E}">
        <p14:creationId xmlns:p14="http://schemas.microsoft.com/office/powerpoint/2010/main" val="2437490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310184" y="3373101"/>
            <a:ext cx="5837768" cy="1143000"/>
          </a:xfrm>
          <a:effectLst>
            <a:outerShdw blurRad="50800" dist="38100" dir="2700000" algn="tl" rotWithShape="0">
              <a:srgbClr val="000000">
                <a:alpha val="43000"/>
              </a:srgbClr>
            </a:outerShdw>
          </a:effectLst>
        </p:spPr>
        <p:txBody>
          <a:bodyPr/>
          <a:lstStyle>
            <a:lvl1pPr algn="l">
              <a:lnSpc>
                <a:spcPts val="4800"/>
              </a:lnSpc>
              <a:defRPr sz="44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65202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ro with 2 lines and text">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6" name="Text Placeholder 7"/>
          <p:cNvSpPr>
            <a:spLocks noGrp="1"/>
          </p:cNvSpPr>
          <p:nvPr>
            <p:ph type="body" sz="quarter" idx="10" hasCustomPrompt="1"/>
          </p:nvPr>
        </p:nvSpPr>
        <p:spPr>
          <a:xfrm>
            <a:off x="3406372" y="2270945"/>
            <a:ext cx="5488737" cy="421208"/>
          </a:xfrm>
          <a:prstGeom prst="rect">
            <a:avLst/>
          </a:prstGeom>
        </p:spPr>
        <p:txBody>
          <a:bodyPr vert="horz" lIns="0" tIns="0" rIns="0" bIns="0"/>
          <a:lstStyle>
            <a:lvl1pPr>
              <a:buNone/>
              <a:defRPr sz="2400" kern="700" spc="-40">
                <a:solidFill>
                  <a:srgbClr val="0A3294"/>
                </a:solidFill>
                <a:latin typeface="Myriad Pro" pitchFamily="34" charset="0"/>
                <a:cs typeface="Myriad Pro" pitchFamily="34" charset="0"/>
              </a:defRPr>
            </a:lvl1pPr>
          </a:lstStyle>
          <a:p>
            <a:pPr lvl="0"/>
            <a:r>
              <a:rPr lang="en-US" dirty="0" smtClean="0"/>
              <a:t>Master text styles</a:t>
            </a:r>
          </a:p>
        </p:txBody>
      </p:sp>
      <p:sp>
        <p:nvSpPr>
          <p:cNvPr id="9" name="Text Placeholder 11"/>
          <p:cNvSpPr>
            <a:spLocks noGrp="1"/>
          </p:cNvSpPr>
          <p:nvPr>
            <p:ph type="body" sz="quarter" idx="11"/>
          </p:nvPr>
        </p:nvSpPr>
        <p:spPr>
          <a:xfrm>
            <a:off x="3406067" y="3725863"/>
            <a:ext cx="4197879" cy="1971675"/>
          </a:xfrm>
          <a:prstGeom prst="rect">
            <a:avLst/>
          </a:prstGeom>
        </p:spPr>
        <p:txBody>
          <a:bodyPr vert="horz" lIns="0" tIns="0" rIns="0" bIns="0"/>
          <a:lstStyle>
            <a:lvl1pPr marL="0" indent="0">
              <a:lnSpc>
                <a:spcPts val="1840"/>
              </a:lnSpc>
              <a:spcBef>
                <a:spcPts val="1200"/>
              </a:spcBef>
              <a:spcAft>
                <a:spcPts val="0"/>
              </a:spcAft>
              <a:buNone/>
              <a:defRPr sz="1200" i="1">
                <a:solidFill>
                  <a:srgbClr val="0A3294"/>
                </a:solidFill>
                <a:latin typeface="Myriad Pro"/>
                <a:cs typeface="Myriad Pro"/>
              </a:defRPr>
            </a:lvl1pPr>
          </a:lstStyle>
          <a:p>
            <a:pPr lvl="0"/>
            <a:r>
              <a:rPr lang="en-US" dirty="0" smtClean="0"/>
              <a:t>Click to edit Master text</a:t>
            </a:r>
            <a:endParaRPr lang="en-US" dirty="0"/>
          </a:p>
        </p:txBody>
      </p:sp>
      <p:sp>
        <p:nvSpPr>
          <p:cNvPr id="10"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8" name="Picture Placeholder 2"/>
          <p:cNvSpPr>
            <a:spLocks noGrp="1"/>
          </p:cNvSpPr>
          <p:nvPr>
            <p:ph type="pic" sz="quarter" idx="12"/>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42783884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ank services">
    <p:spTree>
      <p:nvGrpSpPr>
        <p:cNvPr id="1" name=""/>
        <p:cNvGrpSpPr/>
        <p:nvPr/>
      </p:nvGrpSpPr>
      <p:grpSpPr>
        <a:xfrm>
          <a:off x="0" y="0"/>
          <a:ext cx="0" cy="0"/>
          <a:chOff x="0" y="0"/>
          <a:chExt cx="0" cy="0"/>
        </a:xfrm>
      </p:grpSpPr>
      <p:sp>
        <p:nvSpPr>
          <p:cNvPr id="9" name="Text Placeholder 12"/>
          <p:cNvSpPr>
            <a:spLocks noGrp="1"/>
          </p:cNvSpPr>
          <p:nvPr>
            <p:ph type="body" sz="quarter" idx="13"/>
          </p:nvPr>
        </p:nvSpPr>
        <p:spPr>
          <a:xfrm>
            <a:off x="3414454" y="2337740"/>
            <a:ext cx="5154305" cy="3853856"/>
          </a:xfrm>
          <a:prstGeom prst="rect">
            <a:avLst/>
          </a:prstGeom>
        </p:spPr>
        <p:txBody>
          <a:bodyPr lIns="0" tIns="0" rIns="0" bIns="0" numCol="2" spcCol="457200"/>
          <a:lstStyle>
            <a:lvl1pPr marL="0" indent="-91429" algn="l" defTabSz="998421">
              <a:lnSpc>
                <a:spcPts val="1320"/>
              </a:lnSpc>
              <a:spcBef>
                <a:spcPts val="600"/>
              </a:spcBef>
              <a:spcAft>
                <a:spcPts val="0"/>
              </a:spcAft>
              <a:buClr>
                <a:srgbClr val="FFBD40"/>
              </a:buClr>
              <a:buFont typeface="Arial"/>
              <a:buNone/>
              <a:tabLst>
                <a:tab pos="250795" algn="l"/>
              </a:tabLst>
              <a:defRPr sz="1100" b="0" baseline="0">
                <a:solidFill>
                  <a:srgbClr val="0A3294"/>
                </a:solidFill>
                <a:latin typeface="Myriad Pro"/>
              </a:defRPr>
            </a:lvl1pPr>
            <a:lvl2pPr marL="0" marR="0" indent="91440" algn="l" defTabSz="455613" rtl="0" eaLnBrk="0" fontAlgn="base" latinLnBrk="0" hangingPunct="0">
              <a:lnSpc>
                <a:spcPts val="1320"/>
              </a:lnSpc>
              <a:spcBef>
                <a:spcPts val="200"/>
              </a:spcBef>
              <a:spcAft>
                <a:spcPts val="200"/>
              </a:spcAft>
              <a:buClr>
                <a:srgbClr val="FFBD40"/>
              </a:buClr>
              <a:buSzTx/>
              <a:buFont typeface="Arial"/>
              <a:buChar char="•"/>
              <a:tabLst/>
              <a:defRPr sz="1100" b="0">
                <a:solidFill>
                  <a:schemeClr val="tx1">
                    <a:lumMod val="75000"/>
                    <a:lumOff val="25000"/>
                  </a:schemeClr>
                </a:solidFill>
                <a:latin typeface="Myriad Pro"/>
              </a:defRPr>
            </a:lvl2pPr>
            <a:lvl3pPr marL="91440" indent="91440">
              <a:lnSpc>
                <a:spcPts val="1320"/>
              </a:lnSpc>
              <a:spcBef>
                <a:spcPts val="0"/>
              </a:spcBef>
              <a:spcAft>
                <a:spcPts val="300"/>
              </a:spcAft>
              <a:buFont typeface="Arial"/>
              <a:buChar char="•"/>
              <a:defRPr sz="1100">
                <a:solidFill>
                  <a:schemeClr val="tx1">
                    <a:lumMod val="75000"/>
                    <a:lumOff val="25000"/>
                  </a:schemeClr>
                </a:solidFill>
              </a:defRPr>
            </a:lvl3pPr>
            <a:lvl4pPr marL="91440" indent="91440">
              <a:lnSpc>
                <a:spcPts val="1320"/>
              </a:lnSpc>
              <a:spcBef>
                <a:spcPts val="0"/>
              </a:spcBef>
              <a:spcAft>
                <a:spcPts val="300"/>
              </a:spcAft>
              <a:buFont typeface="Arial"/>
              <a:buChar char="•"/>
              <a:defRPr sz="1100">
                <a:solidFill>
                  <a:schemeClr val="tx1">
                    <a:lumMod val="75000"/>
                    <a:lumOff val="25000"/>
                  </a:schemeClr>
                </a:solidFill>
              </a:defRPr>
            </a:lvl4pPr>
            <a:lvl5pPr marL="91440" indent="91440">
              <a:lnSpc>
                <a:spcPts val="1320"/>
              </a:lnSpc>
              <a:spcBef>
                <a:spcPts val="0"/>
              </a:spcBef>
              <a:spcAft>
                <a:spcPts val="300"/>
              </a:spcAft>
              <a:buFont typeface="Arial"/>
              <a:buChar char="•"/>
              <a:defRPr sz="1100">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1"/>
            <a:endParaRPr lang="en-US" dirty="0" smtClean="0"/>
          </a:p>
        </p:txBody>
      </p:sp>
      <p:sp>
        <p:nvSpPr>
          <p:cNvPr id="15"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9" name="Title 8"/>
          <p:cNvSpPr>
            <a:spLocks noGrp="1"/>
          </p:cNvSpPr>
          <p:nvPr>
            <p:ph type="title"/>
          </p:nvPr>
        </p:nvSpPr>
        <p:spPr>
          <a:xfrm>
            <a:off x="3406374" y="1747520"/>
            <a:ext cx="5167004"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8943475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1143000" y="6477000"/>
            <a:ext cx="7543800" cy="457200"/>
          </a:xfrm>
          <a:prstGeom prst="rect">
            <a:avLst/>
          </a:prstGeom>
          <a:ln/>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3" name="Rectangle 4"/>
          <p:cNvSpPr>
            <a:spLocks noGrp="1" noChangeArrowheads="1"/>
          </p:cNvSpPr>
          <p:nvPr>
            <p:ph type="dt" sz="half" idx="11"/>
          </p:nvPr>
        </p:nvSpPr>
        <p:spPr>
          <a:xfrm>
            <a:off x="1219200" y="6477000"/>
            <a:ext cx="1905000" cy="457200"/>
          </a:xfrm>
          <a:prstGeom prst="rect">
            <a:avLst/>
          </a:prstGeom>
          <a:ln/>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4" name="Rectangle 6"/>
          <p:cNvSpPr>
            <a:spLocks noGrp="1" noChangeArrowheads="1"/>
          </p:cNvSpPr>
          <p:nvPr>
            <p:ph type="sldNum" sz="quarter" idx="12"/>
          </p:nvPr>
        </p:nvSpPr>
        <p:spPr>
          <a:ln/>
        </p:spPr>
        <p:txBody>
          <a:bodyPr/>
          <a:lstStyle>
            <a:lvl1pPr>
              <a:defRPr/>
            </a:lvl1pPr>
          </a:lstStyle>
          <a:p>
            <a:pPr>
              <a:defRPr/>
            </a:pPr>
            <a:fld id="{E6A5E88C-3C8E-4BA0-9DF7-7B75D8D59B66}" type="slidenum">
              <a:rPr lang="en-US">
                <a:solidFill>
                  <a:prstClr val="white">
                    <a:lumMod val="50000"/>
                  </a:prstClr>
                </a:solidFill>
              </a:rPr>
              <a:pPr>
                <a:defRPr/>
              </a:pPr>
              <a:t>‹#›</a:t>
            </a:fld>
            <a:endParaRPr lang="en-US" dirty="0">
              <a:solidFill>
                <a:prstClr val="white">
                  <a:lumMod val="50000"/>
                </a:prstClr>
              </a:solidFill>
            </a:endParaRPr>
          </a:p>
        </p:txBody>
      </p:sp>
    </p:spTree>
    <p:extLst>
      <p:ext uri="{BB962C8B-B14F-4D97-AF65-F5344CB8AC3E}">
        <p14:creationId xmlns:p14="http://schemas.microsoft.com/office/powerpoint/2010/main" val="1768235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15"/>
          <p:cNvSpPr>
            <a:spLocks noGrp="1"/>
          </p:cNvSpPr>
          <p:nvPr>
            <p:ph type="body" sz="quarter" idx="15"/>
          </p:nvPr>
        </p:nvSpPr>
        <p:spPr>
          <a:xfrm>
            <a:off x="3068229" y="1293146"/>
            <a:ext cx="5167842" cy="274205"/>
          </a:xfrm>
          <a:prstGeom prst="rect">
            <a:avLst/>
          </a:prstGeom>
        </p:spPr>
        <p:txBody>
          <a:bodyPr vert="horz" lIns="0" tIns="0" rIns="0" bIns="0"/>
          <a:lstStyle>
            <a:lvl1pPr>
              <a:buNone/>
              <a:defRPr sz="1400">
                <a:solidFill>
                  <a:srgbClr val="0A3294"/>
                </a:solidFill>
                <a:latin typeface="Myriad Pro" pitchFamily="34" charset="0"/>
                <a:cs typeface="Myriad Pro" pitchFamily="34" charset="0"/>
              </a:defRPr>
            </a:lvl1pPr>
          </a:lstStyle>
          <a:p>
            <a:pPr lvl="0"/>
            <a:r>
              <a:rPr lang="en-US" dirty="0" smtClean="0"/>
              <a:t>Click to edit Master text styles</a:t>
            </a:r>
          </a:p>
        </p:txBody>
      </p:sp>
      <p:sp>
        <p:nvSpPr>
          <p:cNvPr id="5" name="Title 8"/>
          <p:cNvSpPr>
            <a:spLocks noGrp="1"/>
          </p:cNvSpPr>
          <p:nvPr>
            <p:ph type="title"/>
          </p:nvPr>
        </p:nvSpPr>
        <p:spPr>
          <a:xfrm>
            <a:off x="3067078" y="1606181"/>
            <a:ext cx="5386258" cy="421109"/>
          </a:xfrm>
          <a:prstGeom prst="rect">
            <a:avLst/>
          </a:prstGeom>
        </p:spPr>
        <p:txBody>
          <a:bodyPr lIns="0" tIns="0" rIns="0" bIns="0" anchor="t"/>
          <a:lstStyle>
            <a:lvl1pPr algn="l">
              <a:lnSpc>
                <a:spcPts val="2400"/>
              </a:lnSpc>
              <a:defRPr sz="3100">
                <a:solidFill>
                  <a:srgbClr val="0A3294"/>
                </a:solidFill>
                <a:latin typeface="Myriad Pro" pitchFamily="34" charset="0"/>
              </a:defRPr>
            </a:lvl1pPr>
          </a:lstStyle>
          <a:p>
            <a:r>
              <a:rPr lang="en-US" dirty="0" smtClean="0"/>
              <a:t>Click to edit Master title style</a:t>
            </a:r>
            <a:endParaRPr lang="en-US" dirty="0"/>
          </a:p>
        </p:txBody>
      </p:sp>
      <p:cxnSp>
        <p:nvCxnSpPr>
          <p:cNvPr id="10" name="Straight Connector 9"/>
          <p:cNvCxnSpPr/>
          <p:nvPr userDrawn="1"/>
        </p:nvCxnSpPr>
        <p:spPr>
          <a:xfrm>
            <a:off x="945376" y="2036087"/>
            <a:ext cx="7196425" cy="0"/>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flipV="1">
            <a:off x="4550995" y="2036088"/>
            <a:ext cx="0" cy="2157306"/>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949820" y="4193394"/>
            <a:ext cx="7191981" cy="0"/>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flipV="1">
            <a:off x="8141801" y="4193394"/>
            <a:ext cx="0" cy="1536690"/>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453336" y="6414556"/>
            <a:ext cx="339296" cy="239163"/>
          </a:xfrm>
          <a:prstGeom prst="rect">
            <a:avLst/>
          </a:prstGeom>
        </p:spPr>
        <p:txBody>
          <a:bodyPr/>
          <a:lstStyle>
            <a:lvl1pPr algn="r">
              <a:defRPr sz="800" b="0" i="0">
                <a:solidFill>
                  <a:schemeClr val="bg1">
                    <a:lumMod val="50000"/>
                  </a:schemeClr>
                </a:solidFill>
                <a:latin typeface="Myriad Pro"/>
                <a:cs typeface="Myriad Pro"/>
              </a:defRPr>
            </a:lvl1pPr>
          </a:lstStyle>
          <a:p>
            <a:pPr defTabSz="455613" eaLnBrk="1" hangingPunct="1"/>
            <a:fld id="{F1B620F8-8711-7746-AA1E-6C7DCC56C63B}" type="slidenum">
              <a:rPr lang="en-US" smtClean="0">
                <a:solidFill>
                  <a:prstClr val="white">
                    <a:lumMod val="50000"/>
                  </a:prstClr>
                </a:solidFill>
                <a:ea typeface="ＭＳ Ｐゴシック" charset="-128"/>
              </a:rPr>
              <a:pPr defTabSz="455613" eaLnBrk="1" hangingPunct="1"/>
              <a:t>‹#›</a:t>
            </a:fld>
            <a:endParaRPr lang="en-US" dirty="0">
              <a:solidFill>
                <a:prstClr val="white">
                  <a:lumMod val="50000"/>
                </a:prstClr>
              </a:solidFill>
              <a:ea typeface="ＭＳ Ｐゴシック" charset="-128"/>
            </a:endParaRPr>
          </a:p>
        </p:txBody>
      </p:sp>
      <p:sp>
        <p:nvSpPr>
          <p:cNvPr id="11" name="TextBox 10"/>
          <p:cNvSpPr txBox="1"/>
          <p:nvPr userDrawn="1"/>
        </p:nvSpPr>
        <p:spPr>
          <a:xfrm>
            <a:off x="963930" y="6456999"/>
            <a:ext cx="5315170" cy="138499"/>
          </a:xfrm>
          <a:prstGeom prst="rect">
            <a:avLst/>
          </a:prstGeom>
          <a:noFill/>
        </p:spPr>
        <p:txBody>
          <a:bodyPr wrap="square" lIns="0" tIns="0" rIns="0" bIns="0" rtlCol="0">
            <a:spAutoFit/>
          </a:bodyPr>
          <a:lstStyle/>
          <a:p>
            <a:pPr defTabSz="455613" eaLnBrk="1" hangingPunct="1">
              <a:defRPr/>
            </a:pPr>
            <a:r>
              <a:rPr lang="en-US" sz="900" dirty="0" smtClean="0">
                <a:solidFill>
                  <a:srgbClr val="7F7F7F"/>
                </a:solidFill>
                <a:latin typeface="Myriad Pro" pitchFamily="34" charset="0"/>
                <a:ea typeface="ＭＳ Ｐゴシック" charset="-128"/>
                <a:cs typeface="Myriad Pro Light"/>
              </a:rPr>
              <a:t>Investment Management Group </a:t>
            </a:r>
          </a:p>
        </p:txBody>
      </p:sp>
      <p:sp>
        <p:nvSpPr>
          <p:cNvPr id="13" name="Rectangle 12"/>
          <p:cNvSpPr/>
          <p:nvPr userDrawn="1"/>
        </p:nvSpPr>
        <p:spPr>
          <a:xfrm>
            <a:off x="2696718" y="6443720"/>
            <a:ext cx="5751576" cy="292388"/>
          </a:xfrm>
          <a:prstGeom prst="rect">
            <a:avLst/>
          </a:prstGeom>
        </p:spPr>
        <p:txBody>
          <a:bodyPr wrap="square">
            <a:spAutoFit/>
          </a:bodyPr>
          <a:lstStyle/>
          <a:p>
            <a:pPr defTabSz="455613" eaLnBrk="1" hangingPunct="1"/>
            <a:r>
              <a:rPr lang="en-US" sz="650" dirty="0" smtClean="0">
                <a:solidFill>
                  <a:prstClr val="black">
                    <a:lumMod val="65000"/>
                    <a:lumOff val="35000"/>
                  </a:prstClr>
                </a:solidFill>
                <a:latin typeface="Myriad Pro" pitchFamily="34" charset="0"/>
                <a:ea typeface="ＭＳ Ｐゴシック" pitchFamily="-105" charset="-128"/>
              </a:rPr>
              <a:t>Past performance does not guarantee future results. The value or income associated with a security or an investment may fluctuate. There is always the potential for loss as well as gain. Asset allocation and diversification do not assure or guarantee better performance and cannot eliminate the risk of investment losses. </a:t>
            </a:r>
            <a:endParaRPr lang="en-US" sz="650" dirty="0">
              <a:solidFill>
                <a:prstClr val="black">
                  <a:lumMod val="65000"/>
                  <a:lumOff val="35000"/>
                </a:prstClr>
              </a:solidFill>
              <a:latin typeface="Myriad Pro" pitchFamily="34" charset="0"/>
              <a:ea typeface="ＭＳ Ｐゴシック" charset="-128"/>
            </a:endParaRPr>
          </a:p>
        </p:txBody>
      </p:sp>
    </p:spTree>
    <p:extLst>
      <p:ext uri="{BB962C8B-B14F-4D97-AF65-F5344CB8AC3E}">
        <p14:creationId xmlns:p14="http://schemas.microsoft.com/office/powerpoint/2010/main" val="61789323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p">
    <p:spTree>
      <p:nvGrpSpPr>
        <p:cNvPr id="1" name=""/>
        <p:cNvGrpSpPr/>
        <p:nvPr/>
      </p:nvGrpSpPr>
      <p:grpSpPr>
        <a:xfrm>
          <a:off x="0" y="0"/>
          <a:ext cx="0" cy="0"/>
          <a:chOff x="0" y="0"/>
          <a:chExt cx="0" cy="0"/>
        </a:xfrm>
      </p:grpSpPr>
      <p:sp>
        <p:nvSpPr>
          <p:cNvPr id="4" name="Slide Number Placeholder 2"/>
          <p:cNvSpPr txBox="1">
            <a:spLocks/>
          </p:cNvSpPr>
          <p:nvPr userDrawn="1"/>
        </p:nvSpPr>
        <p:spPr>
          <a:xfrm>
            <a:off x="8453336" y="6414556"/>
            <a:ext cx="339296" cy="239163"/>
          </a:xfrm>
          <a:prstGeom prst="rect">
            <a:avLst/>
          </a:prstGeom>
        </p:spPr>
        <p:txBody>
          <a:bodyPr/>
          <a:lstStyle>
            <a:defPPr>
              <a:defRPr lang="en-US"/>
            </a:defPPr>
            <a:lvl1pPr algn="r" defTabSz="455613" rtl="0" fontAlgn="base">
              <a:spcBef>
                <a:spcPct val="0"/>
              </a:spcBef>
              <a:spcAft>
                <a:spcPct val="0"/>
              </a:spcAft>
              <a:defRPr sz="800" b="0" i="0" kern="1200">
                <a:solidFill>
                  <a:schemeClr val="bg1">
                    <a:lumMod val="50000"/>
                  </a:schemeClr>
                </a:solidFill>
                <a:latin typeface="Myriad Pro"/>
                <a:ea typeface="ＭＳ Ｐゴシック" charset="-128"/>
                <a:cs typeface="Myriad Pro"/>
              </a:defRPr>
            </a:lvl1pPr>
            <a:lvl2pPr marL="455613" indent="1588" algn="l" defTabSz="455613" rtl="0" fontAlgn="base">
              <a:spcBef>
                <a:spcPct val="0"/>
              </a:spcBef>
              <a:spcAft>
                <a:spcPct val="0"/>
              </a:spcAft>
              <a:defRPr kern="1200">
                <a:solidFill>
                  <a:schemeClr val="tx1"/>
                </a:solidFill>
                <a:latin typeface="Arial" charset="0"/>
                <a:ea typeface="ＭＳ Ｐゴシック" charset="-128"/>
                <a:cs typeface="+mn-cs"/>
              </a:defRPr>
            </a:lvl2pPr>
            <a:lvl3pPr marL="912813" indent="1588" algn="l" defTabSz="455613" rtl="0" fontAlgn="base">
              <a:spcBef>
                <a:spcPct val="0"/>
              </a:spcBef>
              <a:spcAft>
                <a:spcPct val="0"/>
              </a:spcAft>
              <a:defRPr kern="1200">
                <a:solidFill>
                  <a:schemeClr val="tx1"/>
                </a:solidFill>
                <a:latin typeface="Arial" charset="0"/>
                <a:ea typeface="ＭＳ Ｐゴシック" charset="-128"/>
                <a:cs typeface="+mn-cs"/>
              </a:defRPr>
            </a:lvl3pPr>
            <a:lvl4pPr marL="1370013" indent="1588" algn="l" defTabSz="455613" rtl="0" fontAlgn="base">
              <a:spcBef>
                <a:spcPct val="0"/>
              </a:spcBef>
              <a:spcAft>
                <a:spcPct val="0"/>
              </a:spcAft>
              <a:defRPr kern="1200">
                <a:solidFill>
                  <a:schemeClr val="tx1"/>
                </a:solidFill>
                <a:latin typeface="Arial" charset="0"/>
                <a:ea typeface="ＭＳ Ｐゴシック" charset="-128"/>
                <a:cs typeface="+mn-cs"/>
              </a:defRPr>
            </a:lvl4pPr>
            <a:lvl5pPr marL="1827213" indent="1588" algn="l" defTabSz="455613"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a:lstStyle>
          <a:p>
            <a:pPr eaLnBrk="1" hangingPunct="1"/>
            <a:fld id="{F1B620F8-8711-7746-AA1E-6C7DCC56C63B}" type="slidenum">
              <a:rPr lang="en-US" smtClean="0">
                <a:solidFill>
                  <a:prstClr val="white">
                    <a:lumMod val="50000"/>
                  </a:prstClr>
                </a:solidFill>
              </a:rPr>
              <a:pPr eaLnBrk="1" hangingPunct="1"/>
              <a:t>‹#›</a:t>
            </a:fld>
            <a:endParaRPr lang="en-US" dirty="0">
              <a:solidFill>
                <a:prstClr val="white">
                  <a:lumMod val="50000"/>
                </a:prstClr>
              </a:solidFill>
            </a:endParaRPr>
          </a:p>
        </p:txBody>
      </p:sp>
      <p:sp>
        <p:nvSpPr>
          <p:cNvPr id="5" name="Slide Number Placeholder 2"/>
          <p:cNvSpPr txBox="1">
            <a:spLocks/>
          </p:cNvSpPr>
          <p:nvPr userDrawn="1"/>
        </p:nvSpPr>
        <p:spPr>
          <a:xfrm>
            <a:off x="8453336" y="6414556"/>
            <a:ext cx="339296" cy="239163"/>
          </a:xfrm>
          <a:prstGeom prst="rect">
            <a:avLst/>
          </a:prstGeom>
        </p:spPr>
        <p:txBody>
          <a:bodyPr/>
          <a:lstStyle>
            <a:defPPr>
              <a:defRPr lang="en-US"/>
            </a:defPPr>
            <a:lvl1pPr algn="r" defTabSz="455613" rtl="0" fontAlgn="base">
              <a:spcBef>
                <a:spcPct val="0"/>
              </a:spcBef>
              <a:spcAft>
                <a:spcPct val="0"/>
              </a:spcAft>
              <a:defRPr sz="800" b="0" i="0" kern="1200">
                <a:solidFill>
                  <a:schemeClr val="bg1">
                    <a:lumMod val="50000"/>
                  </a:schemeClr>
                </a:solidFill>
                <a:latin typeface="Myriad Pro"/>
                <a:ea typeface="ＭＳ Ｐゴシック" charset="-128"/>
                <a:cs typeface="Myriad Pro"/>
              </a:defRPr>
            </a:lvl1pPr>
            <a:lvl2pPr marL="455613" indent="1588" algn="l" defTabSz="455613" rtl="0" fontAlgn="base">
              <a:spcBef>
                <a:spcPct val="0"/>
              </a:spcBef>
              <a:spcAft>
                <a:spcPct val="0"/>
              </a:spcAft>
              <a:defRPr kern="1200">
                <a:solidFill>
                  <a:schemeClr val="tx1"/>
                </a:solidFill>
                <a:latin typeface="Arial" charset="0"/>
                <a:ea typeface="ＭＳ Ｐゴシック" charset="-128"/>
                <a:cs typeface="+mn-cs"/>
              </a:defRPr>
            </a:lvl2pPr>
            <a:lvl3pPr marL="912813" indent="1588" algn="l" defTabSz="455613" rtl="0" fontAlgn="base">
              <a:spcBef>
                <a:spcPct val="0"/>
              </a:spcBef>
              <a:spcAft>
                <a:spcPct val="0"/>
              </a:spcAft>
              <a:defRPr kern="1200">
                <a:solidFill>
                  <a:schemeClr val="tx1"/>
                </a:solidFill>
                <a:latin typeface="Arial" charset="0"/>
                <a:ea typeface="ＭＳ Ｐゴシック" charset="-128"/>
                <a:cs typeface="+mn-cs"/>
              </a:defRPr>
            </a:lvl3pPr>
            <a:lvl4pPr marL="1370013" indent="1588" algn="l" defTabSz="455613" rtl="0" fontAlgn="base">
              <a:spcBef>
                <a:spcPct val="0"/>
              </a:spcBef>
              <a:spcAft>
                <a:spcPct val="0"/>
              </a:spcAft>
              <a:defRPr kern="1200">
                <a:solidFill>
                  <a:schemeClr val="tx1"/>
                </a:solidFill>
                <a:latin typeface="Arial" charset="0"/>
                <a:ea typeface="ＭＳ Ｐゴシック" charset="-128"/>
                <a:cs typeface="+mn-cs"/>
              </a:defRPr>
            </a:lvl4pPr>
            <a:lvl5pPr marL="1827213" indent="1588" algn="l" defTabSz="455613"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a:lstStyle>
          <a:p>
            <a:pPr eaLnBrk="1" hangingPunct="1"/>
            <a:fld id="{F1B620F8-8711-7746-AA1E-6C7DCC56C63B}" type="slidenum">
              <a:rPr lang="en-US" smtClean="0">
                <a:solidFill>
                  <a:prstClr val="white">
                    <a:lumMod val="50000"/>
                  </a:prstClr>
                </a:solidFill>
              </a:rPr>
              <a:pPr eaLnBrk="1" hangingPunct="1"/>
              <a:t>‹#›</a:t>
            </a:fld>
            <a:endParaRPr lang="en-US" dirty="0">
              <a:solidFill>
                <a:prstClr val="white">
                  <a:lumMod val="50000"/>
                </a:prstClr>
              </a:solidFill>
            </a:endParaRPr>
          </a:p>
        </p:txBody>
      </p:sp>
      <p:sp>
        <p:nvSpPr>
          <p:cNvPr id="10" name="Title 8"/>
          <p:cNvSpPr>
            <a:spLocks noGrp="1"/>
          </p:cNvSpPr>
          <p:nvPr>
            <p:ph type="title"/>
          </p:nvPr>
        </p:nvSpPr>
        <p:spPr>
          <a:xfrm>
            <a:off x="5304351" y="1242456"/>
            <a:ext cx="3757099" cy="463220"/>
          </a:xfrm>
          <a:prstGeom prst="rect">
            <a:avLst/>
          </a:prstGeom>
        </p:spPr>
        <p:txBody>
          <a:bodyPr lIns="0" tIns="0" rIns="0" bIns="0"/>
          <a:lstStyle>
            <a:lvl1pPr algn="l">
              <a:lnSpc>
                <a:spcPts val="3400"/>
              </a:lnSpc>
              <a:defRPr sz="2600" b="0" i="0" kern="600" spc="-70" baseline="0">
                <a:solidFill>
                  <a:srgbClr val="0A3294"/>
                </a:solidFill>
                <a:latin typeface="Myriad Pro"/>
                <a:cs typeface="Myriad Pro"/>
              </a:defRPr>
            </a:lvl1pPr>
          </a:lstStyle>
          <a:p>
            <a:r>
              <a:rPr lang="en-US" dirty="0" smtClean="0"/>
              <a:t>Click to edit Master title style</a:t>
            </a:r>
            <a:endParaRPr lang="en-US" dirty="0"/>
          </a:p>
        </p:txBody>
      </p:sp>
    </p:spTree>
    <p:extLst>
      <p:ext uri="{BB962C8B-B14F-4D97-AF65-F5344CB8AC3E}">
        <p14:creationId xmlns:p14="http://schemas.microsoft.com/office/powerpoint/2010/main" val="67901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ew bio page">
    <p:spTree>
      <p:nvGrpSpPr>
        <p:cNvPr id="1" name=""/>
        <p:cNvGrpSpPr/>
        <p:nvPr/>
      </p:nvGrpSpPr>
      <p:grpSpPr>
        <a:xfrm>
          <a:off x="0" y="0"/>
          <a:ext cx="0" cy="0"/>
          <a:chOff x="0" y="0"/>
          <a:chExt cx="0" cy="0"/>
        </a:xfrm>
      </p:grpSpPr>
      <p:sp>
        <p:nvSpPr>
          <p:cNvPr id="5" name="Text Placeholder 12"/>
          <p:cNvSpPr>
            <a:spLocks noGrp="1"/>
          </p:cNvSpPr>
          <p:nvPr>
            <p:ph type="body" sz="quarter" idx="13"/>
          </p:nvPr>
        </p:nvSpPr>
        <p:spPr>
          <a:xfrm>
            <a:off x="3401435" y="2782117"/>
            <a:ext cx="5164716" cy="3429330"/>
          </a:xfrm>
          <a:prstGeom prst="rect">
            <a:avLst/>
          </a:prstGeom>
        </p:spPr>
        <p:txBody>
          <a:bodyPr lIns="0" tIns="0" rIns="0" bIns="0"/>
          <a:lstStyle>
            <a:lvl1pPr marL="0" indent="-91429" algn="l" defTabSz="998421">
              <a:lnSpc>
                <a:spcPts val="1420"/>
              </a:lnSpc>
              <a:spcBef>
                <a:spcPts val="700"/>
              </a:spcBef>
              <a:spcAft>
                <a:spcPts val="2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nSpc>
                <a:spcPts val="1320"/>
              </a:lnSpc>
              <a:spcBef>
                <a:spcPts val="0"/>
              </a:spcBef>
              <a:spcAft>
                <a:spcPts val="200"/>
              </a:spcAft>
              <a:buFont typeface="Arial" pitchFamily="34" charset="0"/>
              <a:buChar char="•"/>
              <a:defRPr sz="1100">
                <a:solidFill>
                  <a:schemeClr val="tx1">
                    <a:lumMod val="75000"/>
                    <a:lumOff val="25000"/>
                  </a:schemeClr>
                </a:solidFill>
                <a:latin typeface="Myriad Pro"/>
              </a:defRPr>
            </a:lvl2pPr>
            <a:lvl3pPr>
              <a:defRPr sz="105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p:txBody>
      </p:sp>
      <p:sp>
        <p:nvSpPr>
          <p:cNvPr id="8" name="Text Placeholder 14"/>
          <p:cNvSpPr>
            <a:spLocks noGrp="1"/>
          </p:cNvSpPr>
          <p:nvPr>
            <p:ph type="body" sz="quarter" idx="14"/>
          </p:nvPr>
        </p:nvSpPr>
        <p:spPr>
          <a:xfrm>
            <a:off x="741463" y="4211322"/>
            <a:ext cx="2087367" cy="1968830"/>
          </a:xfrm>
          <a:prstGeom prst="rect">
            <a:avLst/>
          </a:prstGeom>
        </p:spPr>
        <p:txBody>
          <a:bodyPr vert="horz" lIns="0" tIns="0" rIns="0" bIns="0"/>
          <a:lstStyle>
            <a:lvl1pPr marL="0" indent="0" algn="r">
              <a:lnSpc>
                <a:spcPts val="1300"/>
              </a:lnSpc>
              <a:spcBef>
                <a:spcPts val="0"/>
              </a:spcBef>
              <a:buNone/>
              <a:defRPr sz="900" b="0" i="0">
                <a:solidFill>
                  <a:schemeClr val="tx1">
                    <a:lumMod val="75000"/>
                    <a:lumOff val="25000"/>
                  </a:schemeClr>
                </a:solidFill>
                <a:latin typeface="Myriad Pro" pitchFamily="34" charset="0"/>
                <a:cs typeface="Myriad Pro" pitchFamily="34" charset="0"/>
              </a:defRPr>
            </a:lvl1pPr>
            <a:lvl2pPr algn="l">
              <a:defRPr sz="900" b="0" i="0">
                <a:latin typeface="Myriad Pro"/>
                <a:cs typeface="Myriad Pro"/>
              </a:defRPr>
            </a:lvl2pPr>
            <a:lvl3pPr algn="l">
              <a:defRPr sz="900" b="0" i="0">
                <a:latin typeface="Myriad Pro"/>
                <a:cs typeface="Myriad Pro"/>
              </a:defRPr>
            </a:lvl3pPr>
            <a:lvl4pPr algn="l">
              <a:defRPr sz="900" b="0" i="0">
                <a:latin typeface="Myriad Pro"/>
                <a:cs typeface="Myriad Pro"/>
              </a:defRPr>
            </a:lvl4pPr>
            <a:lvl5pPr algn="l">
              <a:defRPr sz="900" b="0" i="0">
                <a:latin typeface="Myriad Pro"/>
                <a:cs typeface="Myriad Pro"/>
              </a:defRPr>
            </a:lvl5pPr>
          </a:lstStyle>
          <a:p>
            <a:pPr lvl="0"/>
            <a:r>
              <a:rPr lang="en-US" dirty="0" smtClean="0"/>
              <a:t>Click to edit Master text styles</a:t>
            </a:r>
          </a:p>
        </p:txBody>
      </p:sp>
      <p:sp>
        <p:nvSpPr>
          <p:cNvPr id="9" name="Text Placeholder 10"/>
          <p:cNvSpPr>
            <a:spLocks noGrp="1"/>
          </p:cNvSpPr>
          <p:nvPr>
            <p:ph type="body" sz="quarter" idx="15"/>
          </p:nvPr>
        </p:nvSpPr>
        <p:spPr>
          <a:xfrm>
            <a:off x="3408363" y="2326639"/>
            <a:ext cx="5167004" cy="203276"/>
          </a:xfrm>
          <a:prstGeom prst="rect">
            <a:avLst/>
          </a:prstGeom>
        </p:spPr>
        <p:txBody>
          <a:bodyPr vert="horz" lIns="0" tIns="0" rIns="0" bIns="0"/>
          <a:lstStyle>
            <a:lvl1pPr>
              <a:buNone/>
              <a:defRPr sz="1200" b="1" i="0">
                <a:latin typeface="Myriad Pro" pitchFamily="34" charset="0"/>
                <a:cs typeface="Myriad Pro" pitchFamily="34" charset="0"/>
              </a:defRPr>
            </a:lvl1pPr>
          </a:lstStyle>
          <a:p>
            <a:pPr lvl="0"/>
            <a:r>
              <a:rPr lang="en-US" dirty="0" smtClean="0"/>
              <a:t>Click to edit Master</a:t>
            </a:r>
            <a:endParaRPr lang="en-US" dirty="0"/>
          </a:p>
        </p:txBody>
      </p:sp>
      <p:sp>
        <p:nvSpPr>
          <p:cNvPr id="10" name="Text Placeholder 15"/>
          <p:cNvSpPr>
            <a:spLocks noGrp="1"/>
          </p:cNvSpPr>
          <p:nvPr>
            <p:ph type="body" sz="quarter" idx="16"/>
          </p:nvPr>
        </p:nvSpPr>
        <p:spPr>
          <a:xfrm>
            <a:off x="3408363" y="2529915"/>
            <a:ext cx="5157788" cy="173736"/>
          </a:xfrm>
          <a:prstGeom prst="rect">
            <a:avLst/>
          </a:prstGeom>
        </p:spPr>
        <p:txBody>
          <a:bodyPr vert="horz" lIns="0" tIns="0" rIns="0" bIns="0"/>
          <a:lstStyle>
            <a:lvl1pPr>
              <a:buNone/>
              <a:defRPr sz="1100" b="0" i="1">
                <a:solidFill>
                  <a:schemeClr val="tx1">
                    <a:lumMod val="75000"/>
                    <a:lumOff val="25000"/>
                  </a:schemeClr>
                </a:solidFill>
                <a:latin typeface="Myriad Pro"/>
                <a:cs typeface="Myriad Pro"/>
              </a:defRPr>
            </a:lvl1pPr>
          </a:lstStyle>
          <a:p>
            <a:pPr lvl="0"/>
            <a:r>
              <a:rPr lang="en-US" dirty="0" smtClean="0"/>
              <a:t>Click to edit Master text styles</a:t>
            </a:r>
          </a:p>
        </p:txBody>
      </p:sp>
      <p:sp>
        <p:nvSpPr>
          <p:cNvPr id="11" name="Text Placeholder 17"/>
          <p:cNvSpPr>
            <a:spLocks noGrp="1"/>
          </p:cNvSpPr>
          <p:nvPr>
            <p:ph type="body" sz="quarter" idx="17"/>
          </p:nvPr>
        </p:nvSpPr>
        <p:spPr>
          <a:xfrm>
            <a:off x="741463" y="3766821"/>
            <a:ext cx="2087367" cy="165894"/>
          </a:xfrm>
          <a:prstGeom prst="rect">
            <a:avLst/>
          </a:prstGeom>
        </p:spPr>
        <p:txBody>
          <a:bodyPr vert="horz" lIns="0" tIns="0" rIns="0" bIns="0"/>
          <a:lstStyle>
            <a:lvl1pPr algn="r">
              <a:buNone/>
              <a:defRPr sz="900" b="1" i="0">
                <a:latin typeface="Myriad Pro" pitchFamily="34" charset="0"/>
                <a:cs typeface="Myriad Pro" pitchFamily="34" charset="0"/>
              </a:defRPr>
            </a:lvl1pPr>
          </a:lstStyle>
          <a:p>
            <a:pPr lvl="0"/>
            <a:r>
              <a:rPr lang="en-US" dirty="0" smtClean="0"/>
              <a:t>Click to edit Master text styles</a:t>
            </a:r>
          </a:p>
        </p:txBody>
      </p:sp>
      <p:sp>
        <p:nvSpPr>
          <p:cNvPr id="12" name="Text Placeholder 19"/>
          <p:cNvSpPr>
            <a:spLocks noGrp="1"/>
          </p:cNvSpPr>
          <p:nvPr>
            <p:ph type="body" sz="quarter" idx="18"/>
          </p:nvPr>
        </p:nvSpPr>
        <p:spPr>
          <a:xfrm>
            <a:off x="740011" y="3932715"/>
            <a:ext cx="2088680" cy="303212"/>
          </a:xfrm>
          <a:prstGeom prst="rect">
            <a:avLst/>
          </a:prstGeom>
        </p:spPr>
        <p:txBody>
          <a:bodyPr vert="horz" lIns="0" tIns="0" rIns="0" bIns="0"/>
          <a:lstStyle>
            <a:lvl1pPr algn="r">
              <a:buNone/>
              <a:defRPr sz="900" b="0" i="1">
                <a:solidFill>
                  <a:schemeClr val="tx1">
                    <a:lumMod val="75000"/>
                    <a:lumOff val="25000"/>
                  </a:schemeClr>
                </a:solidFill>
                <a:latin typeface="Myriad Pro"/>
                <a:cs typeface="Myriad Pro"/>
              </a:defRPr>
            </a:lvl1pPr>
          </a:lstStyle>
          <a:p>
            <a:pPr lvl="0"/>
            <a:r>
              <a:rPr lang="en-US" dirty="0" smtClean="0"/>
              <a:t>Click to edit Master text style</a:t>
            </a:r>
          </a:p>
        </p:txBody>
      </p:sp>
      <p:sp>
        <p:nvSpPr>
          <p:cNvPr id="13" name="Picture Placeholder 2"/>
          <p:cNvSpPr>
            <a:spLocks noGrp="1"/>
          </p:cNvSpPr>
          <p:nvPr>
            <p:ph type="pic" sz="quarter" idx="19"/>
          </p:nvPr>
        </p:nvSpPr>
        <p:spPr>
          <a:xfrm>
            <a:off x="2001571" y="2368204"/>
            <a:ext cx="1050925" cy="1316981"/>
          </a:xfrm>
          <a:prstGeom prst="rect">
            <a:avLst/>
          </a:prstGeom>
        </p:spPr>
        <p:txBody>
          <a:bodyPr/>
          <a:lstStyle>
            <a:lvl1pPr marL="0" indent="0">
              <a:buNone/>
              <a:defRPr sz="1050"/>
            </a:lvl1pPr>
          </a:lstStyle>
          <a:p>
            <a:endParaRPr lang="en-US" dirty="0"/>
          </a:p>
        </p:txBody>
      </p:sp>
      <p:sp>
        <p:nvSpPr>
          <p:cNvPr id="14"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5" name="Title 8"/>
          <p:cNvSpPr>
            <a:spLocks noGrp="1"/>
          </p:cNvSpPr>
          <p:nvPr>
            <p:ph type="title"/>
          </p:nvPr>
        </p:nvSpPr>
        <p:spPr>
          <a:xfrm>
            <a:off x="3408362" y="1743456"/>
            <a:ext cx="5384269" cy="463220"/>
          </a:xfrm>
          <a:prstGeom prst="rect">
            <a:avLst/>
          </a:prstGeom>
        </p:spPr>
        <p:txBody>
          <a:bodyPr lIns="0" tIns="0" rIns="0" bIns="0" anchor="t" anchorCtr="0"/>
          <a:lstStyle>
            <a:lvl1pPr algn="l">
              <a:lnSpc>
                <a:spcPts val="2400"/>
              </a:lnSpc>
              <a:defRPr sz="2600" kern="800" spc="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24031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with 2 levels of bullets">
    <p:spTree>
      <p:nvGrpSpPr>
        <p:cNvPr id="1" name=""/>
        <p:cNvGrpSpPr/>
        <p:nvPr/>
      </p:nvGrpSpPr>
      <p:grpSpPr>
        <a:xfrm>
          <a:off x="0" y="0"/>
          <a:ext cx="0" cy="0"/>
          <a:chOff x="0" y="0"/>
          <a:chExt cx="0" cy="0"/>
        </a:xfrm>
      </p:grpSpPr>
      <p:sp>
        <p:nvSpPr>
          <p:cNvPr id="7" name="Text Placeholder 12"/>
          <p:cNvSpPr>
            <a:spLocks noGrp="1"/>
          </p:cNvSpPr>
          <p:nvPr>
            <p:ph type="body" sz="quarter" idx="13"/>
          </p:nvPr>
        </p:nvSpPr>
        <p:spPr>
          <a:xfrm>
            <a:off x="3408363" y="2318558"/>
            <a:ext cx="5154305" cy="3853856"/>
          </a:xfrm>
          <a:prstGeom prst="rect">
            <a:avLst/>
          </a:prstGeom>
        </p:spPr>
        <p:txBody>
          <a:bodyPr lIns="0" tIns="0" rIns="0" bIns="0"/>
          <a:lstStyle>
            <a:lvl1pPr marL="0" indent="-91429" algn="l" defTabSz="998421">
              <a:lnSpc>
                <a:spcPts val="1320"/>
              </a:lnSpc>
              <a:spcBef>
                <a:spcPts val="700"/>
              </a:spcBef>
              <a:spcAft>
                <a:spcPts val="2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200"/>
              </a:spcAft>
              <a:buClr>
                <a:srgbClr val="FFBD40"/>
              </a:buClr>
              <a:buFont typeface="Arial"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10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a:p>
            <a:pPr lvl="2"/>
            <a:r>
              <a:rPr lang="en-US" dirty="0" smtClean="0"/>
              <a:t> Third level</a:t>
            </a:r>
          </a:p>
        </p:txBody>
      </p:sp>
      <p:sp>
        <p:nvSpPr>
          <p:cNvPr id="16"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9" name="Title 8"/>
          <p:cNvSpPr>
            <a:spLocks noGrp="1"/>
          </p:cNvSpPr>
          <p:nvPr>
            <p:ph type="title"/>
          </p:nvPr>
        </p:nvSpPr>
        <p:spPr>
          <a:xfrm>
            <a:off x="3406374" y="1747520"/>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642223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2 headlines">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7" name="Text Placeholder 15"/>
          <p:cNvSpPr>
            <a:spLocks noGrp="1"/>
          </p:cNvSpPr>
          <p:nvPr>
            <p:ph type="body" sz="quarter" idx="15"/>
          </p:nvPr>
        </p:nvSpPr>
        <p:spPr>
          <a:xfrm>
            <a:off x="3407525" y="1697863"/>
            <a:ext cx="5167842" cy="301625"/>
          </a:xfrm>
          <a:prstGeom prst="rect">
            <a:avLst/>
          </a:prstGeom>
        </p:spPr>
        <p:txBody>
          <a:bodyPr vert="horz" lIns="0" tIns="0" rIns="0" bIns="0"/>
          <a:lstStyle>
            <a:lvl1pPr>
              <a:buNone/>
              <a:defRPr sz="1600">
                <a:solidFill>
                  <a:srgbClr val="0A3294"/>
                </a:solidFill>
                <a:latin typeface="Myriad Pro" pitchFamily="34" charset="0"/>
                <a:cs typeface="Myriad Pro" pitchFamily="34" charset="0"/>
              </a:defRPr>
            </a:lvl1pPr>
          </a:lstStyle>
          <a:p>
            <a:pPr lvl="0"/>
            <a:r>
              <a:rPr lang="en-US" dirty="0" smtClean="0"/>
              <a:t>Click to edit Master text styles</a:t>
            </a:r>
          </a:p>
        </p:txBody>
      </p:sp>
      <p:sp>
        <p:nvSpPr>
          <p:cNvPr id="14" name="Text Placeholder 12"/>
          <p:cNvSpPr>
            <a:spLocks noGrp="1"/>
          </p:cNvSpPr>
          <p:nvPr>
            <p:ph type="body" sz="quarter" idx="13"/>
          </p:nvPr>
        </p:nvSpPr>
        <p:spPr>
          <a:xfrm>
            <a:off x="3408363" y="2565446"/>
            <a:ext cx="5154305" cy="3853856"/>
          </a:xfrm>
          <a:prstGeom prst="rect">
            <a:avLst/>
          </a:prstGeom>
        </p:spPr>
        <p:txBody>
          <a:bodyPr lIns="0" tIns="0" rIns="0" bIns="0"/>
          <a:lstStyle>
            <a:lvl1pPr marL="0" indent="-91429" algn="l" defTabSz="998421">
              <a:lnSpc>
                <a:spcPts val="1320"/>
              </a:lnSpc>
              <a:spcBef>
                <a:spcPts val="700"/>
              </a:spcBef>
              <a:spcAft>
                <a:spcPts val="6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200"/>
              </a:spcAft>
              <a:buClr>
                <a:srgbClr val="FFBD40"/>
              </a:buClr>
              <a:buFont typeface="Arial"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10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a:p>
            <a:pPr lvl="2"/>
            <a:r>
              <a:rPr lang="en-US" dirty="0" smtClean="0"/>
              <a:t> Third level</a:t>
            </a:r>
          </a:p>
        </p:txBody>
      </p:sp>
      <p:sp>
        <p:nvSpPr>
          <p:cNvPr id="8" name="Title 8"/>
          <p:cNvSpPr>
            <a:spLocks noGrp="1"/>
          </p:cNvSpPr>
          <p:nvPr>
            <p:ph type="title"/>
          </p:nvPr>
        </p:nvSpPr>
        <p:spPr>
          <a:xfrm>
            <a:off x="3406374" y="1994408"/>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67852398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ullets with 2 headlines">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7" name="Text Placeholder 12"/>
          <p:cNvSpPr>
            <a:spLocks noGrp="1"/>
          </p:cNvSpPr>
          <p:nvPr>
            <p:ph type="body" sz="quarter" idx="16"/>
          </p:nvPr>
        </p:nvSpPr>
        <p:spPr>
          <a:xfrm>
            <a:off x="3408363" y="2574590"/>
            <a:ext cx="5154305" cy="3652474"/>
          </a:xfrm>
          <a:prstGeom prst="rect">
            <a:avLst/>
          </a:prstGeom>
        </p:spPr>
        <p:txBody>
          <a:bodyPr lIns="0" tIns="0" rIns="0" bIns="0"/>
          <a:lstStyle>
            <a:lvl1pPr marL="0" indent="-91440" algn="l" defTabSz="998421">
              <a:lnSpc>
                <a:spcPts val="1320"/>
              </a:lnSpc>
              <a:spcBef>
                <a:spcPts val="600"/>
              </a:spcBef>
              <a:spcAft>
                <a:spcPts val="600"/>
              </a:spcAft>
              <a:buClr>
                <a:srgbClr val="FFBD40"/>
              </a:buClr>
              <a:buFont typeface="Arial" pitchFamily="34" charset="0"/>
              <a:buChar char="•"/>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1200"/>
              </a:spcAft>
              <a:buFont typeface="Myriad Pro"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05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 Second level</a:t>
            </a:r>
          </a:p>
        </p:txBody>
      </p:sp>
      <p:sp>
        <p:nvSpPr>
          <p:cNvPr id="9" name="Text Placeholder 15"/>
          <p:cNvSpPr>
            <a:spLocks noGrp="1"/>
          </p:cNvSpPr>
          <p:nvPr>
            <p:ph type="body" sz="quarter" idx="15"/>
          </p:nvPr>
        </p:nvSpPr>
        <p:spPr>
          <a:xfrm>
            <a:off x="3407525" y="1697863"/>
            <a:ext cx="5167842" cy="301625"/>
          </a:xfrm>
          <a:prstGeom prst="rect">
            <a:avLst/>
          </a:prstGeom>
        </p:spPr>
        <p:txBody>
          <a:bodyPr vert="horz" lIns="0" tIns="0" rIns="0" bIns="0"/>
          <a:lstStyle>
            <a:lvl1pPr>
              <a:buNone/>
              <a:defRPr sz="1600">
                <a:solidFill>
                  <a:srgbClr val="0A3294"/>
                </a:solidFill>
                <a:latin typeface="Myriad Pro" pitchFamily="34" charset="0"/>
                <a:cs typeface="Myriad Pro" pitchFamily="34" charset="0"/>
              </a:defRPr>
            </a:lvl1pPr>
          </a:lstStyle>
          <a:p>
            <a:pPr lvl="0"/>
            <a:r>
              <a:rPr lang="en-US" dirty="0" smtClean="0"/>
              <a:t>Click to edit Master text styles</a:t>
            </a:r>
          </a:p>
        </p:txBody>
      </p:sp>
      <p:sp>
        <p:nvSpPr>
          <p:cNvPr id="12" name="Title 8"/>
          <p:cNvSpPr>
            <a:spLocks noGrp="1"/>
          </p:cNvSpPr>
          <p:nvPr>
            <p:ph type="title"/>
          </p:nvPr>
        </p:nvSpPr>
        <p:spPr>
          <a:xfrm>
            <a:off x="3406374" y="1994408"/>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30660769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tro with description">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2" name="Text Placeholder 11"/>
          <p:cNvSpPr>
            <a:spLocks noGrp="1"/>
          </p:cNvSpPr>
          <p:nvPr>
            <p:ph type="body" sz="quarter" idx="10"/>
          </p:nvPr>
        </p:nvSpPr>
        <p:spPr>
          <a:xfrm>
            <a:off x="3406067" y="3725863"/>
            <a:ext cx="4197879" cy="1971675"/>
          </a:xfrm>
          <a:prstGeom prst="rect">
            <a:avLst/>
          </a:prstGeom>
        </p:spPr>
        <p:txBody>
          <a:bodyPr vert="horz" lIns="0" tIns="0" rIns="0" bIns="0"/>
          <a:lstStyle>
            <a:lvl1pPr marL="0" indent="0">
              <a:lnSpc>
                <a:spcPts val="1840"/>
              </a:lnSpc>
              <a:spcBef>
                <a:spcPts val="1200"/>
              </a:spcBef>
              <a:spcAft>
                <a:spcPts val="0"/>
              </a:spcAft>
              <a:buNone/>
              <a:defRPr sz="1200" i="1" kern="500" spc="0" baseline="0">
                <a:solidFill>
                  <a:srgbClr val="0A3294"/>
                </a:solidFill>
                <a:latin typeface="Myriad Pro"/>
                <a:cs typeface="Myriad Pro"/>
              </a:defRPr>
            </a:lvl1pPr>
          </a:lstStyle>
          <a:p>
            <a:pPr lvl="0"/>
            <a:r>
              <a:rPr lang="en-US" dirty="0" smtClean="0"/>
              <a:t>Click to edit Master text</a:t>
            </a:r>
            <a:endParaRPr lang="en-US" dirty="0"/>
          </a:p>
        </p:txBody>
      </p:sp>
      <p:sp>
        <p:nvSpPr>
          <p:cNvPr id="5"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7" name="Picture Placeholder 2"/>
          <p:cNvSpPr>
            <a:spLocks noGrp="1"/>
          </p:cNvSpPr>
          <p:nvPr>
            <p:ph type="pic" sz="quarter" idx="11"/>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26340605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ew bio page">
    <p:spTree>
      <p:nvGrpSpPr>
        <p:cNvPr id="1" name=""/>
        <p:cNvGrpSpPr/>
        <p:nvPr/>
      </p:nvGrpSpPr>
      <p:grpSpPr>
        <a:xfrm>
          <a:off x="0" y="0"/>
          <a:ext cx="0" cy="0"/>
          <a:chOff x="0" y="0"/>
          <a:chExt cx="0" cy="0"/>
        </a:xfrm>
      </p:grpSpPr>
      <p:sp>
        <p:nvSpPr>
          <p:cNvPr id="5" name="Text Placeholder 12"/>
          <p:cNvSpPr>
            <a:spLocks noGrp="1"/>
          </p:cNvSpPr>
          <p:nvPr>
            <p:ph type="body" sz="quarter" idx="13"/>
          </p:nvPr>
        </p:nvSpPr>
        <p:spPr>
          <a:xfrm>
            <a:off x="3401435" y="2782117"/>
            <a:ext cx="5164716" cy="3429330"/>
          </a:xfrm>
          <a:prstGeom prst="rect">
            <a:avLst/>
          </a:prstGeom>
        </p:spPr>
        <p:txBody>
          <a:bodyPr lIns="0" tIns="0" rIns="0" bIns="0"/>
          <a:lstStyle>
            <a:lvl1pPr marL="0" indent="-91429" algn="l" defTabSz="998421">
              <a:lnSpc>
                <a:spcPts val="1420"/>
              </a:lnSpc>
              <a:spcBef>
                <a:spcPts val="700"/>
              </a:spcBef>
              <a:spcAft>
                <a:spcPts val="2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nSpc>
                <a:spcPts val="1320"/>
              </a:lnSpc>
              <a:spcBef>
                <a:spcPts val="0"/>
              </a:spcBef>
              <a:spcAft>
                <a:spcPts val="200"/>
              </a:spcAft>
              <a:buFont typeface="Arial" pitchFamily="34" charset="0"/>
              <a:buChar char="•"/>
              <a:defRPr sz="1100">
                <a:solidFill>
                  <a:schemeClr val="tx1">
                    <a:lumMod val="75000"/>
                    <a:lumOff val="25000"/>
                  </a:schemeClr>
                </a:solidFill>
                <a:latin typeface="Myriad Pro"/>
              </a:defRPr>
            </a:lvl2pPr>
            <a:lvl3pPr>
              <a:defRPr sz="105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p:txBody>
      </p:sp>
      <p:sp>
        <p:nvSpPr>
          <p:cNvPr id="8" name="Text Placeholder 14"/>
          <p:cNvSpPr>
            <a:spLocks noGrp="1"/>
          </p:cNvSpPr>
          <p:nvPr>
            <p:ph type="body" sz="quarter" idx="14"/>
          </p:nvPr>
        </p:nvSpPr>
        <p:spPr>
          <a:xfrm>
            <a:off x="741463" y="4211322"/>
            <a:ext cx="2087367" cy="1968830"/>
          </a:xfrm>
          <a:prstGeom prst="rect">
            <a:avLst/>
          </a:prstGeom>
        </p:spPr>
        <p:txBody>
          <a:bodyPr vert="horz" lIns="0" tIns="0" rIns="0" bIns="0"/>
          <a:lstStyle>
            <a:lvl1pPr marL="0" indent="0" algn="r">
              <a:lnSpc>
                <a:spcPts val="1300"/>
              </a:lnSpc>
              <a:spcBef>
                <a:spcPts val="0"/>
              </a:spcBef>
              <a:buNone/>
              <a:defRPr sz="900" b="0" i="0">
                <a:solidFill>
                  <a:schemeClr val="tx1">
                    <a:lumMod val="75000"/>
                    <a:lumOff val="25000"/>
                  </a:schemeClr>
                </a:solidFill>
                <a:latin typeface="Myriad Pro" pitchFamily="34" charset="0"/>
                <a:cs typeface="Myriad Pro" pitchFamily="34" charset="0"/>
              </a:defRPr>
            </a:lvl1pPr>
            <a:lvl2pPr algn="l">
              <a:defRPr sz="900" b="0" i="0">
                <a:latin typeface="Myriad Pro"/>
                <a:cs typeface="Myriad Pro"/>
              </a:defRPr>
            </a:lvl2pPr>
            <a:lvl3pPr algn="l">
              <a:defRPr sz="900" b="0" i="0">
                <a:latin typeface="Myriad Pro"/>
                <a:cs typeface="Myriad Pro"/>
              </a:defRPr>
            </a:lvl3pPr>
            <a:lvl4pPr algn="l">
              <a:defRPr sz="900" b="0" i="0">
                <a:latin typeface="Myriad Pro"/>
                <a:cs typeface="Myriad Pro"/>
              </a:defRPr>
            </a:lvl4pPr>
            <a:lvl5pPr algn="l">
              <a:defRPr sz="900" b="0" i="0">
                <a:latin typeface="Myriad Pro"/>
                <a:cs typeface="Myriad Pro"/>
              </a:defRPr>
            </a:lvl5pPr>
          </a:lstStyle>
          <a:p>
            <a:pPr lvl="0"/>
            <a:r>
              <a:rPr lang="en-US" dirty="0" smtClean="0"/>
              <a:t>Click to edit Master text styles</a:t>
            </a:r>
          </a:p>
        </p:txBody>
      </p:sp>
      <p:sp>
        <p:nvSpPr>
          <p:cNvPr id="9" name="Text Placeholder 10"/>
          <p:cNvSpPr>
            <a:spLocks noGrp="1"/>
          </p:cNvSpPr>
          <p:nvPr>
            <p:ph type="body" sz="quarter" idx="15"/>
          </p:nvPr>
        </p:nvSpPr>
        <p:spPr>
          <a:xfrm>
            <a:off x="3408363" y="2326639"/>
            <a:ext cx="5167004" cy="203276"/>
          </a:xfrm>
          <a:prstGeom prst="rect">
            <a:avLst/>
          </a:prstGeom>
        </p:spPr>
        <p:txBody>
          <a:bodyPr vert="horz" lIns="0" tIns="0" rIns="0" bIns="0"/>
          <a:lstStyle>
            <a:lvl1pPr>
              <a:buNone/>
              <a:defRPr sz="1200" b="1" i="0">
                <a:latin typeface="Myriad Pro" pitchFamily="34" charset="0"/>
                <a:cs typeface="Myriad Pro" pitchFamily="34" charset="0"/>
              </a:defRPr>
            </a:lvl1pPr>
          </a:lstStyle>
          <a:p>
            <a:pPr lvl="0"/>
            <a:r>
              <a:rPr lang="en-US" dirty="0" smtClean="0"/>
              <a:t>Click to edit Master</a:t>
            </a:r>
            <a:endParaRPr lang="en-US" dirty="0"/>
          </a:p>
        </p:txBody>
      </p:sp>
      <p:sp>
        <p:nvSpPr>
          <p:cNvPr id="10" name="Text Placeholder 15"/>
          <p:cNvSpPr>
            <a:spLocks noGrp="1"/>
          </p:cNvSpPr>
          <p:nvPr>
            <p:ph type="body" sz="quarter" idx="16"/>
          </p:nvPr>
        </p:nvSpPr>
        <p:spPr>
          <a:xfrm>
            <a:off x="3408363" y="2529915"/>
            <a:ext cx="5157788" cy="173736"/>
          </a:xfrm>
          <a:prstGeom prst="rect">
            <a:avLst/>
          </a:prstGeom>
        </p:spPr>
        <p:txBody>
          <a:bodyPr vert="horz" lIns="0" tIns="0" rIns="0" bIns="0"/>
          <a:lstStyle>
            <a:lvl1pPr>
              <a:buNone/>
              <a:defRPr sz="1100" b="0" i="1">
                <a:solidFill>
                  <a:schemeClr val="tx1">
                    <a:lumMod val="75000"/>
                    <a:lumOff val="25000"/>
                  </a:schemeClr>
                </a:solidFill>
                <a:latin typeface="Myriad Pro"/>
                <a:cs typeface="Myriad Pro"/>
              </a:defRPr>
            </a:lvl1pPr>
          </a:lstStyle>
          <a:p>
            <a:pPr lvl="0"/>
            <a:r>
              <a:rPr lang="en-US" dirty="0" smtClean="0"/>
              <a:t>Click to edit Master text styles</a:t>
            </a:r>
          </a:p>
        </p:txBody>
      </p:sp>
      <p:sp>
        <p:nvSpPr>
          <p:cNvPr id="11" name="Text Placeholder 17"/>
          <p:cNvSpPr>
            <a:spLocks noGrp="1"/>
          </p:cNvSpPr>
          <p:nvPr>
            <p:ph type="body" sz="quarter" idx="17"/>
          </p:nvPr>
        </p:nvSpPr>
        <p:spPr>
          <a:xfrm>
            <a:off x="741463" y="3766821"/>
            <a:ext cx="2087367" cy="165894"/>
          </a:xfrm>
          <a:prstGeom prst="rect">
            <a:avLst/>
          </a:prstGeom>
        </p:spPr>
        <p:txBody>
          <a:bodyPr vert="horz" lIns="0" tIns="0" rIns="0" bIns="0"/>
          <a:lstStyle>
            <a:lvl1pPr algn="r">
              <a:buNone/>
              <a:defRPr sz="900" b="1" i="0">
                <a:latin typeface="Myriad Pro" pitchFamily="34" charset="0"/>
                <a:cs typeface="Myriad Pro" pitchFamily="34" charset="0"/>
              </a:defRPr>
            </a:lvl1pPr>
          </a:lstStyle>
          <a:p>
            <a:pPr lvl="0"/>
            <a:r>
              <a:rPr lang="en-US" dirty="0" smtClean="0"/>
              <a:t>Click to edit Master text styles</a:t>
            </a:r>
          </a:p>
        </p:txBody>
      </p:sp>
      <p:sp>
        <p:nvSpPr>
          <p:cNvPr id="12" name="Text Placeholder 19"/>
          <p:cNvSpPr>
            <a:spLocks noGrp="1"/>
          </p:cNvSpPr>
          <p:nvPr>
            <p:ph type="body" sz="quarter" idx="18"/>
          </p:nvPr>
        </p:nvSpPr>
        <p:spPr>
          <a:xfrm>
            <a:off x="740011" y="3932715"/>
            <a:ext cx="2088680" cy="303212"/>
          </a:xfrm>
          <a:prstGeom prst="rect">
            <a:avLst/>
          </a:prstGeom>
        </p:spPr>
        <p:txBody>
          <a:bodyPr vert="horz" lIns="0" tIns="0" rIns="0" bIns="0"/>
          <a:lstStyle>
            <a:lvl1pPr algn="r">
              <a:buNone/>
              <a:defRPr sz="900" b="0" i="1">
                <a:solidFill>
                  <a:schemeClr val="tx1">
                    <a:lumMod val="75000"/>
                    <a:lumOff val="25000"/>
                  </a:schemeClr>
                </a:solidFill>
                <a:latin typeface="Myriad Pro"/>
                <a:cs typeface="Myriad Pro"/>
              </a:defRPr>
            </a:lvl1pPr>
          </a:lstStyle>
          <a:p>
            <a:pPr lvl="0"/>
            <a:r>
              <a:rPr lang="en-US" dirty="0" smtClean="0"/>
              <a:t>Click to edit Master text style</a:t>
            </a:r>
          </a:p>
        </p:txBody>
      </p:sp>
      <p:sp>
        <p:nvSpPr>
          <p:cNvPr id="13" name="Picture Placeholder 2"/>
          <p:cNvSpPr>
            <a:spLocks noGrp="1"/>
          </p:cNvSpPr>
          <p:nvPr>
            <p:ph type="pic" sz="quarter" idx="19"/>
          </p:nvPr>
        </p:nvSpPr>
        <p:spPr>
          <a:xfrm>
            <a:off x="2001571" y="2368204"/>
            <a:ext cx="1050925" cy="1316981"/>
          </a:xfrm>
          <a:prstGeom prst="rect">
            <a:avLst/>
          </a:prstGeom>
        </p:spPr>
        <p:txBody>
          <a:bodyPr/>
          <a:lstStyle>
            <a:lvl1pPr marL="0" indent="0">
              <a:buNone/>
              <a:defRPr sz="1050"/>
            </a:lvl1pPr>
          </a:lstStyle>
          <a:p>
            <a:endParaRPr lang="en-US" dirty="0"/>
          </a:p>
        </p:txBody>
      </p:sp>
      <p:sp>
        <p:nvSpPr>
          <p:cNvPr id="14"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5" name="Title 8"/>
          <p:cNvSpPr>
            <a:spLocks noGrp="1"/>
          </p:cNvSpPr>
          <p:nvPr>
            <p:ph type="title"/>
          </p:nvPr>
        </p:nvSpPr>
        <p:spPr>
          <a:xfrm>
            <a:off x="3408362" y="1743456"/>
            <a:ext cx="5384269" cy="463220"/>
          </a:xfrm>
          <a:prstGeom prst="rect">
            <a:avLst/>
          </a:prstGeom>
        </p:spPr>
        <p:txBody>
          <a:bodyPr lIns="0" tIns="0" rIns="0" bIns="0" anchor="t" anchorCtr="0"/>
          <a:lstStyle>
            <a:lvl1pPr algn="l">
              <a:lnSpc>
                <a:spcPts val="2400"/>
              </a:lnSpc>
              <a:defRPr sz="2600" kern="800" spc="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822736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tro with 2 lin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406372" y="2270945"/>
            <a:ext cx="5488737" cy="421208"/>
          </a:xfrm>
          <a:prstGeom prst="rect">
            <a:avLst/>
          </a:prstGeom>
        </p:spPr>
        <p:txBody>
          <a:bodyPr vert="horz" lIns="0" tIns="0" rIns="0" bIns="0"/>
          <a:lstStyle>
            <a:lvl1pPr>
              <a:buNone/>
              <a:defRPr sz="2400" kern="700" spc="-40">
                <a:solidFill>
                  <a:srgbClr val="0A3294"/>
                </a:solidFill>
                <a:latin typeface="Myriad Pro" pitchFamily="34" charset="0"/>
                <a:cs typeface="Myriad Pro" pitchFamily="34" charset="0"/>
              </a:defRPr>
            </a:lvl1pPr>
          </a:lstStyle>
          <a:p>
            <a:pPr lvl="0"/>
            <a:r>
              <a:rPr lang="en-US" dirty="0" smtClean="0"/>
              <a:t>Master text styles</a:t>
            </a:r>
          </a:p>
        </p:txBody>
      </p:sp>
      <p:sp>
        <p:nvSpPr>
          <p:cNvPr id="12"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0"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6" name="Picture Placeholder 2"/>
          <p:cNvSpPr>
            <a:spLocks noGrp="1"/>
          </p:cNvSpPr>
          <p:nvPr>
            <p:ph type="pic" sz="quarter" idx="11"/>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412893931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tro with 2 lines and text">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6" name="Text Placeholder 7"/>
          <p:cNvSpPr>
            <a:spLocks noGrp="1"/>
          </p:cNvSpPr>
          <p:nvPr>
            <p:ph type="body" sz="quarter" idx="10" hasCustomPrompt="1"/>
          </p:nvPr>
        </p:nvSpPr>
        <p:spPr>
          <a:xfrm>
            <a:off x="3406372" y="2270945"/>
            <a:ext cx="5488737" cy="421208"/>
          </a:xfrm>
          <a:prstGeom prst="rect">
            <a:avLst/>
          </a:prstGeom>
        </p:spPr>
        <p:txBody>
          <a:bodyPr vert="horz" lIns="0" tIns="0" rIns="0" bIns="0"/>
          <a:lstStyle>
            <a:lvl1pPr>
              <a:buNone/>
              <a:defRPr sz="2400" kern="700" spc="-40">
                <a:solidFill>
                  <a:srgbClr val="0A3294"/>
                </a:solidFill>
                <a:latin typeface="Myriad Pro" pitchFamily="34" charset="0"/>
                <a:cs typeface="Myriad Pro" pitchFamily="34" charset="0"/>
              </a:defRPr>
            </a:lvl1pPr>
          </a:lstStyle>
          <a:p>
            <a:pPr lvl="0"/>
            <a:r>
              <a:rPr lang="en-US" dirty="0" smtClean="0"/>
              <a:t>Master text styles</a:t>
            </a:r>
          </a:p>
        </p:txBody>
      </p:sp>
      <p:sp>
        <p:nvSpPr>
          <p:cNvPr id="9" name="Text Placeholder 11"/>
          <p:cNvSpPr>
            <a:spLocks noGrp="1"/>
          </p:cNvSpPr>
          <p:nvPr>
            <p:ph type="body" sz="quarter" idx="11"/>
          </p:nvPr>
        </p:nvSpPr>
        <p:spPr>
          <a:xfrm>
            <a:off x="3406067" y="3725863"/>
            <a:ext cx="4197879" cy="1971675"/>
          </a:xfrm>
          <a:prstGeom prst="rect">
            <a:avLst/>
          </a:prstGeom>
        </p:spPr>
        <p:txBody>
          <a:bodyPr vert="horz" lIns="0" tIns="0" rIns="0" bIns="0"/>
          <a:lstStyle>
            <a:lvl1pPr marL="0" indent="0">
              <a:lnSpc>
                <a:spcPts val="1840"/>
              </a:lnSpc>
              <a:spcBef>
                <a:spcPts val="1200"/>
              </a:spcBef>
              <a:spcAft>
                <a:spcPts val="0"/>
              </a:spcAft>
              <a:buNone/>
              <a:defRPr sz="1200" i="1">
                <a:solidFill>
                  <a:srgbClr val="0A3294"/>
                </a:solidFill>
                <a:latin typeface="Myriad Pro"/>
                <a:cs typeface="Myriad Pro"/>
              </a:defRPr>
            </a:lvl1pPr>
          </a:lstStyle>
          <a:p>
            <a:pPr lvl="0"/>
            <a:r>
              <a:rPr lang="en-US" dirty="0" smtClean="0"/>
              <a:t>Click to edit Master text</a:t>
            </a:r>
            <a:endParaRPr lang="en-US" dirty="0"/>
          </a:p>
        </p:txBody>
      </p:sp>
      <p:sp>
        <p:nvSpPr>
          <p:cNvPr id="10"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8" name="Picture Placeholder 2"/>
          <p:cNvSpPr>
            <a:spLocks noGrp="1"/>
          </p:cNvSpPr>
          <p:nvPr>
            <p:ph type="pic" sz="quarter" idx="12"/>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40706496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4" name="Slide Number Placeholder 5"/>
          <p:cNvSpPr>
            <a:spLocks noGrp="1"/>
          </p:cNvSpPr>
          <p:nvPr>
            <p:ph type="sldNum" sz="quarter" idx="12"/>
          </p:nvPr>
        </p:nvSpPr>
        <p:spPr/>
        <p:txBody>
          <a:bodyPr/>
          <a:lstStyle>
            <a:lvl1pPr>
              <a:defRPr/>
            </a:lvl1pPr>
          </a:lstStyle>
          <a:p>
            <a:pPr>
              <a:defRPr/>
            </a:pPr>
            <a:fld id="{C6AD7E8C-E079-47E6-8901-B4E1359E8AB1}" type="slidenum">
              <a:rPr lang="en-US">
                <a:solidFill>
                  <a:prstClr val="white">
                    <a:lumMod val="50000"/>
                  </a:prstClr>
                </a:solidFill>
              </a:rPr>
              <a:pPr>
                <a:defRPr/>
              </a:pPr>
              <a:t>‹#›</a:t>
            </a:fld>
            <a:endParaRPr lang="en-US" dirty="0">
              <a:solidFill>
                <a:prstClr val="white">
                  <a:lumMod val="50000"/>
                </a:prstClr>
              </a:solidFill>
            </a:endParaRPr>
          </a:p>
        </p:txBody>
      </p:sp>
    </p:spTree>
    <p:extLst>
      <p:ext uri="{BB962C8B-B14F-4D97-AF65-F5344CB8AC3E}">
        <p14:creationId xmlns:p14="http://schemas.microsoft.com/office/powerpoint/2010/main" val="18828042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219200" y="2590800"/>
            <a:ext cx="7467600" cy="3352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1143000" y="6477000"/>
            <a:ext cx="7543800" cy="457200"/>
          </a:xfrm>
          <a:prstGeom prst="rect">
            <a:avLst/>
          </a:prstGeom>
          <a:ln/>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5" name="Date Placeholder 4"/>
          <p:cNvSpPr>
            <a:spLocks noGrp="1" noChangeArrowheads="1"/>
          </p:cNvSpPr>
          <p:nvPr>
            <p:ph type="dt" sz="half" idx="11"/>
          </p:nvPr>
        </p:nvSpPr>
        <p:spPr>
          <a:xfrm>
            <a:off x="1219200" y="6477000"/>
            <a:ext cx="1905000" cy="457200"/>
          </a:xfrm>
          <a:prstGeom prst="rect">
            <a:avLst/>
          </a:prstGeom>
          <a:ln/>
        </p:spPr>
        <p:txBody>
          <a:bodyPr/>
          <a:lstStyle>
            <a:lvl1pPr>
              <a:defRPr/>
            </a:lvl1pPr>
          </a:lstStyle>
          <a:p>
            <a:pPr defTabSz="455613" eaLnBrk="1" hangingPunct="1">
              <a:defRPr/>
            </a:pPr>
            <a:endParaRPr lang="en-US" sz="1800" dirty="0">
              <a:solidFill>
                <a:prstClr val="black"/>
              </a:solidFill>
              <a:latin typeface="Arial" charset="0"/>
              <a:ea typeface="ＭＳ Ｐゴシック" charset="-128"/>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68C856-8CAE-4003-86C8-C80EA38793F4}" type="slidenum">
              <a:rPr lang="en-US">
                <a:solidFill>
                  <a:prstClr val="white">
                    <a:lumMod val="50000"/>
                  </a:prstClr>
                </a:solidFill>
              </a:rPr>
              <a:pPr>
                <a:defRPr/>
              </a:pPr>
              <a:t>‹#›</a:t>
            </a:fld>
            <a:endParaRPr lang="en-US" dirty="0">
              <a:solidFill>
                <a:prstClr val="white">
                  <a:lumMod val="50000"/>
                </a:prstClr>
              </a:solidFill>
            </a:endParaRPr>
          </a:p>
        </p:txBody>
      </p:sp>
    </p:spTree>
    <p:extLst>
      <p:ext uri="{BB962C8B-B14F-4D97-AF65-F5344CB8AC3E}">
        <p14:creationId xmlns:p14="http://schemas.microsoft.com/office/powerpoint/2010/main" val="2215982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with 2 levels of bullets">
    <p:spTree>
      <p:nvGrpSpPr>
        <p:cNvPr id="1" name=""/>
        <p:cNvGrpSpPr/>
        <p:nvPr/>
      </p:nvGrpSpPr>
      <p:grpSpPr>
        <a:xfrm>
          <a:off x="0" y="0"/>
          <a:ext cx="0" cy="0"/>
          <a:chOff x="0" y="0"/>
          <a:chExt cx="0" cy="0"/>
        </a:xfrm>
      </p:grpSpPr>
      <p:sp>
        <p:nvSpPr>
          <p:cNvPr id="7" name="Text Placeholder 12"/>
          <p:cNvSpPr>
            <a:spLocks noGrp="1"/>
          </p:cNvSpPr>
          <p:nvPr>
            <p:ph type="body" sz="quarter" idx="13"/>
          </p:nvPr>
        </p:nvSpPr>
        <p:spPr>
          <a:xfrm>
            <a:off x="3408363" y="2318558"/>
            <a:ext cx="5154305" cy="3853856"/>
          </a:xfrm>
          <a:prstGeom prst="rect">
            <a:avLst/>
          </a:prstGeom>
        </p:spPr>
        <p:txBody>
          <a:bodyPr lIns="0" tIns="0" rIns="0" bIns="0"/>
          <a:lstStyle>
            <a:lvl1pPr marL="0" indent="-91429" algn="l" defTabSz="998421">
              <a:lnSpc>
                <a:spcPts val="1320"/>
              </a:lnSpc>
              <a:spcBef>
                <a:spcPts val="700"/>
              </a:spcBef>
              <a:spcAft>
                <a:spcPts val="2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200"/>
              </a:spcAft>
              <a:buClr>
                <a:srgbClr val="FFBD40"/>
              </a:buClr>
              <a:buFont typeface="Arial"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10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a:p>
            <a:pPr lvl="2"/>
            <a:r>
              <a:rPr lang="en-US" dirty="0" smtClean="0"/>
              <a:t> Third level</a:t>
            </a:r>
          </a:p>
        </p:txBody>
      </p:sp>
      <p:sp>
        <p:nvSpPr>
          <p:cNvPr id="16"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9" name="Title 8"/>
          <p:cNvSpPr>
            <a:spLocks noGrp="1"/>
          </p:cNvSpPr>
          <p:nvPr>
            <p:ph type="title"/>
          </p:nvPr>
        </p:nvSpPr>
        <p:spPr>
          <a:xfrm>
            <a:off x="3406374" y="1747520"/>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7236247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6" name="Text Placeholder 12"/>
          <p:cNvSpPr>
            <a:spLocks noGrp="1"/>
          </p:cNvSpPr>
          <p:nvPr>
            <p:ph type="body" sz="quarter" idx="15"/>
          </p:nvPr>
        </p:nvSpPr>
        <p:spPr>
          <a:xfrm>
            <a:off x="3408363" y="2318558"/>
            <a:ext cx="5154305" cy="3853856"/>
          </a:xfrm>
          <a:prstGeom prst="rect">
            <a:avLst/>
          </a:prstGeom>
        </p:spPr>
        <p:txBody>
          <a:bodyPr lIns="0" tIns="0" rIns="0" bIns="0"/>
          <a:lstStyle>
            <a:lvl1pPr marL="0" indent="-91440" algn="l" defTabSz="998421">
              <a:lnSpc>
                <a:spcPts val="1320"/>
              </a:lnSpc>
              <a:spcBef>
                <a:spcPts val="400"/>
              </a:spcBef>
              <a:spcAft>
                <a:spcPts val="400"/>
              </a:spcAft>
              <a:buClr>
                <a:srgbClr val="FFBD40"/>
              </a:buClr>
              <a:buFont typeface="Arial" pitchFamily="34" charset="0"/>
              <a:buChar char="•"/>
              <a:tabLst>
                <a:tab pos="250795" algn="l"/>
              </a:tabLst>
              <a:defRPr sz="1100" baseline="0">
                <a:solidFill>
                  <a:schemeClr val="tx1">
                    <a:lumMod val="75000"/>
                    <a:lumOff val="25000"/>
                  </a:schemeClr>
                </a:solidFill>
                <a:latin typeface="Myriad Pro"/>
              </a:defRPr>
            </a:lvl1pPr>
            <a:lvl2pPr marL="274320" indent="-91440" algn="l">
              <a:lnSpc>
                <a:spcPts val="1320"/>
              </a:lnSpc>
              <a:spcBef>
                <a:spcPts val="200"/>
              </a:spcBef>
              <a:spcAft>
                <a:spcPts val="200"/>
              </a:spcAft>
              <a:buFont typeface="Myriad Pro"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05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 Second level</a:t>
            </a:r>
          </a:p>
        </p:txBody>
      </p:sp>
      <p:sp>
        <p:nvSpPr>
          <p:cNvPr id="7" name="Title 8"/>
          <p:cNvSpPr>
            <a:spLocks noGrp="1"/>
          </p:cNvSpPr>
          <p:nvPr>
            <p:ph type="title"/>
          </p:nvPr>
        </p:nvSpPr>
        <p:spPr>
          <a:xfrm>
            <a:off x="3406374" y="1747520"/>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9252110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2 headlines">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7" name="Text Placeholder 15"/>
          <p:cNvSpPr>
            <a:spLocks noGrp="1"/>
          </p:cNvSpPr>
          <p:nvPr>
            <p:ph type="body" sz="quarter" idx="15"/>
          </p:nvPr>
        </p:nvSpPr>
        <p:spPr>
          <a:xfrm>
            <a:off x="3407525" y="1697863"/>
            <a:ext cx="5167842" cy="301625"/>
          </a:xfrm>
          <a:prstGeom prst="rect">
            <a:avLst/>
          </a:prstGeom>
        </p:spPr>
        <p:txBody>
          <a:bodyPr vert="horz" lIns="0" tIns="0" rIns="0" bIns="0"/>
          <a:lstStyle>
            <a:lvl1pPr>
              <a:buNone/>
              <a:defRPr sz="1600">
                <a:solidFill>
                  <a:srgbClr val="0A3294"/>
                </a:solidFill>
                <a:latin typeface="Myriad Pro" pitchFamily="34" charset="0"/>
                <a:cs typeface="Myriad Pro" pitchFamily="34" charset="0"/>
              </a:defRPr>
            </a:lvl1pPr>
          </a:lstStyle>
          <a:p>
            <a:pPr lvl="0"/>
            <a:r>
              <a:rPr lang="en-US" dirty="0" smtClean="0"/>
              <a:t>Click to edit Master text styles</a:t>
            </a:r>
          </a:p>
        </p:txBody>
      </p:sp>
      <p:sp>
        <p:nvSpPr>
          <p:cNvPr id="14" name="Text Placeholder 12"/>
          <p:cNvSpPr>
            <a:spLocks noGrp="1"/>
          </p:cNvSpPr>
          <p:nvPr>
            <p:ph type="body" sz="quarter" idx="13"/>
          </p:nvPr>
        </p:nvSpPr>
        <p:spPr>
          <a:xfrm>
            <a:off x="3408363" y="2565446"/>
            <a:ext cx="5154305" cy="3853856"/>
          </a:xfrm>
          <a:prstGeom prst="rect">
            <a:avLst/>
          </a:prstGeom>
        </p:spPr>
        <p:txBody>
          <a:bodyPr lIns="0" tIns="0" rIns="0" bIns="0"/>
          <a:lstStyle>
            <a:lvl1pPr marL="0" indent="-91429" algn="l" defTabSz="998421">
              <a:lnSpc>
                <a:spcPts val="1320"/>
              </a:lnSpc>
              <a:spcBef>
                <a:spcPts val="700"/>
              </a:spcBef>
              <a:spcAft>
                <a:spcPts val="600"/>
              </a:spcAft>
              <a:buClr>
                <a:srgbClr val="FFBD40"/>
              </a:buClr>
              <a:buFont typeface="Arial"/>
              <a:buNone/>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200"/>
              </a:spcAft>
              <a:buClr>
                <a:srgbClr val="FFBD40"/>
              </a:buClr>
              <a:buFont typeface="Arial"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10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Second level</a:t>
            </a:r>
          </a:p>
          <a:p>
            <a:pPr lvl="2"/>
            <a:r>
              <a:rPr lang="en-US" dirty="0" smtClean="0"/>
              <a:t> Third level</a:t>
            </a:r>
          </a:p>
        </p:txBody>
      </p:sp>
      <p:sp>
        <p:nvSpPr>
          <p:cNvPr id="8" name="Title 8"/>
          <p:cNvSpPr>
            <a:spLocks noGrp="1"/>
          </p:cNvSpPr>
          <p:nvPr>
            <p:ph type="title"/>
          </p:nvPr>
        </p:nvSpPr>
        <p:spPr>
          <a:xfrm>
            <a:off x="3406374" y="1994408"/>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3441614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with 2 headlines">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7" name="Text Placeholder 12"/>
          <p:cNvSpPr>
            <a:spLocks noGrp="1"/>
          </p:cNvSpPr>
          <p:nvPr>
            <p:ph type="body" sz="quarter" idx="16"/>
          </p:nvPr>
        </p:nvSpPr>
        <p:spPr>
          <a:xfrm>
            <a:off x="3408363" y="2574590"/>
            <a:ext cx="5154305" cy="3652474"/>
          </a:xfrm>
          <a:prstGeom prst="rect">
            <a:avLst/>
          </a:prstGeom>
        </p:spPr>
        <p:txBody>
          <a:bodyPr lIns="0" tIns="0" rIns="0" bIns="0"/>
          <a:lstStyle>
            <a:lvl1pPr marL="0" indent="-91440" algn="l" defTabSz="998421">
              <a:lnSpc>
                <a:spcPts val="1320"/>
              </a:lnSpc>
              <a:spcBef>
                <a:spcPts val="600"/>
              </a:spcBef>
              <a:spcAft>
                <a:spcPts val="600"/>
              </a:spcAft>
              <a:buClr>
                <a:srgbClr val="FFBD40"/>
              </a:buClr>
              <a:buFont typeface="Arial" pitchFamily="34" charset="0"/>
              <a:buChar char="•"/>
              <a:tabLst>
                <a:tab pos="250795" algn="l"/>
              </a:tabLst>
              <a:defRPr sz="1100" baseline="0">
                <a:solidFill>
                  <a:schemeClr val="tx1">
                    <a:lumMod val="75000"/>
                    <a:lumOff val="25000"/>
                  </a:schemeClr>
                </a:solidFill>
                <a:latin typeface="Myriad Pro"/>
              </a:defRPr>
            </a:lvl1pPr>
            <a:lvl2pPr marL="274320" indent="-91440" algn="l">
              <a:lnSpc>
                <a:spcPts val="1320"/>
              </a:lnSpc>
              <a:spcBef>
                <a:spcPts val="0"/>
              </a:spcBef>
              <a:spcAft>
                <a:spcPts val="1200"/>
              </a:spcAft>
              <a:buFont typeface="Myriad Pro" pitchFamily="34" charset="0"/>
              <a:buChar char="−"/>
              <a:defRPr sz="1100">
                <a:solidFill>
                  <a:schemeClr val="tx1">
                    <a:lumMod val="75000"/>
                    <a:lumOff val="25000"/>
                  </a:schemeClr>
                </a:solidFill>
                <a:latin typeface="Myriad Pro"/>
              </a:defRPr>
            </a:lvl2pPr>
            <a:lvl3pPr marL="548640" indent="-91440">
              <a:lnSpc>
                <a:spcPts val="1320"/>
              </a:lnSpc>
              <a:spcBef>
                <a:spcPts val="0"/>
              </a:spcBef>
              <a:spcAft>
                <a:spcPts val="200"/>
              </a:spcAft>
              <a:buFont typeface="Myriad Pro" pitchFamily="34" charset="0"/>
              <a:buChar char="−"/>
              <a:defRPr sz="1050">
                <a:solidFill>
                  <a:schemeClr val="tx1">
                    <a:lumMod val="75000"/>
                    <a:lumOff val="25000"/>
                  </a:schemeClr>
                </a:solidFill>
                <a:latin typeface="Myriad Pro"/>
              </a:defRPr>
            </a:lvl3pPr>
            <a:lvl4pPr>
              <a:defRPr sz="1050">
                <a:solidFill>
                  <a:schemeClr val="tx1">
                    <a:lumMod val="75000"/>
                    <a:lumOff val="25000"/>
                  </a:schemeClr>
                </a:solidFill>
                <a:latin typeface="Myriad Pro"/>
              </a:defRPr>
            </a:lvl4pPr>
            <a:lvl5pPr>
              <a:defRPr sz="1050">
                <a:solidFill>
                  <a:schemeClr val="tx1">
                    <a:lumMod val="75000"/>
                    <a:lumOff val="25000"/>
                  </a:schemeClr>
                </a:solidFill>
                <a:latin typeface="Myriad Pro"/>
              </a:defRPr>
            </a:lvl5pPr>
          </a:lstStyle>
          <a:p>
            <a:pPr lvl="0"/>
            <a:r>
              <a:rPr lang="en-US" dirty="0" smtClean="0"/>
              <a:t>Click to edit Master text styles</a:t>
            </a:r>
          </a:p>
          <a:p>
            <a:pPr lvl="1"/>
            <a:r>
              <a:rPr lang="en-US" dirty="0" smtClean="0"/>
              <a:t> Second level</a:t>
            </a:r>
          </a:p>
        </p:txBody>
      </p:sp>
      <p:sp>
        <p:nvSpPr>
          <p:cNvPr id="9" name="Text Placeholder 15"/>
          <p:cNvSpPr>
            <a:spLocks noGrp="1"/>
          </p:cNvSpPr>
          <p:nvPr>
            <p:ph type="body" sz="quarter" idx="15"/>
          </p:nvPr>
        </p:nvSpPr>
        <p:spPr>
          <a:xfrm>
            <a:off x="3407525" y="1697863"/>
            <a:ext cx="5167842" cy="301625"/>
          </a:xfrm>
          <a:prstGeom prst="rect">
            <a:avLst/>
          </a:prstGeom>
        </p:spPr>
        <p:txBody>
          <a:bodyPr vert="horz" lIns="0" tIns="0" rIns="0" bIns="0"/>
          <a:lstStyle>
            <a:lvl1pPr>
              <a:buNone/>
              <a:defRPr sz="1600">
                <a:solidFill>
                  <a:srgbClr val="0A3294"/>
                </a:solidFill>
                <a:latin typeface="Myriad Pro" pitchFamily="34" charset="0"/>
                <a:cs typeface="Myriad Pro" pitchFamily="34" charset="0"/>
              </a:defRPr>
            </a:lvl1pPr>
          </a:lstStyle>
          <a:p>
            <a:pPr lvl="0"/>
            <a:r>
              <a:rPr lang="en-US" dirty="0" smtClean="0"/>
              <a:t>Click to edit Master text styles</a:t>
            </a:r>
          </a:p>
        </p:txBody>
      </p:sp>
      <p:sp>
        <p:nvSpPr>
          <p:cNvPr id="12" name="Title 8"/>
          <p:cNvSpPr>
            <a:spLocks noGrp="1"/>
          </p:cNvSpPr>
          <p:nvPr>
            <p:ph type="title"/>
          </p:nvPr>
        </p:nvSpPr>
        <p:spPr>
          <a:xfrm>
            <a:off x="3406374" y="1994408"/>
            <a:ext cx="5386258" cy="463220"/>
          </a:xfrm>
          <a:prstGeom prst="rect">
            <a:avLst/>
          </a:prstGeom>
        </p:spPr>
        <p:txBody>
          <a:bodyPr lIns="0" tIns="0" rIns="0" bIns="0" anchor="t"/>
          <a:lstStyle>
            <a:lvl1pPr algn="l">
              <a:lnSpc>
                <a:spcPts val="2400"/>
              </a:lnSpc>
              <a:defRPr sz="2600">
                <a:solidFill>
                  <a:srgbClr val="0A3294"/>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1089026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Intro to Sections">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6"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7" name="Picture Placeholder 2"/>
          <p:cNvSpPr>
            <a:spLocks noGrp="1"/>
          </p:cNvSpPr>
          <p:nvPr>
            <p:ph type="pic" sz="quarter" idx="11"/>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366574782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ro with description">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2" name="Text Placeholder 11"/>
          <p:cNvSpPr>
            <a:spLocks noGrp="1"/>
          </p:cNvSpPr>
          <p:nvPr>
            <p:ph type="body" sz="quarter" idx="10"/>
          </p:nvPr>
        </p:nvSpPr>
        <p:spPr>
          <a:xfrm>
            <a:off x="3406067" y="3725863"/>
            <a:ext cx="4197879" cy="1971675"/>
          </a:xfrm>
          <a:prstGeom prst="rect">
            <a:avLst/>
          </a:prstGeom>
        </p:spPr>
        <p:txBody>
          <a:bodyPr vert="horz" lIns="0" tIns="0" rIns="0" bIns="0"/>
          <a:lstStyle>
            <a:lvl1pPr marL="0" indent="0">
              <a:lnSpc>
                <a:spcPts val="1840"/>
              </a:lnSpc>
              <a:spcBef>
                <a:spcPts val="1200"/>
              </a:spcBef>
              <a:spcAft>
                <a:spcPts val="0"/>
              </a:spcAft>
              <a:buNone/>
              <a:defRPr sz="1200" i="1" kern="500" spc="0" baseline="0">
                <a:solidFill>
                  <a:srgbClr val="0A3294"/>
                </a:solidFill>
                <a:latin typeface="Myriad Pro"/>
                <a:cs typeface="Myriad Pro"/>
              </a:defRPr>
            </a:lvl1pPr>
          </a:lstStyle>
          <a:p>
            <a:pPr lvl="0"/>
            <a:r>
              <a:rPr lang="en-US" dirty="0" smtClean="0"/>
              <a:t>Click to edit Master text</a:t>
            </a:r>
            <a:endParaRPr lang="en-US" dirty="0"/>
          </a:p>
        </p:txBody>
      </p:sp>
      <p:sp>
        <p:nvSpPr>
          <p:cNvPr id="5"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7" name="Picture Placeholder 2"/>
          <p:cNvSpPr>
            <a:spLocks noGrp="1"/>
          </p:cNvSpPr>
          <p:nvPr>
            <p:ph type="pic" sz="quarter" idx="11"/>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11768178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tro with 2 lin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406372" y="2270945"/>
            <a:ext cx="5488737" cy="421208"/>
          </a:xfrm>
          <a:prstGeom prst="rect">
            <a:avLst/>
          </a:prstGeom>
        </p:spPr>
        <p:txBody>
          <a:bodyPr vert="horz" lIns="0" tIns="0" rIns="0" bIns="0"/>
          <a:lstStyle>
            <a:lvl1pPr>
              <a:buNone/>
              <a:defRPr sz="2400" kern="700" spc="-40">
                <a:solidFill>
                  <a:srgbClr val="0A3294"/>
                </a:solidFill>
                <a:latin typeface="Myriad Pro" pitchFamily="34" charset="0"/>
                <a:cs typeface="Myriad Pro" pitchFamily="34" charset="0"/>
              </a:defRPr>
            </a:lvl1pPr>
          </a:lstStyle>
          <a:p>
            <a:pPr lvl="0"/>
            <a:r>
              <a:rPr lang="en-US" dirty="0" smtClean="0"/>
              <a:t>Master text styles</a:t>
            </a:r>
          </a:p>
        </p:txBody>
      </p:sp>
      <p:sp>
        <p:nvSpPr>
          <p:cNvPr id="12" name="Slide Number Placeholder 5"/>
          <p:cNvSpPr>
            <a:spLocks noGrp="1"/>
          </p:cNvSpPr>
          <p:nvPr>
            <p:ph type="sldNum" sz="quarter" idx="4"/>
          </p:nvPr>
        </p:nvSpPr>
        <p:spPr>
          <a:xfrm>
            <a:off x="8369299" y="6414556"/>
            <a:ext cx="423333" cy="335494"/>
          </a:xfrm>
          <a:prstGeom prst="rect">
            <a:avLst/>
          </a:prstGeom>
        </p:spPr>
        <p:txBody>
          <a:bodyPr/>
          <a:lstStyle>
            <a:lvl1pPr algn="r">
              <a:defRPr sz="800" b="0" i="0">
                <a:solidFill>
                  <a:schemeClr val="bg1">
                    <a:lumMod val="50000"/>
                  </a:schemeClr>
                </a:solidFill>
                <a:latin typeface="Myriad Pro"/>
                <a:cs typeface="Myriad Pro"/>
              </a:defRPr>
            </a:lvl1pPr>
          </a:lstStyle>
          <a:p>
            <a:fld id="{F1B620F8-8711-7746-AA1E-6C7DCC56C63B}" type="slidenum">
              <a:rPr lang="en-US" smtClean="0">
                <a:solidFill>
                  <a:prstClr val="white">
                    <a:lumMod val="50000"/>
                  </a:prstClr>
                </a:solidFill>
              </a:rPr>
              <a:pPr/>
              <a:t>‹#›</a:t>
            </a:fld>
            <a:endParaRPr lang="en-US" dirty="0">
              <a:solidFill>
                <a:prstClr val="white">
                  <a:lumMod val="50000"/>
                </a:prstClr>
              </a:solidFill>
            </a:endParaRPr>
          </a:p>
        </p:txBody>
      </p:sp>
      <p:sp>
        <p:nvSpPr>
          <p:cNvPr id="10" name="Title 8"/>
          <p:cNvSpPr>
            <a:spLocks noGrp="1"/>
          </p:cNvSpPr>
          <p:nvPr>
            <p:ph type="title"/>
          </p:nvPr>
        </p:nvSpPr>
        <p:spPr>
          <a:xfrm>
            <a:off x="3406373" y="2692153"/>
            <a:ext cx="5488737" cy="463220"/>
          </a:xfrm>
          <a:prstGeom prst="rect">
            <a:avLst/>
          </a:prstGeom>
        </p:spPr>
        <p:txBody>
          <a:bodyPr lIns="0" tIns="0" rIns="0" bIns="0"/>
          <a:lstStyle>
            <a:lvl1pPr algn="l">
              <a:lnSpc>
                <a:spcPts val="3400"/>
              </a:lnSpc>
              <a:defRPr sz="3100" b="0" i="0" kern="600" spc="-70" baseline="0">
                <a:solidFill>
                  <a:srgbClr val="0A3294"/>
                </a:solidFill>
                <a:latin typeface="Myriad Pro"/>
                <a:cs typeface="Myriad Pro"/>
              </a:defRPr>
            </a:lvl1pPr>
          </a:lstStyle>
          <a:p>
            <a:r>
              <a:rPr lang="en-US" dirty="0" smtClean="0"/>
              <a:t>Click to edit Master title style</a:t>
            </a:r>
            <a:endParaRPr lang="en-US" dirty="0"/>
          </a:p>
        </p:txBody>
      </p:sp>
      <p:sp>
        <p:nvSpPr>
          <p:cNvPr id="6" name="Picture Placeholder 2"/>
          <p:cNvSpPr>
            <a:spLocks noGrp="1"/>
          </p:cNvSpPr>
          <p:nvPr>
            <p:ph type="pic" sz="quarter" idx="11"/>
          </p:nvPr>
        </p:nvSpPr>
        <p:spPr>
          <a:xfrm>
            <a:off x="1879491" y="2367015"/>
            <a:ext cx="1176338" cy="1176337"/>
          </a:xfrm>
          <a:prstGeom prst="rect">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13377664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jpe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image" Target="../media/image2.jpeg"/><Relationship Id="rId5" Type="http://schemas.openxmlformats.org/officeDocument/2006/relationships/slideLayout" Target="../slideLayouts/slideLayout19.xml"/><Relationship Id="rId10" Type="http://schemas.openxmlformats.org/officeDocument/2006/relationships/theme" Target="../theme/theme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3009900"/>
            <a:ext cx="8229600" cy="114300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p>
        </p:txBody>
      </p:sp>
      <p:pic>
        <p:nvPicPr>
          <p:cNvPr id="4" name="Picture 7" descr="ppt-background-2.jpg"/>
          <p:cNvPicPr>
            <a:picLocks noChangeAspect="1"/>
          </p:cNvPicPr>
          <p:nvPr userDrawn="1"/>
        </p:nvPicPr>
        <p:blipFill>
          <a:blip r:embed="rId3"/>
          <a:srcRect/>
          <a:stretch>
            <a:fillRect/>
          </a:stretch>
        </p:blipFill>
        <p:spPr bwMode="auto">
          <a:xfrm>
            <a:off x="0" y="0"/>
            <a:ext cx="9163050" cy="6865938"/>
          </a:xfrm>
          <a:prstGeom prst="rect">
            <a:avLst/>
          </a:prstGeom>
          <a:noFill/>
          <a:ln w="9525">
            <a:noFill/>
            <a:miter lim="800000"/>
            <a:headEnd/>
            <a:tailEnd/>
          </a:ln>
        </p:spPr>
      </p:pic>
      <p:sp>
        <p:nvSpPr>
          <p:cNvPr id="6" name="TextBox 5"/>
          <p:cNvSpPr txBox="1"/>
          <p:nvPr userDrawn="1"/>
        </p:nvSpPr>
        <p:spPr>
          <a:xfrm>
            <a:off x="5892800" y="466725"/>
            <a:ext cx="2894013" cy="307764"/>
          </a:xfrm>
          <a:prstGeom prst="rect">
            <a:avLst/>
          </a:prstGeom>
          <a:noFill/>
        </p:spPr>
        <p:txBody>
          <a:bodyPr lIns="91429" tIns="45714" rIns="91429" bIns="45714">
            <a:spAutoFit/>
          </a:bodyPr>
          <a:lstStyle/>
          <a:p>
            <a:pPr algn="r" defTabSz="457146" eaLnBrk="1" fontAlgn="auto" hangingPunct="1">
              <a:spcBef>
                <a:spcPts val="0"/>
              </a:spcBef>
              <a:spcAft>
                <a:spcPts val="0"/>
              </a:spcAft>
              <a:defRPr/>
            </a:pPr>
            <a:r>
              <a:rPr lang="en-US" sz="1400" kern="1000" dirty="0" smtClean="0">
                <a:solidFill>
                  <a:srgbClr val="FFFFFF"/>
                </a:solidFill>
                <a:latin typeface="Myriad Pro"/>
                <a:ea typeface="ＭＳ Ｐゴシック" charset="-128"/>
                <a:cs typeface="Myriad Pro"/>
              </a:rPr>
              <a:t>Investment Management Group</a:t>
            </a:r>
            <a:endParaRPr lang="en-US" sz="1400" kern="1000" dirty="0">
              <a:solidFill>
                <a:srgbClr val="666666"/>
              </a:solidFill>
              <a:latin typeface="Myriad Pro"/>
              <a:ea typeface="ＭＳ Ｐゴシック" charset="-128"/>
            </a:endParaRPr>
          </a:p>
        </p:txBody>
      </p:sp>
    </p:spTree>
    <p:extLst>
      <p:ext uri="{BB962C8B-B14F-4D97-AF65-F5344CB8AC3E}">
        <p14:creationId xmlns:p14="http://schemas.microsoft.com/office/powerpoint/2010/main" val="415812145"/>
      </p:ext>
    </p:extLst>
  </p:cSld>
  <p:clrMap bg1="lt1" tx1="dk1" bg2="lt2" tx2="dk2" accent1="accent1" accent2="accent2" accent3="accent3" accent4="accent4" accent5="accent5" accent6="accent6" hlink="hlink" folHlink="folHlink"/>
  <p:sldLayoutIdLst>
    <p:sldLayoutId id="2147484281" r:id="rId1"/>
  </p:sldLayoutIdLst>
  <p:hf hdr="0" dt="0"/>
  <p:txStyles>
    <p:titleStyle>
      <a:lvl1pPr algn="ctr" defTabSz="455613" rtl="0" eaLnBrk="0" fontAlgn="base" hangingPunct="0">
        <a:spcBef>
          <a:spcPct val="0"/>
        </a:spcBef>
        <a:spcAft>
          <a:spcPct val="0"/>
        </a:spcAft>
        <a:defRPr sz="2400" kern="1200">
          <a:solidFill>
            <a:schemeClr val="tx1"/>
          </a:solidFill>
          <a:latin typeface="Myriad Pro"/>
          <a:ea typeface="ＭＳ Ｐゴシック" charset="-128"/>
          <a:cs typeface="ＭＳ Ｐゴシック" charset="-128"/>
        </a:defRPr>
      </a:lvl1pPr>
      <a:lvl2pPr algn="ctr" defTabSz="455613" rtl="0" eaLnBrk="0" fontAlgn="base" hangingPunct="0">
        <a:spcBef>
          <a:spcPct val="0"/>
        </a:spcBef>
        <a:spcAft>
          <a:spcPct val="0"/>
        </a:spcAft>
        <a:defRPr sz="2400">
          <a:solidFill>
            <a:schemeClr val="tx1"/>
          </a:solidFill>
          <a:latin typeface="Myriad Pro" charset="0"/>
          <a:ea typeface="ＭＳ Ｐゴシック" charset="-128"/>
          <a:cs typeface="ＭＳ Ｐゴシック" charset="-128"/>
        </a:defRPr>
      </a:lvl2pPr>
      <a:lvl3pPr algn="ctr" defTabSz="455613" rtl="0" eaLnBrk="0" fontAlgn="base" hangingPunct="0">
        <a:spcBef>
          <a:spcPct val="0"/>
        </a:spcBef>
        <a:spcAft>
          <a:spcPct val="0"/>
        </a:spcAft>
        <a:defRPr sz="2400">
          <a:solidFill>
            <a:schemeClr val="tx1"/>
          </a:solidFill>
          <a:latin typeface="Myriad Pro" charset="0"/>
          <a:ea typeface="ＭＳ Ｐゴシック" charset="-128"/>
          <a:cs typeface="ＭＳ Ｐゴシック" charset="-128"/>
        </a:defRPr>
      </a:lvl3pPr>
      <a:lvl4pPr algn="ctr" defTabSz="455613" rtl="0" eaLnBrk="0" fontAlgn="base" hangingPunct="0">
        <a:spcBef>
          <a:spcPct val="0"/>
        </a:spcBef>
        <a:spcAft>
          <a:spcPct val="0"/>
        </a:spcAft>
        <a:defRPr sz="2400">
          <a:solidFill>
            <a:schemeClr val="tx1"/>
          </a:solidFill>
          <a:latin typeface="Myriad Pro" charset="0"/>
          <a:ea typeface="ＭＳ Ｐゴシック" charset="-128"/>
          <a:cs typeface="ＭＳ Ｐゴシック" charset="-128"/>
        </a:defRPr>
      </a:lvl4pPr>
      <a:lvl5pPr algn="ctr" defTabSz="455613" rtl="0" eaLnBrk="0" fontAlgn="base" hangingPunct="0">
        <a:spcBef>
          <a:spcPct val="0"/>
        </a:spcBef>
        <a:spcAft>
          <a:spcPct val="0"/>
        </a:spcAft>
        <a:defRPr sz="2400">
          <a:solidFill>
            <a:schemeClr val="tx1"/>
          </a:solidFill>
          <a:latin typeface="Myriad Pro" charset="0"/>
          <a:ea typeface="ＭＳ Ｐゴシック" charset="-128"/>
          <a:cs typeface="ＭＳ Ｐゴシック" charset="-128"/>
        </a:defRPr>
      </a:lvl5pPr>
      <a:lvl6pPr marL="457146" algn="ctr" defTabSz="457146"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293" algn="ctr" defTabSz="457146"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440" algn="ctr" defTabSz="457146"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586" algn="ctr" defTabSz="457146"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1313" indent="-341313" algn="l" defTabSz="455613" rtl="0" eaLnBrk="0" fontAlgn="base" hangingPunct="0">
        <a:spcBef>
          <a:spcPct val="20000"/>
        </a:spcBef>
        <a:spcAft>
          <a:spcPct val="0"/>
        </a:spcAft>
        <a:buFont typeface="Arial" charset="0"/>
        <a:buChar char="•"/>
        <a:defRPr sz="3200" kern="1200">
          <a:solidFill>
            <a:schemeClr val="tx1"/>
          </a:solidFill>
          <a:latin typeface="Myriad Pro"/>
          <a:ea typeface="ＭＳ Ｐゴシック" charset="-128"/>
          <a:cs typeface="ＭＳ Ｐゴシック" charset="-128"/>
        </a:defRPr>
      </a:lvl1pPr>
      <a:lvl2pPr marL="741363" indent="-284163" algn="l" defTabSz="455613" rtl="0" eaLnBrk="0" fontAlgn="base" hangingPunct="0">
        <a:spcBef>
          <a:spcPct val="20000"/>
        </a:spcBef>
        <a:spcAft>
          <a:spcPct val="0"/>
        </a:spcAft>
        <a:buFont typeface="Arial" charset="0"/>
        <a:buChar char="–"/>
        <a:defRPr sz="2800" kern="1200">
          <a:solidFill>
            <a:schemeClr val="tx1"/>
          </a:solidFill>
          <a:latin typeface="Myriad Pro"/>
          <a:ea typeface="ＭＳ Ｐゴシック" charset="-128"/>
          <a:cs typeface="+mn-cs"/>
        </a:defRPr>
      </a:lvl2pPr>
      <a:lvl3pPr marL="1141413" indent="-227013" algn="l" defTabSz="455613" rtl="0" eaLnBrk="0" fontAlgn="base" hangingPunct="0">
        <a:spcBef>
          <a:spcPct val="20000"/>
        </a:spcBef>
        <a:spcAft>
          <a:spcPct val="0"/>
        </a:spcAft>
        <a:buFont typeface="Arial" charset="0"/>
        <a:buChar char="•"/>
        <a:defRPr sz="2400" kern="1200">
          <a:solidFill>
            <a:schemeClr val="tx1"/>
          </a:solidFill>
          <a:latin typeface="Myriad Pro"/>
          <a:ea typeface="ＭＳ Ｐゴシック" charset="-128"/>
          <a:cs typeface="+mn-cs"/>
        </a:defRPr>
      </a:lvl3pPr>
      <a:lvl4pPr marL="1598613" indent="-227013" algn="l" defTabSz="455613" rtl="0" eaLnBrk="0" fontAlgn="base" hangingPunct="0">
        <a:spcBef>
          <a:spcPct val="20000"/>
        </a:spcBef>
        <a:spcAft>
          <a:spcPct val="0"/>
        </a:spcAft>
        <a:buFont typeface="Arial" charset="0"/>
        <a:buChar char="–"/>
        <a:defRPr sz="2000" kern="1200">
          <a:solidFill>
            <a:schemeClr val="tx1"/>
          </a:solidFill>
          <a:latin typeface="Myriad Pro"/>
          <a:ea typeface="ＭＳ Ｐゴシック" charset="-128"/>
          <a:cs typeface="+mn-cs"/>
        </a:defRPr>
      </a:lvl4pPr>
      <a:lvl5pPr marL="2055813" indent="-227013" algn="l" defTabSz="455613" rtl="0" eaLnBrk="0" fontAlgn="base" hangingPunct="0">
        <a:spcBef>
          <a:spcPct val="20000"/>
        </a:spcBef>
        <a:spcAft>
          <a:spcPct val="0"/>
        </a:spcAft>
        <a:buFont typeface="Arial" charset="0"/>
        <a:buChar char="»"/>
        <a:defRPr sz="2000" kern="1200">
          <a:solidFill>
            <a:schemeClr val="tx1"/>
          </a:solidFill>
          <a:latin typeface="Myriad Pro"/>
          <a:ea typeface="ＭＳ Ｐゴシック" charset="-128"/>
          <a:cs typeface="+mn-cs"/>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46" rtl="0" eaLnBrk="1" latinLnBrk="0" hangingPunct="1">
        <a:defRPr sz="1800" kern="1200">
          <a:solidFill>
            <a:schemeClr val="tx1"/>
          </a:solidFill>
          <a:latin typeface="+mn-lt"/>
          <a:ea typeface="+mn-ea"/>
          <a:cs typeface="+mn-cs"/>
        </a:defRPr>
      </a:lvl1pPr>
      <a:lvl2pPr marL="457146" algn="l" defTabSz="457146" rtl="0" eaLnBrk="1" latinLnBrk="0" hangingPunct="1">
        <a:defRPr sz="1800" kern="1200">
          <a:solidFill>
            <a:schemeClr val="tx1"/>
          </a:solidFill>
          <a:latin typeface="+mn-lt"/>
          <a:ea typeface="+mn-ea"/>
          <a:cs typeface="+mn-cs"/>
        </a:defRPr>
      </a:lvl2pPr>
      <a:lvl3pPr marL="914293" algn="l" defTabSz="457146" rtl="0" eaLnBrk="1" latinLnBrk="0" hangingPunct="1">
        <a:defRPr sz="1800" kern="1200">
          <a:solidFill>
            <a:schemeClr val="tx1"/>
          </a:solidFill>
          <a:latin typeface="+mn-lt"/>
          <a:ea typeface="+mn-ea"/>
          <a:cs typeface="+mn-cs"/>
        </a:defRPr>
      </a:lvl3pPr>
      <a:lvl4pPr marL="1371440" algn="l" defTabSz="457146" rtl="0" eaLnBrk="1" latinLnBrk="0" hangingPunct="1">
        <a:defRPr sz="1800" kern="1200">
          <a:solidFill>
            <a:schemeClr val="tx1"/>
          </a:solidFill>
          <a:latin typeface="+mn-lt"/>
          <a:ea typeface="+mn-ea"/>
          <a:cs typeface="+mn-cs"/>
        </a:defRPr>
      </a:lvl4pPr>
      <a:lvl5pPr marL="1828586" algn="l" defTabSz="457146" rtl="0" eaLnBrk="1" latinLnBrk="0" hangingPunct="1">
        <a:defRPr sz="1800" kern="1200">
          <a:solidFill>
            <a:schemeClr val="tx1"/>
          </a:solidFill>
          <a:latin typeface="+mn-lt"/>
          <a:ea typeface="+mn-ea"/>
          <a:cs typeface="+mn-cs"/>
        </a:defRPr>
      </a:lvl5pPr>
      <a:lvl6pPr marL="2285733" algn="l" defTabSz="457146" rtl="0" eaLnBrk="1" latinLnBrk="0" hangingPunct="1">
        <a:defRPr sz="1800" kern="1200">
          <a:solidFill>
            <a:schemeClr val="tx1"/>
          </a:solidFill>
          <a:latin typeface="+mn-lt"/>
          <a:ea typeface="+mn-ea"/>
          <a:cs typeface="+mn-cs"/>
        </a:defRPr>
      </a:lvl6pPr>
      <a:lvl7pPr marL="2742879" algn="l" defTabSz="457146" rtl="0" eaLnBrk="1" latinLnBrk="0" hangingPunct="1">
        <a:defRPr sz="1800" kern="1200">
          <a:solidFill>
            <a:schemeClr val="tx1"/>
          </a:solidFill>
          <a:latin typeface="+mn-lt"/>
          <a:ea typeface="+mn-ea"/>
          <a:cs typeface="+mn-cs"/>
        </a:defRPr>
      </a:lvl7pPr>
      <a:lvl8pPr marL="3200026" algn="l" defTabSz="457146" rtl="0" eaLnBrk="1" latinLnBrk="0" hangingPunct="1">
        <a:defRPr sz="1800" kern="1200">
          <a:solidFill>
            <a:schemeClr val="tx1"/>
          </a:solidFill>
          <a:latin typeface="+mn-lt"/>
          <a:ea typeface="+mn-ea"/>
          <a:cs typeface="+mn-cs"/>
        </a:defRPr>
      </a:lvl8pPr>
      <a:lvl9pPr marL="3657172" algn="l" defTabSz="45714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US" dirty="0"/>
          </a:p>
        </p:txBody>
      </p:sp>
      <p:pic>
        <p:nvPicPr>
          <p:cNvPr id="7" name="Picture 10" descr="ppt-background-text.jpg"/>
          <p:cNvPicPr>
            <a:picLocks noChangeAspect="1"/>
          </p:cNvPicPr>
          <p:nvPr userDrawn="1"/>
        </p:nvPicPr>
        <p:blipFill>
          <a:blip r:embed="rId13"/>
          <a:srcRect/>
          <a:stretch>
            <a:fillRect/>
          </a:stretch>
        </p:blipFill>
        <p:spPr bwMode="auto">
          <a:xfrm>
            <a:off x="0" y="0"/>
            <a:ext cx="9144000" cy="1874838"/>
          </a:xfrm>
          <a:prstGeom prst="rect">
            <a:avLst/>
          </a:prstGeom>
          <a:noFill/>
          <a:ln w="9525">
            <a:noFill/>
            <a:miter lim="800000"/>
            <a:headEnd/>
            <a:tailEnd/>
          </a:ln>
        </p:spPr>
      </p:pic>
      <p:sp>
        <p:nvSpPr>
          <p:cNvPr id="5" name="Slide Number Placeholder 5"/>
          <p:cNvSpPr>
            <a:spLocks noGrp="1"/>
          </p:cNvSpPr>
          <p:nvPr>
            <p:ph type="sldNum" sz="quarter" idx="4"/>
          </p:nvPr>
        </p:nvSpPr>
        <p:spPr>
          <a:xfrm>
            <a:off x="8453336" y="6414556"/>
            <a:ext cx="339296" cy="239163"/>
          </a:xfrm>
          <a:prstGeom prst="rect">
            <a:avLst/>
          </a:prstGeom>
        </p:spPr>
        <p:txBody>
          <a:bodyPr/>
          <a:lstStyle>
            <a:lvl1pPr algn="r">
              <a:defRPr sz="800" b="0" i="0">
                <a:solidFill>
                  <a:schemeClr val="bg1">
                    <a:lumMod val="50000"/>
                  </a:schemeClr>
                </a:solidFill>
                <a:latin typeface="Myriad Pro"/>
                <a:cs typeface="Myriad Pro"/>
              </a:defRPr>
            </a:lvl1pPr>
          </a:lstStyle>
          <a:p>
            <a:pPr defTabSz="455613" eaLnBrk="1" hangingPunct="1"/>
            <a:fld id="{F1B620F8-8711-7746-AA1E-6C7DCC56C63B}" type="slidenum">
              <a:rPr lang="en-US" smtClean="0">
                <a:solidFill>
                  <a:prstClr val="white">
                    <a:lumMod val="50000"/>
                  </a:prstClr>
                </a:solidFill>
                <a:ea typeface="ＭＳ Ｐゴシック" charset="-128"/>
              </a:rPr>
              <a:pPr defTabSz="455613" eaLnBrk="1" hangingPunct="1"/>
              <a:t>‹#›</a:t>
            </a:fld>
            <a:endParaRPr lang="en-US" dirty="0">
              <a:solidFill>
                <a:prstClr val="white">
                  <a:lumMod val="50000"/>
                </a:prstClr>
              </a:solidFill>
              <a:ea typeface="ＭＳ Ｐゴシック" charset="-128"/>
            </a:endParaRPr>
          </a:p>
        </p:txBody>
      </p:sp>
      <p:sp>
        <p:nvSpPr>
          <p:cNvPr id="6" name="TextBox 5"/>
          <p:cNvSpPr txBox="1"/>
          <p:nvPr userDrawn="1"/>
        </p:nvSpPr>
        <p:spPr>
          <a:xfrm>
            <a:off x="3407822" y="6457001"/>
            <a:ext cx="4101531" cy="138499"/>
          </a:xfrm>
          <a:prstGeom prst="rect">
            <a:avLst/>
          </a:prstGeom>
          <a:noFill/>
        </p:spPr>
        <p:txBody>
          <a:bodyPr wrap="square" lIns="0" tIns="0" rIns="0" bIns="0" rtlCol="0">
            <a:spAutoFit/>
          </a:bodyPr>
          <a:lstStyle/>
          <a:p>
            <a:pPr defTabSz="455613" eaLnBrk="1" hangingPunct="1">
              <a:defRPr/>
            </a:pPr>
            <a:r>
              <a:rPr lang="en-US" sz="900" dirty="0" smtClean="0">
                <a:solidFill>
                  <a:srgbClr val="7F7F7F"/>
                </a:solidFill>
                <a:latin typeface="Myriad Pro" pitchFamily="34" charset="0"/>
                <a:ea typeface="ＭＳ Ｐゴシック" charset="-128"/>
                <a:cs typeface="Myriad Pro Light"/>
              </a:rPr>
              <a:t>Investment Management Group </a:t>
            </a:r>
            <a:endParaRPr lang="en-US" sz="600" dirty="0" smtClean="0">
              <a:solidFill>
                <a:srgbClr val="7F7F7F"/>
              </a:solidFill>
              <a:latin typeface="Myriad Pro" pitchFamily="34" charset="0"/>
              <a:ea typeface="ＭＳ Ｐゴシック" charset="-128"/>
              <a:cs typeface="Myriad Pro Light"/>
            </a:endParaRPr>
          </a:p>
        </p:txBody>
      </p:sp>
      <p:cxnSp>
        <p:nvCxnSpPr>
          <p:cNvPr id="9" name="Straight Connector 8"/>
          <p:cNvCxnSpPr>
            <a:cxnSpLocks noChangeAspect="1"/>
          </p:cNvCxnSpPr>
          <p:nvPr userDrawn="1"/>
        </p:nvCxnSpPr>
        <p:spPr>
          <a:xfrm rot="5400000">
            <a:off x="836927" y="3971131"/>
            <a:ext cx="4438650" cy="1588"/>
          </a:xfrm>
          <a:prstGeom prst="line">
            <a:avLst/>
          </a:prstGeom>
          <a:ln w="6350" cap="flat" cmpd="sng" algn="ctr">
            <a:solidFill>
              <a:schemeClr val="bg1">
                <a:lumMod val="6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6029011" y="6491186"/>
            <a:ext cx="2424325" cy="84639"/>
          </a:xfrm>
          <a:prstGeom prst="rect">
            <a:avLst/>
          </a:prstGeom>
          <a:noFill/>
        </p:spPr>
        <p:txBody>
          <a:bodyPr wrap="square" lIns="0" tIns="0" rIns="0" bIns="0" rtlCol="0">
            <a:spAutoFit/>
          </a:bodyPr>
          <a:lstStyle/>
          <a:p>
            <a:pPr algn="r" defTabSz="455613" eaLnBrk="1" hangingPunct="1">
              <a:defRPr/>
            </a:pPr>
            <a:r>
              <a:rPr lang="en-US" sz="550" dirty="0" smtClean="0">
                <a:solidFill>
                  <a:prstClr val="black">
                    <a:lumMod val="50000"/>
                    <a:lumOff val="50000"/>
                  </a:prstClr>
                </a:solidFill>
                <a:latin typeface="Myriad Pro" pitchFamily="34" charset="0"/>
                <a:ea typeface="ＭＳ Ｐゴシック" charset="-128"/>
              </a:rPr>
              <a:t>Copyright ©2011 </a:t>
            </a:r>
            <a:r>
              <a:rPr lang="en-US" sz="550" dirty="0" smtClean="0">
                <a:solidFill>
                  <a:prstClr val="black">
                    <a:lumMod val="50000"/>
                    <a:lumOff val="50000"/>
                  </a:prstClr>
                </a:solidFill>
                <a:latin typeface="Myriad Pro" pitchFamily="34" charset="0"/>
                <a:ea typeface="ＭＳ Ｐゴシック" charset="-128"/>
                <a:cs typeface="Myriad Pro Light"/>
              </a:rPr>
              <a:t>Rockland Trust Company</a:t>
            </a:r>
            <a:r>
              <a:rPr lang="en-US" sz="550" dirty="0" smtClean="0">
                <a:solidFill>
                  <a:prstClr val="black">
                    <a:lumMod val="50000"/>
                    <a:lumOff val="50000"/>
                  </a:prstClr>
                </a:solidFill>
                <a:latin typeface="Myriad Pro" pitchFamily="34" charset="0"/>
                <a:ea typeface="ＭＳ Ｐゴシック" charset="-128"/>
              </a:rPr>
              <a:t>. All Rights Reserved. </a:t>
            </a:r>
            <a:endParaRPr lang="en-US" sz="550" dirty="0" smtClean="0">
              <a:solidFill>
                <a:prstClr val="black">
                  <a:lumMod val="50000"/>
                  <a:lumOff val="50000"/>
                </a:prstClr>
              </a:solidFill>
              <a:latin typeface="Myriad Pro" pitchFamily="34" charset="0"/>
              <a:ea typeface="ＭＳ Ｐゴシック" charset="-128"/>
              <a:cs typeface="Myriad Pro Light"/>
            </a:endParaRPr>
          </a:p>
        </p:txBody>
      </p:sp>
    </p:spTree>
    <p:extLst>
      <p:ext uri="{BB962C8B-B14F-4D97-AF65-F5344CB8AC3E}">
        <p14:creationId xmlns:p14="http://schemas.microsoft.com/office/powerpoint/2010/main" val="1637680343"/>
      </p:ext>
    </p:extLst>
  </p:cSld>
  <p:clrMap bg1="lt1" tx1="dk1" bg2="lt2" tx2="dk2" accent1="accent1" accent2="accent2" accent3="accent3" accent4="accent4" accent5="accent5" accent6="accent6" hlink="hlink" folHlink="folHlink"/>
  <p:sldLayoutIdLst>
    <p:sldLayoutId id="2147484283" r:id="rId1"/>
    <p:sldLayoutId id="2147484284" r:id="rId2"/>
    <p:sldLayoutId id="2147484285" r:id="rId3"/>
    <p:sldLayoutId id="2147484286" r:id="rId4"/>
    <p:sldLayoutId id="2147484287" r:id="rId5"/>
    <p:sldLayoutId id="2147484288" r:id="rId6"/>
    <p:sldLayoutId id="2147484289" r:id="rId7"/>
    <p:sldLayoutId id="2147484290" r:id="rId8"/>
    <p:sldLayoutId id="2147484291" r:id="rId9"/>
    <p:sldLayoutId id="2147484292" r:id="rId10"/>
    <p:sldLayoutId id="2147484293" r:id="rId11"/>
  </p:sldLayoutIdLst>
  <p:timing>
    <p:tnLst>
      <p:par>
        <p:cTn id="1" dur="indefinite" restart="never" nodeType="tmRoot"/>
      </p:par>
    </p:tnLst>
  </p:timing>
  <p:hf hdr="0" ftr="0" dt="0"/>
  <p:txStyles>
    <p:titleStyle>
      <a:lvl1pPr algn="ctr" defTabSz="457200" rtl="0" eaLnBrk="1" fontAlgn="base" hangingPunct="1">
        <a:spcBef>
          <a:spcPct val="0"/>
        </a:spcBef>
        <a:spcAft>
          <a:spcPct val="0"/>
        </a:spcAft>
        <a:defRPr sz="4400" kern="1200">
          <a:solidFill>
            <a:schemeClr val="tx1"/>
          </a:solidFill>
          <a:latin typeface="Myriad Pro"/>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0" descr="ppt-background-text.jpg"/>
          <p:cNvPicPr>
            <a:picLocks noChangeAspect="1"/>
          </p:cNvPicPr>
          <p:nvPr userDrawn="1"/>
        </p:nvPicPr>
        <p:blipFill>
          <a:blip r:embed="rId4"/>
          <a:srcRect/>
          <a:stretch>
            <a:fillRect/>
          </a:stretch>
        </p:blipFill>
        <p:spPr bwMode="auto">
          <a:xfrm>
            <a:off x="0" y="0"/>
            <a:ext cx="9144000" cy="1874838"/>
          </a:xfrm>
          <a:prstGeom prst="rect">
            <a:avLst/>
          </a:prstGeom>
          <a:noFill/>
          <a:ln w="9525">
            <a:noFill/>
            <a:miter lim="800000"/>
            <a:headEnd/>
            <a:tailEnd/>
          </a:ln>
        </p:spPr>
      </p:pic>
    </p:spTree>
    <p:extLst>
      <p:ext uri="{BB962C8B-B14F-4D97-AF65-F5344CB8AC3E}">
        <p14:creationId xmlns:p14="http://schemas.microsoft.com/office/powerpoint/2010/main" val="2159526368"/>
      </p:ext>
    </p:extLst>
  </p:cSld>
  <p:clrMap bg1="lt1" tx1="dk1" bg2="lt2" tx2="dk2" accent1="accent1" accent2="accent2" accent3="accent3" accent4="accent4" accent5="accent5" accent6="accent6" hlink="hlink" folHlink="folHlink"/>
  <p:sldLayoutIdLst>
    <p:sldLayoutId id="2147484295" r:id="rId1"/>
    <p:sldLayoutId id="2147484296"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US" dirty="0"/>
          </a:p>
        </p:txBody>
      </p:sp>
      <p:pic>
        <p:nvPicPr>
          <p:cNvPr id="7" name="Picture 10" descr="ppt-background-text.jpg"/>
          <p:cNvPicPr>
            <a:picLocks noChangeAspect="1"/>
          </p:cNvPicPr>
          <p:nvPr userDrawn="1"/>
        </p:nvPicPr>
        <p:blipFill>
          <a:blip r:embed="rId11"/>
          <a:srcRect/>
          <a:stretch>
            <a:fillRect/>
          </a:stretch>
        </p:blipFill>
        <p:spPr bwMode="auto">
          <a:xfrm>
            <a:off x="0" y="0"/>
            <a:ext cx="9144000" cy="1874838"/>
          </a:xfrm>
          <a:prstGeom prst="rect">
            <a:avLst/>
          </a:prstGeom>
          <a:noFill/>
          <a:ln w="9525">
            <a:noFill/>
            <a:miter lim="800000"/>
            <a:headEnd/>
            <a:tailEnd/>
          </a:ln>
        </p:spPr>
      </p:pic>
      <p:sp>
        <p:nvSpPr>
          <p:cNvPr id="5" name="Slide Number Placeholder 5"/>
          <p:cNvSpPr>
            <a:spLocks noGrp="1"/>
          </p:cNvSpPr>
          <p:nvPr>
            <p:ph type="sldNum" sz="quarter" idx="4"/>
          </p:nvPr>
        </p:nvSpPr>
        <p:spPr>
          <a:xfrm>
            <a:off x="8453336" y="6414556"/>
            <a:ext cx="339296" cy="239163"/>
          </a:xfrm>
          <a:prstGeom prst="rect">
            <a:avLst/>
          </a:prstGeom>
        </p:spPr>
        <p:txBody>
          <a:bodyPr/>
          <a:lstStyle>
            <a:lvl1pPr algn="r">
              <a:defRPr sz="800" b="0" i="0">
                <a:solidFill>
                  <a:schemeClr val="bg1">
                    <a:lumMod val="50000"/>
                  </a:schemeClr>
                </a:solidFill>
                <a:latin typeface="Myriad Pro"/>
                <a:cs typeface="Myriad Pro"/>
              </a:defRPr>
            </a:lvl1pPr>
          </a:lstStyle>
          <a:p>
            <a:pPr defTabSz="455613" eaLnBrk="1" hangingPunct="1"/>
            <a:fld id="{F1B620F8-8711-7746-AA1E-6C7DCC56C63B}" type="slidenum">
              <a:rPr lang="en-US" smtClean="0">
                <a:solidFill>
                  <a:prstClr val="white">
                    <a:lumMod val="50000"/>
                  </a:prstClr>
                </a:solidFill>
                <a:ea typeface="ＭＳ Ｐゴシック" charset="-128"/>
              </a:rPr>
              <a:pPr defTabSz="455613" eaLnBrk="1" hangingPunct="1"/>
              <a:t>‹#›</a:t>
            </a:fld>
            <a:endParaRPr lang="en-US" dirty="0">
              <a:solidFill>
                <a:prstClr val="white">
                  <a:lumMod val="50000"/>
                </a:prstClr>
              </a:solidFill>
              <a:ea typeface="ＭＳ Ｐゴシック" charset="-128"/>
            </a:endParaRPr>
          </a:p>
        </p:txBody>
      </p:sp>
      <p:sp>
        <p:nvSpPr>
          <p:cNvPr id="6" name="TextBox 5"/>
          <p:cNvSpPr txBox="1"/>
          <p:nvPr userDrawn="1"/>
        </p:nvSpPr>
        <p:spPr>
          <a:xfrm>
            <a:off x="3407822" y="6457001"/>
            <a:ext cx="4101531" cy="138499"/>
          </a:xfrm>
          <a:prstGeom prst="rect">
            <a:avLst/>
          </a:prstGeom>
          <a:noFill/>
        </p:spPr>
        <p:txBody>
          <a:bodyPr wrap="square" lIns="0" tIns="0" rIns="0" bIns="0" rtlCol="0">
            <a:spAutoFit/>
          </a:bodyPr>
          <a:lstStyle/>
          <a:p>
            <a:pPr defTabSz="455613" eaLnBrk="1" hangingPunct="1">
              <a:defRPr/>
            </a:pPr>
            <a:r>
              <a:rPr lang="en-US" sz="900" dirty="0" smtClean="0">
                <a:solidFill>
                  <a:srgbClr val="7F7F7F"/>
                </a:solidFill>
                <a:latin typeface="Myriad Pro" pitchFamily="34" charset="0"/>
                <a:ea typeface="ＭＳ Ｐゴシック" charset="-128"/>
                <a:cs typeface="Myriad Pro Light"/>
              </a:rPr>
              <a:t>Investment Management Group </a:t>
            </a:r>
            <a:endParaRPr lang="en-US" sz="600" dirty="0" smtClean="0">
              <a:solidFill>
                <a:srgbClr val="7F7F7F"/>
              </a:solidFill>
              <a:latin typeface="Myriad Pro" pitchFamily="34" charset="0"/>
              <a:ea typeface="ＭＳ Ｐゴシック" charset="-128"/>
              <a:cs typeface="Myriad Pro Light"/>
            </a:endParaRPr>
          </a:p>
        </p:txBody>
      </p:sp>
      <p:cxnSp>
        <p:nvCxnSpPr>
          <p:cNvPr id="9" name="Straight Connector 8"/>
          <p:cNvCxnSpPr>
            <a:cxnSpLocks noChangeAspect="1"/>
          </p:cNvCxnSpPr>
          <p:nvPr userDrawn="1"/>
        </p:nvCxnSpPr>
        <p:spPr>
          <a:xfrm rot="5400000">
            <a:off x="836927" y="3971131"/>
            <a:ext cx="4438650" cy="1588"/>
          </a:xfrm>
          <a:prstGeom prst="line">
            <a:avLst/>
          </a:prstGeom>
          <a:ln w="6350" cap="flat" cmpd="sng" algn="ctr">
            <a:solidFill>
              <a:schemeClr val="bg1">
                <a:lumMod val="6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6029011" y="6491186"/>
            <a:ext cx="2424325" cy="84639"/>
          </a:xfrm>
          <a:prstGeom prst="rect">
            <a:avLst/>
          </a:prstGeom>
          <a:noFill/>
        </p:spPr>
        <p:txBody>
          <a:bodyPr wrap="square" lIns="0" tIns="0" rIns="0" bIns="0" rtlCol="0">
            <a:spAutoFit/>
          </a:bodyPr>
          <a:lstStyle/>
          <a:p>
            <a:pPr algn="r" defTabSz="455613" eaLnBrk="1" hangingPunct="1">
              <a:defRPr/>
            </a:pPr>
            <a:r>
              <a:rPr lang="en-US" sz="550" dirty="0" smtClean="0">
                <a:solidFill>
                  <a:prstClr val="black">
                    <a:lumMod val="50000"/>
                    <a:lumOff val="50000"/>
                  </a:prstClr>
                </a:solidFill>
                <a:latin typeface="Myriad Pro" pitchFamily="34" charset="0"/>
                <a:ea typeface="ＭＳ Ｐゴシック" charset="-128"/>
              </a:rPr>
              <a:t>Copyright ©2011 </a:t>
            </a:r>
            <a:r>
              <a:rPr lang="en-US" sz="550" dirty="0" smtClean="0">
                <a:solidFill>
                  <a:prstClr val="black">
                    <a:lumMod val="50000"/>
                    <a:lumOff val="50000"/>
                  </a:prstClr>
                </a:solidFill>
                <a:latin typeface="Myriad Pro" pitchFamily="34" charset="0"/>
                <a:ea typeface="ＭＳ Ｐゴシック" charset="-128"/>
                <a:cs typeface="Myriad Pro Light"/>
              </a:rPr>
              <a:t>Rockland Trust Company</a:t>
            </a:r>
            <a:r>
              <a:rPr lang="en-US" sz="550" dirty="0" smtClean="0">
                <a:solidFill>
                  <a:prstClr val="black">
                    <a:lumMod val="50000"/>
                    <a:lumOff val="50000"/>
                  </a:prstClr>
                </a:solidFill>
                <a:latin typeface="Myriad Pro" pitchFamily="34" charset="0"/>
                <a:ea typeface="ＭＳ Ｐゴシック" charset="-128"/>
              </a:rPr>
              <a:t>. All Rights Reserved. </a:t>
            </a:r>
            <a:endParaRPr lang="en-US" sz="550" dirty="0" smtClean="0">
              <a:solidFill>
                <a:prstClr val="black">
                  <a:lumMod val="50000"/>
                  <a:lumOff val="50000"/>
                </a:prstClr>
              </a:solidFill>
              <a:latin typeface="Myriad Pro" pitchFamily="34" charset="0"/>
              <a:ea typeface="ＭＳ Ｐゴシック" charset="-128"/>
              <a:cs typeface="Myriad Pro Light"/>
            </a:endParaRPr>
          </a:p>
        </p:txBody>
      </p:sp>
    </p:spTree>
    <p:extLst>
      <p:ext uri="{BB962C8B-B14F-4D97-AF65-F5344CB8AC3E}">
        <p14:creationId xmlns:p14="http://schemas.microsoft.com/office/powerpoint/2010/main" val="2679110508"/>
      </p:ext>
    </p:extLst>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Lst>
  <p:timing>
    <p:tnLst>
      <p:par>
        <p:cTn id="1" dur="indefinite" restart="never" nodeType="tmRoot"/>
      </p:par>
    </p:tnLst>
  </p:timing>
  <p:hf hdr="0" ftr="0" dt="0"/>
  <p:txStyles>
    <p:titleStyle>
      <a:lvl1pPr algn="ctr" defTabSz="457200" rtl="0" eaLnBrk="1" fontAlgn="base" hangingPunct="1">
        <a:spcBef>
          <a:spcPct val="0"/>
        </a:spcBef>
        <a:spcAft>
          <a:spcPct val="0"/>
        </a:spcAft>
        <a:defRPr sz="4400" kern="1200">
          <a:solidFill>
            <a:schemeClr val="tx1"/>
          </a:solidFill>
          <a:latin typeface="Myriad Pro"/>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uniformlaws.org/ActSummary.aspx?title=Prudent%20Management%20of%20Institutional%20Funds%20Act" TargetMode="External"/><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hyperlink" Target="http://www.uniformlaws.org/shared/docs/prudent%20mgt%20of%20institutional%20funds/upmifa_final_06.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a:spLocks noGrp="1"/>
          </p:cNvSpPr>
          <p:nvPr>
            <p:ph type="title"/>
          </p:nvPr>
        </p:nvSpPr>
        <p:spPr>
          <a:xfrm>
            <a:off x="987221" y="2996952"/>
            <a:ext cx="7840147" cy="1143000"/>
          </a:xfrm>
        </p:spPr>
        <p:txBody>
          <a:bodyPr/>
          <a:lstStyle/>
          <a:p>
            <a:pPr algn="ctr"/>
            <a:r>
              <a:rPr lang="en-US" sz="3600" dirty="0">
                <a:latin typeface="Myriad Pro" pitchFamily="34" charset="0"/>
                <a:cs typeface="Myriad Pro" pitchFamily="34" charset="0"/>
              </a:rPr>
              <a:t>Investments &amp; Endowments</a:t>
            </a:r>
            <a:br>
              <a:rPr lang="en-US" sz="3600" dirty="0">
                <a:latin typeface="Myriad Pro" pitchFamily="34" charset="0"/>
                <a:cs typeface="Myriad Pro" pitchFamily="34" charset="0"/>
              </a:rPr>
            </a:br>
            <a:r>
              <a:rPr lang="en-US" sz="3600" dirty="0">
                <a:latin typeface="Myriad Pro" pitchFamily="34" charset="0"/>
                <a:cs typeface="Myriad Pro" pitchFamily="34" charset="0"/>
              </a:rPr>
              <a:t>A Primer for Nonprofit </a:t>
            </a:r>
            <a:r>
              <a:rPr lang="en-US" sz="3600" dirty="0" smtClean="0">
                <a:latin typeface="Myriad Pro" pitchFamily="34" charset="0"/>
                <a:cs typeface="Myriad Pro" pitchFamily="34" charset="0"/>
              </a:rPr>
              <a:t>Leaders</a:t>
            </a:r>
            <a:endParaRPr lang="en-US" sz="3600" dirty="0"/>
          </a:p>
        </p:txBody>
      </p:sp>
      <p:pic>
        <p:nvPicPr>
          <p:cNvPr id="1028" name="Picture 4" descr="http://ts1.mm.bing.net/th?&amp;id=JN.mxpawTPj4B5ewm1nBMa/nA&amp;w=300&amp;h=300&amp;c=0&amp;pid=1.9&amp;rs=0&amp;p=0&amp;url=http%3A%2F%2Fwww.snipview.com%2Fq%2FNational%2520Patient%2520Safety%2520Found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5836" y="4904112"/>
            <a:ext cx="2743200"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224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7684" y="1268760"/>
            <a:ext cx="6505674" cy="463220"/>
          </a:xfrm>
        </p:spPr>
        <p:txBody>
          <a:bodyPr/>
          <a:lstStyle/>
          <a:p>
            <a:pPr algn="ctr"/>
            <a:r>
              <a:rPr lang="en-US" sz="2800" dirty="0">
                <a:latin typeface="Myriad Pro" pitchFamily="34" charset="0"/>
                <a:cs typeface="Myriad Pro" pitchFamily="34" charset="0"/>
              </a:rPr>
              <a:t>Investment Policy </a:t>
            </a:r>
            <a:r>
              <a:rPr lang="en-US" sz="2800" dirty="0" smtClean="0">
                <a:latin typeface="Myriad Pro" pitchFamily="34" charset="0"/>
                <a:cs typeface="Myriad Pro" pitchFamily="34" charset="0"/>
              </a:rPr>
              <a:t>Statement (Cont.)</a:t>
            </a:r>
            <a:endParaRPr lang="en-US" sz="2800" dirty="0">
              <a:latin typeface="Myriad Pro" pitchFamily="34" charset="0"/>
              <a:cs typeface="Myriad Pro" pitchFamily="34" charset="0"/>
            </a:endParaRPr>
          </a:p>
        </p:txBody>
      </p:sp>
      <p:sp>
        <p:nvSpPr>
          <p:cNvPr id="3" name="Content Placeholder 2"/>
          <p:cNvSpPr>
            <a:spLocks noGrp="1"/>
          </p:cNvSpPr>
          <p:nvPr>
            <p:ph idx="4294967295"/>
          </p:nvPr>
        </p:nvSpPr>
        <p:spPr>
          <a:xfrm>
            <a:off x="683568" y="2636912"/>
            <a:ext cx="7467600" cy="3352800"/>
          </a:xfrm>
          <a:prstGeom prst="rect">
            <a:avLst/>
          </a:prstGeom>
        </p:spPr>
        <p:txBody>
          <a:bodyPr/>
          <a:lstStyle/>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Identify Risk, Return and Time </a:t>
            </a:r>
            <a:r>
              <a:rPr lang="en-US" sz="1600" dirty="0" smtClean="0">
                <a:solidFill>
                  <a:schemeClr val="tx1">
                    <a:lumMod val="75000"/>
                    <a:lumOff val="25000"/>
                  </a:schemeClr>
                </a:solidFill>
                <a:latin typeface="Myriad Pro"/>
                <a:ea typeface="ＭＳ Ｐゴシック" charset="-128"/>
                <a:cs typeface="ＭＳ Ｐゴシック" charset="-128"/>
              </a:rPr>
              <a:t>Horizon</a:t>
            </a:r>
            <a:endParaRPr lang="en-US" sz="16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Determine Modeled or Expected Portfolio </a:t>
            </a:r>
            <a:r>
              <a:rPr lang="en-US" sz="1600" dirty="0" smtClean="0">
                <a:solidFill>
                  <a:schemeClr val="tx1">
                    <a:lumMod val="75000"/>
                    <a:lumOff val="25000"/>
                  </a:schemeClr>
                </a:solidFill>
                <a:latin typeface="Myriad Pro"/>
                <a:ea typeface="ＭＳ Ｐゴシック" charset="-128"/>
                <a:cs typeface="ＭＳ Ｐゴシック" charset="-128"/>
              </a:rPr>
              <a:t>Return</a:t>
            </a:r>
            <a:endParaRPr lang="en-US" sz="16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Establish a Review </a:t>
            </a:r>
            <a:r>
              <a:rPr lang="en-US" sz="1600" dirty="0" smtClean="0">
                <a:solidFill>
                  <a:schemeClr val="tx1">
                    <a:lumMod val="75000"/>
                    <a:lumOff val="25000"/>
                  </a:schemeClr>
                </a:solidFill>
                <a:latin typeface="Myriad Pro"/>
                <a:ea typeface="ＭＳ Ｐゴシック" charset="-128"/>
                <a:cs typeface="ＭＳ Ｐゴシック" charset="-128"/>
              </a:rPr>
              <a:t>Schedule</a:t>
            </a:r>
            <a:endParaRPr lang="en-US" sz="16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Caveats:</a:t>
            </a:r>
          </a:p>
          <a:p>
            <a:pPr marL="560070" lvl="1" defTabSz="457200" fontAlgn="base">
              <a:spcBef>
                <a:spcPts val="0"/>
              </a:spcBef>
              <a:spcAft>
                <a:spcPts val="600"/>
              </a:spcAft>
              <a:buClr>
                <a:srgbClr val="FFBD40"/>
              </a:buClr>
              <a:buFont typeface="Arial"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Be careful not to be too limited</a:t>
            </a:r>
          </a:p>
          <a:p>
            <a:pPr marL="560070" lvl="1" defTabSz="457200" fontAlgn="base">
              <a:spcBef>
                <a:spcPts val="0"/>
              </a:spcBef>
              <a:spcAft>
                <a:spcPts val="600"/>
              </a:spcAft>
              <a:buClr>
                <a:srgbClr val="FFBD40"/>
              </a:buClr>
              <a:buFont typeface="Arial"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Set guidelines for restricted vs. unrestricted gifts</a:t>
            </a:r>
          </a:p>
          <a:p>
            <a:pPr marL="560070" lvl="1" defTabSz="457200" fontAlgn="base">
              <a:spcBef>
                <a:spcPts val="0"/>
              </a:spcBef>
              <a:spcAft>
                <a:spcPts val="600"/>
              </a:spcAft>
              <a:buClr>
                <a:srgbClr val="FFBD40"/>
              </a:buClr>
              <a:buFont typeface="Arial"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Don’t forget periodic evaluations</a:t>
            </a:r>
          </a:p>
          <a:p>
            <a:pPr marL="560070" lvl="1" defTabSz="457200" fontAlgn="base">
              <a:spcBef>
                <a:spcPts val="0"/>
              </a:spcBef>
              <a:spcAft>
                <a:spcPts val="600"/>
              </a:spcAft>
              <a:buClr>
                <a:srgbClr val="FFBD40"/>
              </a:buClr>
              <a:buFont typeface="Arial"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Include responsibilities</a:t>
            </a:r>
          </a:p>
          <a:p>
            <a:pPr lvl="1">
              <a:buNone/>
            </a:pPr>
            <a:endParaRPr lang="en-US" sz="2400" dirty="0" smtClean="0"/>
          </a:p>
          <a:p>
            <a:pPr lvl="1">
              <a:buNone/>
            </a:pPr>
            <a:endParaRPr lang="en-US" sz="2400" dirty="0" smtClean="0"/>
          </a:p>
          <a:p>
            <a:pPr lvl="1"/>
            <a:endParaRPr lang="en-US" sz="2400" dirty="0" smtClean="0"/>
          </a:p>
        </p:txBody>
      </p:sp>
      <p:sp>
        <p:nvSpPr>
          <p:cNvPr id="6" name="TextBox 5"/>
          <p:cNvSpPr txBox="1"/>
          <p:nvPr/>
        </p:nvSpPr>
        <p:spPr>
          <a:xfrm>
            <a:off x="863588" y="2096852"/>
            <a:ext cx="1733616" cy="338554"/>
          </a:xfrm>
          <a:prstGeom prst="rect">
            <a:avLst/>
          </a:prstGeom>
          <a:noFill/>
        </p:spPr>
        <p:txBody>
          <a:bodyPr wrap="none" rtlCol="0">
            <a:spAutoFit/>
          </a:bodyPr>
          <a:lstStyle/>
          <a:p>
            <a:pPr marL="0" lvl="1" defTabSz="998421" eaLnBrk="1" hangingPunct="1">
              <a:spcBef>
                <a:spcPts val="0"/>
              </a:spcBef>
              <a:spcAft>
                <a:spcPts val="600"/>
              </a:spcAft>
              <a:buClr>
                <a:srgbClr val="FFBD40"/>
              </a:buClr>
              <a:tabLst>
                <a:tab pos="250795" algn="l"/>
              </a:tabLst>
            </a:pPr>
            <a:r>
              <a:rPr lang="en-US" sz="1600" b="1" dirty="0">
                <a:solidFill>
                  <a:schemeClr val="tx1">
                    <a:lumMod val="75000"/>
                    <a:lumOff val="25000"/>
                  </a:schemeClr>
                </a:solidFill>
                <a:latin typeface="Myriad Pro"/>
                <a:ea typeface="ＭＳ Ｐゴシック" charset="-128"/>
                <a:cs typeface="ＭＳ Ｐゴシック" charset="-128"/>
              </a:rPr>
              <a:t>Key Components</a:t>
            </a:r>
          </a:p>
        </p:txBody>
      </p:sp>
      <p:sp>
        <p:nvSpPr>
          <p:cNvPr id="4" name="Rectangular Callout 3"/>
          <p:cNvSpPr/>
          <p:nvPr/>
        </p:nvSpPr>
        <p:spPr>
          <a:xfrm>
            <a:off x="6372200" y="2113667"/>
            <a:ext cx="1620180" cy="1656184"/>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rgbClr val="FFFF00"/>
                </a:solidFill>
              </a:rPr>
              <a:t>Don’t Panic!  </a:t>
            </a:r>
            <a:r>
              <a:rPr lang="en-US" sz="1400" dirty="0" smtClean="0"/>
              <a:t>Your  Adviser will work with you to create an IPS if you don’t have one today. </a:t>
            </a:r>
            <a:endParaRPr lang="en-US"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51520" y="1340768"/>
            <a:ext cx="8244916" cy="463220"/>
          </a:xfrm>
        </p:spPr>
        <p:txBody>
          <a:bodyPr/>
          <a:lstStyle/>
          <a:p>
            <a:pPr algn="ctr"/>
            <a:r>
              <a:rPr lang="en-US" sz="2800" dirty="0">
                <a:latin typeface="Myriad Pro" pitchFamily="34" charset="0"/>
                <a:cs typeface="Myriad Pro" pitchFamily="34" charset="0"/>
              </a:rPr>
              <a:t>     </a:t>
            </a:r>
            <a:r>
              <a:rPr lang="en-US" sz="2800" dirty="0" smtClean="0">
                <a:latin typeface="Myriad Pro" pitchFamily="34" charset="0"/>
                <a:cs typeface="Myriad Pro" pitchFamily="34" charset="0"/>
              </a:rPr>
              <a:t>When It’s Time to Hire an Investment Manager  </a:t>
            </a:r>
            <a:endParaRPr lang="en-US" sz="2800" dirty="0">
              <a:latin typeface="Myriad Pro" pitchFamily="34" charset="0"/>
              <a:cs typeface="Myriad Pro" pitchFamily="34" charset="0"/>
            </a:endParaRPr>
          </a:p>
        </p:txBody>
      </p:sp>
      <p:sp>
        <p:nvSpPr>
          <p:cNvPr id="7171" name="Content Placeholder 2"/>
          <p:cNvSpPr>
            <a:spLocks noGrp="1"/>
          </p:cNvSpPr>
          <p:nvPr>
            <p:ph idx="4294967295"/>
          </p:nvPr>
        </p:nvSpPr>
        <p:spPr>
          <a:xfrm>
            <a:off x="1151620" y="2240868"/>
            <a:ext cx="8424862" cy="2447925"/>
          </a:xfrm>
          <a:prstGeom prst="rect">
            <a:avLst/>
          </a:prstGeom>
          <a:ln>
            <a:noFill/>
          </a:ln>
        </p:spPr>
        <p:txBody>
          <a:bodyPr/>
          <a:lstStyle/>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Set </a:t>
            </a:r>
            <a:r>
              <a:rPr lang="en-US" sz="1800" dirty="0">
                <a:solidFill>
                  <a:schemeClr val="tx1">
                    <a:lumMod val="75000"/>
                    <a:lumOff val="25000"/>
                  </a:schemeClr>
                </a:solidFill>
                <a:latin typeface="Myriad Pro"/>
                <a:ea typeface="ＭＳ Ｐゴシック" charset="-128"/>
                <a:cs typeface="ＭＳ Ｐゴシック" charset="-128"/>
              </a:rPr>
              <a:t>Your Goals and Objectives for the </a:t>
            </a:r>
            <a:r>
              <a:rPr lang="en-US" sz="1800" b="1" dirty="0" smtClean="0">
                <a:solidFill>
                  <a:schemeClr val="tx1">
                    <a:lumMod val="75000"/>
                    <a:lumOff val="25000"/>
                  </a:schemeClr>
                </a:solidFill>
                <a:latin typeface="Myriad Pro"/>
                <a:ea typeface="ＭＳ Ｐゴシック" charset="-128"/>
                <a:cs typeface="ＭＳ Ｐゴシック" charset="-128"/>
              </a:rPr>
              <a:t>Request For Proposal (RFP)</a:t>
            </a:r>
            <a:endParaRPr lang="en-US" sz="1800" b="1" dirty="0">
              <a:solidFill>
                <a:schemeClr val="tx1">
                  <a:lumMod val="75000"/>
                  <a:lumOff val="25000"/>
                </a:schemeClr>
              </a:solidFill>
              <a:latin typeface="Myriad Pro"/>
              <a:ea typeface="ＭＳ Ｐゴシック" charset="-128"/>
              <a:cs typeface="ＭＳ Ｐゴシック" charset="-128"/>
            </a:endParaRPr>
          </a:p>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Prepare </a:t>
            </a:r>
            <a:r>
              <a:rPr lang="en-US" sz="1800" dirty="0">
                <a:solidFill>
                  <a:schemeClr val="tx1">
                    <a:lumMod val="75000"/>
                    <a:lumOff val="25000"/>
                  </a:schemeClr>
                </a:solidFill>
                <a:latin typeface="Myriad Pro"/>
                <a:ea typeface="ＭＳ Ｐゴシック" charset="-128"/>
                <a:cs typeface="ＭＳ Ｐゴシック" charset="-128"/>
              </a:rPr>
              <a:t>the </a:t>
            </a:r>
            <a:r>
              <a:rPr lang="en-US" sz="1800" dirty="0" smtClean="0">
                <a:solidFill>
                  <a:schemeClr val="tx1">
                    <a:lumMod val="75000"/>
                    <a:lumOff val="25000"/>
                  </a:schemeClr>
                </a:solidFill>
                <a:latin typeface="Myriad Pro"/>
                <a:ea typeface="ＭＳ Ｐゴシック" charset="-128"/>
                <a:cs typeface="ＭＳ Ｐゴシック" charset="-128"/>
              </a:rPr>
              <a:t>RFP</a:t>
            </a:r>
            <a:endParaRPr lang="en-US" sz="1800" dirty="0">
              <a:solidFill>
                <a:schemeClr val="tx1">
                  <a:lumMod val="75000"/>
                  <a:lumOff val="25000"/>
                </a:schemeClr>
              </a:solidFill>
              <a:latin typeface="Myriad Pro"/>
              <a:ea typeface="ＭＳ Ｐゴシック" charset="-128"/>
              <a:cs typeface="ＭＳ Ｐゴシック" charset="-128"/>
            </a:endParaRPr>
          </a:p>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Identify Candidates</a:t>
            </a:r>
            <a:endParaRPr lang="en-US" sz="1800" dirty="0">
              <a:solidFill>
                <a:schemeClr val="tx1">
                  <a:lumMod val="75000"/>
                  <a:lumOff val="25000"/>
                </a:schemeClr>
              </a:solidFill>
              <a:latin typeface="Myriad Pro"/>
              <a:ea typeface="ＭＳ Ｐゴシック" charset="-128"/>
              <a:cs typeface="ＭＳ Ｐゴシック" charset="-128"/>
            </a:endParaRPr>
          </a:p>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Evaluate Responses and Select Finalists for Presentation</a:t>
            </a:r>
            <a:endParaRPr lang="en-US" sz="1800" dirty="0">
              <a:solidFill>
                <a:schemeClr val="tx1">
                  <a:lumMod val="75000"/>
                  <a:lumOff val="25000"/>
                </a:schemeClr>
              </a:solidFill>
              <a:latin typeface="Myriad Pro"/>
              <a:ea typeface="ＭＳ Ｐゴシック" charset="-128"/>
              <a:cs typeface="ＭＳ Ｐゴシック" charset="-128"/>
            </a:endParaRPr>
          </a:p>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Schedule Manager </a:t>
            </a:r>
            <a:r>
              <a:rPr lang="en-US" sz="1800" dirty="0">
                <a:solidFill>
                  <a:schemeClr val="tx1">
                    <a:lumMod val="75000"/>
                    <a:lumOff val="25000"/>
                  </a:schemeClr>
                </a:solidFill>
                <a:latin typeface="Myriad Pro"/>
                <a:ea typeface="ＭＳ Ｐゴシック" charset="-128"/>
                <a:cs typeface="ＭＳ Ｐゴシック" charset="-128"/>
              </a:rPr>
              <a:t>Interviews (Presentations</a:t>
            </a:r>
            <a:r>
              <a:rPr lang="en-US" sz="1800" dirty="0" smtClean="0">
                <a:solidFill>
                  <a:schemeClr val="tx1">
                    <a:lumMod val="75000"/>
                    <a:lumOff val="25000"/>
                  </a:schemeClr>
                </a:solidFill>
                <a:latin typeface="Myriad Pro"/>
                <a:ea typeface="ＭＳ Ｐゴシック" charset="-128"/>
                <a:cs typeface="ＭＳ Ｐゴシック" charset="-128"/>
              </a:rPr>
              <a:t>)</a:t>
            </a:r>
            <a:endParaRPr lang="en-US" sz="1800" dirty="0">
              <a:solidFill>
                <a:schemeClr val="tx1">
                  <a:lumMod val="75000"/>
                  <a:lumOff val="25000"/>
                </a:schemeClr>
              </a:solidFill>
              <a:latin typeface="Myriad Pro"/>
              <a:ea typeface="ＭＳ Ｐゴシック" charset="-128"/>
              <a:cs typeface="ＭＳ Ｐゴシック" charset="-128"/>
            </a:endParaRPr>
          </a:p>
          <a:p>
            <a:pPr marL="342900" lvl="1" indent="-342900" defTabSz="998421" fontAlgn="base">
              <a:spcBef>
                <a:spcPts val="0"/>
              </a:spcBef>
              <a:spcAft>
                <a:spcPts val="600"/>
              </a:spcAft>
              <a:buClr>
                <a:srgbClr val="FFBD40"/>
              </a:buClr>
              <a:buFont typeface="+mj-lt"/>
              <a:buAutoNum type="arabicPeriod"/>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Select Managers</a:t>
            </a:r>
            <a:endParaRPr lang="en-US" sz="1800" dirty="0">
              <a:solidFill>
                <a:schemeClr val="tx1">
                  <a:lumMod val="75000"/>
                  <a:lumOff val="25000"/>
                </a:schemeClr>
              </a:solidFill>
              <a:latin typeface="Myriad Pro"/>
              <a:ea typeface="ＭＳ Ｐゴシック" charset="-128"/>
              <a:cs typeface="ＭＳ Ｐゴシック" charset="-128"/>
            </a:endParaRPr>
          </a:p>
          <a:p>
            <a:pPr eaLnBrk="1" hangingPunct="1">
              <a:buNone/>
            </a:pPr>
            <a:endParaRPr lang="en-US" sz="2400" dirty="0" smtClean="0">
              <a:latin typeface="Verdana" pitchFamily="34" charset="0"/>
              <a:ea typeface="Myriad Pro Semibold"/>
            </a:endParaRPr>
          </a:p>
          <a:p>
            <a:pPr marL="0" indent="0" eaLnBrk="1" hangingPunct="1">
              <a:buNone/>
            </a:pPr>
            <a:endParaRPr lang="en-US" sz="3000" dirty="0" smtClean="0">
              <a:latin typeface="Verdana" pitchFamily="34" charset="0"/>
              <a:ea typeface="Myriad Pro Semibold"/>
            </a:endParaRPr>
          </a:p>
          <a:p>
            <a:pPr eaLnBrk="1" hangingPunct="1">
              <a:buNone/>
            </a:pPr>
            <a:r>
              <a:rPr lang="en-US" sz="1600" b="1" i="1" dirty="0" smtClean="0">
                <a:latin typeface="Verdana" pitchFamily="34" charset="0"/>
                <a:ea typeface="Myriad Pro Semibold"/>
              </a:rPr>
              <a:t>		Let’s Take a Look At These In More Detail…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25527" y="1412776"/>
            <a:ext cx="3757099" cy="463220"/>
          </a:xfrm>
        </p:spPr>
        <p:txBody>
          <a:bodyPr/>
          <a:lstStyle/>
          <a:p>
            <a:r>
              <a:rPr lang="en-US" sz="2800" dirty="0" smtClean="0">
                <a:latin typeface="Myriad Pro" pitchFamily="34" charset="0"/>
                <a:cs typeface="Myriad Pro" pitchFamily="34" charset="0"/>
              </a:rPr>
              <a:t>           RFP Process</a:t>
            </a:r>
            <a:endParaRPr lang="en-US" sz="2800" dirty="0">
              <a:latin typeface="Myriad Pro" pitchFamily="34" charset="0"/>
              <a:cs typeface="Myriad Pro" pitchFamily="34" charset="0"/>
            </a:endParaRPr>
          </a:p>
        </p:txBody>
      </p:sp>
      <p:sp>
        <p:nvSpPr>
          <p:cNvPr id="7171" name="Content Placeholder 2"/>
          <p:cNvSpPr>
            <a:spLocks noGrp="1"/>
          </p:cNvSpPr>
          <p:nvPr>
            <p:ph idx="4294967295"/>
          </p:nvPr>
        </p:nvSpPr>
        <p:spPr>
          <a:xfrm>
            <a:off x="542617" y="2455122"/>
            <a:ext cx="4461431" cy="1836204"/>
          </a:xfrm>
          <a:prstGeom prst="rect">
            <a:avLst/>
          </a:prstGeom>
        </p:spPr>
        <p:txBody>
          <a:bodyPr/>
          <a:lstStyle/>
          <a:p>
            <a:pPr eaLnBrk="1" hangingPunct="1"/>
            <a:endParaRPr lang="en-US" sz="2000" dirty="0" smtClean="0">
              <a:latin typeface="Verdana" pitchFamily="34" charset="0"/>
              <a:ea typeface="Myriad Pro Semibold"/>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Create or Review Current </a:t>
            </a:r>
            <a:r>
              <a:rPr lang="en-US" sz="1100" dirty="0" smtClean="0">
                <a:solidFill>
                  <a:schemeClr val="tx1">
                    <a:lumMod val="75000"/>
                    <a:lumOff val="25000"/>
                  </a:schemeClr>
                </a:solidFill>
                <a:latin typeface="Myriad Pro"/>
                <a:ea typeface="ＭＳ Ｐゴシック" charset="-128"/>
                <a:cs typeface="ＭＳ Ｐゴシック" charset="-128"/>
              </a:rPr>
              <a:t>IPS</a:t>
            </a:r>
            <a:endParaRPr lang="en-US" sz="11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Determine Scope of </a:t>
            </a:r>
            <a:r>
              <a:rPr lang="en-US" sz="1100" dirty="0" smtClean="0">
                <a:solidFill>
                  <a:schemeClr val="tx1">
                    <a:lumMod val="75000"/>
                    <a:lumOff val="25000"/>
                  </a:schemeClr>
                </a:solidFill>
                <a:latin typeface="Myriad Pro"/>
                <a:ea typeface="ＭＳ Ｐゴシック" charset="-128"/>
                <a:cs typeface="ＭＳ Ｐゴシック" charset="-128"/>
              </a:rPr>
              <a:t>Engagement</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100" dirty="0" smtClean="0">
                <a:solidFill>
                  <a:schemeClr val="tx1">
                    <a:lumMod val="75000"/>
                    <a:lumOff val="25000"/>
                  </a:schemeClr>
                </a:solidFill>
                <a:latin typeface="Myriad Pro"/>
                <a:ea typeface="ＭＳ Ｐゴシック" charset="-128"/>
                <a:cs typeface="ＭＳ Ｐゴシック" charset="-128"/>
              </a:rPr>
              <a:t>Determine </a:t>
            </a:r>
            <a:r>
              <a:rPr lang="en-US" sz="1100" dirty="0">
                <a:solidFill>
                  <a:schemeClr val="tx1">
                    <a:lumMod val="75000"/>
                    <a:lumOff val="25000"/>
                  </a:schemeClr>
                </a:solidFill>
                <a:latin typeface="Myriad Pro"/>
                <a:ea typeface="ＭＳ Ｐゴシック" charset="-128"/>
                <a:cs typeface="ＭＳ Ｐゴシック" charset="-128"/>
              </a:rPr>
              <a:t>Who </a:t>
            </a:r>
            <a:r>
              <a:rPr lang="en-US" sz="1100" dirty="0" smtClean="0">
                <a:solidFill>
                  <a:schemeClr val="tx1">
                    <a:lumMod val="75000"/>
                    <a:lumOff val="25000"/>
                  </a:schemeClr>
                </a:solidFill>
                <a:latin typeface="Myriad Pro"/>
                <a:ea typeface="ＭＳ Ｐゴシック" charset="-128"/>
                <a:cs typeface="ＭＳ Ｐゴシック" charset="-128"/>
              </a:rPr>
              <a:t>From the Organization </a:t>
            </a:r>
            <a:r>
              <a:rPr lang="en-US" sz="1100" dirty="0">
                <a:solidFill>
                  <a:schemeClr val="tx1">
                    <a:lumMod val="75000"/>
                    <a:lumOff val="25000"/>
                  </a:schemeClr>
                </a:solidFill>
                <a:latin typeface="Myriad Pro"/>
                <a:ea typeface="ＭＳ Ｐゴシック" charset="-128"/>
                <a:cs typeface="ＭＳ Ｐゴシック" charset="-128"/>
              </a:rPr>
              <a:t>Will be Participating in RFP </a:t>
            </a:r>
            <a:r>
              <a:rPr lang="en-US" sz="1100" dirty="0" smtClean="0">
                <a:solidFill>
                  <a:schemeClr val="tx1">
                    <a:lumMod val="75000"/>
                    <a:lumOff val="25000"/>
                  </a:schemeClr>
                </a:solidFill>
                <a:latin typeface="Myriad Pro"/>
                <a:ea typeface="ＭＳ Ｐゴシック" charset="-128"/>
                <a:cs typeface="ＭＳ Ｐゴシック" charset="-128"/>
              </a:rPr>
              <a:t>Process</a:t>
            </a:r>
            <a:endParaRPr lang="en-US" sz="11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100" dirty="0" smtClean="0">
                <a:solidFill>
                  <a:schemeClr val="tx1">
                    <a:lumMod val="75000"/>
                    <a:lumOff val="25000"/>
                  </a:schemeClr>
                </a:solidFill>
                <a:latin typeface="Myriad Pro"/>
                <a:ea typeface="ＭＳ Ｐゴシック" charset="-128"/>
                <a:cs typeface="ＭＳ Ｐゴシック" charset="-128"/>
              </a:rPr>
              <a:t>Establish a Time Frame</a:t>
            </a:r>
          </a:p>
          <a:p>
            <a:pPr eaLnBrk="1" hangingPunct="1">
              <a:buNone/>
            </a:pPr>
            <a:endParaRPr lang="en-US" sz="2400" dirty="0" smtClean="0">
              <a:latin typeface="Verdana" pitchFamily="34" charset="0"/>
              <a:ea typeface="Myriad Pro Semibold"/>
            </a:endParaRPr>
          </a:p>
          <a:p>
            <a:pPr eaLnBrk="1" hangingPunct="1"/>
            <a:endParaRPr lang="en-US" sz="3000" dirty="0" smtClean="0">
              <a:latin typeface="Verdana" pitchFamily="34" charset="0"/>
              <a:ea typeface="Myriad Pro Semibold"/>
            </a:endParaRPr>
          </a:p>
          <a:p>
            <a:pPr eaLnBrk="1" hangingPunct="1">
              <a:buNone/>
            </a:pPr>
            <a:endParaRPr lang="en-US" sz="3000" dirty="0" smtClean="0">
              <a:latin typeface="Verdana" pitchFamily="34" charset="0"/>
              <a:ea typeface="Myriad Pro Semibold"/>
            </a:endParaRPr>
          </a:p>
        </p:txBody>
      </p:sp>
      <p:sp>
        <p:nvSpPr>
          <p:cNvPr id="3" name="TextBox 2"/>
          <p:cNvSpPr txBox="1"/>
          <p:nvPr/>
        </p:nvSpPr>
        <p:spPr>
          <a:xfrm>
            <a:off x="717919" y="4796419"/>
            <a:ext cx="4392488" cy="307777"/>
          </a:xfrm>
          <a:prstGeom prst="rect">
            <a:avLst/>
          </a:prstGeom>
          <a:noFill/>
        </p:spPr>
        <p:txBody>
          <a:bodyPr wrap="square" rtlCol="0">
            <a:spAutoFit/>
          </a:bodyPr>
          <a:lstStyle/>
          <a:p>
            <a:r>
              <a:rPr lang="en-US" sz="1400" b="1" kern="600" spc="-70" dirty="0">
                <a:solidFill>
                  <a:srgbClr val="0A3294"/>
                </a:solidFill>
                <a:latin typeface="Myriad Pro" pitchFamily="34" charset="0"/>
                <a:ea typeface="+mj-ea"/>
                <a:cs typeface="Myriad Pro" pitchFamily="34" charset="0"/>
              </a:rPr>
              <a:t>2</a:t>
            </a:r>
            <a:r>
              <a:rPr lang="en-US" sz="1400" b="1" kern="600" spc="-70" dirty="0" smtClean="0">
                <a:solidFill>
                  <a:srgbClr val="0A3294"/>
                </a:solidFill>
                <a:latin typeface="Myriad Pro" pitchFamily="34" charset="0"/>
                <a:ea typeface="+mj-ea"/>
                <a:cs typeface="Myriad Pro" pitchFamily="34" charset="0"/>
              </a:rPr>
              <a:t>.  Prepare the RFP</a:t>
            </a:r>
            <a:endParaRPr lang="en-US" sz="1400" b="1" kern="600" spc="-70" dirty="0">
              <a:solidFill>
                <a:srgbClr val="0A3294"/>
              </a:solidFill>
              <a:latin typeface="Myriad Pro" pitchFamily="34" charset="0"/>
              <a:ea typeface="+mj-ea"/>
              <a:cs typeface="Myriad Pro" pitchFamily="34" charset="0"/>
            </a:endParaRPr>
          </a:p>
        </p:txBody>
      </p:sp>
      <p:sp>
        <p:nvSpPr>
          <p:cNvPr id="7" name="Content Placeholder 2"/>
          <p:cNvSpPr txBox="1">
            <a:spLocks/>
          </p:cNvSpPr>
          <p:nvPr/>
        </p:nvSpPr>
        <p:spPr>
          <a:xfrm>
            <a:off x="719572" y="4938729"/>
            <a:ext cx="3780420" cy="183620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None/>
            </a:pPr>
            <a:endParaRPr lang="en-US" sz="1100" dirty="0" smtClean="0">
              <a:latin typeface="Verdana" pitchFamily="34" charset="0"/>
              <a:ea typeface="Myriad Pro Semibold"/>
            </a:endParaRPr>
          </a:p>
          <a:p>
            <a:pPr marL="285750" lvl="1" defTabSz="998421" fontAlgn="base">
              <a:spcBef>
                <a:spcPts val="0"/>
              </a:spcBef>
              <a:spcAft>
                <a:spcPts val="600"/>
              </a:spcAft>
              <a:buClr>
                <a:srgbClr val="FFBD40"/>
              </a:buClr>
              <a:buFont typeface="Arial"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Construct a Standard List of Questions and </a:t>
            </a:r>
            <a:r>
              <a:rPr lang="en-US" sz="1100" dirty="0" smtClean="0">
                <a:solidFill>
                  <a:schemeClr val="tx1">
                    <a:lumMod val="75000"/>
                    <a:lumOff val="25000"/>
                  </a:schemeClr>
                </a:solidFill>
                <a:latin typeface="Myriad Pro"/>
                <a:ea typeface="ＭＳ Ｐゴシック" charset="-128"/>
                <a:cs typeface="ＭＳ Ｐゴシック" charset="-128"/>
              </a:rPr>
              <a:t>Tailored  </a:t>
            </a:r>
            <a:r>
              <a:rPr lang="en-US" sz="1100" dirty="0">
                <a:solidFill>
                  <a:schemeClr val="tx1">
                    <a:lumMod val="75000"/>
                    <a:lumOff val="25000"/>
                  </a:schemeClr>
                </a:solidFill>
                <a:latin typeface="Myriad Pro"/>
                <a:ea typeface="ＭＳ Ｐゴシック" charset="-128"/>
                <a:cs typeface="ＭＳ Ｐゴシック" charset="-128"/>
              </a:rPr>
              <a:t>to Your Particular Goals, Needs and </a:t>
            </a:r>
            <a:r>
              <a:rPr lang="en-US" sz="1100" dirty="0" smtClean="0">
                <a:solidFill>
                  <a:schemeClr val="tx1">
                    <a:lumMod val="75000"/>
                    <a:lumOff val="25000"/>
                  </a:schemeClr>
                </a:solidFill>
                <a:latin typeface="Myriad Pro"/>
                <a:ea typeface="ＭＳ Ｐゴシック" charset="-128"/>
                <a:cs typeface="ＭＳ Ｐゴシック" charset="-128"/>
              </a:rPr>
              <a:t>Objectives</a:t>
            </a:r>
            <a:endParaRPr lang="en-US" sz="1100" dirty="0">
              <a:solidFill>
                <a:schemeClr val="tx1">
                  <a:lumMod val="75000"/>
                  <a:lumOff val="25000"/>
                </a:schemeClr>
              </a:solidFill>
              <a:latin typeface="Myriad Pro"/>
              <a:ea typeface="ＭＳ Ｐゴシック" charset="-128"/>
              <a:cs typeface="ＭＳ Ｐゴシック" charset="-128"/>
            </a:endParaRPr>
          </a:p>
          <a:p>
            <a:pPr fontAlgn="auto">
              <a:spcAft>
                <a:spcPts val="0"/>
              </a:spcAft>
              <a:buFont typeface="Arial" pitchFamily="34" charset="0"/>
              <a:buNone/>
            </a:pPr>
            <a:endParaRPr lang="en-US" sz="2400" dirty="0" smtClean="0">
              <a:latin typeface="Verdana" pitchFamily="34" charset="0"/>
              <a:ea typeface="Myriad Pro Semibold"/>
            </a:endParaRPr>
          </a:p>
          <a:p>
            <a:pPr fontAlgn="auto">
              <a:spcAft>
                <a:spcPts val="0"/>
              </a:spcAft>
            </a:pPr>
            <a:endParaRPr lang="en-US" sz="3000" dirty="0" smtClean="0">
              <a:latin typeface="Verdana" pitchFamily="34" charset="0"/>
              <a:ea typeface="Myriad Pro Semibold"/>
            </a:endParaRPr>
          </a:p>
          <a:p>
            <a:pPr fontAlgn="auto">
              <a:spcAft>
                <a:spcPts val="0"/>
              </a:spcAft>
              <a:buFont typeface="Arial" pitchFamily="34" charset="0"/>
              <a:buNone/>
            </a:pPr>
            <a:endParaRPr lang="en-US" sz="3000" dirty="0" smtClean="0">
              <a:latin typeface="Verdana" pitchFamily="34" charset="0"/>
              <a:ea typeface="Myriad Pro Semibold"/>
            </a:endParaRPr>
          </a:p>
        </p:txBody>
      </p:sp>
      <p:sp>
        <p:nvSpPr>
          <p:cNvPr id="4" name="Rectangle 3"/>
          <p:cNvSpPr/>
          <p:nvPr/>
        </p:nvSpPr>
        <p:spPr>
          <a:xfrm>
            <a:off x="608208" y="2206246"/>
            <a:ext cx="2305955" cy="307777"/>
          </a:xfrm>
          <a:prstGeom prst="rect">
            <a:avLst/>
          </a:prstGeom>
        </p:spPr>
        <p:txBody>
          <a:bodyPr wrap="square">
            <a:spAutoFit/>
          </a:bodyPr>
          <a:lstStyle/>
          <a:p>
            <a:r>
              <a:rPr lang="en-US" sz="1400" b="1" dirty="0" smtClean="0">
                <a:solidFill>
                  <a:srgbClr val="34349C"/>
                </a:solidFill>
                <a:latin typeface="Myriad Pro" pitchFamily="34" charset="0"/>
                <a:cs typeface="Myriad Pro" pitchFamily="34" charset="0"/>
              </a:rPr>
              <a:t>1.  </a:t>
            </a:r>
            <a:r>
              <a:rPr lang="en-US" sz="1400" b="1" dirty="0">
                <a:solidFill>
                  <a:srgbClr val="34349C"/>
                </a:solidFill>
                <a:latin typeface="Myriad Pro" pitchFamily="34" charset="0"/>
                <a:cs typeface="Myriad Pro" pitchFamily="34" charset="0"/>
              </a:rPr>
              <a:t>Set Goals &amp; Objectives</a:t>
            </a:r>
            <a:endParaRPr lang="en-US" b="1" dirty="0">
              <a:solidFill>
                <a:srgbClr val="34349C"/>
              </a:solidFill>
            </a:endParaRPr>
          </a:p>
        </p:txBody>
      </p:sp>
      <p:sp>
        <p:nvSpPr>
          <p:cNvPr id="6" name="Rectangle 5"/>
          <p:cNvSpPr/>
          <p:nvPr/>
        </p:nvSpPr>
        <p:spPr>
          <a:xfrm>
            <a:off x="5004048" y="2206246"/>
            <a:ext cx="3096344" cy="307777"/>
          </a:xfrm>
          <a:prstGeom prst="rect">
            <a:avLst/>
          </a:prstGeom>
        </p:spPr>
        <p:txBody>
          <a:bodyPr wrap="square">
            <a:spAutoFit/>
          </a:bodyPr>
          <a:lstStyle/>
          <a:p>
            <a:r>
              <a:rPr lang="en-US" sz="1400" b="1" dirty="0" smtClean="0">
                <a:solidFill>
                  <a:srgbClr val="34349C"/>
                </a:solidFill>
                <a:latin typeface="Myriad Pro" pitchFamily="34" charset="0"/>
                <a:cs typeface="Myriad Pro" pitchFamily="34" charset="0"/>
              </a:rPr>
              <a:t>3.  Identify Candidates</a:t>
            </a:r>
            <a:endParaRPr lang="en-US" dirty="0"/>
          </a:p>
        </p:txBody>
      </p:sp>
      <p:sp>
        <p:nvSpPr>
          <p:cNvPr id="8" name="Rectangle 7"/>
          <p:cNvSpPr/>
          <p:nvPr/>
        </p:nvSpPr>
        <p:spPr>
          <a:xfrm>
            <a:off x="5004048" y="2780483"/>
            <a:ext cx="3888432" cy="1461939"/>
          </a:xfrm>
          <a:prstGeom prst="rect">
            <a:avLst/>
          </a:prstGeom>
        </p:spPr>
        <p:txBody>
          <a:bodyPr wrap="square">
            <a:spAutoFit/>
          </a:bodyPr>
          <a:lstStyle/>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Identify Investment Management Firms </a:t>
            </a:r>
            <a:r>
              <a:rPr lang="en-US" sz="1100" dirty="0" smtClean="0">
                <a:solidFill>
                  <a:schemeClr val="tx1">
                    <a:lumMod val="75000"/>
                    <a:lumOff val="25000"/>
                  </a:schemeClr>
                </a:solidFill>
                <a:latin typeface="Myriad Pro"/>
                <a:ea typeface="ＭＳ Ｐゴシック" charset="-128"/>
                <a:cs typeface="ＭＳ Ｐゴシック" charset="-128"/>
              </a:rPr>
              <a:t> Based </a:t>
            </a:r>
            <a:r>
              <a:rPr lang="en-US" sz="1100" dirty="0">
                <a:solidFill>
                  <a:schemeClr val="tx1">
                    <a:lumMod val="75000"/>
                    <a:lumOff val="25000"/>
                  </a:schemeClr>
                </a:solidFill>
                <a:latin typeface="Myriad Pro"/>
                <a:ea typeface="ＭＳ Ｐゴシック" charset="-128"/>
                <a:cs typeface="ＭＳ Ｐゴシック" charset="-128"/>
              </a:rPr>
              <a:t>Upon the Parameters Established in Step 1. </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Consistent with </a:t>
            </a:r>
            <a:r>
              <a:rPr lang="en-US" sz="1100" dirty="0" smtClean="0">
                <a:solidFill>
                  <a:schemeClr val="tx1">
                    <a:lumMod val="75000"/>
                    <a:lumOff val="25000"/>
                  </a:schemeClr>
                </a:solidFill>
                <a:latin typeface="Myriad Pro"/>
                <a:ea typeface="ＭＳ Ｐゴシック" charset="-128"/>
                <a:cs typeface="ＭＳ Ｐゴシック" charset="-128"/>
              </a:rPr>
              <a:t>Organization’s Philosophy</a:t>
            </a:r>
            <a:endParaRPr lang="en-US" sz="1100" dirty="0">
              <a:solidFill>
                <a:schemeClr val="tx1">
                  <a:lumMod val="75000"/>
                  <a:lumOff val="25000"/>
                </a:schemeClr>
              </a:solidFill>
              <a:latin typeface="Myriad Pro"/>
              <a:ea typeface="ＭＳ Ｐゴシック" charset="-128"/>
              <a:cs typeface="ＭＳ Ｐゴシック" charset="-128"/>
            </a:endParaRP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Required Asset Classes</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Service Model</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100" dirty="0">
                <a:solidFill>
                  <a:schemeClr val="tx1">
                    <a:lumMod val="75000"/>
                    <a:lumOff val="25000"/>
                  </a:schemeClr>
                </a:solidFill>
                <a:latin typeface="Myriad Pro"/>
                <a:ea typeface="ＭＳ Ｐゴシック" charset="-128"/>
                <a:cs typeface="ＭＳ Ｐゴシック" charset="-128"/>
              </a:rPr>
              <a:t>How Many Firms Should be Inclu</a:t>
            </a:r>
            <a:r>
              <a:rPr lang="en-US" sz="1200" dirty="0">
                <a:solidFill>
                  <a:schemeClr val="tx1">
                    <a:lumMod val="75000"/>
                    <a:lumOff val="25000"/>
                  </a:schemeClr>
                </a:solidFill>
                <a:latin typeface="Myriad Pro"/>
                <a:ea typeface="ＭＳ Ｐゴシック" charset="-128"/>
                <a:cs typeface="ＭＳ Ｐゴシック" charset="-128"/>
              </a:rPr>
              <a:t>ded?</a:t>
            </a:r>
          </a:p>
        </p:txBody>
      </p:sp>
      <p:sp>
        <p:nvSpPr>
          <p:cNvPr id="10" name="Rectangle 9"/>
          <p:cNvSpPr/>
          <p:nvPr/>
        </p:nvSpPr>
        <p:spPr>
          <a:xfrm>
            <a:off x="4988368" y="4781031"/>
            <a:ext cx="1584023" cy="338554"/>
          </a:xfrm>
          <a:prstGeom prst="rect">
            <a:avLst/>
          </a:prstGeom>
        </p:spPr>
        <p:txBody>
          <a:bodyPr wrap="none">
            <a:spAutoFit/>
          </a:bodyPr>
          <a:lstStyle/>
          <a:p>
            <a:r>
              <a:rPr lang="en-US" sz="1600" b="1" dirty="0" smtClean="0">
                <a:solidFill>
                  <a:srgbClr val="34349C"/>
                </a:solidFill>
                <a:latin typeface="Myriad Pro" pitchFamily="34" charset="0"/>
                <a:cs typeface="Myriad Pro" pitchFamily="34" charset="0"/>
              </a:rPr>
              <a:t>4</a:t>
            </a:r>
            <a:r>
              <a:rPr lang="en-US" sz="1050" b="1" dirty="0" smtClean="0">
                <a:solidFill>
                  <a:srgbClr val="34349C"/>
                </a:solidFill>
                <a:latin typeface="Myriad Pro" pitchFamily="34" charset="0"/>
                <a:cs typeface="Myriad Pro" pitchFamily="34" charset="0"/>
              </a:rPr>
              <a:t>.  </a:t>
            </a:r>
            <a:r>
              <a:rPr lang="en-US" sz="1400" b="1" dirty="0" smtClean="0">
                <a:solidFill>
                  <a:srgbClr val="34349C"/>
                </a:solidFill>
                <a:latin typeface="Myriad Pro" pitchFamily="34" charset="0"/>
                <a:cs typeface="Myriad Pro" pitchFamily="34" charset="0"/>
              </a:rPr>
              <a:t>RFP Evaluation</a:t>
            </a:r>
            <a:endParaRPr lang="en-US" sz="1400" b="1" dirty="0">
              <a:solidFill>
                <a:srgbClr val="34349C"/>
              </a:solidFill>
              <a:latin typeface="Myriad Pro" pitchFamily="34" charset="0"/>
              <a:cs typeface="Myriad Pro" pitchFamily="34" charset="0"/>
            </a:endParaRPr>
          </a:p>
        </p:txBody>
      </p:sp>
      <p:sp>
        <p:nvSpPr>
          <p:cNvPr id="11" name="Rectangle 10"/>
          <p:cNvSpPr/>
          <p:nvPr/>
        </p:nvSpPr>
        <p:spPr>
          <a:xfrm>
            <a:off x="5065863" y="5104196"/>
            <a:ext cx="3843172" cy="430887"/>
          </a:xfrm>
          <a:prstGeom prst="rect">
            <a:avLst/>
          </a:prstGeom>
        </p:spPr>
        <p:txBody>
          <a:bodyPr wrap="square">
            <a:spAutoFit/>
          </a:bodyPr>
          <a:lstStyle/>
          <a:p>
            <a:pPr marL="225425" indent="-225425" defTabSz="998421">
              <a:spcBef>
                <a:spcPts val="0"/>
              </a:spcBef>
              <a:spcAft>
                <a:spcPts val="600"/>
              </a:spcAft>
              <a:buClr>
                <a:srgbClr val="FFBD40"/>
              </a:buClr>
              <a:buFont typeface="Arial" pitchFamily="34" charset="0"/>
              <a:buChar char="•"/>
              <a:tabLst>
                <a:tab pos="225425" algn="l"/>
              </a:tabLst>
            </a:pPr>
            <a:r>
              <a:rPr lang="en-US" sz="1100" dirty="0" smtClean="0">
                <a:solidFill>
                  <a:prstClr val="black">
                    <a:lumMod val="75000"/>
                    <a:lumOff val="25000"/>
                  </a:prstClr>
                </a:solidFill>
                <a:latin typeface="Myriad Pro"/>
                <a:ea typeface="ＭＳ Ｐゴシック" charset="-128"/>
                <a:cs typeface="ＭＳ Ｐゴシック" charset="-128"/>
              </a:rPr>
              <a:t>The </a:t>
            </a:r>
            <a:r>
              <a:rPr lang="en-US" sz="1100" dirty="0">
                <a:solidFill>
                  <a:prstClr val="black">
                    <a:lumMod val="75000"/>
                    <a:lumOff val="25000"/>
                  </a:prstClr>
                </a:solidFill>
                <a:latin typeface="Myriad Pro"/>
                <a:ea typeface="ＭＳ Ｐゴシック" charset="-128"/>
                <a:cs typeface="ＭＳ Ｐゴシック" charset="-128"/>
              </a:rPr>
              <a:t>Four “P’s”: People, Philosophy, Process and </a:t>
            </a:r>
            <a:r>
              <a:rPr lang="en-US" sz="1100" dirty="0" smtClean="0">
                <a:solidFill>
                  <a:prstClr val="black">
                    <a:lumMod val="75000"/>
                    <a:lumOff val="25000"/>
                  </a:prstClr>
                </a:solidFill>
                <a:latin typeface="Myriad Pro"/>
                <a:ea typeface="ＭＳ Ｐゴシック" charset="-128"/>
                <a:cs typeface="ＭＳ Ｐゴシック" charset="-128"/>
              </a:rPr>
              <a:t>Performance…</a:t>
            </a:r>
            <a:endParaRPr lang="en-US" sz="1100" dirty="0">
              <a:solidFill>
                <a:prstClr val="black">
                  <a:lumMod val="75000"/>
                  <a:lumOff val="25000"/>
                </a:prstClr>
              </a:solidFill>
              <a:latin typeface="Myriad Pro"/>
              <a:ea typeface="ＭＳ Ｐゴシック" charset="-128"/>
              <a:cs typeface="ＭＳ Ｐゴシック" charset="-128"/>
            </a:endParaRPr>
          </a:p>
        </p:txBody>
      </p:sp>
      <p:cxnSp>
        <p:nvCxnSpPr>
          <p:cNvPr id="13" name="Straight Connector 12"/>
          <p:cNvCxnSpPr/>
          <p:nvPr/>
        </p:nvCxnSpPr>
        <p:spPr>
          <a:xfrm>
            <a:off x="4788024" y="2206246"/>
            <a:ext cx="0" cy="439110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52536" y="1484784"/>
            <a:ext cx="9217024" cy="463220"/>
          </a:xfrm>
        </p:spPr>
        <p:txBody>
          <a:bodyPr/>
          <a:lstStyle/>
          <a:p>
            <a:pPr algn="ctr"/>
            <a:r>
              <a:rPr lang="en-US" sz="2000" dirty="0" smtClean="0">
                <a:latin typeface="Myriad Pro" pitchFamily="34" charset="0"/>
                <a:cs typeface="Myriad Pro" pitchFamily="34" charset="0"/>
              </a:rPr>
              <a:t>The </a:t>
            </a:r>
            <a:r>
              <a:rPr lang="en-US" sz="2000" dirty="0">
                <a:latin typeface="Myriad Pro" pitchFamily="34" charset="0"/>
                <a:cs typeface="Myriad Pro" pitchFamily="34" charset="0"/>
              </a:rPr>
              <a:t>Four P’s </a:t>
            </a:r>
            <a:r>
              <a:rPr lang="en-US" sz="2000" dirty="0" smtClean="0">
                <a:latin typeface="Myriad Pro" pitchFamily="34" charset="0"/>
                <a:cs typeface="Myriad Pro" pitchFamily="34" charset="0"/>
              </a:rPr>
              <a:t>– People, Philosophy, Process and Performance</a:t>
            </a:r>
            <a:endParaRPr lang="en-US" sz="2000" dirty="0">
              <a:latin typeface="Myriad Pro" pitchFamily="34" charset="0"/>
              <a:cs typeface="Myriad Pro"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176990470"/>
              </p:ext>
            </p:extLst>
          </p:nvPr>
        </p:nvGraphicFramePr>
        <p:xfrm>
          <a:off x="323528" y="2204865"/>
          <a:ext cx="8496944" cy="3783069"/>
        </p:xfrm>
        <a:graphic>
          <a:graphicData uri="http://schemas.openxmlformats.org/drawingml/2006/table">
            <a:tbl>
              <a:tblPr firstRow="1" bandRow="1">
                <a:tableStyleId>{5C22544A-7EE6-4342-B048-85BDC9FD1C3A}</a:tableStyleId>
              </a:tblPr>
              <a:tblGrid>
                <a:gridCol w="2232248"/>
                <a:gridCol w="6264696"/>
              </a:tblGrid>
              <a:tr h="792087">
                <a:tc>
                  <a:txBody>
                    <a:bodyPr/>
                    <a:lstStyle/>
                    <a:p>
                      <a:r>
                        <a:rPr lang="en-US" sz="1400" b="0" dirty="0" smtClean="0">
                          <a:solidFill>
                            <a:schemeClr val="tx1"/>
                          </a:solidFill>
                        </a:rPr>
                        <a:t>People</a:t>
                      </a:r>
                      <a:endParaRPr lang="en-US" sz="1400" b="0" dirty="0">
                        <a:solidFill>
                          <a:schemeClr val="tx1"/>
                        </a:solidFill>
                      </a:endParaRPr>
                    </a:p>
                  </a:txBody>
                  <a:tcPr>
                    <a:solidFill>
                      <a:schemeClr val="bg1">
                        <a:lumMod val="95000"/>
                      </a:schemeClr>
                    </a:solidFill>
                  </a:tcPr>
                </a:tc>
                <a:tc>
                  <a:txBody>
                    <a:bodyPr/>
                    <a:lstStyle/>
                    <a:p>
                      <a:r>
                        <a:rPr lang="en-US" sz="1400" b="0" dirty="0" smtClean="0">
                          <a:solidFill>
                            <a:schemeClr val="tx1"/>
                          </a:solidFill>
                        </a:rPr>
                        <a:t>Tenure</a:t>
                      </a:r>
                      <a:r>
                        <a:rPr lang="en-US" sz="1400" b="0" baseline="0" dirty="0" smtClean="0">
                          <a:solidFill>
                            <a:schemeClr val="tx1"/>
                          </a:solidFill>
                        </a:rPr>
                        <a:t> of Key Personnel,  Professional Credentials, Consistent Growth in Assets Change in Ownership, Account Servicing Problems</a:t>
                      </a:r>
                      <a:endParaRPr lang="en-US" sz="1400" b="0" dirty="0">
                        <a:solidFill>
                          <a:schemeClr val="tx1"/>
                        </a:solidFill>
                      </a:endParaRPr>
                    </a:p>
                  </a:txBody>
                  <a:tcPr>
                    <a:solidFill>
                      <a:schemeClr val="bg1">
                        <a:lumMod val="95000"/>
                      </a:schemeClr>
                    </a:solidFill>
                  </a:tcPr>
                </a:tc>
              </a:tr>
              <a:tr h="796234">
                <a:tc>
                  <a:txBody>
                    <a:bodyPr/>
                    <a:lstStyle/>
                    <a:p>
                      <a:r>
                        <a:rPr lang="en-US" sz="1400" dirty="0" smtClean="0"/>
                        <a:t>Philosophy</a:t>
                      </a:r>
                      <a:endParaRPr lang="en-US" sz="1400" dirty="0"/>
                    </a:p>
                  </a:txBody>
                  <a:tcPr/>
                </a:tc>
                <a:tc>
                  <a:txBody>
                    <a:bodyPr/>
                    <a:lstStyle/>
                    <a:p>
                      <a:r>
                        <a:rPr lang="en-US" sz="1400" dirty="0" smtClean="0"/>
                        <a:t>Does</a:t>
                      </a:r>
                      <a:r>
                        <a:rPr lang="en-US" sz="1400" baseline="0" dirty="0" smtClean="0"/>
                        <a:t> the </a:t>
                      </a:r>
                      <a:r>
                        <a:rPr lang="en-US" sz="1400" dirty="0" smtClean="0"/>
                        <a:t>firm’s investment style and approach align with your organization’s investment objectives? Is it clearly articulated</a:t>
                      </a:r>
                      <a:r>
                        <a:rPr lang="en-US" sz="1400" baseline="0" dirty="0" smtClean="0"/>
                        <a:t> and understood?</a:t>
                      </a:r>
                      <a:endParaRPr lang="en-US" sz="1400" dirty="0"/>
                    </a:p>
                  </a:txBody>
                  <a:tcPr/>
                </a:tc>
              </a:tr>
              <a:tr h="796234">
                <a:tc>
                  <a:txBody>
                    <a:bodyPr/>
                    <a:lstStyle/>
                    <a:p>
                      <a:r>
                        <a:rPr lang="en-US" sz="1400" dirty="0" smtClean="0">
                          <a:effectLst/>
                        </a:rPr>
                        <a:t>Process</a:t>
                      </a:r>
                      <a:endParaRPr lang="en-US" sz="1400" dirty="0">
                        <a:effectLst/>
                      </a:endParaRPr>
                    </a:p>
                  </a:txBody>
                  <a:tcPr>
                    <a:solidFill>
                      <a:schemeClr val="bg1">
                        <a:lumMod val="95000"/>
                      </a:schemeClr>
                    </a:solidFill>
                  </a:tcPr>
                </a:tc>
                <a:tc>
                  <a:txBody>
                    <a:bodyPr/>
                    <a:lstStyle/>
                    <a:p>
                      <a:pPr marL="0" lvl="1" algn="l" defTabSz="914400" rtl="0" eaLnBrk="1" fontAlgn="base" latinLnBrk="0" hangingPunct="1">
                        <a:spcBef>
                          <a:spcPts val="0"/>
                        </a:spcBef>
                        <a:spcAft>
                          <a:spcPts val="600"/>
                        </a:spcAft>
                        <a:buClr>
                          <a:srgbClr val="FFBD40"/>
                        </a:buClr>
                        <a:buFont typeface="Arial" pitchFamily="34" charset="0"/>
                        <a:buNone/>
                        <a:tabLst>
                          <a:tab pos="250795" algn="l"/>
                        </a:tabLst>
                      </a:pPr>
                      <a:r>
                        <a:rPr lang="en-US" sz="1400" kern="1200" dirty="0" smtClean="0">
                          <a:solidFill>
                            <a:schemeClr val="dk1"/>
                          </a:solidFill>
                          <a:effectLst/>
                          <a:latin typeface="+mn-lt"/>
                          <a:ea typeface="+mn-ea"/>
                          <a:cs typeface="+mn-cs"/>
                        </a:rPr>
                        <a:t>Is the Investment Process Understandable? Has There  Been an Increase in Portfolio Turnover? Does the firm</a:t>
                      </a:r>
                      <a:r>
                        <a:rPr lang="en-US" sz="1400" kern="1200" baseline="0" dirty="0" smtClean="0">
                          <a:solidFill>
                            <a:schemeClr val="dk1"/>
                          </a:solidFill>
                          <a:effectLst/>
                          <a:latin typeface="+mn-lt"/>
                          <a:ea typeface="+mn-ea"/>
                          <a:cs typeface="+mn-cs"/>
                        </a:rPr>
                        <a:t> use a team approach? Are fees reasonable?</a:t>
                      </a:r>
                      <a:endParaRPr lang="en-US" sz="1400" kern="1200" dirty="0">
                        <a:solidFill>
                          <a:schemeClr val="dk1"/>
                        </a:solidFill>
                        <a:effectLst/>
                        <a:latin typeface="+mn-lt"/>
                        <a:ea typeface="+mn-ea"/>
                        <a:cs typeface="+mn-cs"/>
                      </a:endParaRPr>
                    </a:p>
                  </a:txBody>
                  <a:tcPr>
                    <a:solidFill>
                      <a:schemeClr val="bg1">
                        <a:lumMod val="95000"/>
                      </a:schemeClr>
                    </a:solidFill>
                  </a:tcPr>
                </a:tc>
              </a:tr>
              <a:tr h="1398514">
                <a:tc>
                  <a:txBody>
                    <a:bodyPr/>
                    <a:lstStyle/>
                    <a:p>
                      <a:r>
                        <a:rPr lang="en-US" sz="1400" dirty="0" smtClean="0"/>
                        <a:t>Performance</a:t>
                      </a:r>
                      <a:endParaRPr lang="en-US" sz="1400" dirty="0"/>
                    </a:p>
                  </a:txBody>
                  <a:tcPr/>
                </a:tc>
                <a:tc>
                  <a:txBody>
                    <a:bodyPr/>
                    <a:lstStyle/>
                    <a:p>
                      <a:pPr marL="0" lvl="1" algn="l" defTabSz="914400" rtl="0" eaLnBrk="1" fontAlgn="base" latinLnBrk="0" hangingPunct="1">
                        <a:spcBef>
                          <a:spcPts val="0"/>
                        </a:spcBef>
                        <a:spcAft>
                          <a:spcPts val="600"/>
                        </a:spcAft>
                        <a:buClr>
                          <a:srgbClr val="FFBD40"/>
                        </a:buClr>
                        <a:buFont typeface="Arial" pitchFamily="34" charset="0"/>
                        <a:buNone/>
                        <a:tabLst>
                          <a:tab pos="250795" algn="l"/>
                        </a:tabLst>
                      </a:pPr>
                      <a:r>
                        <a:rPr lang="en-US" sz="1400" kern="1200" dirty="0" smtClean="0">
                          <a:solidFill>
                            <a:schemeClr val="dk1"/>
                          </a:solidFill>
                          <a:latin typeface="+mn-lt"/>
                          <a:ea typeface="+mn-ea"/>
                          <a:cs typeface="+mn-cs"/>
                        </a:rPr>
                        <a:t>Has the Firm Shown Competitive Results Versus Peer Groups and Appropriate Benchmarks? Are the Returns Consistent with the Manager’s Style? How Does the Portfolio Perform in Up and Down Markets?</a:t>
                      </a:r>
                    </a:p>
                    <a:p>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3822" y="2257827"/>
            <a:ext cx="7848364" cy="463220"/>
          </a:xfrm>
        </p:spPr>
        <p:txBody>
          <a:bodyPr/>
          <a:lstStyle/>
          <a:p>
            <a:r>
              <a:rPr lang="en-US" sz="2800" b="1" dirty="0">
                <a:latin typeface="Myriad Pro" pitchFamily="34" charset="0"/>
                <a:cs typeface="Myriad Pro" pitchFamily="34" charset="0"/>
              </a:rPr>
              <a:t> </a:t>
            </a:r>
            <a:r>
              <a:rPr lang="en-US" sz="1400" b="1" dirty="0" smtClean="0">
                <a:latin typeface="Myriad Pro" pitchFamily="34" charset="0"/>
                <a:cs typeface="Myriad Pro" pitchFamily="34" charset="0"/>
              </a:rPr>
              <a:t>5. Schedule Manager </a:t>
            </a:r>
            <a:r>
              <a:rPr lang="en-US" sz="1400" b="1" dirty="0">
                <a:latin typeface="Myriad Pro" pitchFamily="34" charset="0"/>
                <a:cs typeface="Myriad Pro" pitchFamily="34" charset="0"/>
              </a:rPr>
              <a:t>Interviews</a:t>
            </a:r>
          </a:p>
        </p:txBody>
      </p:sp>
      <p:sp>
        <p:nvSpPr>
          <p:cNvPr id="7171" name="Content Placeholder 2"/>
          <p:cNvSpPr>
            <a:spLocks noGrp="1"/>
          </p:cNvSpPr>
          <p:nvPr>
            <p:ph idx="4294967295"/>
          </p:nvPr>
        </p:nvSpPr>
        <p:spPr>
          <a:xfrm>
            <a:off x="215516" y="3121923"/>
            <a:ext cx="4146220" cy="1728192"/>
          </a:xfrm>
          <a:prstGeom prst="rect">
            <a:avLst/>
          </a:prstGeom>
        </p:spPr>
        <p:txBody>
          <a:bodyPr/>
          <a:lstStyle/>
          <a:p>
            <a:pPr marL="285750" lvl="1" defTabSz="998421" fontAlgn="base">
              <a:spcBef>
                <a:spcPts val="0"/>
              </a:spcBef>
              <a:spcAft>
                <a:spcPts val="600"/>
              </a:spcAft>
              <a:buClr>
                <a:srgbClr val="FFBD40"/>
              </a:buClr>
              <a:buFont typeface="Arial" pitchFamily="34" charset="0"/>
              <a:buChar char="•"/>
              <a:tabLst>
                <a:tab pos="250795" algn="l"/>
              </a:tabLst>
            </a:pPr>
            <a:r>
              <a:rPr lang="en-US" sz="1200" dirty="0">
                <a:solidFill>
                  <a:schemeClr val="tx1">
                    <a:lumMod val="75000"/>
                    <a:lumOff val="25000"/>
                  </a:schemeClr>
                </a:solidFill>
                <a:latin typeface="Myriad Pro"/>
                <a:ea typeface="ＭＳ Ｐゴシック" charset="-128"/>
                <a:cs typeface="ＭＳ Ｐゴシック" charset="-128"/>
              </a:rPr>
              <a:t>Manager </a:t>
            </a:r>
            <a:r>
              <a:rPr lang="en-US" sz="1200" dirty="0" smtClean="0">
                <a:solidFill>
                  <a:schemeClr val="tx1">
                    <a:lumMod val="75000"/>
                    <a:lumOff val="25000"/>
                  </a:schemeClr>
                </a:solidFill>
                <a:latin typeface="Myriad Pro"/>
                <a:ea typeface="ＭＳ Ｐゴシック" charset="-128"/>
                <a:cs typeface="ＭＳ Ｐゴシック" charset="-128"/>
              </a:rPr>
              <a:t>Interviews Rather </a:t>
            </a:r>
            <a:r>
              <a:rPr lang="en-US" sz="1200" dirty="0">
                <a:solidFill>
                  <a:schemeClr val="tx1">
                    <a:lumMod val="75000"/>
                    <a:lumOff val="25000"/>
                  </a:schemeClr>
                </a:solidFill>
                <a:latin typeface="Myriad Pro"/>
                <a:ea typeface="ＭＳ Ｐゴシック" charset="-128"/>
                <a:cs typeface="ＭＳ Ｐゴシック" charset="-128"/>
              </a:rPr>
              <a:t>Than Manager </a:t>
            </a:r>
            <a:r>
              <a:rPr lang="en-US" sz="1200" dirty="0" smtClean="0">
                <a:solidFill>
                  <a:schemeClr val="tx1">
                    <a:lumMod val="75000"/>
                    <a:lumOff val="25000"/>
                  </a:schemeClr>
                </a:solidFill>
                <a:latin typeface="Myriad Pro"/>
                <a:ea typeface="ＭＳ Ｐゴシック" charset="-128"/>
                <a:cs typeface="ＭＳ Ｐゴシック" charset="-128"/>
              </a:rPr>
              <a:t>Presentations</a:t>
            </a:r>
            <a:endParaRPr lang="en-US" sz="12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a:solidFill>
                  <a:schemeClr val="tx1">
                    <a:lumMod val="75000"/>
                    <a:lumOff val="25000"/>
                  </a:schemeClr>
                </a:solidFill>
                <a:latin typeface="Myriad Pro"/>
                <a:ea typeface="ＭＳ Ｐゴシック" charset="-128"/>
                <a:cs typeface="ＭＳ Ｐゴシック" charset="-128"/>
              </a:rPr>
              <a:t>This is </a:t>
            </a:r>
            <a:r>
              <a:rPr lang="en-US" sz="1200" u="sng" dirty="0">
                <a:solidFill>
                  <a:schemeClr val="tx1">
                    <a:lumMod val="75000"/>
                    <a:lumOff val="25000"/>
                  </a:schemeClr>
                </a:solidFill>
                <a:latin typeface="Myriad Pro"/>
                <a:ea typeface="ＭＳ Ｐゴシック" charset="-128"/>
                <a:cs typeface="ＭＳ Ｐゴシック" charset="-128"/>
              </a:rPr>
              <a:t>Your</a:t>
            </a:r>
            <a:r>
              <a:rPr lang="en-US" sz="1200" dirty="0">
                <a:solidFill>
                  <a:schemeClr val="tx1">
                    <a:lumMod val="75000"/>
                    <a:lumOff val="25000"/>
                  </a:schemeClr>
                </a:solidFill>
                <a:latin typeface="Myriad Pro"/>
                <a:ea typeface="ＭＳ Ｐゴシック" charset="-128"/>
                <a:cs typeface="ＭＳ Ｐゴシック" charset="-128"/>
              </a:rPr>
              <a:t> Time to Ask Questions!</a:t>
            </a: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a:solidFill>
                  <a:schemeClr val="tx1">
                    <a:lumMod val="75000"/>
                    <a:lumOff val="25000"/>
                  </a:schemeClr>
                </a:solidFill>
                <a:latin typeface="Myriad Pro"/>
                <a:ea typeface="ＭＳ Ｐゴシック" charset="-128"/>
                <a:cs typeface="ＭＳ Ｐゴシック" charset="-128"/>
              </a:rPr>
              <a:t>Place a Strict Time Limit on Manager </a:t>
            </a:r>
            <a:r>
              <a:rPr lang="en-US" sz="1200" dirty="0" smtClean="0">
                <a:solidFill>
                  <a:schemeClr val="tx1">
                    <a:lumMod val="75000"/>
                    <a:lumOff val="25000"/>
                  </a:schemeClr>
                </a:solidFill>
                <a:latin typeface="Myriad Pro"/>
                <a:ea typeface="ＭＳ Ｐゴシック" charset="-128"/>
                <a:cs typeface="ＭＳ Ｐゴシック" charset="-128"/>
              </a:rPr>
              <a:t>Presentations</a:t>
            </a:r>
            <a:endParaRPr lang="en-US" sz="12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a:solidFill>
                  <a:schemeClr val="tx1">
                    <a:lumMod val="75000"/>
                    <a:lumOff val="25000"/>
                  </a:schemeClr>
                </a:solidFill>
                <a:latin typeface="Myriad Pro"/>
                <a:ea typeface="ＭＳ Ｐゴシック" charset="-128"/>
                <a:cs typeface="ＭＳ Ｐゴシック" charset="-128"/>
              </a:rPr>
              <a:t>Be Prepared with a List of </a:t>
            </a:r>
            <a:r>
              <a:rPr lang="en-US" sz="1200" dirty="0" smtClean="0">
                <a:solidFill>
                  <a:schemeClr val="tx1">
                    <a:lumMod val="75000"/>
                    <a:lumOff val="25000"/>
                  </a:schemeClr>
                </a:solidFill>
                <a:latin typeface="Myriad Pro"/>
                <a:ea typeface="ＭＳ Ｐゴシック" charset="-128"/>
                <a:cs typeface="ＭＳ Ｐゴシック" charset="-128"/>
              </a:rPr>
              <a:t>Questions</a:t>
            </a:r>
            <a:endParaRPr lang="en-US" sz="12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a:solidFill>
                  <a:schemeClr val="tx1">
                    <a:lumMod val="75000"/>
                    <a:lumOff val="25000"/>
                  </a:schemeClr>
                </a:solidFill>
                <a:latin typeface="Myriad Pro"/>
                <a:ea typeface="ＭＳ Ｐゴシック" charset="-128"/>
                <a:cs typeface="ＭＳ Ｐゴシック" charset="-128"/>
              </a:rPr>
              <a:t>This is Your Last Opportunity to Perform Due </a:t>
            </a:r>
            <a:r>
              <a:rPr lang="en-US" sz="1200" dirty="0" smtClean="0">
                <a:solidFill>
                  <a:schemeClr val="tx1">
                    <a:lumMod val="75000"/>
                    <a:lumOff val="25000"/>
                  </a:schemeClr>
                </a:solidFill>
                <a:latin typeface="Myriad Pro"/>
                <a:ea typeface="ＭＳ Ｐゴシック" charset="-128"/>
                <a:cs typeface="ＭＳ Ｐゴシック" charset="-128"/>
              </a:rPr>
              <a:t>Diligence</a:t>
            </a:r>
            <a:endParaRPr lang="en-US" sz="1200" dirty="0">
              <a:solidFill>
                <a:schemeClr val="tx1">
                  <a:lumMod val="75000"/>
                  <a:lumOff val="25000"/>
                </a:schemeClr>
              </a:solidFill>
              <a:latin typeface="Myriad Pro"/>
              <a:ea typeface="ＭＳ Ｐゴシック" charset="-128"/>
              <a:cs typeface="ＭＳ Ｐゴシック" charset="-128"/>
            </a:endParaRPr>
          </a:p>
          <a:p>
            <a:pPr eaLnBrk="1" hangingPunct="1"/>
            <a:endParaRPr lang="en-US" sz="2000" dirty="0" smtClean="0">
              <a:latin typeface="Verdana" pitchFamily="34" charset="0"/>
              <a:ea typeface="Myriad Pro Semibold"/>
            </a:endParaRPr>
          </a:p>
          <a:p>
            <a:pPr marL="0" indent="0" eaLnBrk="1" hangingPunct="1">
              <a:buNone/>
            </a:pPr>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buNone/>
            </a:pPr>
            <a:endParaRPr lang="en-US" sz="2400" dirty="0" smtClean="0">
              <a:latin typeface="Verdana" pitchFamily="34" charset="0"/>
              <a:ea typeface="Myriad Pro Semibold"/>
            </a:endParaRPr>
          </a:p>
          <a:p>
            <a:pPr eaLnBrk="1" hangingPunct="1"/>
            <a:endParaRPr lang="en-US" sz="3000" dirty="0" smtClean="0">
              <a:latin typeface="Verdana" pitchFamily="34" charset="0"/>
              <a:ea typeface="Myriad Pro Semibold"/>
            </a:endParaRPr>
          </a:p>
          <a:p>
            <a:pPr eaLnBrk="1" hangingPunct="1">
              <a:buNone/>
            </a:pPr>
            <a:endParaRPr lang="en-US" sz="3000" dirty="0" smtClean="0">
              <a:latin typeface="Verdana" pitchFamily="34" charset="0"/>
              <a:ea typeface="Myriad Pro Semibold"/>
            </a:endParaRPr>
          </a:p>
        </p:txBody>
      </p:sp>
      <p:sp>
        <p:nvSpPr>
          <p:cNvPr id="2" name="Rectangle 1"/>
          <p:cNvSpPr/>
          <p:nvPr/>
        </p:nvSpPr>
        <p:spPr>
          <a:xfrm>
            <a:off x="5004048" y="2384883"/>
            <a:ext cx="1455398" cy="307777"/>
          </a:xfrm>
          <a:prstGeom prst="rect">
            <a:avLst/>
          </a:prstGeom>
        </p:spPr>
        <p:txBody>
          <a:bodyPr wrap="none">
            <a:spAutoFit/>
          </a:bodyPr>
          <a:lstStyle/>
          <a:p>
            <a:r>
              <a:rPr lang="en-US" sz="1400" b="1" kern="600" spc="-70" dirty="0">
                <a:solidFill>
                  <a:srgbClr val="0A3294"/>
                </a:solidFill>
                <a:latin typeface="Myriad Pro" pitchFamily="34" charset="0"/>
                <a:ea typeface="+mj-ea"/>
                <a:cs typeface="Myriad Pro" pitchFamily="34" charset="0"/>
              </a:rPr>
              <a:t>6. Select Manager</a:t>
            </a:r>
          </a:p>
        </p:txBody>
      </p:sp>
      <p:sp>
        <p:nvSpPr>
          <p:cNvPr id="8" name="TextBox 7"/>
          <p:cNvSpPr txBox="1"/>
          <p:nvPr/>
        </p:nvSpPr>
        <p:spPr>
          <a:xfrm>
            <a:off x="4608004" y="4005065"/>
            <a:ext cx="1741287" cy="896276"/>
          </a:xfrm>
          <a:prstGeom prst="rect">
            <a:avLst/>
          </a:prstGeom>
          <a:noFill/>
        </p:spPr>
        <p:txBody>
          <a:bodyPr wrap="square" rtlCol="0">
            <a:spAutoFit/>
          </a:bodyPr>
          <a:lstStyle/>
          <a:p>
            <a:endParaRPr lang="en-US" dirty="0"/>
          </a:p>
        </p:txBody>
      </p:sp>
      <p:sp>
        <p:nvSpPr>
          <p:cNvPr id="9" name="Content Placeholder 2"/>
          <p:cNvSpPr txBox="1">
            <a:spLocks/>
          </p:cNvSpPr>
          <p:nvPr/>
        </p:nvSpPr>
        <p:spPr>
          <a:xfrm>
            <a:off x="4860032" y="3121923"/>
            <a:ext cx="4062618" cy="172819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lvl="1" defTabSz="998421" fontAlgn="base">
              <a:spcBef>
                <a:spcPts val="0"/>
              </a:spcBef>
              <a:spcAft>
                <a:spcPts val="600"/>
              </a:spcAft>
              <a:buClr>
                <a:srgbClr val="FFBD40"/>
              </a:buClr>
              <a:buFont typeface="Arial" pitchFamily="34" charset="0"/>
              <a:buChar char="•"/>
              <a:tabLst>
                <a:tab pos="250795" algn="l"/>
              </a:tabLst>
            </a:pPr>
            <a:r>
              <a:rPr lang="en-US" sz="1200" dirty="0" smtClean="0">
                <a:solidFill>
                  <a:schemeClr val="tx1">
                    <a:lumMod val="75000"/>
                    <a:lumOff val="25000"/>
                  </a:schemeClr>
                </a:solidFill>
                <a:latin typeface="Myriad Pro"/>
                <a:ea typeface="ＭＳ Ｐゴシック" charset="-128"/>
                <a:cs typeface="ＭＳ Ｐゴシック" charset="-128"/>
              </a:rPr>
              <a:t>Congratulations! All of the Hard Work is Now Done</a:t>
            </a: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smtClean="0">
                <a:solidFill>
                  <a:schemeClr val="tx1">
                    <a:lumMod val="75000"/>
                    <a:lumOff val="25000"/>
                  </a:schemeClr>
                </a:solidFill>
                <a:latin typeface="Myriad Pro"/>
                <a:ea typeface="ＭＳ Ｐゴシック" charset="-128"/>
                <a:cs typeface="ＭＳ Ｐゴシック" charset="-128"/>
              </a:rPr>
              <a:t>Choose the Investment Manager That is the Best Fit With Your Overall Investment Philosophy and Goals</a:t>
            </a: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smtClean="0">
                <a:solidFill>
                  <a:schemeClr val="tx1">
                    <a:lumMod val="75000"/>
                    <a:lumOff val="25000"/>
                  </a:schemeClr>
                </a:solidFill>
                <a:latin typeface="Myriad Pro"/>
                <a:ea typeface="ＭＳ Ｐゴシック" charset="-128"/>
                <a:cs typeface="ＭＳ Ｐゴシック" charset="-128"/>
              </a:rPr>
              <a:t>Notify all Finalists of your Decision</a:t>
            </a:r>
          </a:p>
          <a:p>
            <a:pPr marL="285750" lvl="1" defTabSz="998421" fontAlgn="base">
              <a:spcBef>
                <a:spcPts val="0"/>
              </a:spcBef>
              <a:spcAft>
                <a:spcPts val="600"/>
              </a:spcAft>
              <a:buClr>
                <a:srgbClr val="FFBD40"/>
              </a:buClr>
              <a:buFont typeface="Arial" pitchFamily="34" charset="0"/>
              <a:buChar char="•"/>
              <a:tabLst>
                <a:tab pos="250795" algn="l"/>
              </a:tabLst>
            </a:pPr>
            <a:r>
              <a:rPr lang="en-US" sz="1200" dirty="0" smtClean="0">
                <a:solidFill>
                  <a:schemeClr val="tx1">
                    <a:lumMod val="75000"/>
                    <a:lumOff val="25000"/>
                  </a:schemeClr>
                </a:solidFill>
                <a:latin typeface="Myriad Pro"/>
                <a:ea typeface="ＭＳ Ｐゴシック" charset="-128"/>
                <a:cs typeface="ＭＳ Ｐゴシック" charset="-128"/>
              </a:rPr>
              <a:t>If You Have Followed an Impartial, Consistent Evaluation Methodology, You Should Feel Confident That You Have Made a Proper Decision</a:t>
            </a:r>
          </a:p>
          <a:p>
            <a:pPr marL="0" indent="0" fontAlgn="auto">
              <a:spcAft>
                <a:spcPts val="0"/>
              </a:spcAft>
              <a:buFont typeface="Arial" pitchFamily="34" charset="0"/>
              <a:buNone/>
            </a:pPr>
            <a:endParaRPr lang="en-US" sz="2000" dirty="0" smtClean="0">
              <a:latin typeface="Verdana" pitchFamily="34" charset="0"/>
              <a:ea typeface="Myriad Pro Semibold"/>
            </a:endParaRPr>
          </a:p>
          <a:p>
            <a:pPr marL="0" indent="0" fontAlgn="auto">
              <a:spcAft>
                <a:spcPts val="0"/>
              </a:spcAft>
              <a:buNone/>
            </a:pPr>
            <a:endParaRPr lang="en-US" sz="2000" dirty="0" smtClean="0">
              <a:latin typeface="Verdana" pitchFamily="34" charset="0"/>
              <a:ea typeface="Myriad Pro Semibold"/>
            </a:endParaRPr>
          </a:p>
          <a:p>
            <a:pPr fontAlgn="auto">
              <a:spcAft>
                <a:spcPts val="0"/>
              </a:spcAft>
            </a:pPr>
            <a:endParaRPr lang="en-US" sz="2000" dirty="0" smtClean="0">
              <a:latin typeface="Verdana" pitchFamily="34" charset="0"/>
              <a:ea typeface="Myriad Pro Semibold"/>
            </a:endParaRPr>
          </a:p>
          <a:p>
            <a:pPr fontAlgn="auto">
              <a:spcAft>
                <a:spcPts val="0"/>
              </a:spcAft>
            </a:pPr>
            <a:endParaRPr lang="en-US" sz="2000" dirty="0" smtClean="0">
              <a:latin typeface="Verdana" pitchFamily="34" charset="0"/>
              <a:ea typeface="Myriad Pro Semibold"/>
            </a:endParaRPr>
          </a:p>
          <a:p>
            <a:pPr fontAlgn="auto">
              <a:spcAft>
                <a:spcPts val="0"/>
              </a:spcAft>
            </a:pPr>
            <a:endParaRPr lang="en-US" sz="2000" dirty="0" smtClean="0">
              <a:latin typeface="Verdana" pitchFamily="34" charset="0"/>
              <a:ea typeface="Myriad Pro Semibold"/>
            </a:endParaRPr>
          </a:p>
          <a:p>
            <a:pPr fontAlgn="auto">
              <a:spcAft>
                <a:spcPts val="0"/>
              </a:spcAft>
            </a:pPr>
            <a:endParaRPr lang="en-US" sz="2000" dirty="0" smtClean="0">
              <a:latin typeface="Verdana" pitchFamily="34" charset="0"/>
              <a:ea typeface="Myriad Pro Semibold"/>
            </a:endParaRPr>
          </a:p>
          <a:p>
            <a:pPr fontAlgn="auto">
              <a:spcAft>
                <a:spcPts val="0"/>
              </a:spcAft>
              <a:buFont typeface="Arial" pitchFamily="34" charset="0"/>
              <a:buNone/>
            </a:pPr>
            <a:endParaRPr lang="en-US" sz="2400" dirty="0" smtClean="0">
              <a:latin typeface="Verdana" pitchFamily="34" charset="0"/>
              <a:ea typeface="Myriad Pro Semibold"/>
            </a:endParaRPr>
          </a:p>
          <a:p>
            <a:pPr fontAlgn="auto">
              <a:spcAft>
                <a:spcPts val="0"/>
              </a:spcAft>
            </a:pPr>
            <a:endParaRPr lang="en-US" sz="3000" dirty="0" smtClean="0">
              <a:latin typeface="Verdana" pitchFamily="34" charset="0"/>
              <a:ea typeface="Myriad Pro Semibold"/>
            </a:endParaRPr>
          </a:p>
          <a:p>
            <a:pPr fontAlgn="auto">
              <a:spcAft>
                <a:spcPts val="0"/>
              </a:spcAft>
              <a:buFont typeface="Arial" pitchFamily="34" charset="0"/>
              <a:buNone/>
            </a:pPr>
            <a:endParaRPr lang="en-US" sz="3000" dirty="0" smtClean="0">
              <a:latin typeface="Verdana" pitchFamily="34" charset="0"/>
              <a:ea typeface="Myriad Pro Semibold"/>
            </a:endParaRPr>
          </a:p>
        </p:txBody>
      </p:sp>
      <p:cxnSp>
        <p:nvCxnSpPr>
          <p:cNvPr id="6" name="Straight Connector 5"/>
          <p:cNvCxnSpPr/>
          <p:nvPr/>
        </p:nvCxnSpPr>
        <p:spPr>
          <a:xfrm>
            <a:off x="4439574" y="2538772"/>
            <a:ext cx="36004" cy="236256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756" y="2024844"/>
            <a:ext cx="4428492" cy="463220"/>
          </a:xfrm>
        </p:spPr>
        <p:txBody>
          <a:bodyPr/>
          <a:lstStyle/>
          <a:p>
            <a:pPr algn="ctr"/>
            <a:r>
              <a:rPr lang="en-US" sz="2800" dirty="0" smtClean="0">
                <a:latin typeface="Myriad Pro" pitchFamily="34" charset="0"/>
                <a:cs typeface="Myriad Pro" pitchFamily="34" charset="0"/>
              </a:rPr>
              <a:t>Document The Process</a:t>
            </a:r>
            <a:endParaRPr lang="en-US" sz="2800" dirty="0">
              <a:latin typeface="Myriad Pro" pitchFamily="34" charset="0"/>
              <a:cs typeface="Myriad Pro" pitchFamily="34" charset="0"/>
            </a:endParaRPr>
          </a:p>
        </p:txBody>
      </p:sp>
      <p:sp>
        <p:nvSpPr>
          <p:cNvPr id="3" name="Content Placeholder 2"/>
          <p:cNvSpPr>
            <a:spLocks noGrp="1"/>
          </p:cNvSpPr>
          <p:nvPr>
            <p:ph idx="4294967295"/>
          </p:nvPr>
        </p:nvSpPr>
        <p:spPr>
          <a:xfrm>
            <a:off x="2375756" y="2888940"/>
            <a:ext cx="7848872" cy="3352800"/>
          </a:xfrm>
          <a:prstGeom prst="rect">
            <a:avLst/>
          </a:prstGeom>
        </p:spPr>
        <p:txBody>
          <a:bodyPr/>
          <a:lstStyle/>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Written Investment Policy Statement</a:t>
            </a:r>
          </a:p>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Establish </a:t>
            </a:r>
            <a:r>
              <a:rPr lang="en-US" sz="1800" dirty="0">
                <a:solidFill>
                  <a:schemeClr val="tx1">
                    <a:lumMod val="75000"/>
                    <a:lumOff val="25000"/>
                  </a:schemeClr>
                </a:solidFill>
                <a:latin typeface="Myriad Pro"/>
                <a:ea typeface="ＭＳ Ｐゴシック" charset="-128"/>
                <a:cs typeface="ＭＳ Ｐゴシック" charset="-128"/>
              </a:rPr>
              <a:t>m</a:t>
            </a:r>
            <a:r>
              <a:rPr lang="en-US" sz="1800" dirty="0" smtClean="0">
                <a:solidFill>
                  <a:schemeClr val="tx1">
                    <a:lumMod val="75000"/>
                    <a:lumOff val="25000"/>
                  </a:schemeClr>
                </a:solidFill>
                <a:latin typeface="Myriad Pro"/>
                <a:ea typeface="ＭＳ Ｐゴシック" charset="-128"/>
                <a:cs typeface="ＭＳ Ｐゴシック" charset="-128"/>
              </a:rPr>
              <a:t>eeting schedule</a:t>
            </a:r>
          </a:p>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Agendas and minutes from all meetings</a:t>
            </a:r>
          </a:p>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RFP records</a:t>
            </a:r>
          </a:p>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Relevant legal and educational documents</a:t>
            </a:r>
            <a:endParaRPr lang="en-US" sz="1800" dirty="0">
              <a:solidFill>
                <a:schemeClr val="tx1">
                  <a:lumMod val="75000"/>
                  <a:lumOff val="25000"/>
                </a:schemeClr>
              </a:solidFill>
              <a:latin typeface="Myriad Pro"/>
              <a:ea typeface="ＭＳ Ｐゴシック" charset="-128"/>
              <a:cs typeface="ＭＳ Ｐゴシック" charset="-128"/>
            </a:endParaRPr>
          </a:p>
          <a:p>
            <a:endParaRPr lang="en-US" sz="2400" dirty="0" smtClean="0"/>
          </a:p>
          <a:p>
            <a:endParaRPr lang="en-US" sz="2400" dirty="0" smtClean="0"/>
          </a:p>
          <a:p>
            <a:endParaRPr lang="en-US" sz="2400" dirty="0" smtClean="0"/>
          </a:p>
          <a:p>
            <a:endParaRPr lang="en-US" sz="2400" dirty="0" smtClean="0"/>
          </a:p>
          <a:p>
            <a:endParaRPr lang="en-US" sz="2400" dirty="0" smtClean="0"/>
          </a:p>
          <a:p>
            <a:pPr lvl="1">
              <a:buNone/>
            </a:pPr>
            <a:endParaRPr lang="en-US" sz="2400" dirty="0" smtClean="0"/>
          </a:p>
          <a:p>
            <a:pPr lvl="1"/>
            <a:endParaRPr lang="en-US" sz="2400" dirty="0" smtClean="0"/>
          </a:p>
        </p:txBody>
      </p:sp>
    </p:spTree>
    <p:extLst>
      <p:ext uri="{BB962C8B-B14F-4D97-AF65-F5344CB8AC3E}">
        <p14:creationId xmlns:p14="http://schemas.microsoft.com/office/powerpoint/2010/main" val="17764122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7684" y="2420888"/>
            <a:ext cx="5256584" cy="828092"/>
          </a:xfrm>
        </p:spPr>
        <p:txBody>
          <a:bodyPr/>
          <a:lstStyle/>
          <a:p>
            <a:pPr algn="ctr"/>
            <a:r>
              <a:rPr lang="en-US" sz="4000" dirty="0" smtClean="0">
                <a:latin typeface="Myriad Pro" pitchFamily="34" charset="0"/>
                <a:cs typeface="Myriad Pro" pitchFamily="34" charset="0"/>
              </a:rPr>
              <a:t>Conclusion</a:t>
            </a:r>
            <a:br>
              <a:rPr lang="en-US" sz="4000" dirty="0" smtClean="0">
                <a:latin typeface="Myriad Pro" pitchFamily="34" charset="0"/>
                <a:cs typeface="Myriad Pro" pitchFamily="34" charset="0"/>
              </a:rPr>
            </a:br>
            <a:r>
              <a:rPr lang="en-US" sz="4000" dirty="0">
                <a:latin typeface="Myriad Pro" pitchFamily="34" charset="0"/>
                <a:cs typeface="Myriad Pro" pitchFamily="34" charset="0"/>
              </a:rPr>
              <a:t/>
            </a:r>
            <a:br>
              <a:rPr lang="en-US" sz="4000" dirty="0">
                <a:latin typeface="Myriad Pro" pitchFamily="34" charset="0"/>
                <a:cs typeface="Myriad Pro" pitchFamily="34" charset="0"/>
              </a:rPr>
            </a:br>
            <a:r>
              <a:rPr lang="en-US" sz="4000" dirty="0" smtClean="0">
                <a:latin typeface="Myriad Pro" pitchFamily="34" charset="0"/>
                <a:cs typeface="Myriad Pro" pitchFamily="34" charset="0"/>
              </a:rPr>
              <a:t>and</a:t>
            </a:r>
            <a:br>
              <a:rPr lang="en-US" sz="4000" dirty="0" smtClean="0">
                <a:latin typeface="Myriad Pro" pitchFamily="34" charset="0"/>
                <a:cs typeface="Myriad Pro" pitchFamily="34" charset="0"/>
              </a:rPr>
            </a:br>
            <a:r>
              <a:rPr lang="en-US" sz="4000" dirty="0">
                <a:latin typeface="Myriad Pro" pitchFamily="34" charset="0"/>
                <a:cs typeface="Myriad Pro" pitchFamily="34" charset="0"/>
              </a:rPr>
              <a:t/>
            </a:r>
            <a:br>
              <a:rPr lang="en-US" sz="4000" dirty="0">
                <a:latin typeface="Myriad Pro" pitchFamily="34" charset="0"/>
                <a:cs typeface="Myriad Pro" pitchFamily="34" charset="0"/>
              </a:rPr>
            </a:br>
            <a:r>
              <a:rPr lang="en-US" sz="4000" dirty="0" smtClean="0">
                <a:latin typeface="Myriad Pro" pitchFamily="34" charset="0"/>
                <a:cs typeface="Myriad Pro" pitchFamily="34" charset="0"/>
              </a:rPr>
              <a:t>Thank You!</a:t>
            </a:r>
            <a:endParaRPr lang="en-US" sz="4000" dirty="0">
              <a:latin typeface="Myriad Pro" pitchFamily="34" charset="0"/>
              <a:cs typeface="Myriad Pro" pitchFamily="34" charset="0"/>
            </a:endParaRPr>
          </a:p>
        </p:txBody>
      </p:sp>
      <p:sp>
        <p:nvSpPr>
          <p:cNvPr id="3" name="Content Placeholder 2"/>
          <p:cNvSpPr>
            <a:spLocks noGrp="1"/>
          </p:cNvSpPr>
          <p:nvPr>
            <p:ph idx="4294967295"/>
          </p:nvPr>
        </p:nvSpPr>
        <p:spPr>
          <a:xfrm>
            <a:off x="539552" y="2168860"/>
            <a:ext cx="7848872" cy="3352800"/>
          </a:xfrm>
          <a:prstGeom prst="rect">
            <a:avLst/>
          </a:prstGeom>
        </p:spPr>
        <p:txBody>
          <a:bodyPr/>
          <a:lstStyle/>
          <a:p>
            <a:endParaRPr lang="en-US" sz="2400" dirty="0" smtClean="0"/>
          </a:p>
          <a:p>
            <a:endParaRPr lang="en-US" sz="2400" dirty="0" smtClean="0"/>
          </a:p>
          <a:p>
            <a:endParaRPr lang="en-US" sz="2400" dirty="0" smtClean="0"/>
          </a:p>
          <a:p>
            <a:endParaRPr lang="en-US" sz="2400" dirty="0" smtClean="0"/>
          </a:p>
          <a:p>
            <a:endParaRPr lang="en-US" sz="2400" dirty="0" smtClean="0"/>
          </a:p>
          <a:p>
            <a:pPr lvl="1">
              <a:buNone/>
            </a:pPr>
            <a:endParaRPr lang="en-US" sz="2400" dirty="0" smtClean="0"/>
          </a:p>
          <a:p>
            <a:pPr lvl="1"/>
            <a:endParaRPr lang="en-US" sz="2400" dirty="0" smtClean="0"/>
          </a:p>
        </p:txBody>
      </p:sp>
    </p:spTree>
    <p:extLst>
      <p:ext uri="{BB962C8B-B14F-4D97-AF65-F5344CB8AC3E}">
        <p14:creationId xmlns:p14="http://schemas.microsoft.com/office/powerpoint/2010/main" val="107092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7684" y="2420888"/>
            <a:ext cx="5256584" cy="828092"/>
          </a:xfrm>
        </p:spPr>
        <p:txBody>
          <a:bodyPr/>
          <a:lstStyle/>
          <a:p>
            <a:pPr algn="ctr"/>
            <a:r>
              <a:rPr lang="en-US" sz="4000" dirty="0" smtClean="0">
                <a:latin typeface="Myriad Pro" pitchFamily="34" charset="0"/>
                <a:cs typeface="Myriad Pro" pitchFamily="34" charset="0"/>
              </a:rPr>
              <a:t>Appendix</a:t>
            </a:r>
            <a:endParaRPr lang="en-US" sz="4000" dirty="0">
              <a:latin typeface="Myriad Pro" pitchFamily="34" charset="0"/>
              <a:cs typeface="Myriad Pro" pitchFamily="34" charset="0"/>
            </a:endParaRPr>
          </a:p>
        </p:txBody>
      </p:sp>
      <p:sp>
        <p:nvSpPr>
          <p:cNvPr id="3" name="Content Placeholder 2"/>
          <p:cNvSpPr>
            <a:spLocks noGrp="1"/>
          </p:cNvSpPr>
          <p:nvPr>
            <p:ph idx="4294967295"/>
          </p:nvPr>
        </p:nvSpPr>
        <p:spPr>
          <a:xfrm>
            <a:off x="539552" y="2168860"/>
            <a:ext cx="7848872" cy="3352800"/>
          </a:xfrm>
          <a:prstGeom prst="rect">
            <a:avLst/>
          </a:prstGeom>
        </p:spPr>
        <p:txBody>
          <a:bodyPr/>
          <a:lstStyle/>
          <a:p>
            <a:endParaRPr lang="en-US" sz="2400" dirty="0" smtClean="0"/>
          </a:p>
          <a:p>
            <a:endParaRPr lang="en-US" sz="2400" dirty="0" smtClean="0"/>
          </a:p>
          <a:p>
            <a:endParaRPr lang="en-US" sz="2400" dirty="0" smtClean="0"/>
          </a:p>
          <a:p>
            <a:endParaRPr lang="en-US" sz="2400" dirty="0" smtClean="0"/>
          </a:p>
          <a:p>
            <a:endParaRPr lang="en-US" sz="2400" dirty="0" smtClean="0"/>
          </a:p>
          <a:p>
            <a:pPr lvl="1">
              <a:buNone/>
            </a:pPr>
            <a:endParaRPr lang="en-US" sz="2400" dirty="0" smtClean="0"/>
          </a:p>
          <a:p>
            <a:pPr lvl="1"/>
            <a:endParaRPr lang="en-US" sz="2400" dirty="0" smtClean="0"/>
          </a:p>
        </p:txBody>
      </p:sp>
    </p:spTree>
    <p:extLst>
      <p:ext uri="{BB962C8B-B14F-4D97-AF65-F5344CB8AC3E}">
        <p14:creationId xmlns:p14="http://schemas.microsoft.com/office/powerpoint/2010/main" val="935804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52836"/>
            <a:ext cx="8208912" cy="720080"/>
          </a:xfrm>
        </p:spPr>
        <p:txBody>
          <a:bodyPr/>
          <a:lstStyle/>
          <a:p>
            <a:pPr>
              <a:lnSpc>
                <a:spcPct val="100000"/>
              </a:lnSpc>
            </a:pPr>
            <a:r>
              <a:rPr lang="en-US" sz="1600" b="1" dirty="0" smtClean="0">
                <a:latin typeface="Myriad Pro" pitchFamily="34" charset="0"/>
                <a:cs typeface="Myriad Pro" pitchFamily="34" charset="0"/>
              </a:rPr>
              <a:t>Suitability:  </a:t>
            </a:r>
            <a:r>
              <a:rPr lang="en-US" sz="1600" dirty="0" smtClean="0">
                <a:latin typeface="Myriad Pro" pitchFamily="34" charset="0"/>
                <a:cs typeface="Myriad Pro" pitchFamily="34" charset="0"/>
              </a:rPr>
              <a:t>Investment Recommendations must be based on income, net worth, investment </a:t>
            </a:r>
            <a:r>
              <a:rPr lang="en-US" sz="1600" dirty="0">
                <a:latin typeface="Myriad Pro" pitchFamily="34" charset="0"/>
                <a:cs typeface="Myriad Pro" pitchFamily="34" charset="0"/>
              </a:rPr>
              <a:t>o</a:t>
            </a:r>
            <a:r>
              <a:rPr lang="en-US" sz="1600" dirty="0" smtClean="0">
                <a:latin typeface="Myriad Pro" pitchFamily="34" charset="0"/>
                <a:cs typeface="Myriad Pro" pitchFamily="34" charset="0"/>
              </a:rPr>
              <a:t>bjectives, risk </a:t>
            </a:r>
            <a:r>
              <a:rPr lang="en-US" sz="1600" dirty="0">
                <a:latin typeface="Myriad Pro" pitchFamily="34" charset="0"/>
                <a:cs typeface="Myriad Pro" pitchFamily="34" charset="0"/>
              </a:rPr>
              <a:t>t</a:t>
            </a:r>
            <a:r>
              <a:rPr lang="en-US" sz="1600" dirty="0" smtClean="0">
                <a:latin typeface="Myriad Pro" pitchFamily="34" charset="0"/>
                <a:cs typeface="Myriad Pro" pitchFamily="34" charset="0"/>
              </a:rPr>
              <a:t>olerance and other security holdings</a:t>
            </a:r>
            <a:r>
              <a:rPr lang="en-US" sz="1600" dirty="0">
                <a:latin typeface="Myriad Pro" pitchFamily="34" charset="0"/>
                <a:cs typeface="Myriad Pro" pitchFamily="34" charset="0"/>
              </a:rPr>
              <a:t>.  (http://</a:t>
            </a:r>
            <a:r>
              <a:rPr lang="en-US" sz="1600" dirty="0" smtClean="0">
                <a:latin typeface="Myriad Pro" pitchFamily="34" charset="0"/>
                <a:cs typeface="Myriad Pro" pitchFamily="34" charset="0"/>
              </a:rPr>
              <a:t>www.sec.gov/answers/suitability.htm)</a:t>
            </a:r>
            <a:br>
              <a:rPr lang="en-US" sz="1600" dirty="0" smtClean="0">
                <a:latin typeface="Myriad Pro" pitchFamily="34" charset="0"/>
                <a:cs typeface="Myriad Pro" pitchFamily="34" charset="0"/>
              </a:rPr>
            </a:br>
            <a:r>
              <a:rPr lang="en-US" sz="1600" dirty="0">
                <a:latin typeface="Myriad Pro" pitchFamily="34" charset="0"/>
                <a:cs typeface="Myriad Pro" pitchFamily="34" charset="0"/>
              </a:rPr>
              <a:t/>
            </a:r>
            <a:br>
              <a:rPr lang="en-US" sz="1600" dirty="0">
                <a:latin typeface="Myriad Pro" pitchFamily="34" charset="0"/>
                <a:cs typeface="Myriad Pro" pitchFamily="34" charset="0"/>
              </a:rPr>
            </a:br>
            <a:r>
              <a:rPr lang="en-US" sz="1600" dirty="0" smtClean="0">
                <a:latin typeface="Myriad Pro" pitchFamily="34" charset="0"/>
                <a:cs typeface="Myriad Pro" pitchFamily="34" charset="0"/>
              </a:rPr>
              <a:t/>
            </a:r>
            <a:br>
              <a:rPr lang="en-US" sz="1600" dirty="0" smtClean="0">
                <a:latin typeface="Myriad Pro" pitchFamily="34" charset="0"/>
                <a:cs typeface="Myriad Pro" pitchFamily="34" charset="0"/>
              </a:rPr>
            </a:br>
            <a:endParaRPr lang="en-US" sz="1600" dirty="0">
              <a:latin typeface="Myriad Pro" pitchFamily="34" charset="0"/>
              <a:cs typeface="Myriad Pro" pitchFamily="34" charset="0"/>
            </a:endParaRPr>
          </a:p>
        </p:txBody>
      </p:sp>
      <p:sp>
        <p:nvSpPr>
          <p:cNvPr id="3" name="Content Placeholder 2"/>
          <p:cNvSpPr>
            <a:spLocks noGrp="1"/>
          </p:cNvSpPr>
          <p:nvPr>
            <p:ph idx="4294967295"/>
          </p:nvPr>
        </p:nvSpPr>
        <p:spPr>
          <a:xfrm>
            <a:off x="395536" y="2636912"/>
            <a:ext cx="7848872" cy="3352800"/>
          </a:xfrm>
          <a:prstGeom prst="rect">
            <a:avLst/>
          </a:prstGeom>
        </p:spPr>
        <p:txBody>
          <a:bodyPr/>
          <a:lstStyle/>
          <a:p>
            <a:pPr marL="0" indent="0">
              <a:buNone/>
            </a:pPr>
            <a:endParaRPr lang="en-US" sz="2400" dirty="0"/>
          </a:p>
          <a:p>
            <a:pPr marL="0" indent="0">
              <a:buNone/>
            </a:pPr>
            <a:r>
              <a:rPr lang="en-US" sz="1600" b="1" kern="600" spc="-70" dirty="0" smtClean="0">
                <a:solidFill>
                  <a:srgbClr val="0A3294"/>
                </a:solidFill>
                <a:latin typeface="Myriad Pro" pitchFamily="34" charset="0"/>
                <a:ea typeface="+mj-ea"/>
                <a:cs typeface="Myriad Pro" pitchFamily="34" charset="0"/>
              </a:rPr>
              <a:t>Fiduciary</a:t>
            </a:r>
            <a:r>
              <a:rPr lang="en-US" sz="1600" b="1" kern="600" spc="-70" dirty="0">
                <a:solidFill>
                  <a:srgbClr val="0A3294"/>
                </a:solidFill>
                <a:latin typeface="Myriad Pro" pitchFamily="34" charset="0"/>
                <a:ea typeface="+mj-ea"/>
                <a:cs typeface="Myriad Pro" pitchFamily="34" charset="0"/>
              </a:rPr>
              <a:t>: </a:t>
            </a:r>
            <a:r>
              <a:rPr lang="en-US" sz="1600" b="1" kern="600" spc="-70" dirty="0" smtClean="0">
                <a:solidFill>
                  <a:srgbClr val="0A3294"/>
                </a:solidFill>
                <a:latin typeface="Myriad Pro" pitchFamily="34" charset="0"/>
                <a:ea typeface="+mj-ea"/>
                <a:cs typeface="Myriad Pro" pitchFamily="34" charset="0"/>
              </a:rPr>
              <a:t>  </a:t>
            </a:r>
            <a:r>
              <a:rPr lang="en-US" sz="1600" kern="600" spc="-70" dirty="0" smtClean="0">
                <a:solidFill>
                  <a:srgbClr val="0A3294"/>
                </a:solidFill>
                <a:latin typeface="Myriad Pro" pitchFamily="34" charset="0"/>
                <a:ea typeface="+mj-ea"/>
                <a:cs typeface="Myriad Pro" pitchFamily="34" charset="0"/>
              </a:rPr>
              <a:t>A </a:t>
            </a:r>
            <a:r>
              <a:rPr lang="en-US" sz="1600" kern="600" spc="-70" dirty="0">
                <a:solidFill>
                  <a:srgbClr val="0A3294"/>
                </a:solidFill>
                <a:latin typeface="Myriad Pro" pitchFamily="34" charset="0"/>
                <a:ea typeface="+mj-ea"/>
                <a:cs typeface="Myriad Pro" pitchFamily="34" charset="0"/>
              </a:rPr>
              <a:t>fundamental obligation to act in the best interests of your clients and to provide investment advice in your clients’ best interests. You owe your clients a duty of undivided loyalty and utmost good faith.</a:t>
            </a:r>
          </a:p>
          <a:p>
            <a:pPr marL="0" indent="0">
              <a:buNone/>
            </a:pPr>
            <a:endParaRPr lang="en-US" sz="2400" dirty="0" smtClean="0"/>
          </a:p>
          <a:p>
            <a:endParaRPr lang="en-US" sz="2400" dirty="0" smtClean="0"/>
          </a:p>
          <a:p>
            <a:pPr lvl="1">
              <a:buNone/>
            </a:pPr>
            <a:r>
              <a:rPr lang="en-US" sz="2400" dirty="0" smtClean="0"/>
              <a:t> </a:t>
            </a:r>
          </a:p>
          <a:p>
            <a:pPr lvl="1"/>
            <a:endParaRPr lang="en-US" sz="2400" dirty="0" smtClean="0"/>
          </a:p>
        </p:txBody>
      </p:sp>
    </p:spTree>
    <p:extLst>
      <p:ext uri="{BB962C8B-B14F-4D97-AF65-F5344CB8AC3E}">
        <p14:creationId xmlns:p14="http://schemas.microsoft.com/office/powerpoint/2010/main" val="23544904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584" y="1633632"/>
            <a:ext cx="7513786" cy="463220"/>
          </a:xfrm>
        </p:spPr>
        <p:txBody>
          <a:bodyPr/>
          <a:lstStyle/>
          <a:p>
            <a:r>
              <a:rPr lang="en-US" sz="2400" dirty="0" smtClean="0">
                <a:latin typeface="Myriad Pro" pitchFamily="34" charset="0"/>
                <a:cs typeface="Myriad Pro" pitchFamily="34" charset="0"/>
              </a:rPr>
              <a:t>RFP Evaluation of Finalists</a:t>
            </a:r>
            <a:endParaRPr lang="en-US" sz="2400" dirty="0">
              <a:latin typeface="Myriad Pro" pitchFamily="34" charset="0"/>
              <a:cs typeface="Myriad Pro" pitchFamily="34" charset="0"/>
            </a:endParaRPr>
          </a:p>
        </p:txBody>
      </p:sp>
      <p:sp>
        <p:nvSpPr>
          <p:cNvPr id="7171" name="Content Placeholder 2"/>
          <p:cNvSpPr>
            <a:spLocks noGrp="1"/>
          </p:cNvSpPr>
          <p:nvPr>
            <p:ph idx="4294967295"/>
          </p:nvPr>
        </p:nvSpPr>
        <p:spPr>
          <a:xfrm>
            <a:off x="719138" y="2204864"/>
            <a:ext cx="8424862" cy="1440296"/>
          </a:xfrm>
          <a:prstGeom prst="rect">
            <a:avLst/>
          </a:prstGeom>
        </p:spPr>
        <p:txBody>
          <a:bodyPr/>
          <a:lstStyle/>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Establish a Methodology for Scoring to Help Evaluate Investment Mangers (example below)</a:t>
            </a:r>
            <a:endParaRPr lang="en-US" sz="18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Check the References of Finalists Before Invitation to Presentation Round.</a:t>
            </a:r>
            <a:endParaRPr lang="en-US" sz="1800" dirty="0">
              <a:solidFill>
                <a:schemeClr val="tx1">
                  <a:lumMod val="75000"/>
                  <a:lumOff val="25000"/>
                </a:schemeClr>
              </a:solidFill>
              <a:latin typeface="Myriad Pro"/>
              <a:ea typeface="ＭＳ Ｐゴシック" charset="-128"/>
              <a:cs typeface="ＭＳ Ｐゴシック" charset="-128"/>
            </a:endParaRPr>
          </a:p>
          <a:p>
            <a:pPr marL="0" indent="0" eaLnBrk="1" hangingPunct="1">
              <a:buNone/>
            </a:pPr>
            <a:endParaRPr lang="en-US" sz="2800" kern="600" spc="-70" dirty="0">
              <a:solidFill>
                <a:srgbClr val="0A3294"/>
              </a:solidFill>
              <a:latin typeface="Myriad Pro" pitchFamily="34" charset="0"/>
              <a:ea typeface="+mj-ea"/>
              <a:cs typeface="Myriad Pro" pitchFamily="34" charset="0"/>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endParaRPr lang="en-US" sz="2000" dirty="0" smtClean="0">
              <a:latin typeface="Verdana" pitchFamily="34" charset="0"/>
              <a:ea typeface="Myriad Pro Semibold"/>
            </a:endParaRPr>
          </a:p>
          <a:p>
            <a:pPr eaLnBrk="1" hangingPunct="1">
              <a:buNone/>
            </a:pPr>
            <a:endParaRPr lang="en-US" sz="2400" dirty="0" smtClean="0">
              <a:latin typeface="Verdana" pitchFamily="34" charset="0"/>
              <a:ea typeface="Myriad Pro Semibold"/>
            </a:endParaRPr>
          </a:p>
          <a:p>
            <a:pPr eaLnBrk="1" hangingPunct="1"/>
            <a:endParaRPr lang="en-US" sz="3000" dirty="0" smtClean="0">
              <a:latin typeface="Verdana" pitchFamily="34" charset="0"/>
              <a:ea typeface="Myriad Pro Semibold"/>
            </a:endParaRPr>
          </a:p>
          <a:p>
            <a:pPr eaLnBrk="1" hangingPunct="1">
              <a:buNone/>
            </a:pPr>
            <a:endParaRPr lang="en-US" sz="3000" dirty="0" smtClean="0">
              <a:latin typeface="Verdana" pitchFamily="34" charset="0"/>
              <a:ea typeface="Myriad Pro Semibold"/>
            </a:endParaRPr>
          </a:p>
        </p:txBody>
      </p:sp>
      <p:sp>
        <p:nvSpPr>
          <p:cNvPr id="5" name="Title 1"/>
          <p:cNvSpPr txBox="1">
            <a:spLocks/>
          </p:cNvSpPr>
          <p:nvPr/>
        </p:nvSpPr>
        <p:spPr>
          <a:xfrm>
            <a:off x="323528" y="3430451"/>
            <a:ext cx="8280400" cy="682625"/>
          </a:xfrm>
          <a:prstGeom prst="rect">
            <a:avLst/>
          </a:prstGeom>
        </p:spPr>
        <p:txBody>
          <a:bodyPr lIns="0" tIns="0" rIns="0" bIns="0"/>
          <a:lstStyle>
            <a:lvl1pPr algn="l" defTabSz="914400" rtl="0" eaLnBrk="1" latinLnBrk="0" hangingPunct="1">
              <a:lnSpc>
                <a:spcPts val="3400"/>
              </a:lnSpc>
              <a:spcBef>
                <a:spcPct val="0"/>
              </a:spcBef>
              <a:buNone/>
              <a:defRPr sz="2600" b="0" i="0" kern="600" spc="-70" baseline="0">
                <a:solidFill>
                  <a:srgbClr val="0A3294"/>
                </a:solidFill>
                <a:latin typeface="Myriad Pro"/>
                <a:ea typeface="+mj-ea"/>
                <a:cs typeface="Myriad Pro"/>
              </a:defRPr>
            </a:lvl1pPr>
          </a:lstStyle>
          <a:p>
            <a:pPr algn="ctr" fontAlgn="auto">
              <a:spcAft>
                <a:spcPts val="0"/>
              </a:spcAft>
            </a:pPr>
            <a:r>
              <a:rPr lang="en-US" sz="2400" u="sng" dirty="0">
                <a:latin typeface="Myriad Pro" pitchFamily="34" charset="0"/>
                <a:cs typeface="Myriad Pro" pitchFamily="34" charset="0"/>
              </a:rPr>
              <a:t>Sample Evaluation Grid</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3897052"/>
            <a:ext cx="5763655" cy="27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326169" y="5999092"/>
            <a:ext cx="2679700" cy="330848"/>
          </a:xfrm>
          <a:prstGeom prst="rect">
            <a:avLst/>
          </a:prstGeom>
          <a:noFill/>
        </p:spPr>
        <p:txBody>
          <a:bodyPr lIns="91429" tIns="45714" rIns="91429" bIns="45714">
            <a:spAutoFit/>
          </a:bodyPr>
          <a:lstStyle/>
          <a:p>
            <a:pPr defTabSz="455613" eaLnBrk="1" hangingPunct="1"/>
            <a:r>
              <a:rPr lang="en-US" sz="750" dirty="0">
                <a:solidFill>
                  <a:srgbClr val="7F7F7F"/>
                </a:solidFill>
                <a:latin typeface="Myriad Pro" charset="0"/>
                <a:ea typeface="ヒラギノ角ゴ Pro W3" charset="-128"/>
              </a:rPr>
              <a:t>* Source:  Boston Business Journal</a:t>
            </a:r>
          </a:p>
          <a:p>
            <a:pPr defTabSz="455613" eaLnBrk="1" hangingPunct="1"/>
            <a:r>
              <a:rPr lang="en-US" sz="800" dirty="0" smtClean="0">
                <a:solidFill>
                  <a:srgbClr val="404040"/>
                </a:solidFill>
                <a:latin typeface="Myriad Pro" charset="0"/>
                <a:ea typeface="ＭＳ Ｐゴシック" charset="-128"/>
              </a:rPr>
              <a:t> </a:t>
            </a:r>
            <a:endParaRPr lang="en-US" sz="800" dirty="0">
              <a:solidFill>
                <a:srgbClr val="404040"/>
              </a:solidFill>
              <a:latin typeface="Myriad Pro" charset="0"/>
              <a:ea typeface="ＭＳ Ｐゴシック" charset="-128"/>
            </a:endParaRPr>
          </a:p>
        </p:txBody>
      </p:sp>
      <p:sp>
        <p:nvSpPr>
          <p:cNvPr id="23556" name="TextBox 17"/>
          <p:cNvSpPr txBox="1">
            <a:spLocks noChangeArrowheads="1"/>
          </p:cNvSpPr>
          <p:nvPr/>
        </p:nvSpPr>
        <p:spPr bwMode="auto">
          <a:xfrm>
            <a:off x="968375" y="2336090"/>
            <a:ext cx="1889125" cy="3439391"/>
          </a:xfrm>
          <a:prstGeom prst="rect">
            <a:avLst/>
          </a:prstGeom>
          <a:noFill/>
          <a:ln w="9525">
            <a:noFill/>
            <a:miter lim="800000"/>
            <a:headEnd/>
            <a:tailEnd/>
          </a:ln>
        </p:spPr>
        <p:txBody>
          <a:bodyPr wrap="square" lIns="91429" tIns="45714" rIns="91429" bIns="45714">
            <a:spAutoFit/>
          </a:bodyPr>
          <a:lstStyle/>
          <a:p>
            <a:pPr defTabSz="455613" eaLnBrk="1" hangingPunct="1"/>
            <a:r>
              <a:rPr lang="en-US" sz="750" dirty="0">
                <a:solidFill>
                  <a:srgbClr val="595959"/>
                </a:solidFill>
                <a:latin typeface="Myriad Pro" pitchFamily="34" charset="0"/>
                <a:ea typeface="ＭＳ Ｐゴシック" charset="-128"/>
              </a:rPr>
              <a:t>The Chartered Financial Analyst (CFA) designation is conferred by the CFA Institute to financial analysts who complete a series of rigorous examinations. CFA charterholders are obligated to adhere to a strict </a:t>
            </a:r>
            <a:r>
              <a:rPr lang="en-US" sz="750" dirty="0" smtClean="0">
                <a:solidFill>
                  <a:srgbClr val="595959"/>
                </a:solidFill>
                <a:latin typeface="Myriad Pro" pitchFamily="34" charset="0"/>
                <a:ea typeface="ＭＳ Ｐゴシック" charset="-128"/>
              </a:rPr>
              <a:t>code </a:t>
            </a:r>
            <a:r>
              <a:rPr lang="en-US" sz="750" dirty="0">
                <a:solidFill>
                  <a:srgbClr val="595959"/>
                </a:solidFill>
                <a:latin typeface="Myriad Pro" pitchFamily="34" charset="0"/>
                <a:ea typeface="ＭＳ Ｐゴシック" charset="-128"/>
              </a:rPr>
              <a:t>of </a:t>
            </a:r>
            <a:r>
              <a:rPr lang="en-US" sz="750" dirty="0" smtClean="0">
                <a:solidFill>
                  <a:srgbClr val="595959"/>
                </a:solidFill>
                <a:latin typeface="Myriad Pro" pitchFamily="34" charset="0"/>
                <a:ea typeface="ＭＳ Ｐゴシック" charset="-128"/>
              </a:rPr>
              <a:t>ethics </a:t>
            </a:r>
            <a:r>
              <a:rPr lang="en-US" sz="750" dirty="0">
                <a:solidFill>
                  <a:srgbClr val="595959"/>
                </a:solidFill>
                <a:latin typeface="Myriad Pro" pitchFamily="34" charset="0"/>
                <a:ea typeface="ＭＳ Ｐゴシック" charset="-128"/>
              </a:rPr>
              <a:t>and </a:t>
            </a:r>
            <a:r>
              <a:rPr lang="en-US" sz="750" dirty="0" smtClean="0">
                <a:solidFill>
                  <a:srgbClr val="595959"/>
                </a:solidFill>
                <a:latin typeface="Myriad Pro" pitchFamily="34" charset="0"/>
                <a:ea typeface="ＭＳ Ｐゴシック" charset="-128"/>
              </a:rPr>
              <a:t>standards </a:t>
            </a:r>
            <a:r>
              <a:rPr lang="en-US" sz="750" dirty="0">
                <a:solidFill>
                  <a:srgbClr val="595959"/>
                </a:solidFill>
                <a:latin typeface="Myriad Pro" pitchFamily="34" charset="0"/>
                <a:ea typeface="ＭＳ Ｐゴシック" charset="-128"/>
              </a:rPr>
              <a:t>governing their professional conduct.</a:t>
            </a:r>
          </a:p>
          <a:p>
            <a:pPr defTabSz="455613" eaLnBrk="1" hangingPunct="1"/>
            <a:endParaRPr lang="en-US" sz="750" dirty="0">
              <a:solidFill>
                <a:srgbClr val="595959"/>
              </a:solidFill>
              <a:latin typeface="Myriad Pro" pitchFamily="34" charset="0"/>
              <a:ea typeface="ＭＳ Ｐゴシック" charset="-128"/>
            </a:endParaRPr>
          </a:p>
          <a:p>
            <a:pPr defTabSz="455613" eaLnBrk="1" hangingPunct="1"/>
            <a:r>
              <a:rPr lang="en-US" sz="750" dirty="0">
                <a:solidFill>
                  <a:srgbClr val="595959"/>
                </a:solidFill>
                <a:latin typeface="Myriad Pro" pitchFamily="34" charset="0"/>
                <a:ea typeface="ＭＳ Ｐゴシック" charset="-128"/>
              </a:rPr>
              <a:t>The Certified Financial Planner (CFP®) designation is administered </a:t>
            </a:r>
            <a:r>
              <a:rPr lang="en-US" sz="750" dirty="0" smtClean="0">
                <a:solidFill>
                  <a:srgbClr val="595959"/>
                </a:solidFill>
                <a:latin typeface="Myriad Pro" pitchFamily="34" charset="0"/>
                <a:ea typeface="ＭＳ Ｐゴシック" charset="-128"/>
              </a:rPr>
              <a:t>by the CFP </a:t>
            </a:r>
            <a:r>
              <a:rPr lang="en-US" sz="750" dirty="0">
                <a:solidFill>
                  <a:srgbClr val="595959"/>
                </a:solidFill>
                <a:latin typeface="Myriad Pro" pitchFamily="34" charset="0"/>
                <a:ea typeface="ＭＳ Ｐゴシック" charset="-128"/>
              </a:rPr>
              <a:t>Board. CFP applicants must pass a comprehensive certification examination, </a:t>
            </a:r>
            <a:r>
              <a:rPr lang="en-US" sz="750" dirty="0" smtClean="0">
                <a:solidFill>
                  <a:srgbClr val="595959"/>
                </a:solidFill>
                <a:latin typeface="Myriad Pro" pitchFamily="34" charset="0"/>
                <a:ea typeface="ＭＳ Ｐゴシック" charset="-128"/>
              </a:rPr>
              <a:t>pass the </a:t>
            </a:r>
            <a:r>
              <a:rPr lang="en-US" sz="750" dirty="0">
                <a:solidFill>
                  <a:srgbClr val="595959"/>
                </a:solidFill>
                <a:latin typeface="Myriad Pro" pitchFamily="34" charset="0"/>
                <a:ea typeface="ＭＳ Ｐゴシック" charset="-128"/>
              </a:rPr>
              <a:t>CFP Board’s Fitness Standards for Candidates and Registrants, and agree to abide by </a:t>
            </a:r>
            <a:r>
              <a:rPr lang="en-US" sz="750" dirty="0" smtClean="0">
                <a:solidFill>
                  <a:srgbClr val="595959"/>
                </a:solidFill>
                <a:latin typeface="Myriad Pro" pitchFamily="34" charset="0"/>
                <a:ea typeface="ＭＳ Ｐゴシック" charset="-128"/>
              </a:rPr>
              <a:t>the CFP </a:t>
            </a:r>
            <a:r>
              <a:rPr lang="en-US" sz="750" dirty="0">
                <a:solidFill>
                  <a:srgbClr val="595959"/>
                </a:solidFill>
                <a:latin typeface="Myriad Pro" pitchFamily="34" charset="0"/>
                <a:ea typeface="ＭＳ Ｐゴシック" charset="-128"/>
              </a:rPr>
              <a:t>Board’s Code of Ethics and Professional Responsibility which puts </a:t>
            </a:r>
            <a:r>
              <a:rPr lang="en-US" sz="750" dirty="0" smtClean="0">
                <a:solidFill>
                  <a:srgbClr val="595959"/>
                </a:solidFill>
                <a:latin typeface="Myriad Pro" pitchFamily="34" charset="0"/>
                <a:ea typeface="ＭＳ Ｐゴシック" charset="-128"/>
              </a:rPr>
              <a:t>clients’ interests </a:t>
            </a:r>
            <a:r>
              <a:rPr lang="en-US" sz="750" dirty="0">
                <a:solidFill>
                  <a:srgbClr val="595959"/>
                </a:solidFill>
                <a:latin typeface="Myriad Pro" pitchFamily="34" charset="0"/>
                <a:ea typeface="ＭＳ Ｐゴシック" charset="-128"/>
              </a:rPr>
              <a:t>first. </a:t>
            </a:r>
          </a:p>
          <a:p>
            <a:pPr defTabSz="455613" eaLnBrk="1" hangingPunct="1"/>
            <a:endParaRPr lang="en-US" sz="750" dirty="0">
              <a:solidFill>
                <a:srgbClr val="595959"/>
              </a:solidFill>
              <a:latin typeface="Myriad Pro" pitchFamily="34" charset="0"/>
              <a:ea typeface="ＭＳ Ｐゴシック" charset="-128"/>
            </a:endParaRPr>
          </a:p>
          <a:p>
            <a:pPr defTabSz="455613" eaLnBrk="1" hangingPunct="1"/>
            <a:r>
              <a:rPr lang="en-US" sz="750" dirty="0">
                <a:solidFill>
                  <a:srgbClr val="595959"/>
                </a:solidFill>
                <a:latin typeface="Myriad Pro" pitchFamily="34" charset="0"/>
                <a:ea typeface="ＭＳ Ｐゴシック" charset="-128"/>
              </a:rPr>
              <a:t>The Certified Trust and Financial Advisor (</a:t>
            </a:r>
            <a:r>
              <a:rPr lang="en-US" sz="750" dirty="0" smtClean="0">
                <a:solidFill>
                  <a:srgbClr val="595959"/>
                </a:solidFill>
                <a:latin typeface="Myriad Pro" pitchFamily="34" charset="0"/>
                <a:ea typeface="ＭＳ Ｐゴシック" charset="-128"/>
              </a:rPr>
              <a:t>CTFA) certification was established </a:t>
            </a:r>
            <a:r>
              <a:rPr lang="en-US" sz="750" dirty="0">
                <a:solidFill>
                  <a:srgbClr val="595959"/>
                </a:solidFill>
                <a:latin typeface="Myriad Pro" pitchFamily="34" charset="0"/>
                <a:ea typeface="ＭＳ Ｐゴシック" charset="-128"/>
              </a:rPr>
              <a:t>and </a:t>
            </a:r>
            <a:r>
              <a:rPr lang="en-US" sz="750" dirty="0" smtClean="0">
                <a:solidFill>
                  <a:srgbClr val="595959"/>
                </a:solidFill>
                <a:latin typeface="Myriad Pro" pitchFamily="34" charset="0"/>
                <a:ea typeface="ＭＳ Ｐゴシック" charset="-128"/>
              </a:rPr>
              <a:t/>
            </a:r>
            <a:br>
              <a:rPr lang="en-US" sz="750" dirty="0" smtClean="0">
                <a:solidFill>
                  <a:srgbClr val="595959"/>
                </a:solidFill>
                <a:latin typeface="Myriad Pro" pitchFamily="34" charset="0"/>
                <a:ea typeface="ＭＳ Ｐゴシック" charset="-128"/>
              </a:rPr>
            </a:br>
            <a:r>
              <a:rPr lang="en-US" sz="750" dirty="0" smtClean="0">
                <a:solidFill>
                  <a:srgbClr val="595959"/>
                </a:solidFill>
                <a:latin typeface="Myriad Pro" pitchFamily="34" charset="0"/>
                <a:ea typeface="ＭＳ Ｐゴシック" charset="-128"/>
              </a:rPr>
              <a:t>is </a:t>
            </a:r>
            <a:r>
              <a:rPr lang="en-US" sz="750" dirty="0">
                <a:solidFill>
                  <a:srgbClr val="595959"/>
                </a:solidFill>
                <a:latin typeface="Myriad Pro" pitchFamily="34" charset="0"/>
                <a:ea typeface="ＭＳ Ｐゴシック" charset="-128"/>
              </a:rPr>
              <a:t>endorsed by the American Bankers Association. To qualify for the certification, individuals must have substantial levels </a:t>
            </a:r>
            <a:r>
              <a:rPr lang="en-US" sz="750" dirty="0" smtClean="0">
                <a:solidFill>
                  <a:srgbClr val="595959"/>
                </a:solidFill>
                <a:latin typeface="Myriad Pro" pitchFamily="34" charset="0"/>
                <a:ea typeface="ＭＳ Ｐゴシック" charset="-128"/>
              </a:rPr>
              <a:t/>
            </a:r>
            <a:br>
              <a:rPr lang="en-US" sz="750" dirty="0" smtClean="0">
                <a:solidFill>
                  <a:srgbClr val="595959"/>
                </a:solidFill>
                <a:latin typeface="Myriad Pro" pitchFamily="34" charset="0"/>
                <a:ea typeface="ＭＳ Ｐゴシック" charset="-128"/>
              </a:rPr>
            </a:br>
            <a:r>
              <a:rPr lang="en-US" sz="750" dirty="0" smtClean="0">
                <a:solidFill>
                  <a:srgbClr val="595959"/>
                </a:solidFill>
                <a:latin typeface="Myriad Pro" pitchFamily="34" charset="0"/>
                <a:ea typeface="ＭＳ Ｐゴシック" charset="-128"/>
              </a:rPr>
              <a:t>of </a:t>
            </a:r>
            <a:r>
              <a:rPr lang="en-US" sz="750" dirty="0">
                <a:solidFill>
                  <a:srgbClr val="595959"/>
                </a:solidFill>
                <a:latin typeface="Myriad Pro" pitchFamily="34" charset="0"/>
                <a:ea typeface="ＭＳ Ｐゴシック" charset="-128"/>
              </a:rPr>
              <a:t>experience and education in the </a:t>
            </a:r>
            <a:r>
              <a:rPr lang="en-US" sz="750" dirty="0" smtClean="0">
                <a:solidFill>
                  <a:srgbClr val="595959"/>
                </a:solidFill>
                <a:latin typeface="Myriad Pro" pitchFamily="34" charset="0"/>
                <a:ea typeface="ＭＳ Ｐゴシック" charset="-128"/>
              </a:rPr>
              <a:t/>
            </a:r>
            <a:br>
              <a:rPr lang="en-US" sz="750" dirty="0" smtClean="0">
                <a:solidFill>
                  <a:srgbClr val="595959"/>
                </a:solidFill>
                <a:latin typeface="Myriad Pro" pitchFamily="34" charset="0"/>
                <a:ea typeface="ＭＳ Ｐゴシック" charset="-128"/>
              </a:rPr>
            </a:br>
            <a:r>
              <a:rPr lang="en-US" sz="750" dirty="0" smtClean="0">
                <a:solidFill>
                  <a:srgbClr val="595959"/>
                </a:solidFill>
                <a:latin typeface="Myriad Pro" pitchFamily="34" charset="0"/>
                <a:ea typeface="ＭＳ Ｐゴシック" charset="-128"/>
              </a:rPr>
              <a:t>wealth </a:t>
            </a:r>
            <a:r>
              <a:rPr lang="en-US" sz="750" dirty="0">
                <a:solidFill>
                  <a:srgbClr val="595959"/>
                </a:solidFill>
                <a:latin typeface="Myriad Pro" pitchFamily="34" charset="0"/>
                <a:ea typeface="ＭＳ Ｐゴシック" charset="-128"/>
              </a:rPr>
              <a:t>management profession, pass a comprehensive exam and agree to abide by a strict code of ethics.</a:t>
            </a:r>
          </a:p>
        </p:txBody>
      </p:sp>
      <p:pic>
        <p:nvPicPr>
          <p:cNvPr id="23557" name="Picture 18" descr="Cfa_logo.gif"/>
          <p:cNvPicPr>
            <a:picLocks noChangeAspect="1"/>
          </p:cNvPicPr>
          <p:nvPr/>
        </p:nvPicPr>
        <p:blipFill>
          <a:blip r:embed="rId2"/>
          <a:srcRect/>
          <a:stretch>
            <a:fillRect/>
          </a:stretch>
        </p:blipFill>
        <p:spPr bwMode="auto">
          <a:xfrm>
            <a:off x="396802" y="2397564"/>
            <a:ext cx="493712" cy="239596"/>
          </a:xfrm>
          <a:prstGeom prst="rect">
            <a:avLst/>
          </a:prstGeom>
          <a:noFill/>
          <a:ln w="9525">
            <a:noFill/>
            <a:miter lim="800000"/>
            <a:headEnd/>
            <a:tailEnd/>
          </a:ln>
        </p:spPr>
      </p:pic>
      <p:sp>
        <p:nvSpPr>
          <p:cNvPr id="18" name="Slide Number Placeholder 7"/>
          <p:cNvSpPr>
            <a:spLocks noGrp="1"/>
          </p:cNvSpPr>
          <p:nvPr>
            <p:ph type="sldNum" sz="quarter" idx="4"/>
          </p:nvPr>
        </p:nvSpPr>
        <p:spPr/>
        <p:txBody>
          <a:bodyPr/>
          <a:lstStyle/>
          <a:p>
            <a:fld id="{A41A80EC-F684-4986-9A3D-4C67050A0C4D}" type="slidenum">
              <a:rPr lang="en-US" smtClean="0">
                <a:solidFill>
                  <a:prstClr val="white">
                    <a:lumMod val="50000"/>
                  </a:prstClr>
                </a:solidFill>
              </a:rPr>
              <a:pPr/>
              <a:t>2</a:t>
            </a:fld>
            <a:endParaRPr lang="en-US" dirty="0">
              <a:solidFill>
                <a:prstClr val="white">
                  <a:lumMod val="50000"/>
                </a:prstClr>
              </a:solidFill>
            </a:endParaRPr>
          </a:p>
        </p:txBody>
      </p:sp>
      <p:sp>
        <p:nvSpPr>
          <p:cNvPr id="2" name="Text Placeholder 1"/>
          <p:cNvSpPr>
            <a:spLocks noGrp="1"/>
          </p:cNvSpPr>
          <p:nvPr>
            <p:ph type="body" sz="quarter" idx="15"/>
          </p:nvPr>
        </p:nvSpPr>
        <p:spPr/>
        <p:txBody>
          <a:bodyPr/>
          <a:lstStyle/>
          <a:p>
            <a:r>
              <a:rPr lang="en-US" dirty="0" smtClean="0"/>
              <a:t>Invests for individuals, businesses, and not-for-profit organizations.</a:t>
            </a:r>
          </a:p>
          <a:p>
            <a:r>
              <a:rPr lang="en-US" dirty="0" smtClean="0"/>
              <a:t>Manages $2.5 </a:t>
            </a:r>
            <a:r>
              <a:rPr lang="en-US" dirty="0"/>
              <a:t>billion in </a:t>
            </a:r>
            <a:r>
              <a:rPr lang="en-US" dirty="0" smtClean="0"/>
              <a:t>assets.</a:t>
            </a:r>
            <a:endParaRPr lang="en-US" dirty="0"/>
          </a:p>
          <a:p>
            <a:r>
              <a:rPr lang="en-US" dirty="0"/>
              <a:t>Provides clients with access to the expertise of a dedicated team of </a:t>
            </a:r>
            <a:r>
              <a:rPr lang="en-US" dirty="0" smtClean="0"/>
              <a:t>over 60  professionals.</a:t>
            </a:r>
          </a:p>
          <a:p>
            <a:r>
              <a:rPr lang="en-US" dirty="0" smtClean="0"/>
              <a:t>Many </a:t>
            </a:r>
            <a:r>
              <a:rPr lang="en-US" dirty="0"/>
              <a:t>team </a:t>
            </a:r>
            <a:r>
              <a:rPr lang="en-US" dirty="0" smtClean="0"/>
              <a:t>members hold </a:t>
            </a:r>
            <a:r>
              <a:rPr lang="en-US" dirty="0"/>
              <a:t>high-level professional designations, including:</a:t>
            </a:r>
          </a:p>
          <a:p>
            <a:pPr lvl="1"/>
            <a:r>
              <a:rPr lang="en-US" dirty="0"/>
              <a:t> </a:t>
            </a:r>
            <a:r>
              <a:rPr lang="en-US" dirty="0" smtClean="0"/>
              <a:t>Nine </a:t>
            </a:r>
            <a:r>
              <a:rPr lang="en-US" dirty="0"/>
              <a:t>CFA charterholders </a:t>
            </a:r>
          </a:p>
          <a:p>
            <a:pPr lvl="1"/>
            <a:r>
              <a:rPr lang="en-US" dirty="0"/>
              <a:t> </a:t>
            </a:r>
            <a:r>
              <a:rPr lang="en-US" dirty="0" smtClean="0"/>
              <a:t>Thirteen </a:t>
            </a:r>
            <a:r>
              <a:rPr lang="en-US" dirty="0"/>
              <a:t>CFP® practitioners </a:t>
            </a:r>
          </a:p>
          <a:p>
            <a:pPr lvl="1">
              <a:spcAft>
                <a:spcPts val="600"/>
              </a:spcAft>
            </a:pPr>
            <a:r>
              <a:rPr lang="en-US" dirty="0"/>
              <a:t> </a:t>
            </a:r>
            <a:r>
              <a:rPr lang="en-US" dirty="0" smtClean="0"/>
              <a:t>Six </a:t>
            </a:r>
            <a:r>
              <a:rPr lang="en-US" dirty="0"/>
              <a:t>CTFA </a:t>
            </a:r>
            <a:r>
              <a:rPr lang="en-US" dirty="0" smtClean="0"/>
              <a:t>practitioners</a:t>
            </a:r>
          </a:p>
          <a:p>
            <a:pPr lvl="1">
              <a:spcAft>
                <a:spcPts val="600"/>
              </a:spcAft>
            </a:pPr>
            <a:r>
              <a:rPr lang="en-US" dirty="0"/>
              <a:t>One JD, LLM</a:t>
            </a:r>
          </a:p>
          <a:p>
            <a:r>
              <a:rPr lang="en-US" dirty="0" smtClean="0"/>
              <a:t>One </a:t>
            </a:r>
            <a:r>
              <a:rPr lang="en-US" dirty="0"/>
              <a:t>of the largest independent investment advisors in Greater Boston.*</a:t>
            </a:r>
          </a:p>
          <a:p>
            <a:pPr marL="55563" indent="-55563"/>
            <a:r>
              <a:rPr lang="en-US" dirty="0" smtClean="0"/>
              <a:t>Maintains five investment offices: Boston, Hanover, Providence, RI, Osterville, and Attleboro. </a:t>
            </a:r>
            <a:endParaRPr lang="en-US" dirty="0"/>
          </a:p>
        </p:txBody>
      </p:sp>
      <p:sp>
        <p:nvSpPr>
          <p:cNvPr id="37" name="Title 36"/>
          <p:cNvSpPr>
            <a:spLocks noGrp="1"/>
          </p:cNvSpPr>
          <p:nvPr>
            <p:ph type="title"/>
          </p:nvPr>
        </p:nvSpPr>
        <p:spPr/>
        <p:txBody>
          <a:bodyPr/>
          <a:lstStyle/>
          <a:p>
            <a:r>
              <a:rPr lang="en-US" dirty="0" smtClean="0"/>
              <a:t>Investment Management Group</a:t>
            </a:r>
            <a:endParaRPr lang="en-US" dirty="0"/>
          </a:p>
        </p:txBody>
      </p:sp>
      <p:pic>
        <p:nvPicPr>
          <p:cNvPr id="23559" name="Picture 23" descr="CFP.gif"/>
          <p:cNvPicPr>
            <a:picLocks noChangeAspect="1"/>
          </p:cNvPicPr>
          <p:nvPr/>
        </p:nvPicPr>
        <p:blipFill>
          <a:blip r:embed="rId3"/>
          <a:srcRect/>
          <a:stretch>
            <a:fillRect/>
          </a:stretch>
        </p:blipFill>
        <p:spPr bwMode="auto">
          <a:xfrm>
            <a:off x="448891" y="3435885"/>
            <a:ext cx="401142" cy="290419"/>
          </a:xfrm>
          <a:prstGeom prst="rect">
            <a:avLst/>
          </a:prstGeom>
          <a:noFill/>
          <a:ln w="9525">
            <a:noFill/>
            <a:miter lim="800000"/>
            <a:headEnd/>
            <a:tailEnd/>
          </a:ln>
        </p:spPr>
      </p:pic>
      <p:pic>
        <p:nvPicPr>
          <p:cNvPr id="23560" name="Picture 25" descr="icblogo150.jpg"/>
          <p:cNvPicPr>
            <a:picLocks noChangeAspect="1"/>
          </p:cNvPicPr>
          <p:nvPr/>
        </p:nvPicPr>
        <p:blipFill>
          <a:blip r:embed="rId4"/>
          <a:srcRect/>
          <a:stretch>
            <a:fillRect/>
          </a:stretch>
        </p:blipFill>
        <p:spPr bwMode="auto">
          <a:xfrm>
            <a:off x="317136" y="4580917"/>
            <a:ext cx="635291" cy="348502"/>
          </a:xfrm>
          <a:prstGeom prst="rect">
            <a:avLst/>
          </a:prstGeom>
          <a:noFill/>
          <a:ln w="9525">
            <a:noFill/>
            <a:miter lim="800000"/>
            <a:headEnd/>
            <a:tailEnd/>
          </a:ln>
        </p:spPr>
      </p:pic>
    </p:spTree>
    <p:extLst>
      <p:ext uri="{BB962C8B-B14F-4D97-AF65-F5344CB8AC3E}">
        <p14:creationId xmlns:p14="http://schemas.microsoft.com/office/powerpoint/2010/main" val="2728586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807804" y="1016732"/>
            <a:ext cx="3757099" cy="463220"/>
          </a:xfrm>
        </p:spPr>
        <p:txBody>
          <a:bodyPr/>
          <a:lstStyle/>
          <a:p>
            <a:pPr algn="ctr" eaLnBrk="1" hangingPunct="1"/>
            <a:r>
              <a:rPr lang="en-US" sz="3000" dirty="0" smtClean="0">
                <a:latin typeface="Verdana" pitchFamily="34" charset="0"/>
                <a:cs typeface="Myriad Pro" pitchFamily="34" charset="0"/>
              </a:rPr>
              <a:t>Speaker Bios</a:t>
            </a:r>
          </a:p>
        </p:txBody>
      </p:sp>
      <p:sp>
        <p:nvSpPr>
          <p:cNvPr id="7171" name="Content Placeholder 2"/>
          <p:cNvSpPr>
            <a:spLocks noGrp="1"/>
          </p:cNvSpPr>
          <p:nvPr>
            <p:ph idx="4294967295"/>
          </p:nvPr>
        </p:nvSpPr>
        <p:spPr>
          <a:xfrm>
            <a:off x="323528" y="1556792"/>
            <a:ext cx="8496944" cy="4752528"/>
          </a:xfrm>
          <a:prstGeom prst="rect">
            <a:avLst/>
          </a:prstGeom>
        </p:spPr>
        <p:txBody>
          <a:bodyPr/>
          <a:lstStyle/>
          <a:p>
            <a:pPr marL="0" indent="0">
              <a:buNone/>
            </a:pPr>
            <a:r>
              <a:rPr lang="en-US" sz="1200" b="1" dirty="0"/>
              <a:t>Nancy </a:t>
            </a:r>
            <a:r>
              <a:rPr lang="en-US" sz="1200" b="1" dirty="0" smtClean="0"/>
              <a:t>Chisholm, CRPC</a:t>
            </a:r>
          </a:p>
          <a:p>
            <a:pPr marL="0" indent="0">
              <a:buNone/>
            </a:pPr>
            <a:r>
              <a:rPr lang="en-US" sz="1200" i="1" dirty="0" smtClean="0"/>
              <a:t>Vice President and Financial Consultant</a:t>
            </a:r>
          </a:p>
          <a:p>
            <a:pPr marL="400050" lvl="1" indent="0">
              <a:buNone/>
            </a:pPr>
            <a:r>
              <a:rPr lang="en-US" sz="1200" dirty="0">
                <a:latin typeface="Myriad Pro" pitchFamily="34" charset="0"/>
              </a:rPr>
              <a:t>Nancy brings over 30 years of financial services experience to Rockland Trust.  Previously she worked at The Colony Group as Director of Business Development.  Prior to 2010 Nancy had a successful 27 year career at Fidelity Investments, working in both the Retail and Institutional Marketing and Sales organizations.  Nancy </a:t>
            </a:r>
            <a:r>
              <a:rPr lang="en-US" sz="1200" dirty="0" smtClean="0">
                <a:latin typeface="Myriad Pro" pitchFamily="34" charset="0"/>
              </a:rPr>
              <a:t>has a BSBA from Northeastern University, the designation of  </a:t>
            </a:r>
            <a:r>
              <a:rPr lang="en-US" sz="1200" dirty="0">
                <a:latin typeface="Myriad Pro" pitchFamily="34" charset="0"/>
              </a:rPr>
              <a:t>Chartered Retirement Planning Counselor and Series 65 licensed.  She is member of  the Boston Estate Planning Council and the Boston Chamber of Commerce  Women’s Network Advisory Board.  </a:t>
            </a:r>
          </a:p>
          <a:p>
            <a:pPr defTabSz="1039813">
              <a:buNone/>
            </a:pPr>
            <a:endParaRPr lang="en-US" sz="1200" b="1" i="1" dirty="0">
              <a:latin typeface="Myriad Pro" pitchFamily="34" charset="0"/>
            </a:endParaRPr>
          </a:p>
          <a:p>
            <a:pPr defTabSz="1039813">
              <a:buNone/>
            </a:pPr>
            <a:r>
              <a:rPr lang="en-US" sz="1200" b="1" i="1" dirty="0" smtClean="0">
                <a:solidFill>
                  <a:schemeClr val="tx1"/>
                </a:solidFill>
                <a:latin typeface="Myriad Pro" pitchFamily="34" charset="0"/>
              </a:rPr>
              <a:t>Damon Barglow, CFA, CFP</a:t>
            </a:r>
            <a:r>
              <a:rPr lang="en-US" sz="1200" b="1" i="1" baseline="30000" dirty="0" smtClean="0">
                <a:solidFill>
                  <a:schemeClr val="tx1"/>
                </a:solidFill>
                <a:latin typeface="Myriad Pro" pitchFamily="34" charset="0"/>
                <a:cs typeface="Arial" charset="0"/>
              </a:rPr>
              <a:t>®</a:t>
            </a:r>
          </a:p>
          <a:p>
            <a:pPr defTabSz="1039813">
              <a:buNone/>
            </a:pPr>
            <a:r>
              <a:rPr lang="en-US" sz="1200" i="1" dirty="0" smtClean="0">
                <a:solidFill>
                  <a:schemeClr val="tx1"/>
                </a:solidFill>
                <a:latin typeface="Myriad Pro" pitchFamily="34" charset="0"/>
              </a:rPr>
              <a:t>Vice President &amp; Portfolio Manager</a:t>
            </a:r>
          </a:p>
          <a:p>
            <a:pPr defTabSz="1039813">
              <a:buNone/>
            </a:pPr>
            <a:r>
              <a:rPr lang="en-US" sz="1200" dirty="0" smtClean="0">
                <a:solidFill>
                  <a:schemeClr val="tx1"/>
                </a:solidFill>
                <a:latin typeface="Myriad Pro" pitchFamily="34" charset="0"/>
              </a:rPr>
              <a:t>	</a:t>
            </a:r>
            <a:r>
              <a:rPr lang="en-US" sz="1200" dirty="0">
                <a:latin typeface="Myriad Pro" pitchFamily="34" charset="0"/>
              </a:rPr>
              <a:t>Damon </a:t>
            </a:r>
            <a:r>
              <a:rPr lang="en-US" sz="1200" dirty="0" smtClean="0">
                <a:latin typeface="Myriad Pro" pitchFamily="34" charset="0"/>
              </a:rPr>
              <a:t>is </a:t>
            </a:r>
            <a:r>
              <a:rPr lang="en-US" sz="1200" dirty="0">
                <a:latin typeface="Myriad Pro" pitchFamily="34" charset="0"/>
              </a:rPr>
              <a:t>responsible for managing client portfolios, performing securities research, and setting investment policy.  Damon brings 19 years of financial services experience including 10 years as a Portfolio Manager to the Rockland Trust </a:t>
            </a:r>
            <a:r>
              <a:rPr lang="en-US" sz="1200" dirty="0" smtClean="0">
                <a:latin typeface="Myriad Pro" pitchFamily="34" charset="0"/>
              </a:rPr>
              <a:t>team.</a:t>
            </a:r>
            <a:r>
              <a:rPr lang="en-US" sz="1200" dirty="0">
                <a:latin typeface="Myriad Pro" pitchFamily="34" charset="0"/>
              </a:rPr>
              <a:t> </a:t>
            </a:r>
            <a:r>
              <a:rPr lang="en-US" sz="1200" dirty="0" smtClean="0">
                <a:latin typeface="Myriad Pro" pitchFamily="34" charset="0"/>
              </a:rPr>
              <a:t>Damon </a:t>
            </a:r>
            <a:r>
              <a:rPr lang="en-US" sz="1200" dirty="0">
                <a:latin typeface="Myriad Pro" pitchFamily="34" charset="0"/>
              </a:rPr>
              <a:t>holds a Masters in Finance from the Kellogg Graduate School of Management at Northwestern University.  He is also a CFA charter holder and has received his designation as a Certified Financial Planner</a:t>
            </a:r>
            <a:r>
              <a:rPr lang="en-US" sz="1200" baseline="30000" dirty="0">
                <a:latin typeface="Myriad Pro" pitchFamily="34" charset="0"/>
              </a:rPr>
              <a:t>®</a:t>
            </a:r>
            <a:r>
              <a:rPr lang="en-US" sz="1200" dirty="0">
                <a:latin typeface="Myriad Pro" pitchFamily="34" charset="0"/>
              </a:rPr>
              <a:t>. Prior to joining Rockland Trust, Damon was a Managing Director at Eastern Bank's Wealth Management division where he managed Core, Growth and Socially Responsible Investment strategies.  </a:t>
            </a:r>
            <a:endParaRPr lang="en-US" sz="1200" dirty="0" smtClean="0">
              <a:solidFill>
                <a:schemeClr val="tx1"/>
              </a:solidFill>
              <a:latin typeface="Myriad Pro" pitchFamily="34" charset="0"/>
            </a:endParaRPr>
          </a:p>
          <a:p>
            <a:pPr defTabSz="1039813">
              <a:buNone/>
            </a:pPr>
            <a:endParaRPr lang="en-US" sz="1200" b="1" i="1" dirty="0" smtClean="0">
              <a:latin typeface="Myriad Pro" pitchFamily="34" charset="0"/>
            </a:endParaRPr>
          </a:p>
          <a:p>
            <a:pPr defTabSz="1039813">
              <a:buNone/>
            </a:pPr>
            <a:r>
              <a:rPr lang="en-US" sz="1200" b="1" i="1" dirty="0" smtClean="0">
                <a:latin typeface="Myriad Pro" pitchFamily="34" charset="0"/>
              </a:rPr>
              <a:t>Susan </a:t>
            </a:r>
            <a:r>
              <a:rPr lang="en-US" sz="1200" b="1" i="1" dirty="0">
                <a:latin typeface="Myriad Pro" pitchFamily="34" charset="0"/>
              </a:rPr>
              <a:t>Daileader, CFP</a:t>
            </a:r>
            <a:r>
              <a:rPr lang="en-US" sz="1200" b="1" i="1" baseline="30000" dirty="0">
                <a:latin typeface="Myriad Pro" pitchFamily="34" charset="0"/>
              </a:rPr>
              <a:t>®</a:t>
            </a:r>
            <a:r>
              <a:rPr lang="en-US" sz="1200" b="1" i="1" dirty="0">
                <a:latin typeface="Myriad Pro" pitchFamily="34" charset="0"/>
              </a:rPr>
              <a:t>, </a:t>
            </a:r>
            <a:r>
              <a:rPr lang="en-US" sz="1200" b="1" i="1" dirty="0" smtClean="0">
                <a:latin typeface="Myriad Pro" pitchFamily="34" charset="0"/>
              </a:rPr>
              <a:t>CLTC</a:t>
            </a:r>
          </a:p>
          <a:p>
            <a:pPr defTabSz="1039813">
              <a:buNone/>
            </a:pPr>
            <a:r>
              <a:rPr lang="en-US" sz="1200" i="1" dirty="0" smtClean="0">
                <a:solidFill>
                  <a:schemeClr val="tx1"/>
                </a:solidFill>
                <a:latin typeface="Myriad Pro" pitchFamily="34" charset="0"/>
              </a:rPr>
              <a:t>Vice President &amp; Financial Consultant</a:t>
            </a:r>
          </a:p>
          <a:p>
            <a:pPr marL="347472" indent="0">
              <a:buNone/>
            </a:pPr>
            <a:r>
              <a:rPr lang="en-US" sz="1200" dirty="0" smtClean="0">
                <a:latin typeface="Myriad Pro" pitchFamily="34" charset="0"/>
              </a:rPr>
              <a:t>Susan is </a:t>
            </a:r>
            <a:r>
              <a:rPr lang="en-US" sz="1200" dirty="0">
                <a:latin typeface="Myriad Pro" pitchFamily="34" charset="0"/>
              </a:rPr>
              <a:t>responsible for business development in Plymouth </a:t>
            </a:r>
            <a:r>
              <a:rPr lang="en-US" sz="1200" dirty="0" smtClean="0">
                <a:latin typeface="Myriad Pro" pitchFamily="34" charset="0"/>
              </a:rPr>
              <a:t>County. Susan </a:t>
            </a:r>
            <a:r>
              <a:rPr lang="en-US" sz="1200" dirty="0">
                <a:latin typeface="Myriad Pro" pitchFamily="34" charset="0"/>
              </a:rPr>
              <a:t>began her career in financial services in 1983 at Bank of Boston </a:t>
            </a:r>
            <a:r>
              <a:rPr lang="en-US" sz="1200" dirty="0" smtClean="0">
                <a:latin typeface="Myriad Pro" pitchFamily="34" charset="0"/>
              </a:rPr>
              <a:t>. Susan </a:t>
            </a:r>
            <a:r>
              <a:rPr lang="en-US" sz="1200" dirty="0">
                <a:latin typeface="Myriad Pro" pitchFamily="34" charset="0"/>
              </a:rPr>
              <a:t>has a B.A. from the University of Vermont, the designation of Certified Financial Planner™, and holds a Certification in Long-Term Care (CLTC). </a:t>
            </a:r>
            <a:r>
              <a:rPr lang="en-US" sz="1200" dirty="0" smtClean="0">
                <a:latin typeface="Myriad Pro" pitchFamily="34" charset="0"/>
              </a:rPr>
              <a:t>Susan </a:t>
            </a:r>
            <a:r>
              <a:rPr lang="en-US" sz="1200" dirty="0">
                <a:latin typeface="Myriad Pro" pitchFamily="34" charset="0"/>
              </a:rPr>
              <a:t>is a member of the Board of Directors of Friendship Home, Inc., a not-for-profit serving adults with developmental disabilities. She is involved in fundraising activities for South Shore Hospital and is on the Board of Trustees of the South Shore YMCA. Susan is also the incoming Vice Chairperson on the Leadership Team for the South Shore Chamber’s Women’s Business Connection. </a:t>
            </a:r>
            <a:endParaRPr lang="en-US" sz="1200" dirty="0" smtClean="0">
              <a:solidFill>
                <a:schemeClr val="tx1"/>
              </a:solidFill>
              <a:latin typeface="Myriad Pro" pitchFamily="34" charset="0"/>
              <a:ea typeface="Myriad Pro Semibold"/>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136028" y="1766724"/>
            <a:ext cx="5847198" cy="4392916"/>
          </a:xfrm>
        </p:spPr>
        <p:txBody>
          <a:bodyPr/>
          <a:lstStyle/>
          <a:p>
            <a:pPr marL="285750" indent="-285750">
              <a:lnSpc>
                <a:spcPct val="100000"/>
              </a:lnSpc>
              <a:buFont typeface="Arial" panose="020B0604020202020204" pitchFamily="34" charset="0"/>
              <a:buChar char="•"/>
            </a:pPr>
            <a:r>
              <a:rPr lang="en-US" sz="1800" dirty="0" smtClean="0"/>
              <a:t>Investment Accounts and Endowment Comparison</a:t>
            </a:r>
          </a:p>
          <a:p>
            <a:pPr marL="251471" indent="-342900">
              <a:lnSpc>
                <a:spcPct val="100000"/>
              </a:lnSpc>
              <a:buFont typeface="Arial" panose="020B0604020202020204" pitchFamily="34" charset="0"/>
              <a:buChar char="•"/>
            </a:pPr>
            <a:r>
              <a:rPr lang="en-US" sz="1800" dirty="0" smtClean="0"/>
              <a:t>Fiduciary Obligations</a:t>
            </a:r>
          </a:p>
          <a:p>
            <a:pPr marL="251471" indent="-342900">
              <a:lnSpc>
                <a:spcPct val="100000"/>
              </a:lnSpc>
              <a:buFont typeface="Arial" panose="020B0604020202020204" pitchFamily="34" charset="0"/>
              <a:buChar char="•"/>
            </a:pPr>
            <a:r>
              <a:rPr lang="en-US" sz="1800" dirty="0" smtClean="0"/>
              <a:t>Fiduciary Responsibilities</a:t>
            </a:r>
          </a:p>
          <a:p>
            <a:pPr marL="457211" lvl="2" indent="0">
              <a:buNone/>
            </a:pPr>
            <a:endParaRPr lang="en-US" sz="1800" dirty="0" smtClean="0"/>
          </a:p>
          <a:p>
            <a:pPr marL="251471" lvl="1" indent="-342900" defTabSz="998421">
              <a:lnSpc>
                <a:spcPct val="100000"/>
              </a:lnSpc>
              <a:spcBef>
                <a:spcPts val="700"/>
              </a:spcBef>
              <a:tabLst>
                <a:tab pos="250795" algn="l"/>
              </a:tabLst>
            </a:pPr>
            <a:r>
              <a:rPr lang="en-US" sz="1800" dirty="0" smtClean="0">
                <a:cs typeface="ＭＳ Ｐゴシック" charset="-128"/>
              </a:rPr>
              <a:t>Investment Committee Activities</a:t>
            </a:r>
          </a:p>
          <a:p>
            <a:pPr marL="525791" lvl="2" indent="-342900" defTabSz="998421">
              <a:spcBef>
                <a:spcPts val="700"/>
              </a:spcBef>
              <a:tabLst>
                <a:tab pos="250795" algn="l"/>
              </a:tabLst>
            </a:pPr>
            <a:r>
              <a:rPr lang="en-US" sz="1800" dirty="0" smtClean="0">
                <a:cs typeface="ＭＳ Ｐゴシック" charset="-128"/>
              </a:rPr>
              <a:t>Investment Policy Statement</a:t>
            </a:r>
          </a:p>
          <a:p>
            <a:pPr marL="525791" lvl="2" indent="-342900" defTabSz="998421">
              <a:spcBef>
                <a:spcPts val="700"/>
              </a:spcBef>
              <a:tabLst>
                <a:tab pos="250795" algn="l"/>
              </a:tabLst>
            </a:pPr>
            <a:r>
              <a:rPr lang="en-US" sz="1800" dirty="0" smtClean="0">
                <a:cs typeface="ＭＳ Ｐゴシック" charset="-128"/>
              </a:rPr>
              <a:t>Select and Monitor </a:t>
            </a:r>
            <a:r>
              <a:rPr lang="en-US" sz="1800" dirty="0">
                <a:cs typeface="ＭＳ Ｐゴシック" charset="-128"/>
              </a:rPr>
              <a:t>I</a:t>
            </a:r>
            <a:r>
              <a:rPr lang="en-US" sz="1800" dirty="0" smtClean="0">
                <a:cs typeface="ＭＳ Ｐゴシック" charset="-128"/>
              </a:rPr>
              <a:t>nvestment </a:t>
            </a:r>
            <a:r>
              <a:rPr lang="en-US" sz="1800" dirty="0">
                <a:cs typeface="ＭＳ Ｐゴシック" charset="-128"/>
              </a:rPr>
              <a:t>M</a:t>
            </a:r>
            <a:r>
              <a:rPr lang="en-US" sz="1800" dirty="0" smtClean="0">
                <a:cs typeface="ＭＳ Ｐゴシック" charset="-128"/>
              </a:rPr>
              <a:t>anagers</a:t>
            </a:r>
          </a:p>
          <a:p>
            <a:pPr marL="525791" lvl="2" indent="-342900" defTabSz="998421">
              <a:spcBef>
                <a:spcPts val="700"/>
              </a:spcBef>
              <a:tabLst>
                <a:tab pos="250795" algn="l"/>
              </a:tabLst>
            </a:pPr>
            <a:r>
              <a:rPr lang="en-US" sz="1800" dirty="0" smtClean="0">
                <a:cs typeface="ＭＳ Ｐゴシック" charset="-128"/>
              </a:rPr>
              <a:t>Develop RFP Process</a:t>
            </a:r>
          </a:p>
          <a:p>
            <a:pPr marL="525791" lvl="2" indent="-342900" defTabSz="998421">
              <a:spcBef>
                <a:spcPts val="700"/>
              </a:spcBef>
              <a:tabLst>
                <a:tab pos="250795" algn="l"/>
              </a:tabLst>
            </a:pPr>
            <a:r>
              <a:rPr lang="en-US" sz="1800" dirty="0" smtClean="0">
                <a:cs typeface="ＭＳ Ｐゴシック" charset="-128"/>
              </a:rPr>
              <a:t>Document Process</a:t>
            </a:r>
          </a:p>
          <a:p>
            <a:pPr marL="251471" lvl="1" indent="-342900" defTabSz="998421">
              <a:lnSpc>
                <a:spcPct val="100000"/>
              </a:lnSpc>
              <a:spcBef>
                <a:spcPts val="700"/>
              </a:spcBef>
              <a:tabLst>
                <a:tab pos="250795" algn="l"/>
              </a:tabLst>
            </a:pPr>
            <a:r>
              <a:rPr lang="en-US" sz="1800" dirty="0" smtClean="0">
                <a:cs typeface="ＭＳ Ｐゴシック" charset="-128"/>
              </a:rPr>
              <a:t>Conclusion</a:t>
            </a:r>
            <a:endParaRPr lang="en-US" sz="1800" dirty="0">
              <a:cs typeface="ＭＳ Ｐゴシック" charset="-128"/>
            </a:endParaRPr>
          </a:p>
          <a:p>
            <a:pPr marL="182891" lvl="1" indent="0">
              <a:lnSpc>
                <a:spcPct val="100000"/>
              </a:lnSpc>
              <a:buNone/>
            </a:pPr>
            <a:endParaRPr lang="en-US" sz="1600" dirty="0" smtClean="0"/>
          </a:p>
          <a:p>
            <a:pPr marL="354341" lvl="1" indent="-171450"/>
            <a:endParaRPr lang="en-US" sz="1600" dirty="0"/>
          </a:p>
        </p:txBody>
      </p:sp>
      <p:sp>
        <p:nvSpPr>
          <p:cNvPr id="3" name="Slide Number Placeholder 2"/>
          <p:cNvSpPr>
            <a:spLocks noGrp="1"/>
          </p:cNvSpPr>
          <p:nvPr>
            <p:ph type="sldNum" sz="quarter" idx="4"/>
          </p:nvPr>
        </p:nvSpPr>
        <p:spPr/>
        <p:txBody>
          <a:bodyPr/>
          <a:lstStyle/>
          <a:p>
            <a:fld id="{F1B620F8-8711-7746-AA1E-6C7DCC56C63B}" type="slidenum">
              <a:rPr lang="en-US" smtClean="0">
                <a:solidFill>
                  <a:prstClr val="white">
                    <a:lumMod val="50000"/>
                  </a:prstClr>
                </a:solidFill>
              </a:rPr>
              <a:pPr/>
              <a:t>4</a:t>
            </a:fld>
            <a:endParaRPr lang="en-US" dirty="0">
              <a:solidFill>
                <a:prstClr val="white">
                  <a:lumMod val="50000"/>
                </a:prstClr>
              </a:solidFill>
            </a:endParaRPr>
          </a:p>
        </p:txBody>
      </p:sp>
      <p:sp>
        <p:nvSpPr>
          <p:cNvPr id="4" name="Title 3"/>
          <p:cNvSpPr>
            <a:spLocks noGrp="1"/>
          </p:cNvSpPr>
          <p:nvPr>
            <p:ph type="title"/>
          </p:nvPr>
        </p:nvSpPr>
        <p:spPr>
          <a:xfrm>
            <a:off x="3757742" y="1268760"/>
            <a:ext cx="5386258" cy="463220"/>
          </a:xfrm>
        </p:spPr>
        <p:txBody>
          <a:bodyPr/>
          <a:lstStyle/>
          <a:p>
            <a:r>
              <a:rPr lang="en-US" sz="3200" dirty="0" smtClean="0"/>
              <a:t>Agenda</a:t>
            </a:r>
            <a:endParaRPr lang="en-US" sz="3200" dirty="0"/>
          </a:p>
        </p:txBody>
      </p:sp>
    </p:spTree>
    <p:extLst>
      <p:ext uri="{BB962C8B-B14F-4D97-AF65-F5344CB8AC3E}">
        <p14:creationId xmlns:p14="http://schemas.microsoft.com/office/powerpoint/2010/main" val="3921267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727684" y="980728"/>
            <a:ext cx="6804756" cy="463220"/>
          </a:xfrm>
        </p:spPr>
        <p:txBody>
          <a:bodyPr/>
          <a:lstStyle/>
          <a:p>
            <a:pPr algn="ctr" eaLnBrk="1" hangingPunct="1"/>
            <a:r>
              <a:rPr lang="en-US" sz="2400" dirty="0" smtClean="0">
                <a:latin typeface="Verdana" pitchFamily="34" charset="0"/>
                <a:cs typeface="Myriad Pro" pitchFamily="34" charset="0"/>
              </a:rPr>
              <a:t>Investments / Endowment Comparison</a:t>
            </a:r>
          </a:p>
        </p:txBody>
      </p:sp>
      <p:graphicFrame>
        <p:nvGraphicFramePr>
          <p:cNvPr id="2" name="Content Placeholder 1"/>
          <p:cNvGraphicFramePr>
            <a:graphicFrameLocks noGrp="1"/>
          </p:cNvGraphicFramePr>
          <p:nvPr>
            <p:ph idx="4294967295"/>
            <p:extLst>
              <p:ext uri="{D42A27DB-BD31-4B8C-83A1-F6EECF244321}">
                <p14:modId xmlns:p14="http://schemas.microsoft.com/office/powerpoint/2010/main" val="1669728869"/>
              </p:ext>
            </p:extLst>
          </p:nvPr>
        </p:nvGraphicFramePr>
        <p:xfrm>
          <a:off x="755576" y="1448780"/>
          <a:ext cx="8064896" cy="5311332"/>
        </p:xfrm>
        <a:graphic>
          <a:graphicData uri="http://schemas.openxmlformats.org/drawingml/2006/table">
            <a:tbl>
              <a:tblPr firstRow="1" bandRow="1">
                <a:tableStyleId>{5C22544A-7EE6-4342-B048-85BDC9FD1C3A}</a:tableStyleId>
              </a:tblPr>
              <a:tblGrid>
                <a:gridCol w="1384785"/>
                <a:gridCol w="2016441"/>
                <a:gridCol w="2331835"/>
                <a:gridCol w="2331835"/>
              </a:tblGrid>
              <a:tr h="0">
                <a:tc>
                  <a:txBody>
                    <a:bodyPr/>
                    <a:lstStyle/>
                    <a:p>
                      <a:endParaRPr lang="en-US" sz="1100" dirty="0"/>
                    </a:p>
                  </a:txBody>
                  <a:tcPr/>
                </a:tc>
                <a:tc>
                  <a:txBody>
                    <a:bodyPr/>
                    <a:lstStyle/>
                    <a:p>
                      <a:r>
                        <a:rPr lang="en-US" sz="1000" kern="1200" dirty="0" smtClean="0">
                          <a:solidFill>
                            <a:schemeClr val="dk1"/>
                          </a:solidFill>
                          <a:latin typeface="+mn-lt"/>
                          <a:ea typeface="+mn-ea"/>
                          <a:cs typeface="+mn-cs"/>
                        </a:rPr>
                        <a:t>Investments</a:t>
                      </a:r>
                      <a:endParaRPr lang="en-US" sz="1000" kern="1200" dirty="0">
                        <a:solidFill>
                          <a:schemeClr val="dk1"/>
                        </a:solidFill>
                        <a:latin typeface="+mn-lt"/>
                        <a:ea typeface="+mn-ea"/>
                        <a:cs typeface="+mn-cs"/>
                      </a:endParaRPr>
                    </a:p>
                  </a:txBody>
                  <a:tcPr/>
                </a:tc>
                <a:tc>
                  <a:txBody>
                    <a:bodyPr/>
                    <a:lstStyle/>
                    <a:p>
                      <a:r>
                        <a:rPr lang="en-US" sz="1000" kern="1200" dirty="0" smtClean="0">
                          <a:solidFill>
                            <a:schemeClr val="dk1"/>
                          </a:solidFill>
                          <a:latin typeface="+mn-lt"/>
                          <a:ea typeface="+mn-ea"/>
                          <a:cs typeface="+mn-cs"/>
                        </a:rPr>
                        <a:t>Endowment</a:t>
                      </a:r>
                      <a:endParaRPr lang="en-US" sz="1000" kern="1200" dirty="0">
                        <a:solidFill>
                          <a:schemeClr val="dk1"/>
                        </a:solidFill>
                        <a:latin typeface="+mn-lt"/>
                        <a:ea typeface="+mn-ea"/>
                        <a:cs typeface="+mn-cs"/>
                      </a:endParaRPr>
                    </a:p>
                  </a:txBody>
                  <a:tcPr/>
                </a:tc>
                <a:tc>
                  <a:txBody>
                    <a:bodyPr/>
                    <a:lstStyle/>
                    <a:p>
                      <a:r>
                        <a:rPr lang="en-US" sz="1000" kern="1200" dirty="0" smtClean="0">
                          <a:solidFill>
                            <a:schemeClr val="dk1"/>
                          </a:solidFill>
                          <a:latin typeface="+mn-lt"/>
                          <a:ea typeface="+mn-ea"/>
                          <a:cs typeface="+mn-cs"/>
                        </a:rPr>
                        <a:t>403(b)</a:t>
                      </a:r>
                      <a:endParaRPr lang="en-US" sz="1000" kern="1200" dirty="0">
                        <a:solidFill>
                          <a:schemeClr val="dk1"/>
                        </a:solidFill>
                        <a:latin typeface="+mn-lt"/>
                        <a:ea typeface="+mn-ea"/>
                        <a:cs typeface="+mn-cs"/>
                      </a:endParaRPr>
                    </a:p>
                  </a:txBody>
                  <a:tcPr/>
                </a:tc>
              </a:tr>
              <a:tr h="815202">
                <a:tc>
                  <a:txBody>
                    <a:bodyPr/>
                    <a:lstStyle/>
                    <a:p>
                      <a:r>
                        <a:rPr lang="en-US" sz="1050" b="1" kern="1200" dirty="0" smtClean="0">
                          <a:solidFill>
                            <a:schemeClr val="dk1"/>
                          </a:solidFill>
                          <a:latin typeface="+mn-lt"/>
                          <a:ea typeface="+mn-ea"/>
                          <a:cs typeface="+mn-cs"/>
                        </a:rPr>
                        <a:t>Who</a:t>
                      </a:r>
                      <a:r>
                        <a:rPr lang="en-US" sz="1050" b="1" kern="1200" baseline="0" dirty="0" smtClean="0">
                          <a:solidFill>
                            <a:schemeClr val="dk1"/>
                          </a:solidFill>
                          <a:latin typeface="+mn-lt"/>
                          <a:ea typeface="+mn-ea"/>
                          <a:cs typeface="+mn-cs"/>
                        </a:rPr>
                        <a:t> is Responsible?</a:t>
                      </a:r>
                      <a:endParaRPr lang="en-US" sz="1050" b="1" kern="120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en-US" sz="1000" kern="1200" dirty="0" smtClean="0">
                          <a:solidFill>
                            <a:schemeClr val="dk1"/>
                          </a:solidFill>
                          <a:latin typeface="+mn-lt"/>
                          <a:ea typeface="+mn-ea"/>
                          <a:cs typeface="+mn-cs"/>
                        </a:rPr>
                        <a:t>Generally in house (Finance Director, CFO, CEO). Auditors may have some influence</a:t>
                      </a:r>
                    </a:p>
                    <a:p>
                      <a:pPr marL="0" indent="0">
                        <a:buFont typeface="Arial" panose="020B0604020202020204" pitchFamily="34" charset="0"/>
                        <a:buNone/>
                      </a:pPr>
                      <a:endParaRPr lang="en-US" sz="1000" kern="1200" dirty="0" smtClean="0">
                        <a:solidFill>
                          <a:schemeClr val="dk1"/>
                        </a:solidFill>
                        <a:latin typeface="+mn-lt"/>
                        <a:ea typeface="+mn-ea"/>
                        <a:cs typeface="+mn-cs"/>
                      </a:endParaRPr>
                    </a:p>
                    <a:p>
                      <a:pPr marL="171450" indent="-171450">
                        <a:buFont typeface="Arial" panose="020B0604020202020204" pitchFamily="34" charset="0"/>
                        <a:buChar char="•"/>
                      </a:pPr>
                      <a:r>
                        <a:rPr lang="en-US" sz="1000" kern="1200" dirty="0" smtClean="0">
                          <a:solidFill>
                            <a:schemeClr val="dk1"/>
                          </a:solidFill>
                          <a:latin typeface="+mn-lt"/>
                          <a:ea typeface="+mn-ea"/>
                          <a:cs typeface="+mn-cs"/>
                        </a:rPr>
                        <a:t>May have an Independent Investment Committee/Finance Committee</a:t>
                      </a:r>
                    </a:p>
                    <a:p>
                      <a:pPr marL="171450" indent="-171450">
                        <a:buFont typeface="Arial" panose="020B0604020202020204" pitchFamily="34" charset="0"/>
                        <a:buChar char="•"/>
                      </a:pPr>
                      <a:endParaRPr lang="en-US" sz="1000" kern="1200" dirty="0" smtClean="0">
                        <a:solidFill>
                          <a:schemeClr val="dk1"/>
                        </a:solidFill>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smtClean="0">
                          <a:solidFill>
                            <a:schemeClr val="dk1"/>
                          </a:solidFill>
                          <a:latin typeface="+mn-lt"/>
                          <a:ea typeface="+mn-ea"/>
                          <a:cs typeface="+mn-cs"/>
                        </a:rPr>
                        <a:t>May have an Investment Adviser</a:t>
                      </a:r>
                      <a:r>
                        <a:rPr lang="en-US" sz="1000" kern="1200" baseline="0" dirty="0" smtClean="0">
                          <a:solidFill>
                            <a:schemeClr val="dk1"/>
                          </a:solidFill>
                          <a:latin typeface="+mn-lt"/>
                          <a:ea typeface="+mn-ea"/>
                          <a:cs typeface="+mn-cs"/>
                        </a:rPr>
                        <a:t> or </a:t>
                      </a:r>
                      <a:r>
                        <a:rPr lang="en-US" sz="1000" kern="1200" dirty="0" smtClean="0">
                          <a:solidFill>
                            <a:schemeClr val="dk1"/>
                          </a:solidFill>
                          <a:latin typeface="+mn-lt"/>
                          <a:ea typeface="+mn-ea"/>
                          <a:cs typeface="+mn-cs"/>
                        </a:rPr>
                        <a:t>Broker</a:t>
                      </a:r>
                      <a:endParaRPr lang="en-US" sz="1000" kern="1200" baseline="0" dirty="0" smtClean="0">
                        <a:solidFill>
                          <a:schemeClr val="dk1"/>
                        </a:solidFill>
                        <a:latin typeface="+mn-lt"/>
                        <a:ea typeface="+mn-ea"/>
                        <a:cs typeface="+mn-cs"/>
                      </a:endParaRPr>
                    </a:p>
                    <a:p>
                      <a:endParaRPr lang="en-US" sz="1000" kern="1200" dirty="0">
                        <a:solidFill>
                          <a:schemeClr val="dk1"/>
                        </a:solidFill>
                        <a:latin typeface="+mn-lt"/>
                        <a:ea typeface="+mn-ea"/>
                        <a:cs typeface="+mn-cs"/>
                      </a:endParaRP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smtClean="0">
                          <a:solidFill>
                            <a:schemeClr val="dk1"/>
                          </a:solidFill>
                          <a:latin typeface="+mn-lt"/>
                          <a:ea typeface="+mn-ea"/>
                          <a:cs typeface="+mn-cs"/>
                        </a:rPr>
                        <a:t>Generally in house (Finance Director, CFO, CEO). Auditors may have some influence</a:t>
                      </a:r>
                    </a:p>
                    <a:p>
                      <a:pPr marL="171450" indent="-171450">
                        <a:buFont typeface="Arial" panose="020B0604020202020204" pitchFamily="34" charset="0"/>
                        <a:buChar char="•"/>
                      </a:pPr>
                      <a:endParaRPr lang="en-US" sz="1000" kern="1200" dirty="0" smtClean="0">
                        <a:solidFill>
                          <a:schemeClr val="dk1"/>
                        </a:solidFill>
                        <a:latin typeface="+mn-lt"/>
                        <a:ea typeface="+mn-ea"/>
                        <a:cs typeface="+mn-cs"/>
                      </a:endParaRPr>
                    </a:p>
                    <a:p>
                      <a:pPr marL="171450" indent="-171450">
                        <a:buFont typeface="Arial" panose="020B0604020202020204" pitchFamily="34" charset="0"/>
                        <a:buChar char="•"/>
                      </a:pPr>
                      <a:r>
                        <a:rPr lang="en-US" sz="1000" kern="1200" dirty="0" smtClean="0">
                          <a:solidFill>
                            <a:schemeClr val="dk1"/>
                          </a:solidFill>
                          <a:latin typeface="+mn-lt"/>
                          <a:ea typeface="+mn-ea"/>
                          <a:cs typeface="+mn-cs"/>
                        </a:rPr>
                        <a:t>Professional Investment Adviser</a:t>
                      </a:r>
                      <a:r>
                        <a:rPr lang="en-US" sz="1000" kern="1200" baseline="0" dirty="0" smtClean="0">
                          <a:solidFill>
                            <a:schemeClr val="dk1"/>
                          </a:solidFill>
                          <a:latin typeface="+mn-lt"/>
                          <a:ea typeface="+mn-ea"/>
                          <a:cs typeface="+mn-cs"/>
                        </a:rPr>
                        <a:t> or </a:t>
                      </a:r>
                      <a:r>
                        <a:rPr lang="en-US" sz="1000" kern="1200" dirty="0" smtClean="0">
                          <a:solidFill>
                            <a:schemeClr val="dk1"/>
                          </a:solidFill>
                          <a:latin typeface="+mn-lt"/>
                          <a:ea typeface="+mn-ea"/>
                          <a:cs typeface="+mn-cs"/>
                        </a:rPr>
                        <a:t>Broker</a:t>
                      </a:r>
                      <a:endParaRPr lang="en-US" sz="1000" kern="1200" baseline="0" dirty="0" smtClean="0">
                        <a:solidFill>
                          <a:schemeClr val="dk1"/>
                        </a:solidFill>
                        <a:latin typeface="+mn-lt"/>
                        <a:ea typeface="+mn-ea"/>
                        <a:cs typeface="+mn-cs"/>
                      </a:endParaRPr>
                    </a:p>
                    <a:p>
                      <a:pPr marL="0" indent="0">
                        <a:buFont typeface="Arial" panose="020B0604020202020204" pitchFamily="34" charset="0"/>
                        <a:buNone/>
                      </a:pPr>
                      <a:endParaRPr lang="en-US" sz="1000" kern="1200" baseline="0" dirty="0" smtClean="0">
                        <a:solidFill>
                          <a:schemeClr val="dk1"/>
                        </a:solidFill>
                        <a:latin typeface="+mn-lt"/>
                        <a:ea typeface="+mn-ea"/>
                        <a:cs typeface="+mn-cs"/>
                      </a:endParaRPr>
                    </a:p>
                    <a:p>
                      <a:pPr marL="171450" indent="-171450">
                        <a:buFont typeface="Arial" panose="020B0604020202020204" pitchFamily="34" charset="0"/>
                        <a:buChar char="•"/>
                      </a:pPr>
                      <a:r>
                        <a:rPr lang="en-US" sz="1000" kern="1200" baseline="0" dirty="0" smtClean="0">
                          <a:solidFill>
                            <a:schemeClr val="dk1"/>
                          </a:solidFill>
                          <a:latin typeface="+mn-lt"/>
                          <a:ea typeface="+mn-ea"/>
                          <a:cs typeface="+mn-cs"/>
                        </a:rPr>
                        <a:t>Investment Committee/Finance Committee charged with conducting interviews with investment advisers/brokers</a:t>
                      </a:r>
                      <a:endParaRPr lang="en-US" sz="1000" kern="1200" dirty="0">
                        <a:solidFill>
                          <a:schemeClr val="dk1"/>
                        </a:solidFill>
                        <a:latin typeface="+mn-lt"/>
                        <a:ea typeface="+mn-ea"/>
                        <a:cs typeface="+mn-cs"/>
                      </a:endParaRP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smtClean="0">
                          <a:solidFill>
                            <a:schemeClr val="dk1"/>
                          </a:solidFill>
                          <a:latin typeface="+mn-lt"/>
                          <a:ea typeface="+mn-ea"/>
                          <a:cs typeface="+mn-cs"/>
                        </a:rPr>
                        <a:t>Generally in house (Finance Director, CFO, CEO). Auditors may have some influence.</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Plans may be either ERISA 403(b) or Non-ERISA 403(b)</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Trend to consolidate to single vendor solution to simplify administrative oversight</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Employer may hire independent Investment Manager (Fiduciary) or may maintain oversight in-house</a:t>
                      </a:r>
                    </a:p>
                    <a:p>
                      <a:pPr marL="171450" indent="-171450">
                        <a:buFont typeface="Arial" panose="020B0604020202020204" pitchFamily="34" charset="0"/>
                        <a:buChar char="•"/>
                      </a:pPr>
                      <a:endParaRPr lang="en-US" sz="1000" kern="1200" dirty="0">
                        <a:solidFill>
                          <a:schemeClr val="dk1"/>
                        </a:solidFill>
                        <a:latin typeface="+mn-lt"/>
                        <a:ea typeface="+mn-ea"/>
                        <a:cs typeface="+mn-cs"/>
                      </a:endParaRPr>
                    </a:p>
                  </a:txBody>
                  <a:tcPr/>
                </a:tc>
              </a:tr>
              <a:tr h="1349072">
                <a:tc>
                  <a:txBody>
                    <a:bodyPr/>
                    <a:lstStyle/>
                    <a:p>
                      <a:r>
                        <a:rPr lang="en-US" sz="900" b="1" kern="1200" dirty="0" smtClean="0">
                          <a:solidFill>
                            <a:schemeClr val="dk1"/>
                          </a:solidFill>
                          <a:latin typeface="+mn-lt"/>
                          <a:ea typeface="+mn-ea"/>
                          <a:cs typeface="+mn-cs"/>
                        </a:rPr>
                        <a:t>Investment Policy Statement</a:t>
                      </a:r>
                      <a:endParaRPr lang="en-US" sz="900" b="1" kern="120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en-US" sz="1000" kern="1200" dirty="0" smtClean="0">
                          <a:solidFill>
                            <a:schemeClr val="dk1"/>
                          </a:solidFill>
                          <a:latin typeface="+mn-lt"/>
                          <a:ea typeface="+mn-ea"/>
                          <a:cs typeface="+mn-cs"/>
                        </a:rPr>
                        <a:t>Recommended but size of Investment Account can influence this</a:t>
                      </a:r>
                    </a:p>
                    <a:p>
                      <a:pPr marL="171450" indent="-171450">
                        <a:buFont typeface="Arial" panose="020B0604020202020204" pitchFamily="34" charset="0"/>
                        <a:buChar char="•"/>
                      </a:pPr>
                      <a:endParaRPr lang="en-US" sz="1000" kern="1200" dirty="0" smtClean="0">
                        <a:solidFill>
                          <a:schemeClr val="dk1"/>
                        </a:solidFill>
                        <a:latin typeface="+mn-lt"/>
                        <a:ea typeface="+mn-ea"/>
                        <a:cs typeface="+mn-cs"/>
                      </a:endParaRPr>
                    </a:p>
                    <a:p>
                      <a:pPr marL="171450" indent="-171450">
                        <a:buFont typeface="Arial" panose="020B0604020202020204" pitchFamily="34" charset="0"/>
                        <a:buChar char="•"/>
                      </a:pPr>
                      <a:r>
                        <a:rPr lang="en-US" sz="1000" kern="1200" dirty="0" smtClean="0">
                          <a:solidFill>
                            <a:schemeClr val="dk1"/>
                          </a:solidFill>
                          <a:latin typeface="+mn-lt"/>
                          <a:ea typeface="+mn-ea"/>
                          <a:cs typeface="+mn-cs"/>
                        </a:rPr>
                        <a:t>Created with</a:t>
                      </a:r>
                      <a:r>
                        <a:rPr lang="en-US" sz="1000" kern="1200" baseline="0" dirty="0" smtClean="0">
                          <a:solidFill>
                            <a:schemeClr val="dk1"/>
                          </a:solidFill>
                          <a:latin typeface="+mn-lt"/>
                          <a:ea typeface="+mn-ea"/>
                          <a:cs typeface="+mn-cs"/>
                        </a:rPr>
                        <a:t> input from Executive Team and Investment Committee/Finance Committee</a:t>
                      </a:r>
                    </a:p>
                  </a:txBody>
                  <a:tcPr/>
                </a:tc>
                <a:tc>
                  <a:txBody>
                    <a:bodyPr/>
                    <a:lstStyle/>
                    <a:p>
                      <a:pPr marL="171450" indent="-171450">
                        <a:buFont typeface="Arial" panose="020B0604020202020204" pitchFamily="34" charset="0"/>
                        <a:buChar char="•"/>
                      </a:pPr>
                      <a:r>
                        <a:rPr lang="en-US" sz="1000" kern="1200" dirty="0" smtClean="0">
                          <a:solidFill>
                            <a:schemeClr val="dk1"/>
                          </a:solidFill>
                          <a:latin typeface="+mn-lt"/>
                          <a:ea typeface="+mn-ea"/>
                          <a:cs typeface="+mn-cs"/>
                        </a:rPr>
                        <a:t>Finance/Investment</a:t>
                      </a:r>
                      <a:r>
                        <a:rPr lang="en-US" sz="1000" kern="1200" baseline="0" dirty="0" smtClean="0">
                          <a:solidFill>
                            <a:schemeClr val="dk1"/>
                          </a:solidFill>
                          <a:latin typeface="+mn-lt"/>
                          <a:ea typeface="+mn-ea"/>
                          <a:cs typeface="+mn-cs"/>
                        </a:rPr>
                        <a:t> Committee will create  </a:t>
                      </a:r>
                      <a:r>
                        <a:rPr lang="en-US" sz="1000" kern="1200" dirty="0" smtClean="0">
                          <a:solidFill>
                            <a:schemeClr val="dk1"/>
                          </a:solidFill>
                          <a:latin typeface="+mn-lt"/>
                          <a:ea typeface="+mn-ea"/>
                          <a:cs typeface="+mn-cs"/>
                        </a:rPr>
                        <a:t>with input from Investment</a:t>
                      </a:r>
                      <a:r>
                        <a:rPr lang="en-US" sz="1000" kern="1200" baseline="0" dirty="0" smtClean="0">
                          <a:solidFill>
                            <a:schemeClr val="dk1"/>
                          </a:solidFill>
                          <a:latin typeface="+mn-lt"/>
                          <a:ea typeface="+mn-ea"/>
                          <a:cs typeface="+mn-cs"/>
                        </a:rPr>
                        <a:t> Adviser</a:t>
                      </a:r>
                      <a:endParaRPr lang="en-US" sz="1000" kern="1200" dirty="0" smtClean="0">
                        <a:solidFill>
                          <a:schemeClr val="dk1"/>
                        </a:solidFill>
                        <a:latin typeface="+mn-lt"/>
                        <a:ea typeface="+mn-ea"/>
                        <a:cs typeface="+mn-cs"/>
                      </a:endParaRPr>
                    </a:p>
                    <a:p>
                      <a:pPr marL="0" indent="0">
                        <a:buFont typeface="Arial" panose="020B0604020202020204" pitchFamily="34" charset="0"/>
                        <a:buNone/>
                      </a:pPr>
                      <a:r>
                        <a:rPr lang="en-US" sz="1000" kern="1200" dirty="0" smtClean="0">
                          <a:solidFill>
                            <a:schemeClr val="dk1"/>
                          </a:solidFill>
                          <a:latin typeface="+mn-lt"/>
                          <a:ea typeface="+mn-ea"/>
                          <a:cs typeface="+mn-cs"/>
                        </a:rPr>
                        <a:t> </a:t>
                      </a:r>
                    </a:p>
                    <a:p>
                      <a:pPr marL="171450" indent="-171450">
                        <a:buFont typeface="Arial" panose="020B0604020202020204" pitchFamily="34" charset="0"/>
                        <a:buChar char="•"/>
                      </a:pPr>
                      <a:r>
                        <a:rPr lang="en-US" sz="1000" kern="1200" dirty="0" smtClean="0">
                          <a:solidFill>
                            <a:schemeClr val="dk1"/>
                          </a:solidFill>
                          <a:latin typeface="+mn-lt"/>
                          <a:ea typeface="+mn-ea"/>
                          <a:cs typeface="+mn-cs"/>
                        </a:rPr>
                        <a:t>Brokers use</a:t>
                      </a:r>
                      <a:r>
                        <a:rPr lang="en-US" sz="1000" kern="1200" baseline="0" dirty="0" smtClean="0">
                          <a:solidFill>
                            <a:schemeClr val="dk1"/>
                          </a:solidFill>
                          <a:latin typeface="+mn-lt"/>
                          <a:ea typeface="+mn-ea"/>
                          <a:cs typeface="+mn-cs"/>
                        </a:rPr>
                        <a:t> suitability criteria for determining Investments.  Advisers use fiduciary criteria. (</a:t>
                      </a:r>
                      <a:r>
                        <a:rPr lang="en-US" sz="1000" i="1" kern="1200" baseline="0" dirty="0" smtClean="0">
                          <a:solidFill>
                            <a:schemeClr val="dk1"/>
                          </a:solidFill>
                          <a:latin typeface="+mn-lt"/>
                          <a:ea typeface="+mn-ea"/>
                          <a:cs typeface="+mn-cs"/>
                        </a:rPr>
                        <a:t>See Appendix for Definitions) </a:t>
                      </a:r>
                      <a:endParaRPr lang="en-US" sz="1000" kern="120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Finance/</a:t>
                      </a:r>
                      <a:r>
                        <a:rPr lang="en-US" sz="1000" kern="1200" baseline="0" dirty="0" smtClean="0">
                          <a:solidFill>
                            <a:schemeClr val="dk1"/>
                          </a:solidFill>
                          <a:effectLst/>
                          <a:latin typeface="+mn-lt"/>
                          <a:ea typeface="+mn-ea"/>
                          <a:cs typeface="+mn-cs"/>
                        </a:rPr>
                        <a:t> Investment </a:t>
                      </a:r>
                      <a:r>
                        <a:rPr lang="en-US" sz="1000" kern="1200" dirty="0" smtClean="0">
                          <a:solidFill>
                            <a:schemeClr val="dk1"/>
                          </a:solidFill>
                          <a:effectLst/>
                          <a:latin typeface="+mn-lt"/>
                          <a:ea typeface="+mn-ea"/>
                          <a:cs typeface="+mn-cs"/>
                        </a:rPr>
                        <a:t>Committee to outline due diligence criteria \</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Default Investment Alternative (QDIA)</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Target Date Funds (if applicable)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smtClean="0">
                          <a:solidFill>
                            <a:schemeClr val="dk1"/>
                          </a:solidFill>
                          <a:latin typeface="+mn-lt"/>
                          <a:ea typeface="+mn-ea"/>
                          <a:cs typeface="+mn-cs"/>
                        </a:rPr>
                        <a:t>Brokers use</a:t>
                      </a:r>
                      <a:r>
                        <a:rPr lang="en-US" sz="1000" kern="1200" baseline="0" dirty="0" smtClean="0">
                          <a:solidFill>
                            <a:schemeClr val="dk1"/>
                          </a:solidFill>
                          <a:latin typeface="+mn-lt"/>
                          <a:ea typeface="+mn-ea"/>
                          <a:cs typeface="+mn-cs"/>
                        </a:rPr>
                        <a:t> suitability criteria for determining Investments.  Advisers use fiduciary criteria. (</a:t>
                      </a:r>
                      <a:r>
                        <a:rPr lang="en-US" sz="1000" i="1" kern="1200" baseline="0" dirty="0" smtClean="0">
                          <a:solidFill>
                            <a:schemeClr val="dk1"/>
                          </a:solidFill>
                          <a:latin typeface="+mn-lt"/>
                          <a:ea typeface="+mn-ea"/>
                          <a:cs typeface="+mn-cs"/>
                        </a:rPr>
                        <a:t>See Appendix for Definitions) </a:t>
                      </a:r>
                      <a:r>
                        <a:rPr lang="en-US" sz="1000" kern="1200" dirty="0" smtClean="0">
                          <a:solidFill>
                            <a:schemeClr val="dk1"/>
                          </a:solidFill>
                          <a:effectLst/>
                          <a:latin typeface="+mn-lt"/>
                          <a:ea typeface="+mn-ea"/>
                          <a:cs typeface="+mn-cs"/>
                        </a:rPr>
                        <a:t>           </a:t>
                      </a:r>
                      <a:endParaRPr lang="en-US" sz="1000" kern="1200" dirty="0">
                        <a:solidFill>
                          <a:schemeClr val="dk1"/>
                        </a:solidFill>
                        <a:latin typeface="+mn-lt"/>
                        <a:ea typeface="+mn-ea"/>
                        <a:cs typeface="+mn-cs"/>
                      </a:endParaRPr>
                    </a:p>
                  </a:txBody>
                  <a:tcPr/>
                </a:tc>
              </a:tr>
              <a:tr h="472300">
                <a:tc>
                  <a:txBody>
                    <a:bodyPr/>
                    <a:lstStyle/>
                    <a:p>
                      <a:r>
                        <a:rPr lang="en-US" sz="900" b="1" kern="1200" dirty="0" smtClean="0">
                          <a:solidFill>
                            <a:schemeClr val="dk1"/>
                          </a:solidFill>
                          <a:latin typeface="+mn-lt"/>
                          <a:ea typeface="+mn-ea"/>
                          <a:cs typeface="+mn-cs"/>
                        </a:rPr>
                        <a:t>Portfolio Time Horizon</a:t>
                      </a:r>
                      <a:endParaRPr lang="en-US" sz="900" b="1" kern="1200" dirty="0">
                        <a:solidFill>
                          <a:schemeClr val="dk1"/>
                        </a:solidFill>
                        <a:latin typeface="+mn-lt"/>
                        <a:ea typeface="+mn-ea"/>
                        <a:cs typeface="+mn-cs"/>
                      </a:endParaRPr>
                    </a:p>
                  </a:txBody>
                  <a:tcPr/>
                </a:tc>
                <a:tc>
                  <a:txBody>
                    <a:bodyPr/>
                    <a:lstStyle/>
                    <a:p>
                      <a:r>
                        <a:rPr lang="en-US" sz="1000" kern="1200" baseline="0" dirty="0" smtClean="0">
                          <a:solidFill>
                            <a:schemeClr val="dk1"/>
                          </a:solidFill>
                          <a:latin typeface="+mn-lt"/>
                          <a:ea typeface="+mn-ea"/>
                          <a:cs typeface="+mn-cs"/>
                        </a:rPr>
                        <a:t>Typically funding for 1-3 years</a:t>
                      </a:r>
                      <a:endParaRPr lang="en-US" sz="1000" kern="1200" baseline="0" dirty="0">
                        <a:solidFill>
                          <a:schemeClr val="dk1"/>
                        </a:solidFill>
                        <a:latin typeface="+mn-lt"/>
                        <a:ea typeface="+mn-ea"/>
                        <a:cs typeface="+mn-cs"/>
                      </a:endParaRPr>
                    </a:p>
                  </a:txBody>
                  <a:tcPr/>
                </a:tc>
                <a:tc>
                  <a:txBody>
                    <a:bodyPr/>
                    <a:lstStyle/>
                    <a:p>
                      <a:r>
                        <a:rPr lang="en-US" sz="1000" kern="1200" baseline="0" dirty="0" smtClean="0">
                          <a:solidFill>
                            <a:schemeClr val="dk1"/>
                          </a:solidFill>
                          <a:latin typeface="+mn-lt"/>
                          <a:ea typeface="+mn-ea"/>
                          <a:cs typeface="+mn-cs"/>
                        </a:rPr>
                        <a:t>3 years to perpetuity</a:t>
                      </a:r>
                      <a:endParaRPr lang="en-US" sz="1000" kern="1200" baseline="0" dirty="0">
                        <a:solidFill>
                          <a:schemeClr val="dk1"/>
                        </a:solidFill>
                        <a:latin typeface="+mn-lt"/>
                        <a:ea typeface="+mn-ea"/>
                        <a:cs typeface="+mn-cs"/>
                      </a:endParaRPr>
                    </a:p>
                  </a:txBody>
                  <a:tcPr/>
                </a:tc>
                <a:tc>
                  <a:txBody>
                    <a:bodyPr/>
                    <a:lstStyle/>
                    <a:p>
                      <a:r>
                        <a:rPr lang="en-US" sz="1000" kern="1200" baseline="0" dirty="0" smtClean="0">
                          <a:solidFill>
                            <a:schemeClr val="dk1"/>
                          </a:solidFill>
                          <a:latin typeface="+mn-lt"/>
                          <a:ea typeface="+mn-ea"/>
                          <a:cs typeface="+mn-cs"/>
                        </a:rPr>
                        <a:t>As long as Plan is in effect, participant dependent </a:t>
                      </a:r>
                      <a:endParaRPr lang="en-US" sz="1000" kern="1200" baseline="0" dirty="0">
                        <a:solidFill>
                          <a:schemeClr val="dk1"/>
                        </a:solidFill>
                        <a:latin typeface="+mn-lt"/>
                        <a:ea typeface="+mn-ea"/>
                        <a:cs typeface="+mn-cs"/>
                      </a:endParaRPr>
                    </a:p>
                  </a:txBody>
                  <a:tcPr/>
                </a:tc>
              </a:tr>
              <a:tr h="472300">
                <a:tc>
                  <a:txBody>
                    <a:bodyPr/>
                    <a:lstStyle/>
                    <a:p>
                      <a:pPr marL="0" algn="l" defTabSz="914400" rtl="0" eaLnBrk="1" latinLnBrk="0" hangingPunct="1"/>
                      <a:r>
                        <a:rPr lang="en-US" sz="900" b="1" kern="1200" dirty="0" smtClean="0">
                          <a:solidFill>
                            <a:schemeClr val="dk1"/>
                          </a:solidFill>
                          <a:latin typeface="+mn-lt"/>
                          <a:ea typeface="+mn-ea"/>
                          <a:cs typeface="+mn-cs"/>
                        </a:rPr>
                        <a:t>Investment Portfolio Holdings</a:t>
                      </a:r>
                      <a:endParaRPr lang="en-US" sz="900" b="1" kern="1200" dirty="0">
                        <a:solidFill>
                          <a:schemeClr val="dk1"/>
                        </a:solidFill>
                        <a:latin typeface="+mn-lt"/>
                        <a:ea typeface="+mn-ea"/>
                        <a:cs typeface="+mn-cs"/>
                      </a:endParaRPr>
                    </a:p>
                  </a:txBody>
                  <a:tcPr/>
                </a:tc>
                <a:tc>
                  <a:txBody>
                    <a:bodyPr/>
                    <a:lstStyle/>
                    <a:p>
                      <a:pPr marL="171450" indent="-171450" algn="l" defTabSz="914400" rtl="0" eaLnBrk="1" latinLnBrk="0" hangingPunct="1">
                        <a:buFont typeface="Arial" panose="020B0604020202020204" pitchFamily="34" charset="0"/>
                        <a:buChar char="•"/>
                      </a:pPr>
                      <a:r>
                        <a:rPr lang="en-US" sz="1000" kern="1200" dirty="0" smtClean="0">
                          <a:solidFill>
                            <a:schemeClr val="dk1"/>
                          </a:solidFill>
                          <a:latin typeface="+mn-lt"/>
                          <a:ea typeface="+mn-ea"/>
                          <a:cs typeface="+mn-cs"/>
                        </a:rPr>
                        <a:t>Dictated by time horizon, usage of funds and size of portfolio</a:t>
                      </a:r>
                    </a:p>
                    <a:p>
                      <a:pPr marL="171450" indent="-171450" algn="l" defTabSz="914400" rtl="0" eaLnBrk="1" latinLnBrk="0" hangingPunct="1">
                        <a:buFont typeface="Arial" panose="020B0604020202020204" pitchFamily="34" charset="0"/>
                        <a:buChar char="•"/>
                      </a:pPr>
                      <a:endParaRPr lang="en-US" sz="1000" kern="1200" dirty="0" smtClean="0">
                        <a:solidFill>
                          <a:schemeClr val="dk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000" kern="1200" dirty="0" smtClean="0">
                          <a:solidFill>
                            <a:schemeClr val="dk1"/>
                          </a:solidFill>
                          <a:latin typeface="+mn-lt"/>
                          <a:ea typeface="+mn-ea"/>
                          <a:cs typeface="+mn-cs"/>
                        </a:rPr>
                        <a:t>If</a:t>
                      </a:r>
                      <a:r>
                        <a:rPr lang="en-US" sz="1000" kern="1200" baseline="0" dirty="0" smtClean="0">
                          <a:solidFill>
                            <a:schemeClr val="dk1"/>
                          </a:solidFill>
                          <a:latin typeface="+mn-lt"/>
                          <a:ea typeface="+mn-ea"/>
                          <a:cs typeface="+mn-cs"/>
                        </a:rPr>
                        <a:t> Investment Policy Statement is utilized, it will provide investment parameters</a:t>
                      </a:r>
                      <a:endParaRPr lang="en-US" sz="1000" kern="1200" dirty="0">
                        <a:solidFill>
                          <a:schemeClr val="dk1"/>
                        </a:solidFill>
                        <a:latin typeface="+mn-lt"/>
                        <a:ea typeface="+mn-ea"/>
                        <a:cs typeface="+mn-cs"/>
                      </a:endParaRPr>
                    </a:p>
                  </a:txBody>
                  <a:tcPr/>
                </a:tc>
                <a:tc>
                  <a:txBody>
                    <a:bodyPr/>
                    <a:lstStyle/>
                    <a:p>
                      <a:pPr marL="171450" indent="-171450" algn="l" defTabSz="914400" rtl="0" eaLnBrk="1" latinLnBrk="0" hangingPunct="1">
                        <a:buFont typeface="Arial" panose="020B0604020202020204" pitchFamily="34" charset="0"/>
                        <a:buChar char="•"/>
                      </a:pPr>
                      <a:r>
                        <a:rPr lang="en-US" sz="1000" kern="1200" dirty="0" smtClean="0">
                          <a:solidFill>
                            <a:schemeClr val="dk1"/>
                          </a:solidFill>
                          <a:latin typeface="+mn-lt"/>
                          <a:ea typeface="+mn-ea"/>
                          <a:cs typeface="+mn-cs"/>
                        </a:rPr>
                        <a:t>Investment Policy Statement provides specific guidelines as to investments permitted, for example: Government Bonds, High Yielding Bonds, Domestic Stock and International Stocks</a:t>
                      </a:r>
                    </a:p>
                    <a:p>
                      <a:pPr marL="171450" indent="-171450" algn="l" defTabSz="914400" rtl="0" eaLnBrk="1" latinLnBrk="0" hangingPunct="1">
                        <a:buFont typeface="Arial" panose="020B0604020202020204" pitchFamily="34" charset="0"/>
                        <a:buChar char="•"/>
                      </a:pPr>
                      <a:r>
                        <a:rPr lang="en-US" sz="1000" kern="1200" dirty="0" smtClean="0">
                          <a:solidFill>
                            <a:schemeClr val="dk1"/>
                          </a:solidFill>
                          <a:latin typeface="+mn-lt"/>
                          <a:ea typeface="+mn-ea"/>
                          <a:cs typeface="+mn-cs"/>
                        </a:rPr>
                        <a:t>Generally, states mission, distribution criteria</a:t>
                      </a:r>
                      <a:r>
                        <a:rPr lang="en-US" sz="1000" kern="1200" baseline="0" dirty="0" smtClean="0">
                          <a:solidFill>
                            <a:schemeClr val="dk1"/>
                          </a:solidFill>
                          <a:latin typeface="+mn-lt"/>
                          <a:ea typeface="+mn-ea"/>
                          <a:cs typeface="+mn-cs"/>
                        </a:rPr>
                        <a:t> and goals for investments</a:t>
                      </a:r>
                      <a:endParaRPr lang="en-US" sz="1000" kern="120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Participant directed accounts are offered fiduciary protection through Section 404c of ERISA</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Plan Document must request 404c protection</a:t>
                      </a:r>
                    </a:p>
                    <a:p>
                      <a:pPr marL="171450" indent="-171450">
                        <a:buFont typeface="Arial" panose="020B0604020202020204" pitchFamily="34" charset="0"/>
                        <a:buChar char="•"/>
                      </a:pPr>
                      <a:r>
                        <a:rPr lang="en-US" sz="1000" kern="1200" dirty="0" smtClean="0">
                          <a:solidFill>
                            <a:schemeClr val="dk1"/>
                          </a:solidFill>
                          <a:effectLst/>
                          <a:latin typeface="+mn-lt"/>
                          <a:ea typeface="+mn-ea"/>
                          <a:cs typeface="+mn-cs"/>
                        </a:rPr>
                        <a:t>Investment/Finance</a:t>
                      </a:r>
                      <a:r>
                        <a:rPr lang="en-US" sz="1000" kern="1200" baseline="0" dirty="0" smtClean="0">
                          <a:solidFill>
                            <a:schemeClr val="dk1"/>
                          </a:solidFill>
                          <a:effectLst/>
                          <a:latin typeface="+mn-lt"/>
                          <a:ea typeface="+mn-ea"/>
                          <a:cs typeface="+mn-cs"/>
                        </a:rPr>
                        <a:t> Committee work with Adviser/Broker to determine choices</a:t>
                      </a:r>
                      <a:endParaRPr lang="en-US" sz="1000" kern="1200" dirty="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4049495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295636" y="1052736"/>
            <a:ext cx="7344816" cy="463220"/>
          </a:xfrm>
        </p:spPr>
        <p:txBody>
          <a:bodyPr/>
          <a:lstStyle/>
          <a:p>
            <a:pPr eaLnBrk="1" hangingPunct="1"/>
            <a:r>
              <a:rPr lang="en-US" sz="2800" dirty="0" smtClean="0">
                <a:latin typeface="Myriad Pro" pitchFamily="34" charset="0"/>
                <a:cs typeface="Myriad Pro" pitchFamily="34" charset="0"/>
              </a:rPr>
              <a:t/>
            </a:r>
            <a:br>
              <a:rPr lang="en-US" sz="2800" dirty="0" smtClean="0">
                <a:latin typeface="Myriad Pro" pitchFamily="34" charset="0"/>
                <a:cs typeface="Myriad Pro" pitchFamily="34" charset="0"/>
              </a:rPr>
            </a:br>
            <a:r>
              <a:rPr lang="en-US" sz="2800" dirty="0" smtClean="0">
                <a:latin typeface="Myriad Pro" pitchFamily="34" charset="0"/>
                <a:cs typeface="Myriad Pro" pitchFamily="34" charset="0"/>
              </a:rPr>
              <a:t>     </a:t>
            </a:r>
            <a:r>
              <a:rPr lang="en-US" dirty="0" smtClean="0">
                <a:latin typeface="Myriad Pro" pitchFamily="34" charset="0"/>
                <a:cs typeface="Myriad Pro" pitchFamily="34" charset="0"/>
              </a:rPr>
              <a:t>Investment Committee Fiduciary Obligations</a:t>
            </a:r>
          </a:p>
        </p:txBody>
      </p:sp>
      <p:sp>
        <p:nvSpPr>
          <p:cNvPr id="4" name="Content Placeholder 3"/>
          <p:cNvSpPr>
            <a:spLocks noGrp="1"/>
          </p:cNvSpPr>
          <p:nvPr>
            <p:ph idx="4294967295"/>
          </p:nvPr>
        </p:nvSpPr>
        <p:spPr>
          <a:xfrm>
            <a:off x="719572" y="2168860"/>
            <a:ext cx="7467600" cy="3352800"/>
          </a:xfrm>
          <a:prstGeom prst="rect">
            <a:avLst/>
          </a:prstGeom>
        </p:spPr>
        <p:txBody>
          <a:bodyPr/>
          <a:lstStyle/>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a:solidFill>
                  <a:schemeClr val="tx1">
                    <a:lumMod val="75000"/>
                    <a:lumOff val="25000"/>
                  </a:schemeClr>
                </a:solidFill>
                <a:latin typeface="Myriad Pro"/>
                <a:ea typeface="ＭＳ Ｐゴシック" charset="-128"/>
                <a:cs typeface="ＭＳ Ｐゴシック" charset="-128"/>
              </a:rPr>
              <a:t>A fiduciary is a person who has power and obligation to act on behalf of another under circumstances that require total trust, good faith and honesty</a:t>
            </a:r>
            <a:r>
              <a:rPr lang="en-US" sz="1800" dirty="0" smtClean="0">
                <a:solidFill>
                  <a:schemeClr val="tx1">
                    <a:lumMod val="75000"/>
                    <a:lumOff val="25000"/>
                  </a:schemeClr>
                </a:solidFill>
                <a:latin typeface="Myriad Pro"/>
                <a:ea typeface="ＭＳ Ｐゴシック" charset="-128"/>
                <a:cs typeface="ＭＳ Ｐゴシック" charset="-128"/>
              </a:rPr>
              <a:t>.</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endParaRPr lang="en-US" sz="18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a:solidFill>
                  <a:schemeClr val="tx1">
                    <a:lumMod val="75000"/>
                    <a:lumOff val="25000"/>
                  </a:schemeClr>
                </a:solidFill>
                <a:latin typeface="Myriad Pro"/>
                <a:ea typeface="ＭＳ Ｐゴシック" charset="-128"/>
                <a:cs typeface="ＭＳ Ｐゴシック" charset="-128"/>
              </a:rPr>
              <a:t>In addition, a fiduciary should have greater knowledge and expertise about the matters being handled and is held to a higher standard of conduct and trust above that of a stranger or casual business person</a:t>
            </a:r>
            <a:r>
              <a:rPr lang="en-US" sz="1800" dirty="0" smtClean="0">
                <a:solidFill>
                  <a:schemeClr val="tx1">
                    <a:lumMod val="75000"/>
                    <a:lumOff val="25000"/>
                  </a:schemeClr>
                </a:solidFill>
                <a:latin typeface="Myriad Pro"/>
                <a:ea typeface="ＭＳ Ｐゴシック" charset="-128"/>
                <a:cs typeface="ＭＳ Ｐゴシック" charset="-128"/>
              </a:rPr>
              <a:t>.</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endParaRPr lang="en-US" sz="18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endParaRPr lang="en-US" sz="1800" dirty="0">
              <a:solidFill>
                <a:schemeClr val="tx1">
                  <a:lumMod val="75000"/>
                  <a:lumOff val="25000"/>
                </a:schemeClr>
              </a:solidFill>
              <a:latin typeface="Myriad Pro"/>
              <a:ea typeface="ＭＳ Ｐゴシック" charset="-128"/>
              <a:cs typeface="ＭＳ Ｐゴシック" charset="-128"/>
            </a:endParaRPr>
          </a:p>
        </p:txBody>
      </p:sp>
      <p:sp>
        <p:nvSpPr>
          <p:cNvPr id="5" name="Rectangular Callout 4"/>
          <p:cNvSpPr/>
          <p:nvPr/>
        </p:nvSpPr>
        <p:spPr>
          <a:xfrm>
            <a:off x="2231740" y="4509120"/>
            <a:ext cx="4680520" cy="2052228"/>
          </a:xfrm>
          <a:prstGeom prst="wedgeRect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100" b="1" dirty="0">
                <a:solidFill>
                  <a:srgbClr val="000000"/>
                </a:solidFill>
                <a:latin typeface="Arial"/>
                <a:ea typeface="Times New Roman"/>
              </a:rPr>
              <a:t>Uniform Prudent Management of Institutional Funds Act (UPMIFA</a:t>
            </a:r>
            <a:r>
              <a:rPr lang="en-US" sz="1050" dirty="0" smtClean="0">
                <a:solidFill>
                  <a:srgbClr val="000000"/>
                </a:solidFill>
                <a:latin typeface="Arial"/>
                <a:ea typeface="Times New Roman"/>
              </a:rPr>
              <a:t>)</a:t>
            </a:r>
          </a:p>
          <a:p>
            <a:endParaRPr lang="en-US" sz="1100" dirty="0" smtClean="0">
              <a:solidFill>
                <a:srgbClr val="000000"/>
              </a:solidFill>
              <a:latin typeface="Arial"/>
              <a:ea typeface="Times New Roman"/>
            </a:endParaRPr>
          </a:p>
          <a:p>
            <a:endParaRPr lang="en-US" sz="1100" dirty="0">
              <a:solidFill>
                <a:srgbClr val="000000"/>
              </a:solidFill>
              <a:latin typeface="Arial"/>
              <a:ea typeface="Times New Roman"/>
            </a:endParaRPr>
          </a:p>
          <a:p>
            <a:r>
              <a:rPr lang="en-US" sz="1100" dirty="0">
                <a:solidFill>
                  <a:srgbClr val="000000"/>
                </a:solidFill>
                <a:latin typeface="Arial"/>
                <a:ea typeface="Times New Roman"/>
                <a:hlinkClick r:id="rId3"/>
              </a:rPr>
              <a:t>http://</a:t>
            </a:r>
            <a:r>
              <a:rPr lang="en-US" sz="1100" dirty="0" smtClean="0">
                <a:solidFill>
                  <a:srgbClr val="000000"/>
                </a:solidFill>
                <a:latin typeface="Arial"/>
                <a:ea typeface="Times New Roman"/>
                <a:hlinkClick r:id="rId3"/>
              </a:rPr>
              <a:t>uniformlaws.org/ActSummary.aspx?title=Prudent%20Management%20of%20Institutional%20Funds%20Act</a:t>
            </a:r>
            <a:endParaRPr lang="en-US" sz="1100" dirty="0" smtClean="0">
              <a:solidFill>
                <a:srgbClr val="000000"/>
              </a:solidFill>
              <a:latin typeface="Arial"/>
              <a:ea typeface="Times New Roman"/>
            </a:endParaRPr>
          </a:p>
          <a:p>
            <a:endParaRPr lang="en-US" sz="1100" b="1" dirty="0">
              <a:solidFill>
                <a:srgbClr val="000000"/>
              </a:solidFill>
              <a:latin typeface="Arial"/>
              <a:ea typeface="Times New Roman"/>
            </a:endParaRPr>
          </a:p>
          <a:p>
            <a:r>
              <a:rPr lang="en-US" sz="1100" b="1" dirty="0" smtClean="0">
                <a:solidFill>
                  <a:srgbClr val="000000"/>
                </a:solidFill>
                <a:latin typeface="Arial"/>
                <a:ea typeface="Times New Roman"/>
              </a:rPr>
              <a:t>UPMIFA ACT</a:t>
            </a:r>
          </a:p>
          <a:p>
            <a:endParaRPr lang="en-US" sz="1100" dirty="0">
              <a:solidFill>
                <a:srgbClr val="000000"/>
              </a:solidFill>
              <a:latin typeface="Arial"/>
              <a:ea typeface="Times New Roman"/>
            </a:endParaRPr>
          </a:p>
          <a:p>
            <a:pPr marL="0" marR="0">
              <a:spcBef>
                <a:spcPts val="0"/>
              </a:spcBef>
              <a:spcAft>
                <a:spcPts val="0"/>
              </a:spcAft>
            </a:pPr>
            <a:r>
              <a:rPr lang="en-US" sz="1100" dirty="0">
                <a:ea typeface="Times New Roman"/>
                <a:cs typeface="Times New Roman"/>
              </a:rPr>
              <a:t> </a:t>
            </a:r>
            <a:r>
              <a:rPr lang="en-US" sz="1100" u="sng" dirty="0" smtClean="0">
                <a:solidFill>
                  <a:srgbClr val="000000"/>
                </a:solidFill>
                <a:ea typeface="Times New Roman"/>
                <a:cs typeface="Times New Roman"/>
                <a:hlinkClick r:id="rId4"/>
              </a:rPr>
              <a:t>http</a:t>
            </a:r>
            <a:r>
              <a:rPr lang="en-US" sz="1100" u="sng" dirty="0">
                <a:solidFill>
                  <a:srgbClr val="000000"/>
                </a:solidFill>
                <a:ea typeface="Times New Roman"/>
                <a:cs typeface="Times New Roman"/>
                <a:hlinkClick r:id="rId4"/>
              </a:rPr>
              <a:t>://www.uniformlaws.org/shared/docs/prudent%20mgt%20of%20institutional%20funds/upmifa_final_06.pdf</a:t>
            </a:r>
            <a:endParaRPr lang="en-US" sz="1100" dirty="0">
              <a:ea typeface="Times New Roman"/>
              <a:cs typeface="Times New Roman"/>
            </a:endParaRPr>
          </a:p>
          <a:p>
            <a:endParaRPr lang="en-US" sz="1100" dirty="0" smtClean="0">
              <a:solidFill>
                <a:srgbClr val="34349C"/>
              </a:solidFill>
              <a:latin typeface="Arial"/>
              <a:ea typeface="Times New Roman"/>
            </a:endParaRPr>
          </a:p>
          <a:p>
            <a:endParaRPr lang="en-US" sz="1100" dirty="0">
              <a:solidFill>
                <a:srgbClr val="000000"/>
              </a:solidFill>
              <a:latin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453612"/>
            <a:ext cx="7765814" cy="463220"/>
          </a:xfrm>
        </p:spPr>
        <p:txBody>
          <a:bodyPr/>
          <a:lstStyle/>
          <a:p>
            <a:r>
              <a:rPr lang="en-US" sz="2800" dirty="0">
                <a:latin typeface="Myriad Pro" pitchFamily="34" charset="0"/>
                <a:cs typeface="Myriad Pro" pitchFamily="34" charset="0"/>
              </a:rPr>
              <a:t>    </a:t>
            </a:r>
            <a:r>
              <a:rPr lang="en-US" sz="2000" dirty="0">
                <a:latin typeface="Myriad Pro" pitchFamily="34" charset="0"/>
                <a:cs typeface="Myriad Pro" pitchFamily="34" charset="0"/>
              </a:rPr>
              <a:t>Investment </a:t>
            </a:r>
            <a:r>
              <a:rPr lang="en-US" sz="2000" dirty="0" smtClean="0">
                <a:latin typeface="Myriad Pro" pitchFamily="34" charset="0"/>
                <a:cs typeface="Myriad Pro" pitchFamily="34" charset="0"/>
              </a:rPr>
              <a:t>Committee </a:t>
            </a:r>
            <a:r>
              <a:rPr lang="en-US" sz="2000" b="1" dirty="0" smtClean="0">
                <a:latin typeface="Myriad Pro" pitchFamily="34" charset="0"/>
                <a:cs typeface="Myriad Pro" pitchFamily="34" charset="0"/>
              </a:rPr>
              <a:t>Primary Fiduciary </a:t>
            </a:r>
            <a:r>
              <a:rPr lang="en-US" sz="2000" b="1" dirty="0">
                <a:latin typeface="Myriad Pro" pitchFamily="34" charset="0"/>
                <a:cs typeface="Myriad Pro" pitchFamily="34" charset="0"/>
              </a:rPr>
              <a:t>Responsibilities</a:t>
            </a:r>
          </a:p>
        </p:txBody>
      </p:sp>
      <p:sp>
        <p:nvSpPr>
          <p:cNvPr id="7" name="TextBox 6"/>
          <p:cNvSpPr txBox="1"/>
          <p:nvPr/>
        </p:nvSpPr>
        <p:spPr>
          <a:xfrm>
            <a:off x="1259632" y="2168860"/>
            <a:ext cx="7416824" cy="3308598"/>
          </a:xfrm>
          <a:prstGeom prst="rect">
            <a:avLst/>
          </a:prstGeom>
          <a:noFill/>
        </p:spPr>
        <p:txBody>
          <a:bodyPr wrap="square" rtlCol="0">
            <a:spAutoFit/>
          </a:bodyPr>
          <a:lstStyle/>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Understand Legal </a:t>
            </a:r>
            <a:r>
              <a:rPr lang="en-US" sz="1600" dirty="0" smtClean="0">
                <a:solidFill>
                  <a:schemeClr val="tx1">
                    <a:lumMod val="75000"/>
                    <a:lumOff val="25000"/>
                  </a:schemeClr>
                </a:solidFill>
                <a:latin typeface="Myriad Pro"/>
                <a:ea typeface="ＭＳ Ｐゴシック" charset="-128"/>
                <a:cs typeface="ＭＳ Ｐゴシック" charset="-128"/>
              </a:rPr>
              <a:t>Framework</a:t>
            </a:r>
            <a:endParaRPr lang="en-US" sz="1600" dirty="0">
              <a:solidFill>
                <a:schemeClr val="tx1">
                  <a:lumMod val="75000"/>
                  <a:lumOff val="25000"/>
                </a:schemeClr>
              </a:solidFill>
              <a:latin typeface="Myriad Pro"/>
              <a:ea typeface="ＭＳ Ｐゴシック" charset="-128"/>
              <a:cs typeface="ＭＳ Ｐゴシック" charset="-128"/>
            </a:endParaRPr>
          </a:p>
          <a:p>
            <a:pPr marL="560070" lvl="1" indent="-285750" defTabSz="457200" eaLnBrk="1" hangingPunct="1">
              <a:spcBef>
                <a:spcPts val="0"/>
              </a:spcBef>
              <a:spcAft>
                <a:spcPts val="600"/>
              </a:spcAft>
              <a:buClr>
                <a:srgbClr val="FFBD40"/>
              </a:buClr>
              <a:buFont typeface="Arial" pitchFamily="34" charset="0"/>
              <a:buChar char="•"/>
            </a:pPr>
            <a:r>
              <a:rPr lang="en-US" sz="1400" dirty="0" smtClean="0">
                <a:solidFill>
                  <a:schemeClr val="tx1">
                    <a:lumMod val="75000"/>
                    <a:lumOff val="25000"/>
                  </a:schemeClr>
                </a:solidFill>
                <a:latin typeface="Myriad Pro"/>
                <a:ea typeface="ＭＳ Ｐゴシック" charset="-128"/>
                <a:cs typeface="+mn-cs"/>
              </a:rPr>
              <a:t>Endowment, Pension, 403(b), Restricted/Unrestricted</a:t>
            </a:r>
            <a:endParaRPr lang="en-US" sz="1400" dirty="0">
              <a:solidFill>
                <a:schemeClr val="tx1">
                  <a:lumMod val="75000"/>
                  <a:lumOff val="25000"/>
                </a:schemeClr>
              </a:solidFill>
              <a:latin typeface="Myriad Pro"/>
              <a:ea typeface="ＭＳ Ｐゴシック" charset="-128"/>
              <a:cs typeface="+mn-cs"/>
            </a:endParaRP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Investment Committee </a:t>
            </a:r>
            <a:r>
              <a:rPr lang="en-US" sz="1600" dirty="0" smtClean="0">
                <a:solidFill>
                  <a:schemeClr val="tx1">
                    <a:lumMod val="75000"/>
                    <a:lumOff val="25000"/>
                  </a:schemeClr>
                </a:solidFill>
                <a:latin typeface="Myriad Pro"/>
                <a:ea typeface="ＭＳ Ｐゴシック" charset="-128"/>
                <a:cs typeface="ＭＳ Ｐゴシック" charset="-128"/>
              </a:rPr>
              <a:t>By-Laws</a:t>
            </a:r>
            <a:endParaRPr lang="en-US" sz="1600" dirty="0">
              <a:solidFill>
                <a:schemeClr val="tx1">
                  <a:lumMod val="75000"/>
                  <a:lumOff val="25000"/>
                </a:schemeClr>
              </a:solidFill>
              <a:latin typeface="Myriad Pro"/>
              <a:ea typeface="ＭＳ Ｐゴシック" charset="-128"/>
              <a:cs typeface="ＭＳ Ｐゴシック" charset="-128"/>
            </a:endParaRP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Roles and Responsibilities are Defined </a:t>
            </a:r>
            <a:r>
              <a:rPr lang="en-US" sz="1600" dirty="0" smtClean="0">
                <a:solidFill>
                  <a:schemeClr val="tx1">
                    <a:lumMod val="75000"/>
                    <a:lumOff val="25000"/>
                  </a:schemeClr>
                </a:solidFill>
                <a:latin typeface="Myriad Pro"/>
                <a:ea typeface="ＭＳ Ｐゴシック" charset="-128"/>
                <a:cs typeface="ＭＳ Ｐゴシック" charset="-128"/>
              </a:rPr>
              <a:t>and Acknowledged </a:t>
            </a:r>
            <a:r>
              <a:rPr lang="en-US" sz="1600" dirty="0">
                <a:solidFill>
                  <a:schemeClr val="tx1">
                    <a:lumMod val="75000"/>
                    <a:lumOff val="25000"/>
                  </a:schemeClr>
                </a:solidFill>
                <a:latin typeface="Myriad Pro"/>
                <a:ea typeface="ＭＳ Ｐゴシック" charset="-128"/>
                <a:cs typeface="ＭＳ Ｐゴシック" charset="-128"/>
              </a:rPr>
              <a:t>in </a:t>
            </a:r>
            <a:r>
              <a:rPr lang="en-US" sz="1600" dirty="0" smtClean="0">
                <a:solidFill>
                  <a:schemeClr val="tx1">
                    <a:lumMod val="75000"/>
                    <a:lumOff val="25000"/>
                  </a:schemeClr>
                </a:solidFill>
                <a:latin typeface="Myriad Pro"/>
                <a:ea typeface="ＭＳ Ｐゴシック" charset="-128"/>
                <a:cs typeface="ＭＳ Ｐゴシック" charset="-128"/>
              </a:rPr>
              <a:t>Writing </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Conflict of Interest Policy (Self-Dealing)</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Conduct Regular Meetings</a:t>
            </a:r>
          </a:p>
          <a:p>
            <a:pPr marL="560070" lvl="1" indent="-285750" defTabSz="457200" eaLnBrk="1" hangingPunct="1">
              <a:spcBef>
                <a:spcPts val="0"/>
              </a:spcBef>
              <a:spcAft>
                <a:spcPts val="600"/>
              </a:spcAft>
              <a:buClr>
                <a:srgbClr val="FFBD40"/>
              </a:buClr>
              <a:buFont typeface="Arial" pitchFamily="34" charset="0"/>
              <a:buChar char="•"/>
              <a:tabLst>
                <a:tab pos="250795" algn="l"/>
              </a:tabLst>
            </a:pPr>
            <a:r>
              <a:rPr lang="en-US" sz="1400" dirty="0">
                <a:solidFill>
                  <a:schemeClr val="tx1">
                    <a:lumMod val="75000"/>
                    <a:lumOff val="25000"/>
                  </a:schemeClr>
                </a:solidFill>
                <a:latin typeface="Myriad Pro"/>
                <a:ea typeface="ＭＳ Ｐゴシック" charset="-128"/>
                <a:cs typeface="+mn-cs"/>
              </a:rPr>
              <a:t>Agenda and Meeting </a:t>
            </a:r>
            <a:r>
              <a:rPr lang="en-US" sz="1400" dirty="0" smtClean="0">
                <a:solidFill>
                  <a:schemeClr val="tx1">
                    <a:lumMod val="75000"/>
                    <a:lumOff val="25000"/>
                  </a:schemeClr>
                </a:solidFill>
                <a:latin typeface="Myriad Pro"/>
                <a:ea typeface="ＭＳ Ｐゴシック" charset="-128"/>
                <a:cs typeface="+mn-cs"/>
              </a:rPr>
              <a:t>Minutes</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a:solidFill>
                  <a:schemeClr val="tx1">
                    <a:lumMod val="75000"/>
                    <a:lumOff val="25000"/>
                  </a:schemeClr>
                </a:solidFill>
                <a:latin typeface="Myriad Pro"/>
                <a:ea typeface="ＭＳ Ｐゴシック" charset="-128"/>
                <a:cs typeface="ＭＳ Ｐゴシック" charset="-128"/>
              </a:rPr>
              <a:t>Determine Investment Responsibility of Investment </a:t>
            </a:r>
            <a:r>
              <a:rPr lang="en-US" sz="1600" dirty="0" smtClean="0">
                <a:solidFill>
                  <a:schemeClr val="tx1">
                    <a:lumMod val="75000"/>
                    <a:lumOff val="25000"/>
                  </a:schemeClr>
                </a:solidFill>
                <a:latin typeface="Myriad Pro"/>
                <a:ea typeface="ＭＳ Ｐゴシック" charset="-128"/>
                <a:cs typeface="ＭＳ Ｐゴシック" charset="-128"/>
              </a:rPr>
              <a:t>Committee</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Self Review of Investment Committee</a:t>
            </a:r>
          </a:p>
          <a:p>
            <a:pPr marL="285750" lvl="1" indent="-285750" defTabSz="998421" eaLnBrk="1" hangingPunct="1">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Stay Informed of Changes in Legal Environment</a:t>
            </a:r>
            <a:endParaRPr lang="en-US" sz="1600" dirty="0">
              <a:solidFill>
                <a:schemeClr val="tx1">
                  <a:lumMod val="75000"/>
                  <a:lumOff val="25000"/>
                </a:schemeClr>
              </a:solidFill>
              <a:latin typeface="Myriad Pro"/>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708" y="1381604"/>
            <a:ext cx="6361659" cy="463220"/>
          </a:xfrm>
        </p:spPr>
        <p:txBody>
          <a:bodyPr/>
          <a:lstStyle/>
          <a:p>
            <a:r>
              <a:rPr lang="en-US" sz="2800" dirty="0" smtClean="0">
                <a:latin typeface="Myriad Pro" pitchFamily="34" charset="0"/>
                <a:cs typeface="Myriad Pro" pitchFamily="34" charset="0"/>
              </a:rPr>
              <a:t>Investment Committee </a:t>
            </a:r>
            <a:r>
              <a:rPr lang="en-US" sz="2800" b="1" dirty="0" smtClean="0">
                <a:latin typeface="Myriad Pro" pitchFamily="34" charset="0"/>
                <a:cs typeface="Myriad Pro" pitchFamily="34" charset="0"/>
              </a:rPr>
              <a:t>Activities</a:t>
            </a:r>
            <a:endParaRPr lang="en-US" sz="2800" b="1" dirty="0">
              <a:latin typeface="Myriad Pro" pitchFamily="34" charset="0"/>
              <a:cs typeface="Myriad Pro" pitchFamily="34" charset="0"/>
            </a:endParaRPr>
          </a:p>
        </p:txBody>
      </p:sp>
      <p:sp>
        <p:nvSpPr>
          <p:cNvPr id="3" name="Content Placeholder 2"/>
          <p:cNvSpPr>
            <a:spLocks noGrp="1"/>
          </p:cNvSpPr>
          <p:nvPr>
            <p:ph idx="4294967295"/>
          </p:nvPr>
        </p:nvSpPr>
        <p:spPr>
          <a:xfrm>
            <a:off x="2360984" y="2380456"/>
            <a:ext cx="7467600" cy="3352800"/>
          </a:xfrm>
          <a:prstGeom prst="rect">
            <a:avLst/>
          </a:prstGeom>
        </p:spPr>
        <p:txBody>
          <a:bodyPr/>
          <a:lstStyle/>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a:solidFill>
                  <a:schemeClr val="tx1">
                    <a:lumMod val="75000"/>
                    <a:lumOff val="25000"/>
                  </a:schemeClr>
                </a:solidFill>
                <a:latin typeface="Myriad Pro"/>
                <a:ea typeface="ＭＳ Ｐゴシック" charset="-128"/>
                <a:cs typeface="ＭＳ Ｐゴシック" charset="-128"/>
              </a:rPr>
              <a:t>Define </a:t>
            </a:r>
            <a:r>
              <a:rPr lang="en-US" sz="1800" dirty="0" smtClean="0">
                <a:solidFill>
                  <a:schemeClr val="tx1">
                    <a:lumMod val="75000"/>
                    <a:lumOff val="25000"/>
                  </a:schemeClr>
                </a:solidFill>
                <a:latin typeface="Myriad Pro"/>
                <a:ea typeface="ＭＳ Ｐゴシック" charset="-128"/>
                <a:cs typeface="ＭＳ Ｐゴシック" charset="-128"/>
              </a:rPr>
              <a:t>Committee Responsibility</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Develop an Investment </a:t>
            </a:r>
            <a:r>
              <a:rPr lang="en-US" sz="1800" dirty="0">
                <a:solidFill>
                  <a:schemeClr val="tx1">
                    <a:lumMod val="75000"/>
                    <a:lumOff val="25000"/>
                  </a:schemeClr>
                </a:solidFill>
                <a:latin typeface="Myriad Pro"/>
                <a:ea typeface="ＭＳ Ｐゴシック" charset="-128"/>
                <a:cs typeface="ＭＳ Ｐゴシック" charset="-128"/>
              </a:rPr>
              <a:t>Policy </a:t>
            </a:r>
            <a:r>
              <a:rPr lang="en-US" sz="1800" dirty="0" smtClean="0">
                <a:solidFill>
                  <a:schemeClr val="tx1">
                    <a:lumMod val="75000"/>
                    <a:lumOff val="25000"/>
                  </a:schemeClr>
                </a:solidFill>
                <a:latin typeface="Myriad Pro"/>
                <a:ea typeface="ＭＳ Ｐゴシック" charset="-128"/>
                <a:cs typeface="ＭＳ Ｐゴシック" charset="-128"/>
              </a:rPr>
              <a:t>Statement</a:t>
            </a:r>
            <a:endParaRPr lang="en-US" sz="18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Select and Monitor </a:t>
            </a:r>
            <a:r>
              <a:rPr lang="en-US" sz="1800" dirty="0">
                <a:solidFill>
                  <a:schemeClr val="tx1">
                    <a:lumMod val="75000"/>
                    <a:lumOff val="25000"/>
                  </a:schemeClr>
                </a:solidFill>
                <a:latin typeface="Myriad Pro"/>
                <a:ea typeface="ＭＳ Ｐゴシック" charset="-128"/>
                <a:cs typeface="ＭＳ Ｐゴシック" charset="-128"/>
              </a:rPr>
              <a:t>Investment </a:t>
            </a:r>
            <a:r>
              <a:rPr lang="en-US" sz="1800" dirty="0" smtClean="0">
                <a:solidFill>
                  <a:schemeClr val="tx1">
                    <a:lumMod val="75000"/>
                    <a:lumOff val="25000"/>
                  </a:schemeClr>
                </a:solidFill>
                <a:latin typeface="Myriad Pro"/>
                <a:ea typeface="ＭＳ Ｐゴシック" charset="-128"/>
                <a:cs typeface="ＭＳ Ｐゴシック" charset="-128"/>
              </a:rPr>
              <a:t>Managers</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a:solidFill>
                  <a:schemeClr val="tx1">
                    <a:lumMod val="75000"/>
                    <a:lumOff val="25000"/>
                  </a:schemeClr>
                </a:solidFill>
                <a:latin typeface="Myriad Pro"/>
                <a:ea typeface="ＭＳ Ｐゴシック" charset="-128"/>
                <a:cs typeface="ＭＳ Ｐゴシック" charset="-128"/>
              </a:rPr>
              <a:t>Develop an RFP </a:t>
            </a:r>
            <a:r>
              <a:rPr lang="en-US" sz="1800" dirty="0" smtClean="0">
                <a:solidFill>
                  <a:schemeClr val="tx1">
                    <a:lumMod val="75000"/>
                    <a:lumOff val="25000"/>
                  </a:schemeClr>
                </a:solidFill>
                <a:latin typeface="Myriad Pro"/>
                <a:ea typeface="ＭＳ Ｐゴシック" charset="-128"/>
                <a:cs typeface="ＭＳ Ｐゴシック" charset="-128"/>
              </a:rPr>
              <a:t>Process</a:t>
            </a:r>
            <a:endParaRPr lang="en-US" sz="18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800" dirty="0" smtClean="0">
                <a:solidFill>
                  <a:schemeClr val="tx1">
                    <a:lumMod val="75000"/>
                    <a:lumOff val="25000"/>
                  </a:schemeClr>
                </a:solidFill>
                <a:latin typeface="Myriad Pro"/>
                <a:ea typeface="ＭＳ Ｐゴシック" charset="-128"/>
                <a:cs typeface="ＭＳ Ｐゴシック" charset="-128"/>
              </a:rPr>
              <a:t>Document Process</a:t>
            </a:r>
          </a:p>
          <a:p>
            <a:pPr marL="0" lvl="1" indent="0" defTabSz="998421" fontAlgn="base">
              <a:spcBef>
                <a:spcPts val="0"/>
              </a:spcBef>
              <a:spcAft>
                <a:spcPts val="600"/>
              </a:spcAft>
              <a:buClr>
                <a:srgbClr val="FFBD40"/>
              </a:buClr>
              <a:buNone/>
              <a:tabLst>
                <a:tab pos="250795" algn="l"/>
              </a:tabLst>
            </a:pPr>
            <a:endParaRPr lang="en-US" sz="1800" dirty="0">
              <a:solidFill>
                <a:schemeClr val="tx1">
                  <a:lumMod val="75000"/>
                  <a:lumOff val="25000"/>
                </a:schemeClr>
              </a:solidFill>
              <a:latin typeface="Myriad Pro"/>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1171" y="1057568"/>
            <a:ext cx="6649690" cy="463220"/>
          </a:xfrm>
        </p:spPr>
        <p:txBody>
          <a:bodyPr/>
          <a:lstStyle/>
          <a:p>
            <a:pPr algn="ctr"/>
            <a:r>
              <a:rPr lang="en-US" sz="2000" b="1" dirty="0" smtClean="0">
                <a:latin typeface="Myriad Pro" pitchFamily="34" charset="0"/>
                <a:cs typeface="Myriad Pro" pitchFamily="34" charset="0"/>
              </a:rPr>
              <a:t>What Is An Investment </a:t>
            </a:r>
            <a:r>
              <a:rPr lang="en-US" sz="2000" b="1" dirty="0">
                <a:latin typeface="Myriad Pro" pitchFamily="34" charset="0"/>
                <a:cs typeface="Myriad Pro" pitchFamily="34" charset="0"/>
              </a:rPr>
              <a:t>Policy </a:t>
            </a:r>
            <a:r>
              <a:rPr lang="en-US" sz="2000" b="1" dirty="0" smtClean="0">
                <a:latin typeface="Myriad Pro" pitchFamily="34" charset="0"/>
                <a:cs typeface="Myriad Pro" pitchFamily="34" charset="0"/>
              </a:rPr>
              <a:t>Statement ?</a:t>
            </a:r>
            <a:endParaRPr lang="en-US" sz="2000" b="1" dirty="0">
              <a:latin typeface="Myriad Pro" pitchFamily="34" charset="0"/>
              <a:cs typeface="Myriad Pro" pitchFamily="34" charset="0"/>
            </a:endParaRPr>
          </a:p>
        </p:txBody>
      </p:sp>
      <p:sp>
        <p:nvSpPr>
          <p:cNvPr id="3" name="Content Placeholder 2"/>
          <p:cNvSpPr>
            <a:spLocks noGrp="1"/>
          </p:cNvSpPr>
          <p:nvPr>
            <p:ph idx="4294967295"/>
          </p:nvPr>
        </p:nvSpPr>
        <p:spPr>
          <a:xfrm>
            <a:off x="647564" y="2564904"/>
            <a:ext cx="8280920" cy="3028764"/>
          </a:xfrm>
          <a:prstGeom prst="rect">
            <a:avLst/>
          </a:prstGeom>
        </p:spPr>
        <p:txBody>
          <a:bodyPr/>
          <a:lstStyle/>
          <a:p>
            <a:pPr marL="0" lvl="1" indent="0" defTabSz="998421" fontAlgn="base">
              <a:spcBef>
                <a:spcPts val="0"/>
              </a:spcBef>
              <a:spcAft>
                <a:spcPts val="600"/>
              </a:spcAft>
              <a:buClr>
                <a:srgbClr val="FFBD40"/>
              </a:buClr>
              <a:buNone/>
              <a:tabLst>
                <a:tab pos="250795" algn="l"/>
              </a:tabLst>
            </a:pPr>
            <a:r>
              <a:rPr lang="en-US" sz="1600" b="1" dirty="0" smtClean="0">
                <a:solidFill>
                  <a:schemeClr val="tx1">
                    <a:lumMod val="75000"/>
                    <a:lumOff val="25000"/>
                  </a:schemeClr>
                </a:solidFill>
                <a:latin typeface="Myriad Pro"/>
                <a:ea typeface="ＭＳ Ｐゴシック" charset="-128"/>
                <a:cs typeface="ＭＳ Ｐゴシック" charset="-128"/>
              </a:rPr>
              <a:t>Key Components</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Maintain Written Detailed Policy</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Outline Objectives and Purpose</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Determine Investment Strategy</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Set Asset </a:t>
            </a:r>
            <a:r>
              <a:rPr lang="en-US" sz="1600" dirty="0">
                <a:solidFill>
                  <a:schemeClr val="tx1">
                    <a:lumMod val="75000"/>
                    <a:lumOff val="25000"/>
                  </a:schemeClr>
                </a:solidFill>
                <a:latin typeface="Myriad Pro"/>
                <a:ea typeface="ＭＳ Ｐゴシック" charset="-128"/>
                <a:cs typeface="ＭＳ Ｐゴシック" charset="-128"/>
              </a:rPr>
              <a:t>Allocation </a:t>
            </a:r>
            <a:r>
              <a:rPr lang="en-US" sz="1600" dirty="0" smtClean="0">
                <a:solidFill>
                  <a:schemeClr val="tx1">
                    <a:lumMod val="75000"/>
                    <a:lumOff val="25000"/>
                  </a:schemeClr>
                </a:solidFill>
                <a:latin typeface="Myriad Pro"/>
                <a:ea typeface="ＭＳ Ｐゴシック" charset="-128"/>
                <a:cs typeface="ＭＳ Ｐゴシック" charset="-128"/>
              </a:rPr>
              <a:t>and Diversification Guidelines</a:t>
            </a:r>
          </a:p>
          <a:p>
            <a:pPr marL="560070" lvl="1" defTabSz="457200" fontAlgn="base">
              <a:spcBef>
                <a:spcPts val="0"/>
              </a:spcBef>
              <a:spcAft>
                <a:spcPts val="600"/>
              </a:spcAft>
              <a:buClr>
                <a:srgbClr val="FFBD40"/>
              </a:buClr>
              <a:buFont typeface="Arial" pitchFamily="34" charset="0"/>
              <a:buChar char="•"/>
              <a:tabLst>
                <a:tab pos="250795" algn="l"/>
              </a:tabLst>
            </a:pPr>
            <a:r>
              <a:rPr lang="en-US" sz="1400" dirty="0">
                <a:solidFill>
                  <a:schemeClr val="tx1">
                    <a:lumMod val="75000"/>
                    <a:lumOff val="25000"/>
                  </a:schemeClr>
                </a:solidFill>
                <a:latin typeface="Myriad Pro"/>
                <a:ea typeface="ＭＳ Ｐゴシック" charset="-128"/>
              </a:rPr>
              <a:t>Stocks, Bonds, Cash</a:t>
            </a: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Establish Payout Policy and Cash Flow Requirements</a:t>
            </a:r>
            <a:endParaRPr lang="en-US" sz="1600" dirty="0">
              <a:solidFill>
                <a:schemeClr val="tx1">
                  <a:lumMod val="75000"/>
                  <a:lumOff val="25000"/>
                </a:schemeClr>
              </a:solidFill>
              <a:latin typeface="Myriad Pro"/>
              <a:ea typeface="ＭＳ Ｐゴシック" charset="-128"/>
              <a:cs typeface="ＭＳ Ｐゴシック" charset="-128"/>
            </a:endParaRPr>
          </a:p>
          <a:p>
            <a:pPr marL="285750" lvl="1" defTabSz="998421" fontAlgn="base">
              <a:spcBef>
                <a:spcPts val="0"/>
              </a:spcBef>
              <a:spcAft>
                <a:spcPts val="600"/>
              </a:spcAft>
              <a:buClr>
                <a:srgbClr val="FFBD40"/>
              </a:buClr>
              <a:buFont typeface="Arial" panose="020B0604020202020204" pitchFamily="34" charset="0"/>
              <a:buChar char="•"/>
              <a:tabLst>
                <a:tab pos="250795" algn="l"/>
              </a:tabLst>
            </a:pPr>
            <a:r>
              <a:rPr lang="en-US" sz="1600" dirty="0" smtClean="0">
                <a:solidFill>
                  <a:schemeClr val="tx1">
                    <a:lumMod val="75000"/>
                    <a:lumOff val="25000"/>
                  </a:schemeClr>
                </a:solidFill>
                <a:latin typeface="Myriad Pro"/>
                <a:ea typeface="ＭＳ Ｐゴシック" charset="-128"/>
                <a:cs typeface="ＭＳ Ｐゴシック" charset="-128"/>
              </a:rPr>
              <a:t> Determine Permitted Investments</a:t>
            </a:r>
          </a:p>
          <a:p>
            <a:pPr marL="560070" lvl="1" defTabSz="457200" fontAlgn="base">
              <a:spcBef>
                <a:spcPts val="0"/>
              </a:spcBef>
              <a:spcAft>
                <a:spcPts val="600"/>
              </a:spcAft>
              <a:buClr>
                <a:srgbClr val="FFBD40"/>
              </a:buClr>
              <a:buFont typeface="Arial" pitchFamily="34" charset="0"/>
              <a:buChar char="•"/>
              <a:tabLst>
                <a:tab pos="250795" algn="l"/>
              </a:tabLst>
            </a:pPr>
            <a:r>
              <a:rPr lang="en-US" sz="1400" dirty="0">
                <a:solidFill>
                  <a:schemeClr val="tx1">
                    <a:lumMod val="75000"/>
                    <a:lumOff val="25000"/>
                  </a:schemeClr>
                </a:solidFill>
                <a:latin typeface="Myriad Pro"/>
                <a:ea typeface="ＭＳ Ｐゴシック" charset="-128"/>
              </a:rPr>
              <a:t>Large, Mid, Small Company </a:t>
            </a:r>
            <a:r>
              <a:rPr lang="en-US" sz="1400" dirty="0" smtClean="0">
                <a:solidFill>
                  <a:schemeClr val="tx1">
                    <a:lumMod val="75000"/>
                    <a:lumOff val="25000"/>
                  </a:schemeClr>
                </a:solidFill>
                <a:latin typeface="Myriad Pro"/>
                <a:ea typeface="ＭＳ Ｐゴシック" charset="-128"/>
              </a:rPr>
              <a:t>Stocks</a:t>
            </a:r>
          </a:p>
          <a:p>
            <a:pPr marL="560070" lvl="1" defTabSz="457200" fontAlgn="base">
              <a:spcBef>
                <a:spcPts val="0"/>
              </a:spcBef>
              <a:spcAft>
                <a:spcPts val="600"/>
              </a:spcAft>
              <a:buClr>
                <a:srgbClr val="FFBD40"/>
              </a:buClr>
              <a:buFont typeface="Arial" pitchFamily="34" charset="0"/>
              <a:buChar char="•"/>
              <a:tabLst>
                <a:tab pos="250795" algn="l"/>
              </a:tabLst>
            </a:pPr>
            <a:r>
              <a:rPr lang="en-US" sz="1400" dirty="0" smtClean="0">
                <a:solidFill>
                  <a:schemeClr val="tx1">
                    <a:lumMod val="75000"/>
                    <a:lumOff val="25000"/>
                  </a:schemeClr>
                </a:solidFill>
                <a:latin typeface="Myriad Pro"/>
                <a:ea typeface="ＭＳ Ｐゴシック" charset="-128"/>
              </a:rPr>
              <a:t>Treasury, Government, Corporate Bonds</a:t>
            </a:r>
          </a:p>
          <a:p>
            <a:pPr marL="560070" lvl="1" defTabSz="457200" fontAlgn="base">
              <a:spcBef>
                <a:spcPts val="0"/>
              </a:spcBef>
              <a:spcAft>
                <a:spcPts val="600"/>
              </a:spcAft>
              <a:buClr>
                <a:srgbClr val="FFBD40"/>
              </a:buClr>
              <a:buFont typeface="Arial" pitchFamily="34" charset="0"/>
              <a:buChar char="•"/>
              <a:tabLst>
                <a:tab pos="250795" algn="l"/>
              </a:tabLst>
            </a:pPr>
            <a:r>
              <a:rPr lang="en-US" sz="1400" dirty="0" smtClean="0">
                <a:solidFill>
                  <a:schemeClr val="tx1">
                    <a:lumMod val="75000"/>
                    <a:lumOff val="25000"/>
                  </a:schemeClr>
                </a:solidFill>
                <a:latin typeface="Myriad Pro"/>
                <a:ea typeface="ＭＳ Ｐゴシック" charset="-128"/>
              </a:rPr>
              <a:t>International Stocks/Bonds, Alternative Classes (REITS, Venture Capital, Private Equity, Hedge Funds)</a:t>
            </a:r>
            <a:endParaRPr lang="en-US" sz="1400" dirty="0">
              <a:solidFill>
                <a:schemeClr val="tx1">
                  <a:lumMod val="75000"/>
                  <a:lumOff val="25000"/>
                </a:schemeClr>
              </a:solidFill>
              <a:latin typeface="Myriad Pro"/>
              <a:ea typeface="ＭＳ Ｐゴシック" charset="-128"/>
            </a:endParaRPr>
          </a:p>
          <a:p>
            <a:pPr lvl="1">
              <a:buNone/>
            </a:pPr>
            <a:endParaRPr lang="en-US" dirty="0" smtClean="0"/>
          </a:p>
          <a:p>
            <a:pPr lvl="1">
              <a:buNone/>
            </a:pPr>
            <a:endParaRPr lang="en-US" dirty="0" smtClean="0"/>
          </a:p>
          <a:p>
            <a:pPr lvl="1"/>
            <a:endParaRPr lang="en-US" sz="2400" dirty="0" smtClean="0"/>
          </a:p>
        </p:txBody>
      </p:sp>
      <p:sp>
        <p:nvSpPr>
          <p:cNvPr id="4" name="Rectangle 3"/>
          <p:cNvSpPr/>
          <p:nvPr/>
        </p:nvSpPr>
        <p:spPr>
          <a:xfrm>
            <a:off x="539552" y="1700808"/>
            <a:ext cx="8136904" cy="738664"/>
          </a:xfrm>
          <a:prstGeom prst="rect">
            <a:avLst/>
          </a:prstGeom>
          <a:ln w="19050">
            <a:solidFill>
              <a:schemeClr val="tx1"/>
            </a:solidFill>
          </a:ln>
        </p:spPr>
        <p:txBody>
          <a:bodyPr wrap="square">
            <a:spAutoFit/>
          </a:bodyPr>
          <a:lstStyle/>
          <a:p>
            <a:pPr indent="-125730" defTabSz="457200">
              <a:spcBef>
                <a:spcPts val="0"/>
              </a:spcBef>
              <a:spcAft>
                <a:spcPts val="600"/>
              </a:spcAft>
              <a:buClr>
                <a:srgbClr val="FFBD40"/>
              </a:buClr>
              <a:tabLst>
                <a:tab pos="250795" algn="l"/>
              </a:tabLst>
            </a:pPr>
            <a:r>
              <a:rPr lang="en-US" sz="1400" dirty="0" smtClean="0">
                <a:solidFill>
                  <a:schemeClr val="tx1">
                    <a:lumMod val="75000"/>
                    <a:lumOff val="25000"/>
                  </a:schemeClr>
                </a:solidFill>
                <a:latin typeface="Myriad Pro"/>
                <a:ea typeface="ＭＳ Ｐゴシック" charset="-128"/>
              </a:rPr>
              <a:t>An </a:t>
            </a:r>
            <a:r>
              <a:rPr lang="en-US" sz="1400" dirty="0">
                <a:solidFill>
                  <a:schemeClr val="tx1">
                    <a:lumMod val="75000"/>
                    <a:lumOff val="25000"/>
                  </a:schemeClr>
                </a:solidFill>
                <a:latin typeface="Myriad Pro"/>
                <a:ea typeface="ＭＳ Ｐゴシック" charset="-128"/>
              </a:rPr>
              <a:t>Investment Policy Statement (IPS) is the foundation on which your financial future is built. </a:t>
            </a:r>
            <a:r>
              <a:rPr lang="en-US" sz="1400" dirty="0" smtClean="0">
                <a:solidFill>
                  <a:schemeClr val="tx1">
                    <a:lumMod val="75000"/>
                    <a:lumOff val="25000"/>
                  </a:schemeClr>
                </a:solidFill>
                <a:latin typeface="Myriad Pro"/>
                <a:ea typeface="ＭＳ Ｐゴシック" charset="-128"/>
              </a:rPr>
              <a:t> An </a:t>
            </a:r>
            <a:r>
              <a:rPr lang="en-US" sz="1400" dirty="0">
                <a:solidFill>
                  <a:schemeClr val="tx1">
                    <a:lumMod val="75000"/>
                    <a:lumOff val="25000"/>
                  </a:schemeClr>
                </a:solidFill>
                <a:latin typeface="Myriad Pro"/>
                <a:ea typeface="ＭＳ Ｐゴシック" charset="-128"/>
              </a:rPr>
              <a:t>IPS creates the map future trustees, and stakeholders, will follow and interpret…It is your financial charter, or constitution</a:t>
            </a:r>
            <a:r>
              <a:rPr lang="en-US" sz="1400" dirty="0" smtClean="0">
                <a:solidFill>
                  <a:schemeClr val="tx1">
                    <a:lumMod val="75000"/>
                    <a:lumOff val="25000"/>
                  </a:schemeClr>
                </a:solidFill>
                <a:latin typeface="Myriad Pro"/>
                <a:ea typeface="ＭＳ Ｐゴシック" charset="-128"/>
              </a:rPr>
              <a:t>.</a:t>
            </a:r>
            <a:endParaRPr lang="en-US" sz="1600" dirty="0">
              <a:solidFill>
                <a:schemeClr val="tx1">
                  <a:lumMod val="75000"/>
                  <a:lumOff val="25000"/>
                </a:schemeClr>
              </a:solidFill>
              <a:latin typeface="Myriad Pro"/>
              <a:ea typeface="ＭＳ Ｐゴシック" charset="-128"/>
            </a:endParaRPr>
          </a:p>
        </p:txBody>
      </p:sp>
    </p:spTree>
    <p:extLst>
      <p:ext uri="{BB962C8B-B14F-4D97-AF65-F5344CB8AC3E}">
        <p14:creationId xmlns:p14="http://schemas.microsoft.com/office/powerpoint/2010/main" val="2010074906"/>
      </p:ext>
    </p:extLst>
  </p:cSld>
  <p:clrMapOvr>
    <a:masterClrMapping/>
  </p:clrMapOvr>
  <p:timing>
    <p:tnLst>
      <p:par>
        <p:cTn id="1" dur="indefinite" restart="never" nodeType="tmRoot"/>
      </p:par>
    </p:tnLst>
  </p:timing>
</p:sld>
</file>

<file path=ppt/theme/theme1.xml><?xml version="1.0" encoding="utf-8"?>
<a:theme xmlns:a="http://schemas.openxmlformats.org/drawingml/2006/main" name="12_IMG_cover">
  <a:themeElements>
    <a:clrScheme name="IMG">
      <a:dk1>
        <a:srgbClr val="666666"/>
      </a:dk1>
      <a:lt1>
        <a:sysClr val="window" lastClr="FFFFFF"/>
      </a:lt1>
      <a:dk2>
        <a:srgbClr val="000066"/>
      </a:dk2>
      <a:lt2>
        <a:srgbClr val="CCCCCC"/>
      </a:lt2>
      <a:accent1>
        <a:srgbClr val="0099FF"/>
      </a:accent1>
      <a:accent2>
        <a:srgbClr val="FFCC00"/>
      </a:accent2>
      <a:accent3>
        <a:srgbClr val="9A9A9A"/>
      </a:accent3>
      <a:accent4>
        <a:srgbClr val="006699"/>
      </a:accent4>
      <a:accent5>
        <a:srgbClr val="996666"/>
      </a:accent5>
      <a:accent6>
        <a:srgbClr val="996633"/>
      </a:accent6>
      <a:hlink>
        <a:srgbClr val="000000"/>
      </a:hlink>
      <a:folHlink>
        <a:srgbClr val="CC99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IMG_cov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IMG_cov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ocCategory xmlns="23719b08-dba9-49cf-916c-44a8e82d3dff" xsi:nil="true"/>
    <DocType xmlns="23719b08-dba9-49cf-916c-44a8e82d3df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0A577B678906A41A7BBA7FED2B2892F" ma:contentTypeVersion="2" ma:contentTypeDescription="Create a new document." ma:contentTypeScope="" ma:versionID="ab9783ee6a77f00f863b6fb92f0fcc30">
  <xsd:schema xmlns:xsd="http://www.w3.org/2001/XMLSchema" xmlns:p="http://schemas.microsoft.com/office/2006/metadata/properties" xmlns:ns2="23719b08-dba9-49cf-916c-44a8e82d3dff" targetNamespace="http://schemas.microsoft.com/office/2006/metadata/properties" ma:root="true" ma:fieldsID="a12a957163d5768bd79d45df291629b7" ns2:_="">
    <xsd:import namespace="23719b08-dba9-49cf-916c-44a8e82d3dff"/>
    <xsd:element name="properties">
      <xsd:complexType>
        <xsd:sequence>
          <xsd:element name="documentManagement">
            <xsd:complexType>
              <xsd:all>
                <xsd:element ref="ns2:DocType" minOccurs="0"/>
                <xsd:element ref="ns2:DocCategory" minOccurs="0"/>
              </xsd:all>
            </xsd:complexType>
          </xsd:element>
        </xsd:sequence>
      </xsd:complexType>
    </xsd:element>
  </xsd:schema>
  <xsd:schema xmlns:xsd="http://www.w3.org/2001/XMLSchema" xmlns:dms="http://schemas.microsoft.com/office/2006/documentManagement/types" targetNamespace="23719b08-dba9-49cf-916c-44a8e82d3dff" elementFormDefault="qualified">
    <xsd:import namespace="http://schemas.microsoft.com/office/2006/documentManagement/types"/>
    <xsd:element name="DocType" ma:index="8" nillable="true" ma:displayName="DocType" ma:list="{bbe4e94d-0e8f-4453-a251-1364f48df742}" ma:internalName="DocType" ma:showField="Title">
      <xsd:simpleType>
        <xsd:restriction base="dms:Lookup"/>
      </xsd:simpleType>
    </xsd:element>
    <xsd:element name="DocCategory" ma:index="9" nillable="true" ma:displayName="DocCategory" ma:list="{5be62078-9cab-4480-936b-76b376ae93cc}" ma:internalName="DocCategory" ma:showField="Title">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79DAFCEF-2EC2-4D19-8733-CB64818BA70E}">
  <ds:schemaRefs>
    <ds:schemaRef ds:uri="23719b08-dba9-49cf-916c-44a8e82d3dff"/>
    <ds:schemaRef ds:uri="http://purl.org/dc/elements/1.1/"/>
    <ds:schemaRef ds:uri="http://www.w3.org/XML/1998/namespace"/>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1FA688C-A46C-4473-B705-07C10ECEC3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719b08-dba9-49cf-916c-44a8e82d3dff"/>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998DEC55-F7FB-44F6-B33C-875CEED5BF7C}">
  <ds:schemaRefs>
    <ds:schemaRef ds:uri="http://schemas.microsoft.com/sharepoint/v3/contenttype/forms"/>
  </ds:schemaRefs>
</ds:datastoreItem>
</file>

<file path=customXml/itemProps4.xml><?xml version="1.0" encoding="utf-8"?>
<ds:datastoreItem xmlns:ds="http://schemas.openxmlformats.org/officeDocument/2006/customXml" ds:itemID="{6812F86F-89AD-4183-AAE2-DC242C872537}">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4234</TotalTime>
  <Words>1456</Words>
  <Application>Microsoft Office PowerPoint</Application>
  <PresentationFormat>On-screen Show (4:3)</PresentationFormat>
  <Paragraphs>267</Paragraphs>
  <Slides>19</Slides>
  <Notes>16</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12_IMG_cover</vt:lpstr>
      <vt:lpstr>IMG_cover</vt:lpstr>
      <vt:lpstr>Custom Design</vt:lpstr>
      <vt:lpstr>1_IMG_cover</vt:lpstr>
      <vt:lpstr>Investments &amp; Endowments A Primer for Nonprofit Leaders</vt:lpstr>
      <vt:lpstr>Investment Management Group</vt:lpstr>
      <vt:lpstr>Speaker Bios</vt:lpstr>
      <vt:lpstr>Agenda</vt:lpstr>
      <vt:lpstr>Investments / Endowment Comparison</vt:lpstr>
      <vt:lpstr>      Investment Committee Fiduciary Obligations</vt:lpstr>
      <vt:lpstr>    Investment Committee Primary Fiduciary Responsibilities</vt:lpstr>
      <vt:lpstr>Investment Committee Activities</vt:lpstr>
      <vt:lpstr>What Is An Investment Policy Statement ?</vt:lpstr>
      <vt:lpstr>Investment Policy Statement (Cont.)</vt:lpstr>
      <vt:lpstr>     When It’s Time to Hire an Investment Manager  </vt:lpstr>
      <vt:lpstr>           RFP Process</vt:lpstr>
      <vt:lpstr>The Four P’s – People, Philosophy, Process and Performance</vt:lpstr>
      <vt:lpstr> 5. Schedule Manager Interviews</vt:lpstr>
      <vt:lpstr>Document The Process</vt:lpstr>
      <vt:lpstr>Conclusion  and  Thank You!</vt:lpstr>
      <vt:lpstr>Appendix</vt:lpstr>
      <vt:lpstr>Suitability:  Investment Recommendations must be based on income, net worth, investment objectives, risk tolerance and other security holdings.  (http://www.sec.gov/answers/suitability.htm)   </vt:lpstr>
      <vt:lpstr>RFP Evaluation of Finalists</vt:lpstr>
    </vt:vector>
  </TitlesOfParts>
  <Company>Sulier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Sulier</dc:creator>
  <cp:lastModifiedBy>Windows User</cp:lastModifiedBy>
  <cp:revision>544</cp:revision>
  <cp:lastPrinted>2015-05-18T16:34:38Z</cp:lastPrinted>
  <dcterms:created xsi:type="dcterms:W3CDTF">2009-01-28T19:39:39Z</dcterms:created>
  <dcterms:modified xsi:type="dcterms:W3CDTF">2015-05-19T19:01:47Z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