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834" r:id="rId2"/>
    <p:sldMasterId id="2147483870" r:id="rId3"/>
    <p:sldMasterId id="2147483882" r:id="rId4"/>
  </p:sldMasterIdLst>
  <p:notesMasterIdLst>
    <p:notesMasterId r:id="rId38"/>
  </p:notesMasterIdLst>
  <p:handoutMasterIdLst>
    <p:handoutMasterId r:id="rId39"/>
  </p:handoutMasterIdLst>
  <p:sldIdLst>
    <p:sldId id="340" r:id="rId5"/>
    <p:sldId id="367" r:id="rId6"/>
    <p:sldId id="471" r:id="rId7"/>
    <p:sldId id="479" r:id="rId8"/>
    <p:sldId id="410" r:id="rId9"/>
    <p:sldId id="415" r:id="rId10"/>
    <p:sldId id="473" r:id="rId11"/>
    <p:sldId id="474" r:id="rId12"/>
    <p:sldId id="475" r:id="rId13"/>
    <p:sldId id="476" r:id="rId14"/>
    <p:sldId id="477" r:id="rId15"/>
    <p:sldId id="481" r:id="rId16"/>
    <p:sldId id="452" r:id="rId17"/>
    <p:sldId id="464" r:id="rId18"/>
    <p:sldId id="465" r:id="rId19"/>
    <p:sldId id="434" r:id="rId20"/>
    <p:sldId id="371" r:id="rId21"/>
    <p:sldId id="461" r:id="rId22"/>
    <p:sldId id="463" r:id="rId23"/>
    <p:sldId id="487" r:id="rId24"/>
    <p:sldId id="482" r:id="rId25"/>
    <p:sldId id="395" r:id="rId26"/>
    <p:sldId id="458" r:id="rId27"/>
    <p:sldId id="462" r:id="rId28"/>
    <p:sldId id="488" r:id="rId29"/>
    <p:sldId id="485" r:id="rId30"/>
    <p:sldId id="460" r:id="rId31"/>
    <p:sldId id="468" r:id="rId32"/>
    <p:sldId id="489" r:id="rId33"/>
    <p:sldId id="486" r:id="rId34"/>
    <p:sldId id="469" r:id="rId35"/>
    <p:sldId id="480" r:id="rId36"/>
    <p:sldId id="484" r:id="rId37"/>
  </p:sldIdLst>
  <p:sldSz cx="9144000" cy="6858000" type="letter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6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98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0455" autoAdjust="0"/>
  </p:normalViewPr>
  <p:slideViewPr>
    <p:cSldViewPr>
      <p:cViewPr>
        <p:scale>
          <a:sx n="112" d="100"/>
          <a:sy n="112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44" y="-120"/>
      </p:cViewPr>
      <p:guideLst>
        <p:guide orient="horz" pos="296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Brian%20Smith\Dropbox\Danosky%20(2)\PRESENTATIONS%20AND%20WORKSHOPS\Planning\Charts%20for%20PPT%20Scenario%20Planning.xls" TargetMode="External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Brian%20Smith\Dropbox\Danosky%20(2)\PRESENTATIONS%20AND%20WORKSHOPS\Planning\Charts%20for%20PPT%20Crisis%20Management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1641029413472817E-2"/>
          <c:y val="1.4196651809323569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-40000</c:v>
                </c:pt>
                <c:pt idx="1">
                  <c:v>-5000</c:v>
                </c:pt>
                <c:pt idx="2">
                  <c:v>12000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3.86</c:v>
                </c:pt>
                <c:pt idx="1">
                  <c:v>3.12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777000</c:v>
                </c:pt>
                <c:pt idx="1">
                  <c:v>157000</c:v>
                </c:pt>
                <c:pt idx="2">
                  <c:v>125000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6824320"/>
        <c:axId val="56824896"/>
      </c:bubbleChart>
      <c:valAx>
        <c:axId val="56824320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824896"/>
        <c:crossesAt val="2"/>
        <c:crossBetween val="midCat"/>
      </c:valAx>
      <c:valAx>
        <c:axId val="568248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4320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1641029413472817E-2"/>
          <c:y val="1.4196651809323569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-40000</c:v>
                </c:pt>
                <c:pt idx="1">
                  <c:v>-5000</c:v>
                </c:pt>
                <c:pt idx="2">
                  <c:v>12000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3.86</c:v>
                </c:pt>
                <c:pt idx="1">
                  <c:v>3.12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777000</c:v>
                </c:pt>
                <c:pt idx="1">
                  <c:v>157000</c:v>
                </c:pt>
                <c:pt idx="2">
                  <c:v>125000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7074752"/>
        <c:axId val="117075904"/>
      </c:bubbleChart>
      <c:valAx>
        <c:axId val="117074752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075904"/>
        <c:crossesAt val="2"/>
        <c:crossBetween val="midCat"/>
      </c:valAx>
      <c:valAx>
        <c:axId val="11707590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74752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</a:p>
          <a:p>
            <a:pPr>
              <a:defRPr/>
            </a:pPr>
            <a:r>
              <a:rPr lang="en-US" baseline="0"/>
              <a:t>Forecast for the year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7008612174920368E-2"/>
          <c:y val="1.4196651809323569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-77000</c:v>
                </c:pt>
                <c:pt idx="1">
                  <c:v>-5000</c:v>
                </c:pt>
                <c:pt idx="2">
                  <c:v>-13000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3.86</c:v>
                </c:pt>
                <c:pt idx="1">
                  <c:v>3.12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777000</c:v>
                </c:pt>
                <c:pt idx="1">
                  <c:v>157000</c:v>
                </c:pt>
                <c:pt idx="2">
                  <c:v>150000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797312"/>
        <c:axId val="45797888"/>
      </c:bubbleChart>
      <c:valAx>
        <c:axId val="45797312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5797888"/>
        <c:crossesAt val="2"/>
        <c:crossBetween val="midCat"/>
      </c:valAx>
      <c:valAx>
        <c:axId val="4579788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97312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1641029413472817E-2"/>
          <c:y val="1.4196651809323569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-40000</c:v>
                </c:pt>
                <c:pt idx="1">
                  <c:v>-5000</c:v>
                </c:pt>
                <c:pt idx="2">
                  <c:v>12000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3.86</c:v>
                </c:pt>
                <c:pt idx="1">
                  <c:v>3.12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777000</c:v>
                </c:pt>
                <c:pt idx="1">
                  <c:v>157000</c:v>
                </c:pt>
                <c:pt idx="2">
                  <c:v>125000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775040"/>
        <c:axId val="117079360"/>
      </c:bubbleChart>
      <c:valAx>
        <c:axId val="45775040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079360"/>
        <c:crossesAt val="2"/>
        <c:crossBetween val="midCat"/>
      </c:valAx>
      <c:valAx>
        <c:axId val="1170793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75040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</a:p>
          <a:p>
            <a:pPr>
              <a:defRPr/>
            </a:pPr>
            <a:r>
              <a:rPr lang="en-US" baseline="0"/>
              <a:t>Scenario Planning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6722816601412059E-2"/>
          <c:y val="1.3609472997034031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-100000</c:v>
                </c:pt>
                <c:pt idx="1">
                  <c:v>49119</c:v>
                </c:pt>
                <c:pt idx="2">
                  <c:v>-13000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3.86</c:v>
                </c:pt>
                <c:pt idx="1">
                  <c:v>3.8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950000</c:v>
                </c:pt>
                <c:pt idx="1">
                  <c:v>209280</c:v>
                </c:pt>
                <c:pt idx="2">
                  <c:v>150000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7287104"/>
        <c:axId val="47287680"/>
      </c:bubbleChart>
      <c:valAx>
        <c:axId val="47287104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287680"/>
        <c:crossesAt val="2"/>
        <c:crossBetween val="midCat"/>
      </c:valAx>
      <c:valAx>
        <c:axId val="4728768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87104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1641029413472817E-2"/>
          <c:y val="1.4196651809323569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-40000</c:v>
                </c:pt>
                <c:pt idx="1">
                  <c:v>-5000</c:v>
                </c:pt>
                <c:pt idx="2">
                  <c:v>12000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3.86</c:v>
                </c:pt>
                <c:pt idx="1">
                  <c:v>3.12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777000</c:v>
                </c:pt>
                <c:pt idx="1">
                  <c:v>157000</c:v>
                </c:pt>
                <c:pt idx="2">
                  <c:v>125000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775616"/>
        <c:axId val="129298368"/>
      </c:bubbleChart>
      <c:valAx>
        <c:axId val="45775616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9298368"/>
        <c:crossesAt val="2"/>
        <c:crossBetween val="midCat"/>
      </c:valAx>
      <c:valAx>
        <c:axId val="12929836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75616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Mission</a:t>
            </a:r>
            <a:r>
              <a:rPr lang="en-US" baseline="0"/>
              <a:t> Margin Matrix</a:t>
            </a:r>
          </a:p>
          <a:p>
            <a:pPr>
              <a:defRPr/>
            </a:pPr>
            <a:r>
              <a:rPr lang="en-US" baseline="0"/>
              <a:t>Crisis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3106755475542761E-2"/>
          <c:y val="1.3410106054320206E-2"/>
          <c:w val="0.9138851915657098"/>
          <c:h val="0.97177679171726128"/>
        </c:manualLayout>
      </c:layout>
      <c:bubbleChart>
        <c:varyColors val="1"/>
        <c:ser>
          <c:idx val="0"/>
          <c:order val="0"/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Pt>
            <c:idx val="3"/>
            <c:invertIfNegative val="0"/>
            <c:bubble3D val="1"/>
          </c:dPt>
          <c:dPt>
            <c:idx val="4"/>
            <c:invertIfNegative val="0"/>
            <c:bubble3D val="1"/>
          </c:dPt>
          <c:dPt>
            <c:idx val="5"/>
            <c:invertIfNegative val="0"/>
            <c:bubble3D val="1"/>
          </c:dPt>
          <c:dPt>
            <c:idx val="6"/>
            <c:invertIfNegative val="0"/>
            <c:bubble3D val="1"/>
          </c:dPt>
          <c:dPt>
            <c:idx val="7"/>
            <c:invertIfNegative val="0"/>
            <c:bubble3D val="1"/>
          </c:dPt>
          <c:dPt>
            <c:idx val="8"/>
            <c:invertIfNegative val="0"/>
            <c:bubble3D val="1"/>
          </c:dPt>
          <c:dPt>
            <c:idx val="9"/>
            <c:invertIfNegative val="0"/>
            <c:bubble3D val="1"/>
          </c:dPt>
          <c:dPt>
            <c:idx val="10"/>
            <c:invertIfNegative val="0"/>
            <c:bubble3D val="1"/>
          </c:dPt>
          <c:dPt>
            <c:idx val="11"/>
            <c:invertIfNegative val="0"/>
            <c:bubble3D val="1"/>
          </c:dPt>
          <c:dPt>
            <c:idx val="12"/>
            <c:invertIfNegative val="0"/>
            <c:bubble3D val="1"/>
          </c:dPt>
          <c:dPt>
            <c:idx val="13"/>
            <c:invertIfNegative val="0"/>
            <c:bubble3D val="1"/>
          </c:dPt>
          <c:dPt>
            <c:idx val="14"/>
            <c:invertIfNegative val="0"/>
            <c:bubble3D val="1"/>
          </c:dPt>
          <c:dPt>
            <c:idx val="15"/>
            <c:invertIfNegative val="0"/>
            <c:bubble3D val="1"/>
          </c:dPt>
          <c:xVal>
            <c:numRef>
              <c:f>'Table for Chart'!$C$5:$C$20</c:f>
              <c:numCache>
                <c:formatCode>_("$"* #,##0_);_("$"* \(#,##0\);_("$"* "-"??_);_(@_)</c:formatCode>
                <c:ptCount val="16"/>
                <c:pt idx="0">
                  <c:v>-225000</c:v>
                </c:pt>
                <c:pt idx="1">
                  <c:v>-5000</c:v>
                </c:pt>
                <c:pt idx="2">
                  <c:v>-13000</c:v>
                </c:pt>
                <c:pt idx="3">
                  <c:v>-7500</c:v>
                </c:pt>
                <c:pt idx="4">
                  <c:v>27750</c:v>
                </c:pt>
                <c:pt idx="5">
                  <c:v>5000</c:v>
                </c:pt>
              </c:numCache>
            </c:numRef>
          </c:xVal>
          <c:yVal>
            <c:numRef>
              <c:f>'Table for Chart'!$D$5:$D$20</c:f>
              <c:numCache>
                <c:formatCode>0.00</c:formatCode>
                <c:ptCount val="16"/>
                <c:pt idx="0">
                  <c:v>2.5</c:v>
                </c:pt>
                <c:pt idx="1">
                  <c:v>3.12</c:v>
                </c:pt>
                <c:pt idx="2">
                  <c:v>3.1</c:v>
                </c:pt>
                <c:pt idx="3">
                  <c:v>3.57</c:v>
                </c:pt>
                <c:pt idx="4">
                  <c:v>1.57</c:v>
                </c:pt>
                <c:pt idx="5">
                  <c:v>1.77</c:v>
                </c:pt>
              </c:numCache>
            </c:numRef>
          </c:yVal>
          <c:bubbleSize>
            <c:numRef>
              <c:f>'Table for Chart'!$E$5:$E$20</c:f>
              <c:numCache>
                <c:formatCode>_("$"* #,##0_);_("$"* \(#,##0\);_("$"* "-"??_);_(@_)</c:formatCode>
                <c:ptCount val="16"/>
                <c:pt idx="0">
                  <c:v>777000</c:v>
                </c:pt>
                <c:pt idx="1">
                  <c:v>157000</c:v>
                </c:pt>
                <c:pt idx="2">
                  <c:v>150000</c:v>
                </c:pt>
                <c:pt idx="3">
                  <c:v>51540</c:v>
                </c:pt>
                <c:pt idx="4">
                  <c:v>75000</c:v>
                </c:pt>
                <c:pt idx="5">
                  <c:v>12000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4805056"/>
        <c:axId val="54805632"/>
      </c:bubbleChart>
      <c:valAx>
        <c:axId val="54805056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805632"/>
        <c:crossesAt val="2"/>
        <c:crossBetween val="midCat"/>
      </c:valAx>
      <c:valAx>
        <c:axId val="5480563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05056"/>
        <c:crossesAt val="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2973A-F080-4924-83D0-FE6F71E91BAB}" type="doc">
      <dgm:prSet loTypeId="urn:microsoft.com/office/officeart/2005/8/layout/v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A135AFF-4D86-459D-9EC1-75F2B9B61028}">
      <dgm:prSet phldrT="[Text]"/>
      <dgm:spPr/>
      <dgm:t>
        <a:bodyPr/>
        <a:lstStyle/>
        <a:p>
          <a:r>
            <a:rPr lang="en-US" b="1" dirty="0" smtClean="0"/>
            <a:t>Evaluate Mission  Effectiveness</a:t>
          </a:r>
          <a:endParaRPr lang="en-US" b="1" dirty="0"/>
        </a:p>
      </dgm:t>
    </dgm:pt>
    <dgm:pt modelId="{597FA8E2-E200-47D6-AD61-9A9D0FFB1A4F}" type="parTrans" cxnId="{D80BF140-FC3F-4703-BCD7-C47C32255E97}">
      <dgm:prSet/>
      <dgm:spPr/>
      <dgm:t>
        <a:bodyPr/>
        <a:lstStyle/>
        <a:p>
          <a:endParaRPr lang="en-US"/>
        </a:p>
      </dgm:t>
    </dgm:pt>
    <dgm:pt modelId="{1C1354C0-97BF-41E7-AF43-2727032E3292}" type="sibTrans" cxnId="{D80BF140-FC3F-4703-BCD7-C47C32255E97}">
      <dgm:prSet/>
      <dgm:spPr/>
      <dgm:t>
        <a:bodyPr/>
        <a:lstStyle/>
        <a:p>
          <a:endParaRPr lang="en-US"/>
        </a:p>
      </dgm:t>
    </dgm:pt>
    <dgm:pt modelId="{6A12BA39-230E-4952-80EF-ECF1DBE3369B}">
      <dgm:prSet phldrT="[Text]"/>
      <dgm:spPr/>
      <dgm:t>
        <a:bodyPr/>
        <a:lstStyle/>
        <a:p>
          <a:pPr marL="0" indent="174625"/>
          <a:r>
            <a:rPr lang="en-US" dirty="0" smtClean="0"/>
            <a:t>Measure outcomes     </a:t>
          </a:r>
          <a:endParaRPr lang="en-US" dirty="0"/>
        </a:p>
      </dgm:t>
    </dgm:pt>
    <dgm:pt modelId="{9BB3BBEF-BD2E-48CF-A23A-124F6EA5316B}" type="parTrans" cxnId="{FB99318B-790F-4802-BCA8-5B042E86F9A6}">
      <dgm:prSet/>
      <dgm:spPr/>
      <dgm:t>
        <a:bodyPr/>
        <a:lstStyle/>
        <a:p>
          <a:endParaRPr lang="en-US"/>
        </a:p>
      </dgm:t>
    </dgm:pt>
    <dgm:pt modelId="{A502D847-4360-4449-8781-ECB1AC982980}" type="sibTrans" cxnId="{FB99318B-790F-4802-BCA8-5B042E86F9A6}">
      <dgm:prSet/>
      <dgm:spPr/>
      <dgm:t>
        <a:bodyPr/>
        <a:lstStyle/>
        <a:p>
          <a:endParaRPr lang="en-US"/>
        </a:p>
      </dgm:t>
    </dgm:pt>
    <dgm:pt modelId="{6FFF8748-77D5-4E7D-BF7D-D3C2BB8DBFB7}">
      <dgm:prSet phldrT="[Text]"/>
      <dgm:spPr/>
      <dgm:t>
        <a:bodyPr/>
        <a:lstStyle/>
        <a:p>
          <a:r>
            <a:rPr lang="en-US" b="1" dirty="0" smtClean="0"/>
            <a:t>Ensure Financial Viability</a:t>
          </a:r>
          <a:endParaRPr lang="en-US" b="1" dirty="0"/>
        </a:p>
      </dgm:t>
    </dgm:pt>
    <dgm:pt modelId="{6AFC1B30-8F17-44CC-A76B-55167616EEE7}" type="parTrans" cxnId="{C864660F-B9E2-4A5F-BCE5-6AD9D67124E5}">
      <dgm:prSet/>
      <dgm:spPr/>
      <dgm:t>
        <a:bodyPr/>
        <a:lstStyle/>
        <a:p>
          <a:endParaRPr lang="en-US"/>
        </a:p>
      </dgm:t>
    </dgm:pt>
    <dgm:pt modelId="{B01ADBD5-9C32-4180-9895-875C44301B3C}" type="sibTrans" cxnId="{C864660F-B9E2-4A5F-BCE5-6AD9D67124E5}">
      <dgm:prSet/>
      <dgm:spPr/>
      <dgm:t>
        <a:bodyPr/>
        <a:lstStyle/>
        <a:p>
          <a:endParaRPr lang="en-US"/>
        </a:p>
      </dgm:t>
    </dgm:pt>
    <dgm:pt modelId="{48ADFDC9-0EBA-48B5-89A6-5DBB9334E1DC}">
      <dgm:prSet phldrT="[Text]"/>
      <dgm:spPr/>
      <dgm:t>
        <a:bodyPr/>
        <a:lstStyle/>
        <a:p>
          <a:pPr marL="347663" indent="-173038"/>
          <a:r>
            <a:rPr lang="en-US" dirty="0" smtClean="0"/>
            <a:t> Ensure adequate resources </a:t>
          </a:r>
          <a:endParaRPr lang="en-US" dirty="0"/>
        </a:p>
      </dgm:t>
    </dgm:pt>
    <dgm:pt modelId="{588D3DBF-D801-415E-B097-902DE1628ABB}" type="parTrans" cxnId="{F15193D8-FE10-4EDC-A870-9BFDCD3A490A}">
      <dgm:prSet/>
      <dgm:spPr/>
      <dgm:t>
        <a:bodyPr/>
        <a:lstStyle/>
        <a:p>
          <a:endParaRPr lang="en-US"/>
        </a:p>
      </dgm:t>
    </dgm:pt>
    <dgm:pt modelId="{89340040-D4D9-4151-8456-E0952D49DAF8}" type="sibTrans" cxnId="{F15193D8-FE10-4EDC-A870-9BFDCD3A490A}">
      <dgm:prSet/>
      <dgm:spPr/>
      <dgm:t>
        <a:bodyPr/>
        <a:lstStyle/>
        <a:p>
          <a:endParaRPr lang="en-US"/>
        </a:p>
      </dgm:t>
    </dgm:pt>
    <dgm:pt modelId="{BEC16F5A-997E-4B44-9BFD-6471B260FF8A}">
      <dgm:prSet phldrT="[Text]"/>
      <dgm:spPr/>
      <dgm:t>
        <a:bodyPr/>
        <a:lstStyle/>
        <a:p>
          <a:pPr marL="282575" indent="-107950"/>
          <a:r>
            <a:rPr lang="en-US" dirty="0" smtClean="0"/>
            <a:t>Consider long-term viability</a:t>
          </a:r>
          <a:endParaRPr lang="en-US" dirty="0"/>
        </a:p>
      </dgm:t>
    </dgm:pt>
    <dgm:pt modelId="{366C7A71-593F-4C81-B6F6-33B2E08BB054}" type="parTrans" cxnId="{C9EE7ACE-9DE0-4F47-B7B9-CFEDB9246B4D}">
      <dgm:prSet/>
      <dgm:spPr/>
      <dgm:t>
        <a:bodyPr/>
        <a:lstStyle/>
        <a:p>
          <a:endParaRPr lang="en-US"/>
        </a:p>
      </dgm:t>
    </dgm:pt>
    <dgm:pt modelId="{63821ABA-9D86-46BB-A491-41B9966059C3}" type="sibTrans" cxnId="{C9EE7ACE-9DE0-4F47-B7B9-CFEDB9246B4D}">
      <dgm:prSet/>
      <dgm:spPr/>
      <dgm:t>
        <a:bodyPr/>
        <a:lstStyle/>
        <a:p>
          <a:endParaRPr lang="en-US"/>
        </a:p>
      </dgm:t>
    </dgm:pt>
    <dgm:pt modelId="{169A91AA-8A6D-4E87-8AB9-BDB3E7EC9620}">
      <dgm:prSet phldrT="[Text]"/>
      <dgm:spPr/>
      <dgm:t>
        <a:bodyPr/>
        <a:lstStyle/>
        <a:p>
          <a:pPr marL="347663" indent="-173038"/>
          <a:r>
            <a:rPr lang="en-US" dirty="0" smtClean="0"/>
            <a:t>Assure long-term sustainability</a:t>
          </a:r>
          <a:endParaRPr lang="en-US" dirty="0"/>
        </a:p>
      </dgm:t>
    </dgm:pt>
    <dgm:pt modelId="{D6FA9EA7-44E0-4B66-A1AC-E7274F53EEEF}" type="parTrans" cxnId="{C609BDCE-28D4-4629-845F-9E2AE7B42A32}">
      <dgm:prSet/>
      <dgm:spPr/>
      <dgm:t>
        <a:bodyPr/>
        <a:lstStyle/>
        <a:p>
          <a:endParaRPr lang="en-US"/>
        </a:p>
      </dgm:t>
    </dgm:pt>
    <dgm:pt modelId="{56F3ABAB-7835-417D-BEDC-4FDDBE5D0945}" type="sibTrans" cxnId="{C609BDCE-28D4-4629-845F-9E2AE7B42A32}">
      <dgm:prSet/>
      <dgm:spPr/>
      <dgm:t>
        <a:bodyPr/>
        <a:lstStyle/>
        <a:p>
          <a:endParaRPr lang="en-US"/>
        </a:p>
      </dgm:t>
    </dgm:pt>
    <dgm:pt modelId="{7E4C6FB2-4EFA-4127-87A0-056D3805358B}" type="pres">
      <dgm:prSet presAssocID="{A752973A-F080-4924-83D0-FE6F71E91B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91C734-1EF0-401C-8DCA-64629BAEE176}" type="pres">
      <dgm:prSet presAssocID="{FA135AFF-4D86-459D-9EC1-75F2B9B61028}" presName="linNode" presStyleCnt="0"/>
      <dgm:spPr/>
      <dgm:t>
        <a:bodyPr/>
        <a:lstStyle/>
        <a:p>
          <a:endParaRPr lang="en-US"/>
        </a:p>
      </dgm:t>
    </dgm:pt>
    <dgm:pt modelId="{A2D0764F-85BB-460B-8D03-45CFE2F82560}" type="pres">
      <dgm:prSet presAssocID="{FA135AFF-4D86-459D-9EC1-75F2B9B61028}" presName="parentShp" presStyleLbl="node1" presStyleIdx="0" presStyleCnt="2" custScaleY="87343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FF61F-B509-4E3B-ACB4-64EA0366891B}" type="pres">
      <dgm:prSet presAssocID="{FA135AFF-4D86-459D-9EC1-75F2B9B6102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AFAC1-E4BB-4730-963F-160938182BE6}" type="pres">
      <dgm:prSet presAssocID="{1C1354C0-97BF-41E7-AF43-2727032E3292}" presName="spacing" presStyleCnt="0"/>
      <dgm:spPr/>
      <dgm:t>
        <a:bodyPr/>
        <a:lstStyle/>
        <a:p>
          <a:endParaRPr lang="en-US"/>
        </a:p>
      </dgm:t>
    </dgm:pt>
    <dgm:pt modelId="{64CC269C-31BA-4029-A806-9F3DAC2485EC}" type="pres">
      <dgm:prSet presAssocID="{6FFF8748-77D5-4E7D-BF7D-D3C2BB8DBFB7}" presName="linNode" presStyleCnt="0"/>
      <dgm:spPr/>
      <dgm:t>
        <a:bodyPr/>
        <a:lstStyle/>
        <a:p>
          <a:endParaRPr lang="en-US"/>
        </a:p>
      </dgm:t>
    </dgm:pt>
    <dgm:pt modelId="{B64337B2-1DAA-403E-9AE8-94089EEF8F5A}" type="pres">
      <dgm:prSet presAssocID="{6FFF8748-77D5-4E7D-BF7D-D3C2BB8DBFB7}" presName="parentShp" presStyleLbl="node1" presStyleIdx="1" presStyleCnt="2" custAng="0" custLinFactNeighborY="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44AAC-FFE6-49C6-815C-01CC4338DA03}" type="pres">
      <dgm:prSet presAssocID="{6FFF8748-77D5-4E7D-BF7D-D3C2BB8DBFB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4660F-B9E2-4A5F-BCE5-6AD9D67124E5}" srcId="{A752973A-F080-4924-83D0-FE6F71E91BAB}" destId="{6FFF8748-77D5-4E7D-BF7D-D3C2BB8DBFB7}" srcOrd="1" destOrd="0" parTransId="{6AFC1B30-8F17-44CC-A76B-55167616EEE7}" sibTransId="{B01ADBD5-9C32-4180-9895-875C44301B3C}"/>
    <dgm:cxn modelId="{D80BF140-FC3F-4703-BCD7-C47C32255E97}" srcId="{A752973A-F080-4924-83D0-FE6F71E91BAB}" destId="{FA135AFF-4D86-459D-9EC1-75F2B9B61028}" srcOrd="0" destOrd="0" parTransId="{597FA8E2-E200-47D6-AD61-9A9D0FFB1A4F}" sibTransId="{1C1354C0-97BF-41E7-AF43-2727032E3292}"/>
    <dgm:cxn modelId="{F15193D8-FE10-4EDC-A870-9BFDCD3A490A}" srcId="{6FFF8748-77D5-4E7D-BF7D-D3C2BB8DBFB7}" destId="{48ADFDC9-0EBA-48B5-89A6-5DBB9334E1DC}" srcOrd="0" destOrd="0" parTransId="{588D3DBF-D801-415E-B097-902DE1628ABB}" sibTransId="{89340040-D4D9-4151-8456-E0952D49DAF8}"/>
    <dgm:cxn modelId="{17DEDA2B-6419-461D-927E-0C6E837671E0}" type="presOf" srcId="{169A91AA-8A6D-4E87-8AB9-BDB3E7EC9620}" destId="{B8544AAC-FFE6-49C6-815C-01CC4338DA03}" srcOrd="0" destOrd="1" presId="urn:microsoft.com/office/officeart/2005/8/layout/vList6"/>
    <dgm:cxn modelId="{84F73B46-9FF4-45BC-85FA-0A54BD8CAC49}" type="presOf" srcId="{6A12BA39-230E-4952-80EF-ECF1DBE3369B}" destId="{F14FF61F-B509-4E3B-ACB4-64EA0366891B}" srcOrd="0" destOrd="0" presId="urn:microsoft.com/office/officeart/2005/8/layout/vList6"/>
    <dgm:cxn modelId="{68649500-4252-4D17-824B-FB417C84D982}" type="presOf" srcId="{48ADFDC9-0EBA-48B5-89A6-5DBB9334E1DC}" destId="{B8544AAC-FFE6-49C6-815C-01CC4338DA03}" srcOrd="0" destOrd="0" presId="urn:microsoft.com/office/officeart/2005/8/layout/vList6"/>
    <dgm:cxn modelId="{FB99318B-790F-4802-BCA8-5B042E86F9A6}" srcId="{FA135AFF-4D86-459D-9EC1-75F2B9B61028}" destId="{6A12BA39-230E-4952-80EF-ECF1DBE3369B}" srcOrd="0" destOrd="0" parTransId="{9BB3BBEF-BD2E-48CF-A23A-124F6EA5316B}" sibTransId="{A502D847-4360-4449-8781-ECB1AC982980}"/>
    <dgm:cxn modelId="{0FBFA602-0668-47C0-85CF-532131C0DC28}" type="presOf" srcId="{FA135AFF-4D86-459D-9EC1-75F2B9B61028}" destId="{A2D0764F-85BB-460B-8D03-45CFE2F82560}" srcOrd="0" destOrd="0" presId="urn:microsoft.com/office/officeart/2005/8/layout/vList6"/>
    <dgm:cxn modelId="{0752C764-3114-4F2A-88D3-86F9D19405F3}" type="presOf" srcId="{A752973A-F080-4924-83D0-FE6F71E91BAB}" destId="{7E4C6FB2-4EFA-4127-87A0-056D3805358B}" srcOrd="0" destOrd="0" presId="urn:microsoft.com/office/officeart/2005/8/layout/vList6"/>
    <dgm:cxn modelId="{83BAE7E4-B786-41B9-973B-1364C48CC4B3}" type="presOf" srcId="{BEC16F5A-997E-4B44-9BFD-6471B260FF8A}" destId="{F14FF61F-B509-4E3B-ACB4-64EA0366891B}" srcOrd="0" destOrd="1" presId="urn:microsoft.com/office/officeart/2005/8/layout/vList6"/>
    <dgm:cxn modelId="{C609BDCE-28D4-4629-845F-9E2AE7B42A32}" srcId="{6FFF8748-77D5-4E7D-BF7D-D3C2BB8DBFB7}" destId="{169A91AA-8A6D-4E87-8AB9-BDB3E7EC9620}" srcOrd="1" destOrd="0" parTransId="{D6FA9EA7-44E0-4B66-A1AC-E7274F53EEEF}" sibTransId="{56F3ABAB-7835-417D-BEDC-4FDDBE5D0945}"/>
    <dgm:cxn modelId="{C9EE7ACE-9DE0-4F47-B7B9-CFEDB9246B4D}" srcId="{FA135AFF-4D86-459D-9EC1-75F2B9B61028}" destId="{BEC16F5A-997E-4B44-9BFD-6471B260FF8A}" srcOrd="1" destOrd="0" parTransId="{366C7A71-593F-4C81-B6F6-33B2E08BB054}" sibTransId="{63821ABA-9D86-46BB-A491-41B9966059C3}"/>
    <dgm:cxn modelId="{C7413329-5CD8-4633-8EF9-F6B35FC5B946}" type="presOf" srcId="{6FFF8748-77D5-4E7D-BF7D-D3C2BB8DBFB7}" destId="{B64337B2-1DAA-403E-9AE8-94089EEF8F5A}" srcOrd="0" destOrd="0" presId="urn:microsoft.com/office/officeart/2005/8/layout/vList6"/>
    <dgm:cxn modelId="{7A3AC950-45D5-4BBE-924C-8FBA40AB5B9A}" type="presParOf" srcId="{7E4C6FB2-4EFA-4127-87A0-056D3805358B}" destId="{3891C734-1EF0-401C-8DCA-64629BAEE176}" srcOrd="0" destOrd="0" presId="urn:microsoft.com/office/officeart/2005/8/layout/vList6"/>
    <dgm:cxn modelId="{4DE01299-0DD6-4B33-92C9-651FFE66B21F}" type="presParOf" srcId="{3891C734-1EF0-401C-8DCA-64629BAEE176}" destId="{A2D0764F-85BB-460B-8D03-45CFE2F82560}" srcOrd="0" destOrd="0" presId="urn:microsoft.com/office/officeart/2005/8/layout/vList6"/>
    <dgm:cxn modelId="{DE7E21D3-6DF8-4DDF-A8F3-BFC5BF2B7814}" type="presParOf" srcId="{3891C734-1EF0-401C-8DCA-64629BAEE176}" destId="{F14FF61F-B509-4E3B-ACB4-64EA0366891B}" srcOrd="1" destOrd="0" presId="urn:microsoft.com/office/officeart/2005/8/layout/vList6"/>
    <dgm:cxn modelId="{B14DAC5B-5120-4387-8B95-D7AD4C453C18}" type="presParOf" srcId="{7E4C6FB2-4EFA-4127-87A0-056D3805358B}" destId="{CEAAFAC1-E4BB-4730-963F-160938182BE6}" srcOrd="1" destOrd="0" presId="urn:microsoft.com/office/officeart/2005/8/layout/vList6"/>
    <dgm:cxn modelId="{C8EC84D6-DF19-4528-B247-B491A2A3759D}" type="presParOf" srcId="{7E4C6FB2-4EFA-4127-87A0-056D3805358B}" destId="{64CC269C-31BA-4029-A806-9F3DAC2485EC}" srcOrd="2" destOrd="0" presId="urn:microsoft.com/office/officeart/2005/8/layout/vList6"/>
    <dgm:cxn modelId="{7DB02D91-3A68-4744-939F-39F4F550A50D}" type="presParOf" srcId="{64CC269C-31BA-4029-A806-9F3DAC2485EC}" destId="{B64337B2-1DAA-403E-9AE8-94089EEF8F5A}" srcOrd="0" destOrd="0" presId="urn:microsoft.com/office/officeart/2005/8/layout/vList6"/>
    <dgm:cxn modelId="{89A8BB49-0D44-45B2-89A7-3EE0445C14C9}" type="presParOf" srcId="{64CC269C-31BA-4029-A806-9F3DAC2485EC}" destId="{B8544AAC-FFE6-49C6-815C-01CC4338DA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4AA22-8833-477C-97B9-0D8605B9E0B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0960B2E-5E4C-4C98-A614-C9A7F274BB94}">
      <dgm:prSet phldrT="[Text]" custT="1"/>
      <dgm:spPr/>
      <dgm:t>
        <a:bodyPr/>
        <a:lstStyle/>
        <a:p>
          <a:r>
            <a:rPr lang="en-US" sz="1800" dirty="0" smtClean="0"/>
            <a:t>Mission</a:t>
          </a:r>
          <a:endParaRPr lang="en-US" sz="1800" dirty="0"/>
        </a:p>
      </dgm:t>
    </dgm:pt>
    <dgm:pt modelId="{4B581A1A-BF0F-4407-B99D-F15FF70CFF7A}" type="parTrans" cxnId="{AD91245B-8483-4DB7-A9C4-B5F33F8AD919}">
      <dgm:prSet/>
      <dgm:spPr/>
      <dgm:t>
        <a:bodyPr/>
        <a:lstStyle/>
        <a:p>
          <a:endParaRPr lang="en-US"/>
        </a:p>
      </dgm:t>
    </dgm:pt>
    <dgm:pt modelId="{CC98E809-9D1A-4507-8D6B-72633753E329}" type="sibTrans" cxnId="{AD91245B-8483-4DB7-A9C4-B5F33F8AD919}">
      <dgm:prSet/>
      <dgm:spPr/>
      <dgm:t>
        <a:bodyPr/>
        <a:lstStyle/>
        <a:p>
          <a:endParaRPr lang="en-US"/>
        </a:p>
      </dgm:t>
    </dgm:pt>
    <dgm:pt modelId="{CE7FE5D7-21B9-4DC7-808B-EC9C742292D1}">
      <dgm:prSet phldrT="[Text]" custT="1"/>
      <dgm:spPr/>
      <dgm:t>
        <a:bodyPr/>
        <a:lstStyle/>
        <a:p>
          <a:r>
            <a:rPr lang="en-US" sz="1800" dirty="0" smtClean="0"/>
            <a:t>Values</a:t>
          </a:r>
          <a:endParaRPr lang="en-US" sz="1800" dirty="0"/>
        </a:p>
      </dgm:t>
    </dgm:pt>
    <dgm:pt modelId="{9E0FA075-7B97-4493-8DCA-F8778CE6ABB0}" type="parTrans" cxnId="{B9E481DD-1C08-4834-A72E-472D58754AA6}">
      <dgm:prSet/>
      <dgm:spPr/>
      <dgm:t>
        <a:bodyPr/>
        <a:lstStyle/>
        <a:p>
          <a:endParaRPr lang="en-US"/>
        </a:p>
      </dgm:t>
    </dgm:pt>
    <dgm:pt modelId="{8CAFEDD6-AF71-4606-94BE-442864FC4790}" type="sibTrans" cxnId="{B9E481DD-1C08-4834-A72E-472D58754AA6}">
      <dgm:prSet/>
      <dgm:spPr/>
      <dgm:t>
        <a:bodyPr/>
        <a:lstStyle/>
        <a:p>
          <a:endParaRPr lang="en-US"/>
        </a:p>
      </dgm:t>
    </dgm:pt>
    <dgm:pt modelId="{E8091F14-CD2C-4A0B-A8AE-AD3CA42A59DA}">
      <dgm:prSet phldrT="[Text]" custT="1"/>
      <dgm:spPr/>
      <dgm:t>
        <a:bodyPr/>
        <a:lstStyle/>
        <a:p>
          <a:r>
            <a:rPr lang="en-US" sz="1800" dirty="0" smtClean="0"/>
            <a:t>Strategic Plan</a:t>
          </a:r>
          <a:endParaRPr lang="en-US" sz="1800" dirty="0"/>
        </a:p>
      </dgm:t>
    </dgm:pt>
    <dgm:pt modelId="{35713C10-92B4-4D9F-99B2-C79EA3C80E11}" type="parTrans" cxnId="{0A590256-FC76-4943-9F64-61BAAFE32505}">
      <dgm:prSet/>
      <dgm:spPr/>
      <dgm:t>
        <a:bodyPr/>
        <a:lstStyle/>
        <a:p>
          <a:endParaRPr lang="en-US"/>
        </a:p>
      </dgm:t>
    </dgm:pt>
    <dgm:pt modelId="{09733369-8743-48EA-8BD3-A656A18881EF}" type="sibTrans" cxnId="{0A590256-FC76-4943-9F64-61BAAFE32505}">
      <dgm:prSet/>
      <dgm:spPr/>
      <dgm:t>
        <a:bodyPr/>
        <a:lstStyle/>
        <a:p>
          <a:endParaRPr lang="en-US"/>
        </a:p>
      </dgm:t>
    </dgm:pt>
    <dgm:pt modelId="{707B14B7-B345-4833-B931-D34A44ADD899}">
      <dgm:prSet phldrT="[Text]" custT="1"/>
      <dgm:spPr/>
      <dgm:t>
        <a:bodyPr/>
        <a:lstStyle/>
        <a:p>
          <a:r>
            <a:rPr lang="en-US" sz="1800" dirty="0" smtClean="0"/>
            <a:t>Organizational Objectives</a:t>
          </a:r>
          <a:endParaRPr lang="en-US" sz="1800" dirty="0"/>
        </a:p>
      </dgm:t>
    </dgm:pt>
    <dgm:pt modelId="{EA7939CF-C808-443A-AF7F-2EBF97495F18}" type="parTrans" cxnId="{AFC2D1CD-CDEA-4911-A623-56C42003AE99}">
      <dgm:prSet/>
      <dgm:spPr/>
      <dgm:t>
        <a:bodyPr/>
        <a:lstStyle/>
        <a:p>
          <a:endParaRPr lang="en-US"/>
        </a:p>
      </dgm:t>
    </dgm:pt>
    <dgm:pt modelId="{7CDDFCAD-356B-4F3C-B39F-853DD4E8A753}" type="sibTrans" cxnId="{AFC2D1CD-CDEA-4911-A623-56C42003AE99}">
      <dgm:prSet/>
      <dgm:spPr/>
      <dgm:t>
        <a:bodyPr/>
        <a:lstStyle/>
        <a:p>
          <a:endParaRPr lang="en-US"/>
        </a:p>
      </dgm:t>
    </dgm:pt>
    <dgm:pt modelId="{81EA671B-5EDC-49F2-8FEF-56F449B78469}">
      <dgm:prSet phldrT="[Text]" custT="1"/>
      <dgm:spPr/>
      <dgm:t>
        <a:bodyPr/>
        <a:lstStyle/>
        <a:p>
          <a:r>
            <a:rPr lang="en-US" sz="1800" dirty="0" smtClean="0"/>
            <a:t>Vision</a:t>
          </a:r>
          <a:endParaRPr lang="en-US" sz="1800" dirty="0"/>
        </a:p>
      </dgm:t>
    </dgm:pt>
    <dgm:pt modelId="{09C8A3FF-8E34-4B65-B37F-CA74F47C0556}" type="sibTrans" cxnId="{76B4F5A2-F764-4E53-90F4-BBCBD6B08D7C}">
      <dgm:prSet/>
      <dgm:spPr/>
      <dgm:t>
        <a:bodyPr/>
        <a:lstStyle/>
        <a:p>
          <a:endParaRPr lang="en-US"/>
        </a:p>
      </dgm:t>
    </dgm:pt>
    <dgm:pt modelId="{791AC024-7090-4504-AA19-CBFF9357E9AB}" type="parTrans" cxnId="{76B4F5A2-F764-4E53-90F4-BBCBD6B08D7C}">
      <dgm:prSet/>
      <dgm:spPr/>
      <dgm:t>
        <a:bodyPr/>
        <a:lstStyle/>
        <a:p>
          <a:endParaRPr lang="en-US"/>
        </a:p>
      </dgm:t>
    </dgm:pt>
    <dgm:pt modelId="{A0E52062-6100-4B12-9414-F7EB98EE6535}">
      <dgm:prSet phldrT="[Text]" custT="1"/>
      <dgm:spPr/>
      <dgm:t>
        <a:bodyPr/>
        <a:lstStyle/>
        <a:p>
          <a:r>
            <a:rPr lang="en-US" sz="1800" dirty="0" smtClean="0"/>
            <a:t>Service Imperatives</a:t>
          </a:r>
          <a:endParaRPr lang="en-US" sz="1800" dirty="0"/>
        </a:p>
      </dgm:t>
    </dgm:pt>
    <dgm:pt modelId="{0EC889E3-247B-4244-9D49-EBAF8BF9424D}" type="sibTrans" cxnId="{92345AB7-B69B-42E3-8248-545EEB610B00}">
      <dgm:prSet/>
      <dgm:spPr/>
      <dgm:t>
        <a:bodyPr/>
        <a:lstStyle/>
        <a:p>
          <a:endParaRPr lang="en-US"/>
        </a:p>
      </dgm:t>
    </dgm:pt>
    <dgm:pt modelId="{38B61A72-37F9-43CD-8BBA-0C272C9FD46E}" type="parTrans" cxnId="{92345AB7-B69B-42E3-8248-545EEB610B00}">
      <dgm:prSet/>
      <dgm:spPr/>
      <dgm:t>
        <a:bodyPr/>
        <a:lstStyle/>
        <a:p>
          <a:endParaRPr lang="en-US"/>
        </a:p>
      </dgm:t>
    </dgm:pt>
    <dgm:pt modelId="{64132633-9169-4ED6-A474-7CEDED8F7F0C}" type="pres">
      <dgm:prSet presAssocID="{0124AA22-8833-477C-97B9-0D8605B9E0B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9B87E5-4439-41CB-9666-2853A758999B}" type="pres">
      <dgm:prSet presAssocID="{10960B2E-5E4C-4C98-A614-C9A7F274BB94}" presName="composite" presStyleCnt="0"/>
      <dgm:spPr/>
    </dgm:pt>
    <dgm:pt modelId="{52A78652-BDBD-46A8-A213-F4B20BCCD4DC}" type="pres">
      <dgm:prSet presAssocID="{10960B2E-5E4C-4C98-A614-C9A7F274BB94}" presName="bentUpArrow1" presStyleLbl="alignImgPlace1" presStyleIdx="0" presStyleCnt="5" custScaleX="199199" custScaleY="156031" custLinFactX="-43540" custLinFactNeighborX="-100000" custLinFactNeighborY="70939"/>
      <dgm:spPr/>
    </dgm:pt>
    <dgm:pt modelId="{C392FBF3-7FDB-4B03-A0C5-7A0C4E73E8D1}" type="pres">
      <dgm:prSet presAssocID="{10960B2E-5E4C-4C98-A614-C9A7F274BB94}" presName="ParentText" presStyleLbl="node1" presStyleIdx="0" presStyleCnt="6" custScaleX="260569" custScaleY="193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A026C-D169-4964-9278-9FCFCB0A2E33}" type="pres">
      <dgm:prSet presAssocID="{10960B2E-5E4C-4C98-A614-C9A7F274BB94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4514A-8BDA-41B1-A58D-84598BADD475}" type="pres">
      <dgm:prSet presAssocID="{CC98E809-9D1A-4507-8D6B-72633753E329}" presName="sibTrans" presStyleCnt="0"/>
      <dgm:spPr/>
    </dgm:pt>
    <dgm:pt modelId="{BAFB29E5-4CF7-4ACE-9338-F1F751DCEB0D}" type="pres">
      <dgm:prSet presAssocID="{CE7FE5D7-21B9-4DC7-808B-EC9C742292D1}" presName="composite" presStyleCnt="0"/>
      <dgm:spPr/>
    </dgm:pt>
    <dgm:pt modelId="{6A3E0225-7851-4141-AD4E-625AC3A4D56D}" type="pres">
      <dgm:prSet presAssocID="{CE7FE5D7-21B9-4DC7-808B-EC9C742292D1}" presName="bentUpArrow1" presStyleLbl="alignImgPlace1" presStyleIdx="1" presStyleCnt="5" custAng="0" custFlipVert="0" custFlipHor="0" custScaleX="250075" custScaleY="127826" custLinFactX="-36435" custLinFactY="9452" custLinFactNeighborX="-100000" custLinFactNeighborY="100000"/>
      <dgm:spPr/>
    </dgm:pt>
    <dgm:pt modelId="{EB25AC7B-CA47-496E-8371-35F61C4DA84B}" type="pres">
      <dgm:prSet presAssocID="{CE7FE5D7-21B9-4DC7-808B-EC9C742292D1}" presName="ParentText" presStyleLbl="node1" presStyleIdx="1" presStyleCnt="6" custScaleX="260569" custScaleY="193499" custLinFactNeighborX="-359" custLinFactNeighborY="11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DB4A9-CA26-4902-B4F7-2ADECC759B56}" type="pres">
      <dgm:prSet presAssocID="{CE7FE5D7-21B9-4DC7-808B-EC9C742292D1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838646F-52D5-4BDC-9859-C740F134E338}" type="pres">
      <dgm:prSet presAssocID="{8CAFEDD6-AF71-4606-94BE-442864FC4790}" presName="sibTrans" presStyleCnt="0"/>
      <dgm:spPr/>
    </dgm:pt>
    <dgm:pt modelId="{EE018C7B-9E3A-4A74-9ECE-BE385C72A00A}" type="pres">
      <dgm:prSet presAssocID="{81EA671B-5EDC-49F2-8FEF-56F449B78469}" presName="composite" presStyleCnt="0"/>
      <dgm:spPr/>
    </dgm:pt>
    <dgm:pt modelId="{1131267F-C99F-4240-B8E2-2A864F085B36}" type="pres">
      <dgm:prSet presAssocID="{81EA671B-5EDC-49F2-8FEF-56F449B78469}" presName="bentUpArrow1" presStyleLbl="alignImgPlace1" presStyleIdx="2" presStyleCnt="5" custScaleX="227699" custScaleY="114707" custLinFactX="-12691" custLinFactY="13293" custLinFactNeighborX="-100000" custLinFactNeighborY="100000"/>
      <dgm:spPr/>
    </dgm:pt>
    <dgm:pt modelId="{8970F50F-3123-4ECC-BDBC-A3D588AC24BA}" type="pres">
      <dgm:prSet presAssocID="{81EA671B-5EDC-49F2-8FEF-56F449B78469}" presName="ParentText" presStyleLbl="node1" presStyleIdx="2" presStyleCnt="6" custScaleX="260569" custScaleY="193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F714-8B1A-40C3-800A-B2344A797A4B}" type="pres">
      <dgm:prSet presAssocID="{81EA671B-5EDC-49F2-8FEF-56F449B78469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955B5-4F82-481F-A29B-6BF6A77B3A3C}" type="pres">
      <dgm:prSet presAssocID="{09C8A3FF-8E34-4B65-B37F-CA74F47C0556}" presName="sibTrans" presStyleCnt="0"/>
      <dgm:spPr/>
    </dgm:pt>
    <dgm:pt modelId="{DC816504-9FD9-46D6-AF2D-17B74CF28AB6}" type="pres">
      <dgm:prSet presAssocID="{E8091F14-CD2C-4A0B-A8AE-AD3CA42A59DA}" presName="composite" presStyleCnt="0"/>
      <dgm:spPr/>
    </dgm:pt>
    <dgm:pt modelId="{F5E4552F-F07B-4C5C-8536-4DF7F32D34E9}" type="pres">
      <dgm:prSet presAssocID="{E8091F14-CD2C-4A0B-A8AE-AD3CA42A59DA}" presName="bentUpArrow1" presStyleLbl="alignImgPlace1" presStyleIdx="3" presStyleCnt="5" custScaleX="204399" custScaleY="120630" custLinFactX="-32901" custLinFactNeighborX="-100000" custLinFactNeighborY="90182"/>
      <dgm:spPr/>
    </dgm:pt>
    <dgm:pt modelId="{D4063161-A007-40CA-B5EC-A271015056C0}" type="pres">
      <dgm:prSet presAssocID="{E8091F14-CD2C-4A0B-A8AE-AD3CA42A59DA}" presName="ParentText" presStyleLbl="node1" presStyleIdx="3" presStyleCnt="6" custScaleX="260569" custScaleY="193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C38B9-32C6-485D-906E-70D5C60366A0}" type="pres">
      <dgm:prSet presAssocID="{E8091F14-CD2C-4A0B-A8AE-AD3CA42A59DA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CE8AD6C-2C1E-4CA3-B59A-5505B9559456}" type="pres">
      <dgm:prSet presAssocID="{09733369-8743-48EA-8BD3-A656A18881EF}" presName="sibTrans" presStyleCnt="0"/>
      <dgm:spPr/>
    </dgm:pt>
    <dgm:pt modelId="{E54E1863-8993-44EC-A812-2C1124039701}" type="pres">
      <dgm:prSet presAssocID="{707B14B7-B345-4833-B931-D34A44ADD899}" presName="composite" presStyleCnt="0"/>
      <dgm:spPr/>
    </dgm:pt>
    <dgm:pt modelId="{F3D5278A-7B67-4D97-BBF7-C7C3C00AE4E3}" type="pres">
      <dgm:prSet presAssocID="{707B14B7-B345-4833-B931-D34A44ADD899}" presName="bentUpArrow1" presStyleLbl="alignImgPlace1" presStyleIdx="4" presStyleCnt="5" custScaleX="231939" custScaleY="164532" custLinFactX="-37684" custLinFactNeighborX="-100000" custLinFactNeighborY="71050"/>
      <dgm:spPr/>
    </dgm:pt>
    <dgm:pt modelId="{72FA47CF-870C-497B-B062-C7CB07670B51}" type="pres">
      <dgm:prSet presAssocID="{707B14B7-B345-4833-B931-D34A44ADD899}" presName="ParentText" presStyleLbl="node1" presStyleIdx="4" presStyleCnt="6" custScaleX="260569" custScaleY="193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DF0E1-3D3F-48A7-93B1-8B6080160872}" type="pres">
      <dgm:prSet presAssocID="{707B14B7-B345-4833-B931-D34A44ADD899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8E1024C-7F4A-49DB-A5A4-C9473E2CDE24}" type="pres">
      <dgm:prSet presAssocID="{7CDDFCAD-356B-4F3C-B39F-853DD4E8A753}" presName="sibTrans" presStyleCnt="0"/>
      <dgm:spPr/>
    </dgm:pt>
    <dgm:pt modelId="{571CA31A-163B-4506-9AE6-2EEBBF2D9DA6}" type="pres">
      <dgm:prSet presAssocID="{A0E52062-6100-4B12-9414-F7EB98EE6535}" presName="composite" presStyleCnt="0"/>
      <dgm:spPr/>
    </dgm:pt>
    <dgm:pt modelId="{30D41A40-4FCC-468B-B582-734C74A47C13}" type="pres">
      <dgm:prSet presAssocID="{A0E52062-6100-4B12-9414-F7EB98EE6535}" presName="ParentText" presStyleLbl="node1" presStyleIdx="5" presStyleCnt="6" custScaleX="260569" custScaleY="1934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CB429-2497-47CB-9C7D-730240910A3D}" type="presOf" srcId="{A0E52062-6100-4B12-9414-F7EB98EE6535}" destId="{30D41A40-4FCC-468B-B582-734C74A47C13}" srcOrd="0" destOrd="0" presId="urn:microsoft.com/office/officeart/2005/8/layout/StepDownProcess"/>
    <dgm:cxn modelId="{D3A9AE21-670F-4183-A53E-2E9C95D1E5EA}" type="presOf" srcId="{10960B2E-5E4C-4C98-A614-C9A7F274BB94}" destId="{C392FBF3-7FDB-4B03-A0C5-7A0C4E73E8D1}" srcOrd="0" destOrd="0" presId="urn:microsoft.com/office/officeart/2005/8/layout/StepDownProcess"/>
    <dgm:cxn modelId="{76B4F5A2-F764-4E53-90F4-BBCBD6B08D7C}" srcId="{0124AA22-8833-477C-97B9-0D8605B9E0BF}" destId="{81EA671B-5EDC-49F2-8FEF-56F449B78469}" srcOrd="2" destOrd="0" parTransId="{791AC024-7090-4504-AA19-CBFF9357E9AB}" sibTransId="{09C8A3FF-8E34-4B65-B37F-CA74F47C0556}"/>
    <dgm:cxn modelId="{CA20B3E0-A3F7-4E9F-9F8C-A275C203A1CF}" type="presOf" srcId="{707B14B7-B345-4833-B931-D34A44ADD899}" destId="{72FA47CF-870C-497B-B062-C7CB07670B51}" srcOrd="0" destOrd="0" presId="urn:microsoft.com/office/officeart/2005/8/layout/StepDownProcess"/>
    <dgm:cxn modelId="{0A590256-FC76-4943-9F64-61BAAFE32505}" srcId="{0124AA22-8833-477C-97B9-0D8605B9E0BF}" destId="{E8091F14-CD2C-4A0B-A8AE-AD3CA42A59DA}" srcOrd="3" destOrd="0" parTransId="{35713C10-92B4-4D9F-99B2-C79EA3C80E11}" sibTransId="{09733369-8743-48EA-8BD3-A656A18881EF}"/>
    <dgm:cxn modelId="{1C74FC72-41D5-4C35-A9B9-B33E854FB6D1}" type="presOf" srcId="{E8091F14-CD2C-4A0B-A8AE-AD3CA42A59DA}" destId="{D4063161-A007-40CA-B5EC-A271015056C0}" srcOrd="0" destOrd="0" presId="urn:microsoft.com/office/officeart/2005/8/layout/StepDownProcess"/>
    <dgm:cxn modelId="{AFC2D1CD-CDEA-4911-A623-56C42003AE99}" srcId="{0124AA22-8833-477C-97B9-0D8605B9E0BF}" destId="{707B14B7-B345-4833-B931-D34A44ADD899}" srcOrd="4" destOrd="0" parTransId="{EA7939CF-C808-443A-AF7F-2EBF97495F18}" sibTransId="{7CDDFCAD-356B-4F3C-B39F-853DD4E8A753}"/>
    <dgm:cxn modelId="{AD91245B-8483-4DB7-A9C4-B5F33F8AD919}" srcId="{0124AA22-8833-477C-97B9-0D8605B9E0BF}" destId="{10960B2E-5E4C-4C98-A614-C9A7F274BB94}" srcOrd="0" destOrd="0" parTransId="{4B581A1A-BF0F-4407-B99D-F15FF70CFF7A}" sibTransId="{CC98E809-9D1A-4507-8D6B-72633753E329}"/>
    <dgm:cxn modelId="{4BE92F09-17D1-4B26-8D41-8CBC21DB8F47}" type="presOf" srcId="{81EA671B-5EDC-49F2-8FEF-56F449B78469}" destId="{8970F50F-3123-4ECC-BDBC-A3D588AC24BA}" srcOrd="0" destOrd="0" presId="urn:microsoft.com/office/officeart/2005/8/layout/StepDownProcess"/>
    <dgm:cxn modelId="{92345AB7-B69B-42E3-8248-545EEB610B00}" srcId="{0124AA22-8833-477C-97B9-0D8605B9E0BF}" destId="{A0E52062-6100-4B12-9414-F7EB98EE6535}" srcOrd="5" destOrd="0" parTransId="{38B61A72-37F9-43CD-8BBA-0C272C9FD46E}" sibTransId="{0EC889E3-247B-4244-9D49-EBAF8BF9424D}"/>
    <dgm:cxn modelId="{9DB3DD1C-A4ED-4300-827B-4A7A4A3FF667}" type="presOf" srcId="{CE7FE5D7-21B9-4DC7-808B-EC9C742292D1}" destId="{EB25AC7B-CA47-496E-8371-35F61C4DA84B}" srcOrd="0" destOrd="0" presId="urn:microsoft.com/office/officeart/2005/8/layout/StepDownProcess"/>
    <dgm:cxn modelId="{B9E481DD-1C08-4834-A72E-472D58754AA6}" srcId="{0124AA22-8833-477C-97B9-0D8605B9E0BF}" destId="{CE7FE5D7-21B9-4DC7-808B-EC9C742292D1}" srcOrd="1" destOrd="0" parTransId="{9E0FA075-7B97-4493-8DCA-F8778CE6ABB0}" sibTransId="{8CAFEDD6-AF71-4606-94BE-442864FC4790}"/>
    <dgm:cxn modelId="{6B867DB4-43D2-4725-9789-8977E6EE0B93}" type="presOf" srcId="{0124AA22-8833-477C-97B9-0D8605B9E0BF}" destId="{64132633-9169-4ED6-A474-7CEDED8F7F0C}" srcOrd="0" destOrd="0" presId="urn:microsoft.com/office/officeart/2005/8/layout/StepDownProcess"/>
    <dgm:cxn modelId="{A1EF6D3A-97F2-4B9F-A310-72DCACC2D23E}" type="presParOf" srcId="{64132633-9169-4ED6-A474-7CEDED8F7F0C}" destId="{589B87E5-4439-41CB-9666-2853A758999B}" srcOrd="0" destOrd="0" presId="urn:microsoft.com/office/officeart/2005/8/layout/StepDownProcess"/>
    <dgm:cxn modelId="{0FB7ACFA-AA6F-47EA-BD75-F57DF1442ED3}" type="presParOf" srcId="{589B87E5-4439-41CB-9666-2853A758999B}" destId="{52A78652-BDBD-46A8-A213-F4B20BCCD4DC}" srcOrd="0" destOrd="0" presId="urn:microsoft.com/office/officeart/2005/8/layout/StepDownProcess"/>
    <dgm:cxn modelId="{D4B872E9-3DB3-4926-8EFC-C443513A91D2}" type="presParOf" srcId="{589B87E5-4439-41CB-9666-2853A758999B}" destId="{C392FBF3-7FDB-4B03-A0C5-7A0C4E73E8D1}" srcOrd="1" destOrd="0" presId="urn:microsoft.com/office/officeart/2005/8/layout/StepDownProcess"/>
    <dgm:cxn modelId="{CCB0AF28-AD10-4436-83E0-644CC08FDD6D}" type="presParOf" srcId="{589B87E5-4439-41CB-9666-2853A758999B}" destId="{6E8A026C-D169-4964-9278-9FCFCB0A2E33}" srcOrd="2" destOrd="0" presId="urn:microsoft.com/office/officeart/2005/8/layout/StepDownProcess"/>
    <dgm:cxn modelId="{BE6894DF-E9A0-43D7-83F6-04E9339523ED}" type="presParOf" srcId="{64132633-9169-4ED6-A474-7CEDED8F7F0C}" destId="{ADD4514A-8BDA-41B1-A58D-84598BADD475}" srcOrd="1" destOrd="0" presId="urn:microsoft.com/office/officeart/2005/8/layout/StepDownProcess"/>
    <dgm:cxn modelId="{0DB6BA83-3F69-432A-9AAD-829284BE42B1}" type="presParOf" srcId="{64132633-9169-4ED6-A474-7CEDED8F7F0C}" destId="{BAFB29E5-4CF7-4ACE-9338-F1F751DCEB0D}" srcOrd="2" destOrd="0" presId="urn:microsoft.com/office/officeart/2005/8/layout/StepDownProcess"/>
    <dgm:cxn modelId="{2324CB08-20CC-43C9-8BA4-A389E7DD5F69}" type="presParOf" srcId="{BAFB29E5-4CF7-4ACE-9338-F1F751DCEB0D}" destId="{6A3E0225-7851-4141-AD4E-625AC3A4D56D}" srcOrd="0" destOrd="0" presId="urn:microsoft.com/office/officeart/2005/8/layout/StepDownProcess"/>
    <dgm:cxn modelId="{FA58DC36-9CE4-4C1F-A643-986A4EAD2064}" type="presParOf" srcId="{BAFB29E5-4CF7-4ACE-9338-F1F751DCEB0D}" destId="{EB25AC7B-CA47-496E-8371-35F61C4DA84B}" srcOrd="1" destOrd="0" presId="urn:microsoft.com/office/officeart/2005/8/layout/StepDownProcess"/>
    <dgm:cxn modelId="{3C5FF39C-EE95-413F-A668-87B86DC71978}" type="presParOf" srcId="{BAFB29E5-4CF7-4ACE-9338-F1F751DCEB0D}" destId="{5A1DB4A9-CA26-4902-B4F7-2ADECC759B56}" srcOrd="2" destOrd="0" presId="urn:microsoft.com/office/officeart/2005/8/layout/StepDownProcess"/>
    <dgm:cxn modelId="{861D462B-A43C-40BE-9AD3-92F80D072D46}" type="presParOf" srcId="{64132633-9169-4ED6-A474-7CEDED8F7F0C}" destId="{6838646F-52D5-4BDC-9859-C740F134E338}" srcOrd="3" destOrd="0" presId="urn:microsoft.com/office/officeart/2005/8/layout/StepDownProcess"/>
    <dgm:cxn modelId="{2B258962-BD31-4544-A513-7F0B0A7A7EBE}" type="presParOf" srcId="{64132633-9169-4ED6-A474-7CEDED8F7F0C}" destId="{EE018C7B-9E3A-4A74-9ECE-BE385C72A00A}" srcOrd="4" destOrd="0" presId="urn:microsoft.com/office/officeart/2005/8/layout/StepDownProcess"/>
    <dgm:cxn modelId="{28B949F1-ECC4-46BD-A1BE-30BD33B0C190}" type="presParOf" srcId="{EE018C7B-9E3A-4A74-9ECE-BE385C72A00A}" destId="{1131267F-C99F-4240-B8E2-2A864F085B36}" srcOrd="0" destOrd="0" presId="urn:microsoft.com/office/officeart/2005/8/layout/StepDownProcess"/>
    <dgm:cxn modelId="{AECCEF3D-BF7B-46A1-922B-55F931E3388D}" type="presParOf" srcId="{EE018C7B-9E3A-4A74-9ECE-BE385C72A00A}" destId="{8970F50F-3123-4ECC-BDBC-A3D588AC24BA}" srcOrd="1" destOrd="0" presId="urn:microsoft.com/office/officeart/2005/8/layout/StepDownProcess"/>
    <dgm:cxn modelId="{803F7A0F-278B-4AFB-85AB-44FD246F9BA5}" type="presParOf" srcId="{EE018C7B-9E3A-4A74-9ECE-BE385C72A00A}" destId="{C8FAF714-8B1A-40C3-800A-B2344A797A4B}" srcOrd="2" destOrd="0" presId="urn:microsoft.com/office/officeart/2005/8/layout/StepDownProcess"/>
    <dgm:cxn modelId="{7B0C57F5-495C-4B0C-B132-4D91DE0B44EB}" type="presParOf" srcId="{64132633-9169-4ED6-A474-7CEDED8F7F0C}" destId="{511955B5-4F82-481F-A29B-6BF6A77B3A3C}" srcOrd="5" destOrd="0" presId="urn:microsoft.com/office/officeart/2005/8/layout/StepDownProcess"/>
    <dgm:cxn modelId="{81FAFF05-42EA-4AEF-AC1F-D394507C6D91}" type="presParOf" srcId="{64132633-9169-4ED6-A474-7CEDED8F7F0C}" destId="{DC816504-9FD9-46D6-AF2D-17B74CF28AB6}" srcOrd="6" destOrd="0" presId="urn:microsoft.com/office/officeart/2005/8/layout/StepDownProcess"/>
    <dgm:cxn modelId="{9834C076-E109-4486-869E-CF281680CF10}" type="presParOf" srcId="{DC816504-9FD9-46D6-AF2D-17B74CF28AB6}" destId="{F5E4552F-F07B-4C5C-8536-4DF7F32D34E9}" srcOrd="0" destOrd="0" presId="urn:microsoft.com/office/officeart/2005/8/layout/StepDownProcess"/>
    <dgm:cxn modelId="{7390B4F6-6C24-4D6C-8E96-12AD00D3A494}" type="presParOf" srcId="{DC816504-9FD9-46D6-AF2D-17B74CF28AB6}" destId="{D4063161-A007-40CA-B5EC-A271015056C0}" srcOrd="1" destOrd="0" presId="urn:microsoft.com/office/officeart/2005/8/layout/StepDownProcess"/>
    <dgm:cxn modelId="{8D9E675E-3EF6-411C-80D6-A03143840A43}" type="presParOf" srcId="{DC816504-9FD9-46D6-AF2D-17B74CF28AB6}" destId="{A2DC38B9-32C6-485D-906E-70D5C60366A0}" srcOrd="2" destOrd="0" presId="urn:microsoft.com/office/officeart/2005/8/layout/StepDownProcess"/>
    <dgm:cxn modelId="{F9188694-FA48-45DE-AE05-AAC9112FE6C7}" type="presParOf" srcId="{64132633-9169-4ED6-A474-7CEDED8F7F0C}" destId="{4CE8AD6C-2C1E-4CA3-B59A-5505B9559456}" srcOrd="7" destOrd="0" presId="urn:microsoft.com/office/officeart/2005/8/layout/StepDownProcess"/>
    <dgm:cxn modelId="{D2D269A9-6ED8-4F3D-829E-15DCA14380D4}" type="presParOf" srcId="{64132633-9169-4ED6-A474-7CEDED8F7F0C}" destId="{E54E1863-8993-44EC-A812-2C1124039701}" srcOrd="8" destOrd="0" presId="urn:microsoft.com/office/officeart/2005/8/layout/StepDownProcess"/>
    <dgm:cxn modelId="{645C09DD-A661-4783-B017-C9BF05976244}" type="presParOf" srcId="{E54E1863-8993-44EC-A812-2C1124039701}" destId="{F3D5278A-7B67-4D97-BBF7-C7C3C00AE4E3}" srcOrd="0" destOrd="0" presId="urn:microsoft.com/office/officeart/2005/8/layout/StepDownProcess"/>
    <dgm:cxn modelId="{1F3D6286-E5AC-42C8-A31E-3F9DC531784F}" type="presParOf" srcId="{E54E1863-8993-44EC-A812-2C1124039701}" destId="{72FA47CF-870C-497B-B062-C7CB07670B51}" srcOrd="1" destOrd="0" presId="urn:microsoft.com/office/officeart/2005/8/layout/StepDownProcess"/>
    <dgm:cxn modelId="{AC1F829C-FA17-4309-B774-0FA3FB792180}" type="presParOf" srcId="{E54E1863-8993-44EC-A812-2C1124039701}" destId="{24FDF0E1-3D3F-48A7-93B1-8B6080160872}" srcOrd="2" destOrd="0" presId="urn:microsoft.com/office/officeart/2005/8/layout/StepDownProcess"/>
    <dgm:cxn modelId="{795C999B-E75B-45AB-B6C7-0DE81A2D3210}" type="presParOf" srcId="{64132633-9169-4ED6-A474-7CEDED8F7F0C}" destId="{38E1024C-7F4A-49DB-A5A4-C9473E2CDE24}" srcOrd="9" destOrd="0" presId="urn:microsoft.com/office/officeart/2005/8/layout/StepDownProcess"/>
    <dgm:cxn modelId="{64C84374-70E0-4509-A392-9D11E86A81DA}" type="presParOf" srcId="{64132633-9169-4ED6-A474-7CEDED8F7F0C}" destId="{571CA31A-163B-4506-9AE6-2EEBBF2D9DA6}" srcOrd="10" destOrd="0" presId="urn:microsoft.com/office/officeart/2005/8/layout/StepDownProcess"/>
    <dgm:cxn modelId="{D805F086-A188-4FFF-9983-DE8174FFDA33}" type="presParOf" srcId="{571CA31A-163B-4506-9AE6-2EEBBF2D9DA6}" destId="{30D41A40-4FCC-468B-B582-734C74A47C1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72672-01FD-415E-A6CF-202F9662C82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DB97B-5DC6-4AF8-882B-DA161AE091BE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7221D1EF-B342-4DC8-9F87-5EA841B81FD2}" type="parTrans" cxnId="{D9445F20-A97E-49B7-ADA7-EF0723ABDD25}">
      <dgm:prSet/>
      <dgm:spPr/>
      <dgm:t>
        <a:bodyPr/>
        <a:lstStyle/>
        <a:p>
          <a:endParaRPr lang="en-US"/>
        </a:p>
      </dgm:t>
    </dgm:pt>
    <dgm:pt modelId="{EF2682BD-85FD-45A5-BA4C-6AA28FB47184}" type="sibTrans" cxnId="{D9445F20-A97E-49B7-ADA7-EF0723ABDD25}">
      <dgm:prSet/>
      <dgm:spPr/>
      <dgm:t>
        <a:bodyPr/>
        <a:lstStyle/>
        <a:p>
          <a:endParaRPr lang="en-US"/>
        </a:p>
      </dgm:t>
    </dgm:pt>
    <dgm:pt modelId="{330FCF68-0A29-49A9-834B-D8C13C661471}">
      <dgm:prSet phldrT="[Text]"/>
      <dgm:spPr/>
      <dgm:t>
        <a:bodyPr/>
        <a:lstStyle/>
        <a:p>
          <a:r>
            <a:rPr lang="en-US" sz="1400" dirty="0"/>
            <a:t>MISSION</a:t>
          </a:r>
        </a:p>
      </dgm:t>
    </dgm:pt>
    <dgm:pt modelId="{EB50E952-9683-4ECD-9747-2E713EE28E12}" type="parTrans" cxnId="{C54DE92B-0B92-4791-83F2-76769B83F428}">
      <dgm:prSet/>
      <dgm:spPr/>
      <dgm:t>
        <a:bodyPr/>
        <a:lstStyle/>
        <a:p>
          <a:endParaRPr lang="en-US"/>
        </a:p>
      </dgm:t>
    </dgm:pt>
    <dgm:pt modelId="{237C2500-A86D-4EE9-B1E5-DDD7A9D87F59}" type="sibTrans" cxnId="{C54DE92B-0B92-4791-83F2-76769B83F428}">
      <dgm:prSet/>
      <dgm:spPr/>
      <dgm:t>
        <a:bodyPr/>
        <a:lstStyle/>
        <a:p>
          <a:endParaRPr lang="en-US"/>
        </a:p>
      </dgm:t>
    </dgm:pt>
    <dgm:pt modelId="{A98BC32F-4CC9-4528-9A79-F4B273A6A359}">
      <dgm:prSet phldrT="[Text]"/>
      <dgm:spPr/>
      <dgm:t>
        <a:bodyPr/>
        <a:lstStyle/>
        <a:p>
          <a:r>
            <a:rPr lang="en-US" sz="1400" dirty="0"/>
            <a:t>Why the organization exists</a:t>
          </a:r>
        </a:p>
      </dgm:t>
    </dgm:pt>
    <dgm:pt modelId="{E1469964-9EC5-4823-B55F-92C0B2992D8C}" type="parTrans" cxnId="{D9DFB8C5-D0B0-4CC3-9FB9-52EF906E4DFC}">
      <dgm:prSet/>
      <dgm:spPr/>
      <dgm:t>
        <a:bodyPr/>
        <a:lstStyle/>
        <a:p>
          <a:endParaRPr lang="en-US"/>
        </a:p>
      </dgm:t>
    </dgm:pt>
    <dgm:pt modelId="{09B33BD0-1642-4563-8EEA-E0903FAEA843}" type="sibTrans" cxnId="{D9DFB8C5-D0B0-4CC3-9FB9-52EF906E4DFC}">
      <dgm:prSet/>
      <dgm:spPr/>
      <dgm:t>
        <a:bodyPr/>
        <a:lstStyle/>
        <a:p>
          <a:endParaRPr lang="en-US"/>
        </a:p>
      </dgm:t>
    </dgm:pt>
    <dgm:pt modelId="{21196DC4-20AC-4366-B0ED-E56992373800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2B3E7804-0C1F-42A4-BAD4-61F87FA93D4B}" type="parTrans" cxnId="{2D20DEE5-1104-4470-BD8A-50B1AD779D3B}">
      <dgm:prSet/>
      <dgm:spPr/>
      <dgm:t>
        <a:bodyPr/>
        <a:lstStyle/>
        <a:p>
          <a:endParaRPr lang="en-US"/>
        </a:p>
      </dgm:t>
    </dgm:pt>
    <dgm:pt modelId="{DFEF711F-71E1-4798-8BB6-F9F5BEBA8954}" type="sibTrans" cxnId="{2D20DEE5-1104-4470-BD8A-50B1AD779D3B}">
      <dgm:prSet/>
      <dgm:spPr/>
      <dgm:t>
        <a:bodyPr/>
        <a:lstStyle/>
        <a:p>
          <a:endParaRPr lang="en-US"/>
        </a:p>
      </dgm:t>
    </dgm:pt>
    <dgm:pt modelId="{7D581527-0B7A-42FD-B3BB-62BE8C82B619}">
      <dgm:prSet phldrT="[Text]"/>
      <dgm:spPr/>
      <dgm:t>
        <a:bodyPr/>
        <a:lstStyle/>
        <a:p>
          <a:r>
            <a:rPr lang="en-US" sz="1400" dirty="0"/>
            <a:t>VISION</a:t>
          </a:r>
        </a:p>
      </dgm:t>
    </dgm:pt>
    <dgm:pt modelId="{1ABD7E14-017D-46AD-B981-9C3C772D96F6}" type="parTrans" cxnId="{E660853A-AD3D-4B52-B137-1F2DA80758C9}">
      <dgm:prSet/>
      <dgm:spPr/>
      <dgm:t>
        <a:bodyPr/>
        <a:lstStyle/>
        <a:p>
          <a:endParaRPr lang="en-US"/>
        </a:p>
      </dgm:t>
    </dgm:pt>
    <dgm:pt modelId="{2C27F32A-8FD5-49AE-B8A3-06369FC501E5}" type="sibTrans" cxnId="{E660853A-AD3D-4B52-B137-1F2DA80758C9}">
      <dgm:prSet/>
      <dgm:spPr/>
      <dgm:t>
        <a:bodyPr/>
        <a:lstStyle/>
        <a:p>
          <a:endParaRPr lang="en-US"/>
        </a:p>
      </dgm:t>
    </dgm:pt>
    <dgm:pt modelId="{88001028-1699-4CC6-8A9A-CE2C3C167E0F}">
      <dgm:prSet phldrT="[Text]"/>
      <dgm:spPr/>
      <dgm:t>
        <a:bodyPr/>
        <a:lstStyle/>
        <a:p>
          <a:r>
            <a:rPr lang="en-US" sz="1400" dirty="0"/>
            <a:t>What the organization seeks to do</a:t>
          </a:r>
        </a:p>
      </dgm:t>
    </dgm:pt>
    <dgm:pt modelId="{BBD8ACED-132B-429F-A759-78AC41697ACD}" type="parTrans" cxnId="{FD3791A4-6CFF-4A29-AD13-2DE6F5286439}">
      <dgm:prSet/>
      <dgm:spPr/>
      <dgm:t>
        <a:bodyPr/>
        <a:lstStyle/>
        <a:p>
          <a:endParaRPr lang="en-US"/>
        </a:p>
      </dgm:t>
    </dgm:pt>
    <dgm:pt modelId="{A6D0BC13-E74B-4D1B-857D-42974EFB3B5A}" type="sibTrans" cxnId="{FD3791A4-6CFF-4A29-AD13-2DE6F5286439}">
      <dgm:prSet/>
      <dgm:spPr/>
      <dgm:t>
        <a:bodyPr/>
        <a:lstStyle/>
        <a:p>
          <a:endParaRPr lang="en-US"/>
        </a:p>
      </dgm:t>
    </dgm:pt>
    <dgm:pt modelId="{0DBA9B17-4A2B-49EA-A409-E5EB9A79E7D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F4788F7D-1A04-4836-929F-81A07165B7D9}" type="parTrans" cxnId="{C0BA4F73-4989-430F-B935-79DF6744D74F}">
      <dgm:prSet/>
      <dgm:spPr/>
      <dgm:t>
        <a:bodyPr/>
        <a:lstStyle/>
        <a:p>
          <a:endParaRPr lang="en-US"/>
        </a:p>
      </dgm:t>
    </dgm:pt>
    <dgm:pt modelId="{94B82CE4-F97A-4E3E-A7E4-BC8AF40FA761}" type="sibTrans" cxnId="{C0BA4F73-4989-430F-B935-79DF6744D74F}">
      <dgm:prSet/>
      <dgm:spPr/>
      <dgm:t>
        <a:bodyPr/>
        <a:lstStyle/>
        <a:p>
          <a:endParaRPr lang="en-US"/>
        </a:p>
      </dgm:t>
    </dgm:pt>
    <dgm:pt modelId="{DF88F7FF-1AF9-4C64-993E-57E8E919B10C}">
      <dgm:prSet phldrT="[Text]"/>
      <dgm:spPr/>
      <dgm:t>
        <a:bodyPr/>
        <a:lstStyle/>
        <a:p>
          <a:r>
            <a:rPr lang="en-US" sz="1400" dirty="0"/>
            <a:t>VALUES</a:t>
          </a:r>
        </a:p>
      </dgm:t>
    </dgm:pt>
    <dgm:pt modelId="{D417098C-68D2-4B46-B81D-89D07D702C58}" type="parTrans" cxnId="{D6F33F4A-228B-478A-81DD-15D270C63865}">
      <dgm:prSet/>
      <dgm:spPr/>
      <dgm:t>
        <a:bodyPr/>
        <a:lstStyle/>
        <a:p>
          <a:endParaRPr lang="en-US"/>
        </a:p>
      </dgm:t>
    </dgm:pt>
    <dgm:pt modelId="{B768F943-6C78-4D73-9BC9-291689452C41}" type="sibTrans" cxnId="{D6F33F4A-228B-478A-81DD-15D270C63865}">
      <dgm:prSet/>
      <dgm:spPr/>
      <dgm:t>
        <a:bodyPr/>
        <a:lstStyle/>
        <a:p>
          <a:endParaRPr lang="en-US"/>
        </a:p>
      </dgm:t>
    </dgm:pt>
    <dgm:pt modelId="{9C55692C-395F-4E2D-8192-DA05CDEC59E7}">
      <dgm:prSet phldrT="[Text]"/>
      <dgm:spPr/>
      <dgm:t>
        <a:bodyPr/>
        <a:lstStyle/>
        <a:p>
          <a:r>
            <a:rPr lang="en-US" sz="1400" dirty="0"/>
            <a:t>The beliefs driving the organization</a:t>
          </a:r>
        </a:p>
      </dgm:t>
    </dgm:pt>
    <dgm:pt modelId="{B3C06A03-BB89-42B5-8389-FA9CB84C6C66}" type="parTrans" cxnId="{C13645EC-80B9-4276-868F-EDAFE315A801}">
      <dgm:prSet/>
      <dgm:spPr/>
      <dgm:t>
        <a:bodyPr/>
        <a:lstStyle/>
        <a:p>
          <a:endParaRPr lang="en-US"/>
        </a:p>
      </dgm:t>
    </dgm:pt>
    <dgm:pt modelId="{9A0F907F-344B-4B20-9FA0-1A3ECE97FDCA}" type="sibTrans" cxnId="{C13645EC-80B9-4276-868F-EDAFE315A801}">
      <dgm:prSet/>
      <dgm:spPr/>
      <dgm:t>
        <a:bodyPr/>
        <a:lstStyle/>
        <a:p>
          <a:endParaRPr lang="en-US"/>
        </a:p>
      </dgm:t>
    </dgm:pt>
    <dgm:pt modelId="{5F5348AB-158D-4F6F-A557-F741E7F68910}">
      <dgm:prSet phldrT="[Text]" custT="1"/>
      <dgm:spPr/>
      <dgm:t>
        <a:bodyPr/>
        <a:lstStyle/>
        <a:p>
          <a:r>
            <a:rPr lang="en-US" sz="1200" i="1" dirty="0"/>
            <a:t>The benefit to the community</a:t>
          </a:r>
        </a:p>
      </dgm:t>
    </dgm:pt>
    <dgm:pt modelId="{9D143955-72FC-43CC-B049-8DD33020DC15}" type="parTrans" cxnId="{338F8500-9C81-42C5-BDBA-9BEB6A9903B7}">
      <dgm:prSet/>
      <dgm:spPr/>
      <dgm:t>
        <a:bodyPr/>
        <a:lstStyle/>
        <a:p>
          <a:endParaRPr lang="en-US"/>
        </a:p>
      </dgm:t>
    </dgm:pt>
    <dgm:pt modelId="{FE31589D-81C3-4DFD-9939-0BF3F5F9A5C0}" type="sibTrans" cxnId="{338F8500-9C81-42C5-BDBA-9BEB6A9903B7}">
      <dgm:prSet/>
      <dgm:spPr/>
      <dgm:t>
        <a:bodyPr/>
        <a:lstStyle/>
        <a:p>
          <a:endParaRPr lang="en-US"/>
        </a:p>
      </dgm:t>
    </dgm:pt>
    <dgm:pt modelId="{94F252D0-64FA-4FAE-A63E-9C5ED3886160}">
      <dgm:prSet phldrT="[Text]" custT="1"/>
      <dgm:spPr/>
      <dgm:t>
        <a:bodyPr/>
        <a:lstStyle/>
        <a:p>
          <a:r>
            <a:rPr lang="en-US" sz="1200" i="1" dirty="0"/>
            <a:t>What kind of resource do we want to be </a:t>
          </a:r>
        </a:p>
      </dgm:t>
    </dgm:pt>
    <dgm:pt modelId="{84281A5F-DF9D-4C10-88A8-3F4E4F3DC4A4}" type="parTrans" cxnId="{4E4B4546-90DC-462C-B070-407C99FEBA20}">
      <dgm:prSet/>
      <dgm:spPr/>
      <dgm:t>
        <a:bodyPr/>
        <a:lstStyle/>
        <a:p>
          <a:endParaRPr lang="en-US"/>
        </a:p>
      </dgm:t>
    </dgm:pt>
    <dgm:pt modelId="{5EA4A136-15E8-4CF9-9732-9676B08BEA4E}" type="sibTrans" cxnId="{4E4B4546-90DC-462C-B070-407C99FEBA20}">
      <dgm:prSet/>
      <dgm:spPr/>
      <dgm:t>
        <a:bodyPr/>
        <a:lstStyle/>
        <a:p>
          <a:endParaRPr lang="en-US"/>
        </a:p>
      </dgm:t>
    </dgm:pt>
    <dgm:pt modelId="{CC634345-8115-4310-A74E-B1FA8C09FC53}">
      <dgm:prSet phldrT="[Text]" custT="1"/>
      <dgm:spPr/>
      <dgm:t>
        <a:bodyPr/>
        <a:lstStyle/>
        <a:p>
          <a:r>
            <a:rPr lang="en-US" sz="1200" i="1" dirty="0"/>
            <a:t>What do we want people to think of when they think of us</a:t>
          </a:r>
        </a:p>
      </dgm:t>
    </dgm:pt>
    <dgm:pt modelId="{EB0979F6-837C-4CD8-8F7A-644187BEF8A3}" type="parTrans" cxnId="{F80ABD2D-D199-4053-BA39-332CACEA7835}">
      <dgm:prSet/>
      <dgm:spPr/>
      <dgm:t>
        <a:bodyPr/>
        <a:lstStyle/>
        <a:p>
          <a:endParaRPr lang="en-US"/>
        </a:p>
      </dgm:t>
    </dgm:pt>
    <dgm:pt modelId="{C494DBFA-B3B7-46E8-8125-4BAAD946F211}" type="sibTrans" cxnId="{F80ABD2D-D199-4053-BA39-332CACEA7835}">
      <dgm:prSet/>
      <dgm:spPr/>
      <dgm:t>
        <a:bodyPr/>
        <a:lstStyle/>
        <a:p>
          <a:endParaRPr lang="en-US"/>
        </a:p>
      </dgm:t>
    </dgm:pt>
    <dgm:pt modelId="{CC90F2A8-A157-4920-AC64-1E61CB1D1761}">
      <dgm:prSet phldrT="[Text]" custT="1"/>
      <dgm:spPr/>
      <dgm:t>
        <a:bodyPr/>
        <a:lstStyle/>
        <a:p>
          <a:r>
            <a:rPr lang="en-US" sz="2400" i="1" dirty="0" smtClean="0"/>
            <a:t>4</a:t>
          </a:r>
          <a:endParaRPr lang="en-US" sz="2400" i="1" dirty="0"/>
        </a:p>
      </dgm:t>
    </dgm:pt>
    <dgm:pt modelId="{4EC919CA-26A9-4083-AA61-4E72BE1879B6}" type="parTrans" cxnId="{84BB865B-7161-468B-847C-E3C49003B181}">
      <dgm:prSet/>
      <dgm:spPr/>
      <dgm:t>
        <a:bodyPr/>
        <a:lstStyle/>
        <a:p>
          <a:endParaRPr lang="en-US"/>
        </a:p>
      </dgm:t>
    </dgm:pt>
    <dgm:pt modelId="{296A454C-66EF-433B-A0F4-3B1173506A4C}" type="sibTrans" cxnId="{84BB865B-7161-468B-847C-E3C49003B181}">
      <dgm:prSet/>
      <dgm:spPr/>
      <dgm:t>
        <a:bodyPr/>
        <a:lstStyle/>
        <a:p>
          <a:endParaRPr lang="en-US"/>
        </a:p>
      </dgm:t>
    </dgm:pt>
    <dgm:pt modelId="{E9C22808-5B65-4539-8D1A-AA9181F72F13}">
      <dgm:prSet phldrT="[Text]" custT="1"/>
      <dgm:spPr/>
      <dgm:t>
        <a:bodyPr/>
        <a:lstStyle/>
        <a:p>
          <a:r>
            <a:rPr lang="en-US" sz="1400" dirty="0" smtClean="0"/>
            <a:t>STRATEGIC PLAN</a:t>
          </a:r>
          <a:endParaRPr lang="en-US" sz="1400" i="1" dirty="0"/>
        </a:p>
      </dgm:t>
    </dgm:pt>
    <dgm:pt modelId="{BA2F5EDD-693C-4AA4-8232-63A4818A036C}" type="parTrans" cxnId="{3FD39E56-30EA-4EE6-869E-A182B7B8DCFB}">
      <dgm:prSet/>
      <dgm:spPr/>
      <dgm:t>
        <a:bodyPr/>
        <a:lstStyle/>
        <a:p>
          <a:endParaRPr lang="en-US"/>
        </a:p>
      </dgm:t>
    </dgm:pt>
    <dgm:pt modelId="{9A2D8310-EA1E-461C-B532-69A450E8A994}" type="sibTrans" cxnId="{3FD39E56-30EA-4EE6-869E-A182B7B8DCFB}">
      <dgm:prSet/>
      <dgm:spPr/>
      <dgm:t>
        <a:bodyPr/>
        <a:lstStyle/>
        <a:p>
          <a:endParaRPr lang="en-US"/>
        </a:p>
      </dgm:t>
    </dgm:pt>
    <dgm:pt modelId="{2D2FCE85-A69E-4F74-BB44-897DE9C1F787}">
      <dgm:prSet custT="1"/>
      <dgm:spPr/>
      <dgm:t>
        <a:bodyPr/>
        <a:lstStyle/>
        <a:p>
          <a:r>
            <a:rPr lang="en-US" sz="1400" dirty="0" smtClean="0"/>
            <a:t>The map that leads to the vision</a:t>
          </a:r>
          <a:endParaRPr lang="en-US" sz="1400" dirty="0"/>
        </a:p>
      </dgm:t>
    </dgm:pt>
    <dgm:pt modelId="{8BE86689-05ED-4F15-A621-8C08395940DB}" type="parTrans" cxnId="{7584DC42-FB16-4295-AFFA-C0A5423A9611}">
      <dgm:prSet/>
      <dgm:spPr/>
      <dgm:t>
        <a:bodyPr/>
        <a:lstStyle/>
        <a:p>
          <a:endParaRPr lang="en-US"/>
        </a:p>
      </dgm:t>
    </dgm:pt>
    <dgm:pt modelId="{E9485DA6-A5BE-44D2-9D97-19536467C666}" type="sibTrans" cxnId="{7584DC42-FB16-4295-AFFA-C0A5423A9611}">
      <dgm:prSet/>
      <dgm:spPr/>
      <dgm:t>
        <a:bodyPr/>
        <a:lstStyle/>
        <a:p>
          <a:endParaRPr lang="en-US"/>
        </a:p>
      </dgm:t>
    </dgm:pt>
    <dgm:pt modelId="{D082785A-3720-4262-A627-D478A3081241}">
      <dgm:prSet custT="1"/>
      <dgm:spPr/>
      <dgm:t>
        <a:bodyPr/>
        <a:lstStyle/>
        <a:p>
          <a:r>
            <a:rPr lang="en-US" sz="1400" i="1" dirty="0" smtClean="0"/>
            <a:t>What do we need to realize our mission, vision and values?</a:t>
          </a:r>
          <a:endParaRPr lang="en-US" sz="1400" i="1" dirty="0"/>
        </a:p>
      </dgm:t>
    </dgm:pt>
    <dgm:pt modelId="{A5D3AFCB-B13C-4D30-8712-39C6277E1A8D}" type="parTrans" cxnId="{E8869F5A-2B20-4ED3-A8BF-B37763BE81EE}">
      <dgm:prSet/>
      <dgm:spPr/>
      <dgm:t>
        <a:bodyPr/>
        <a:lstStyle/>
        <a:p>
          <a:endParaRPr lang="en-US"/>
        </a:p>
      </dgm:t>
    </dgm:pt>
    <dgm:pt modelId="{D1F63B30-6E9B-49B6-A619-8832A16D4A1C}" type="sibTrans" cxnId="{E8869F5A-2B20-4ED3-A8BF-B37763BE81EE}">
      <dgm:prSet/>
      <dgm:spPr/>
      <dgm:t>
        <a:bodyPr/>
        <a:lstStyle/>
        <a:p>
          <a:endParaRPr lang="en-US"/>
        </a:p>
      </dgm:t>
    </dgm:pt>
    <dgm:pt modelId="{A6B2A9A0-BB87-4FB2-A277-2BD9DC15A6BB}" type="pres">
      <dgm:prSet presAssocID="{95D72672-01FD-415E-A6CF-202F9662C8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70706-90EE-4659-A013-D1AFB2CF82DA}" type="pres">
      <dgm:prSet presAssocID="{262DB97B-5DC6-4AF8-882B-DA161AE091BE}" presName="composite" presStyleCnt="0"/>
      <dgm:spPr/>
    </dgm:pt>
    <dgm:pt modelId="{636D0674-7091-4074-B16D-24CBF45E3426}" type="pres">
      <dgm:prSet presAssocID="{262DB97B-5DC6-4AF8-882B-DA161AE091B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7CD41-66BC-4196-A45E-DB88BC85CC9D}" type="pres">
      <dgm:prSet presAssocID="{262DB97B-5DC6-4AF8-882B-DA161AE091BE}" presName="descendantText" presStyleLbl="alignAcc1" presStyleIdx="0" presStyleCnt="4" custLinFactNeighborY="-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E2B86-0926-4E67-A14B-19F673BE8DAD}" type="pres">
      <dgm:prSet presAssocID="{EF2682BD-85FD-45A5-BA4C-6AA28FB47184}" presName="sp" presStyleCnt="0"/>
      <dgm:spPr/>
    </dgm:pt>
    <dgm:pt modelId="{81DCE65E-FFAA-44F7-84A6-38CE8474B39D}" type="pres">
      <dgm:prSet presAssocID="{21196DC4-20AC-4366-B0ED-E56992373800}" presName="composite" presStyleCnt="0"/>
      <dgm:spPr/>
    </dgm:pt>
    <dgm:pt modelId="{9626D504-91AD-44D5-B6C4-26FE3C1D4F3E}" type="pres">
      <dgm:prSet presAssocID="{21196DC4-20AC-4366-B0ED-E5699237380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9D4F9-E373-487C-BD38-7933B944078F}" type="pres">
      <dgm:prSet presAssocID="{21196DC4-20AC-4366-B0ED-E5699237380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19B6A-D9F9-4B32-9C0A-679E858578FF}" type="pres">
      <dgm:prSet presAssocID="{DFEF711F-71E1-4798-8BB6-F9F5BEBA8954}" presName="sp" presStyleCnt="0"/>
      <dgm:spPr/>
    </dgm:pt>
    <dgm:pt modelId="{DBAE0120-A36A-41FC-8F53-AE0B22DAEEF0}" type="pres">
      <dgm:prSet presAssocID="{0DBA9B17-4A2B-49EA-A409-E5EB9A79E7D7}" presName="composite" presStyleCnt="0"/>
      <dgm:spPr/>
    </dgm:pt>
    <dgm:pt modelId="{5DCF8366-FB8A-4CCF-A474-E3A9BA166FA3}" type="pres">
      <dgm:prSet presAssocID="{0DBA9B17-4A2B-49EA-A409-E5EB9A79E7D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DC1FD-572B-4615-B843-6B80D8A0349F}" type="pres">
      <dgm:prSet presAssocID="{0DBA9B17-4A2B-49EA-A409-E5EB9A79E7D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8DE20-AAD3-43C8-8B6D-DE1F94FAB259}" type="pres">
      <dgm:prSet presAssocID="{94B82CE4-F97A-4E3E-A7E4-BC8AF40FA761}" presName="sp" presStyleCnt="0"/>
      <dgm:spPr/>
    </dgm:pt>
    <dgm:pt modelId="{66648A4E-D163-4772-8C83-82130D7C9C01}" type="pres">
      <dgm:prSet presAssocID="{CC90F2A8-A157-4920-AC64-1E61CB1D1761}" presName="composite" presStyleCnt="0"/>
      <dgm:spPr/>
    </dgm:pt>
    <dgm:pt modelId="{9948436E-4293-4BB0-B888-072EF473B9E7}" type="pres">
      <dgm:prSet presAssocID="{CC90F2A8-A157-4920-AC64-1E61CB1D17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EBE08-4F17-4FDC-A14E-CC23F849FEF0}" type="pres">
      <dgm:prSet presAssocID="{CC90F2A8-A157-4920-AC64-1E61CB1D1761}" presName="descendantText" presStyleLbl="alignAcc1" presStyleIdx="3" presStyleCnt="4" custScaleY="104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DB0EC-8DF8-4440-A839-DB0856EB5A2D}" type="presOf" srcId="{DF88F7FF-1AF9-4C64-993E-57E8E919B10C}" destId="{483DC1FD-572B-4615-B843-6B80D8A0349F}" srcOrd="0" destOrd="0" presId="urn:microsoft.com/office/officeart/2005/8/layout/chevron2"/>
    <dgm:cxn modelId="{700A868C-EB9E-4A3F-8442-67DDA551DA47}" type="presOf" srcId="{CC90F2A8-A157-4920-AC64-1E61CB1D1761}" destId="{9948436E-4293-4BB0-B888-072EF473B9E7}" srcOrd="0" destOrd="0" presId="urn:microsoft.com/office/officeart/2005/8/layout/chevron2"/>
    <dgm:cxn modelId="{C13645EC-80B9-4276-868F-EDAFE315A801}" srcId="{0DBA9B17-4A2B-49EA-A409-E5EB9A79E7D7}" destId="{9C55692C-395F-4E2D-8192-DA05CDEC59E7}" srcOrd="1" destOrd="0" parTransId="{B3C06A03-BB89-42B5-8389-FA9CB84C6C66}" sibTransId="{9A0F907F-344B-4B20-9FA0-1A3ECE97FDCA}"/>
    <dgm:cxn modelId="{5B6C3BAF-BC3A-4057-9BE0-BBC21D20D65A}" type="presOf" srcId="{2D2FCE85-A69E-4F74-BB44-897DE9C1F787}" destId="{619EBE08-4F17-4FDC-A14E-CC23F849FEF0}" srcOrd="0" destOrd="1" presId="urn:microsoft.com/office/officeart/2005/8/layout/chevron2"/>
    <dgm:cxn modelId="{F80ABD2D-D199-4053-BA39-332CACEA7835}" srcId="{0DBA9B17-4A2B-49EA-A409-E5EB9A79E7D7}" destId="{CC634345-8115-4310-A74E-B1FA8C09FC53}" srcOrd="2" destOrd="0" parTransId="{EB0979F6-837C-4CD8-8F7A-644187BEF8A3}" sibTransId="{C494DBFA-B3B7-46E8-8125-4BAAD946F211}"/>
    <dgm:cxn modelId="{F8F6E491-F5A6-4928-9136-E278A752EA19}" type="presOf" srcId="{9C55692C-395F-4E2D-8192-DA05CDEC59E7}" destId="{483DC1FD-572B-4615-B843-6B80D8A0349F}" srcOrd="0" destOrd="1" presId="urn:microsoft.com/office/officeart/2005/8/layout/chevron2"/>
    <dgm:cxn modelId="{FD3791A4-6CFF-4A29-AD13-2DE6F5286439}" srcId="{21196DC4-20AC-4366-B0ED-E56992373800}" destId="{88001028-1699-4CC6-8A9A-CE2C3C167E0F}" srcOrd="1" destOrd="0" parTransId="{BBD8ACED-132B-429F-A759-78AC41697ACD}" sibTransId="{A6D0BC13-E74B-4D1B-857D-42974EFB3B5A}"/>
    <dgm:cxn modelId="{D9445F20-A97E-49B7-ADA7-EF0723ABDD25}" srcId="{95D72672-01FD-415E-A6CF-202F9662C821}" destId="{262DB97B-5DC6-4AF8-882B-DA161AE091BE}" srcOrd="0" destOrd="0" parTransId="{7221D1EF-B342-4DC8-9F87-5EA841B81FD2}" sibTransId="{EF2682BD-85FD-45A5-BA4C-6AA28FB47184}"/>
    <dgm:cxn modelId="{C0BA4F73-4989-430F-B935-79DF6744D74F}" srcId="{95D72672-01FD-415E-A6CF-202F9662C821}" destId="{0DBA9B17-4A2B-49EA-A409-E5EB9A79E7D7}" srcOrd="2" destOrd="0" parTransId="{F4788F7D-1A04-4836-929F-81A07165B7D9}" sibTransId="{94B82CE4-F97A-4E3E-A7E4-BC8AF40FA761}"/>
    <dgm:cxn modelId="{84BB865B-7161-468B-847C-E3C49003B181}" srcId="{95D72672-01FD-415E-A6CF-202F9662C821}" destId="{CC90F2A8-A157-4920-AC64-1E61CB1D1761}" srcOrd="3" destOrd="0" parTransId="{4EC919CA-26A9-4083-AA61-4E72BE1879B6}" sibTransId="{296A454C-66EF-433B-A0F4-3B1173506A4C}"/>
    <dgm:cxn modelId="{D353F2C2-7EF2-43A0-8042-847BDD8681C3}" type="presOf" srcId="{262DB97B-5DC6-4AF8-882B-DA161AE091BE}" destId="{636D0674-7091-4074-B16D-24CBF45E3426}" srcOrd="0" destOrd="0" presId="urn:microsoft.com/office/officeart/2005/8/layout/chevron2"/>
    <dgm:cxn modelId="{338F8500-9C81-42C5-BDBA-9BEB6A9903B7}" srcId="{262DB97B-5DC6-4AF8-882B-DA161AE091BE}" destId="{5F5348AB-158D-4F6F-A557-F741E7F68910}" srcOrd="2" destOrd="0" parTransId="{9D143955-72FC-43CC-B049-8DD33020DC15}" sibTransId="{FE31589D-81C3-4DFD-9939-0BF3F5F9A5C0}"/>
    <dgm:cxn modelId="{3FD39E56-30EA-4EE6-869E-A182B7B8DCFB}" srcId="{CC90F2A8-A157-4920-AC64-1E61CB1D1761}" destId="{E9C22808-5B65-4539-8D1A-AA9181F72F13}" srcOrd="0" destOrd="0" parTransId="{BA2F5EDD-693C-4AA4-8232-63A4818A036C}" sibTransId="{9A2D8310-EA1E-461C-B532-69A450E8A994}"/>
    <dgm:cxn modelId="{D6F33F4A-228B-478A-81DD-15D270C63865}" srcId="{0DBA9B17-4A2B-49EA-A409-E5EB9A79E7D7}" destId="{DF88F7FF-1AF9-4C64-993E-57E8E919B10C}" srcOrd="0" destOrd="0" parTransId="{D417098C-68D2-4B46-B81D-89D07D702C58}" sibTransId="{B768F943-6C78-4D73-9BC9-291689452C41}"/>
    <dgm:cxn modelId="{250C6AEF-D366-436C-A9D9-3FC6683CCEF8}" type="presOf" srcId="{330FCF68-0A29-49A9-834B-D8C13C661471}" destId="{9667CD41-66BC-4196-A45E-DB88BC85CC9D}" srcOrd="0" destOrd="0" presId="urn:microsoft.com/office/officeart/2005/8/layout/chevron2"/>
    <dgm:cxn modelId="{E660853A-AD3D-4B52-B137-1F2DA80758C9}" srcId="{21196DC4-20AC-4366-B0ED-E56992373800}" destId="{7D581527-0B7A-42FD-B3BB-62BE8C82B619}" srcOrd="0" destOrd="0" parTransId="{1ABD7E14-017D-46AD-B981-9C3C772D96F6}" sibTransId="{2C27F32A-8FD5-49AE-B8A3-06369FC501E5}"/>
    <dgm:cxn modelId="{7584DC42-FB16-4295-AFFA-C0A5423A9611}" srcId="{CC90F2A8-A157-4920-AC64-1E61CB1D1761}" destId="{2D2FCE85-A69E-4F74-BB44-897DE9C1F787}" srcOrd="1" destOrd="0" parTransId="{8BE86689-05ED-4F15-A621-8C08395940DB}" sibTransId="{E9485DA6-A5BE-44D2-9D97-19536467C666}"/>
    <dgm:cxn modelId="{2924C9BC-D303-49BC-A70E-0038C51D5D36}" type="presOf" srcId="{7D581527-0B7A-42FD-B3BB-62BE8C82B619}" destId="{0A69D4F9-E373-487C-BD38-7933B944078F}" srcOrd="0" destOrd="0" presId="urn:microsoft.com/office/officeart/2005/8/layout/chevron2"/>
    <dgm:cxn modelId="{D1603EDB-883D-4710-9CE7-4A6756C0258A}" type="presOf" srcId="{D082785A-3720-4262-A627-D478A3081241}" destId="{619EBE08-4F17-4FDC-A14E-CC23F849FEF0}" srcOrd="0" destOrd="2" presId="urn:microsoft.com/office/officeart/2005/8/layout/chevron2"/>
    <dgm:cxn modelId="{811F3B90-B039-49DC-B50A-2E1FEA25D19A}" type="presOf" srcId="{5F5348AB-158D-4F6F-A557-F741E7F68910}" destId="{9667CD41-66BC-4196-A45E-DB88BC85CC9D}" srcOrd="0" destOrd="2" presId="urn:microsoft.com/office/officeart/2005/8/layout/chevron2"/>
    <dgm:cxn modelId="{D6E8A396-F491-4D87-8578-9A03F0244234}" type="presOf" srcId="{E9C22808-5B65-4539-8D1A-AA9181F72F13}" destId="{619EBE08-4F17-4FDC-A14E-CC23F849FEF0}" srcOrd="0" destOrd="0" presId="urn:microsoft.com/office/officeart/2005/8/layout/chevron2"/>
    <dgm:cxn modelId="{E172FF65-CC88-45E4-AABF-719B85588D58}" type="presOf" srcId="{95D72672-01FD-415E-A6CF-202F9662C821}" destId="{A6B2A9A0-BB87-4FB2-A277-2BD9DC15A6BB}" srcOrd="0" destOrd="0" presId="urn:microsoft.com/office/officeart/2005/8/layout/chevron2"/>
    <dgm:cxn modelId="{9675A128-626E-40AA-9B66-CC412C76AA77}" type="presOf" srcId="{21196DC4-20AC-4366-B0ED-E56992373800}" destId="{9626D504-91AD-44D5-B6C4-26FE3C1D4F3E}" srcOrd="0" destOrd="0" presId="urn:microsoft.com/office/officeart/2005/8/layout/chevron2"/>
    <dgm:cxn modelId="{C313D902-1AFC-482B-8750-4E67C72C406D}" type="presOf" srcId="{88001028-1699-4CC6-8A9A-CE2C3C167E0F}" destId="{0A69D4F9-E373-487C-BD38-7933B944078F}" srcOrd="0" destOrd="1" presId="urn:microsoft.com/office/officeart/2005/8/layout/chevron2"/>
    <dgm:cxn modelId="{4E4B4546-90DC-462C-B070-407C99FEBA20}" srcId="{21196DC4-20AC-4366-B0ED-E56992373800}" destId="{94F252D0-64FA-4FAE-A63E-9C5ED3886160}" srcOrd="2" destOrd="0" parTransId="{84281A5F-DF9D-4C10-88A8-3F4E4F3DC4A4}" sibTransId="{5EA4A136-15E8-4CF9-9732-9676B08BEA4E}"/>
    <dgm:cxn modelId="{E8869F5A-2B20-4ED3-A8BF-B37763BE81EE}" srcId="{CC90F2A8-A157-4920-AC64-1E61CB1D1761}" destId="{D082785A-3720-4262-A627-D478A3081241}" srcOrd="2" destOrd="0" parTransId="{A5D3AFCB-B13C-4D30-8712-39C6277E1A8D}" sibTransId="{D1F63B30-6E9B-49B6-A619-8832A16D4A1C}"/>
    <dgm:cxn modelId="{6C362A80-AE22-4824-8AB4-8F54A6B81DBB}" type="presOf" srcId="{94F252D0-64FA-4FAE-A63E-9C5ED3886160}" destId="{0A69D4F9-E373-487C-BD38-7933B944078F}" srcOrd="0" destOrd="2" presId="urn:microsoft.com/office/officeart/2005/8/layout/chevron2"/>
    <dgm:cxn modelId="{12785CA2-D894-478C-8A5C-640A8E4DC805}" type="presOf" srcId="{CC634345-8115-4310-A74E-B1FA8C09FC53}" destId="{483DC1FD-572B-4615-B843-6B80D8A0349F}" srcOrd="0" destOrd="2" presId="urn:microsoft.com/office/officeart/2005/8/layout/chevron2"/>
    <dgm:cxn modelId="{2D20DEE5-1104-4470-BD8A-50B1AD779D3B}" srcId="{95D72672-01FD-415E-A6CF-202F9662C821}" destId="{21196DC4-20AC-4366-B0ED-E56992373800}" srcOrd="1" destOrd="0" parTransId="{2B3E7804-0C1F-42A4-BAD4-61F87FA93D4B}" sibTransId="{DFEF711F-71E1-4798-8BB6-F9F5BEBA8954}"/>
    <dgm:cxn modelId="{5754EDBE-A1DA-4FA3-B679-335F36A25470}" type="presOf" srcId="{A98BC32F-4CC9-4528-9A79-F4B273A6A359}" destId="{9667CD41-66BC-4196-A45E-DB88BC85CC9D}" srcOrd="0" destOrd="1" presId="urn:microsoft.com/office/officeart/2005/8/layout/chevron2"/>
    <dgm:cxn modelId="{D9DFB8C5-D0B0-4CC3-9FB9-52EF906E4DFC}" srcId="{262DB97B-5DC6-4AF8-882B-DA161AE091BE}" destId="{A98BC32F-4CC9-4528-9A79-F4B273A6A359}" srcOrd="1" destOrd="0" parTransId="{E1469964-9EC5-4823-B55F-92C0B2992D8C}" sibTransId="{09B33BD0-1642-4563-8EEA-E0903FAEA843}"/>
    <dgm:cxn modelId="{C54DE92B-0B92-4791-83F2-76769B83F428}" srcId="{262DB97B-5DC6-4AF8-882B-DA161AE091BE}" destId="{330FCF68-0A29-49A9-834B-D8C13C661471}" srcOrd="0" destOrd="0" parTransId="{EB50E952-9683-4ECD-9747-2E713EE28E12}" sibTransId="{237C2500-A86D-4EE9-B1E5-DDD7A9D87F59}"/>
    <dgm:cxn modelId="{1409C34E-7E50-40DF-88B5-8292E2CED770}" type="presOf" srcId="{0DBA9B17-4A2B-49EA-A409-E5EB9A79E7D7}" destId="{5DCF8366-FB8A-4CCF-A474-E3A9BA166FA3}" srcOrd="0" destOrd="0" presId="urn:microsoft.com/office/officeart/2005/8/layout/chevron2"/>
    <dgm:cxn modelId="{C1255283-7655-4506-A366-1381F952885A}" type="presParOf" srcId="{A6B2A9A0-BB87-4FB2-A277-2BD9DC15A6BB}" destId="{97170706-90EE-4659-A013-D1AFB2CF82DA}" srcOrd="0" destOrd="0" presId="urn:microsoft.com/office/officeart/2005/8/layout/chevron2"/>
    <dgm:cxn modelId="{72353583-F834-4971-8DF4-C4A3F8B51CAB}" type="presParOf" srcId="{97170706-90EE-4659-A013-D1AFB2CF82DA}" destId="{636D0674-7091-4074-B16D-24CBF45E3426}" srcOrd="0" destOrd="0" presId="urn:microsoft.com/office/officeart/2005/8/layout/chevron2"/>
    <dgm:cxn modelId="{14D59A73-0664-4B59-BB14-3E501A527A24}" type="presParOf" srcId="{97170706-90EE-4659-A013-D1AFB2CF82DA}" destId="{9667CD41-66BC-4196-A45E-DB88BC85CC9D}" srcOrd="1" destOrd="0" presId="urn:microsoft.com/office/officeart/2005/8/layout/chevron2"/>
    <dgm:cxn modelId="{04887CB9-F82C-4268-8361-A4F833459D28}" type="presParOf" srcId="{A6B2A9A0-BB87-4FB2-A277-2BD9DC15A6BB}" destId="{601E2B86-0926-4E67-A14B-19F673BE8DAD}" srcOrd="1" destOrd="0" presId="urn:microsoft.com/office/officeart/2005/8/layout/chevron2"/>
    <dgm:cxn modelId="{9237729A-AACF-48A3-94A8-955E156FAB02}" type="presParOf" srcId="{A6B2A9A0-BB87-4FB2-A277-2BD9DC15A6BB}" destId="{81DCE65E-FFAA-44F7-84A6-38CE8474B39D}" srcOrd="2" destOrd="0" presId="urn:microsoft.com/office/officeart/2005/8/layout/chevron2"/>
    <dgm:cxn modelId="{0CE600E4-4919-45E3-BF4F-48CE90BE0CDB}" type="presParOf" srcId="{81DCE65E-FFAA-44F7-84A6-38CE8474B39D}" destId="{9626D504-91AD-44D5-B6C4-26FE3C1D4F3E}" srcOrd="0" destOrd="0" presId="urn:microsoft.com/office/officeart/2005/8/layout/chevron2"/>
    <dgm:cxn modelId="{6D04AA2C-B340-4048-BF90-55A7F7605F7B}" type="presParOf" srcId="{81DCE65E-FFAA-44F7-84A6-38CE8474B39D}" destId="{0A69D4F9-E373-487C-BD38-7933B944078F}" srcOrd="1" destOrd="0" presId="urn:microsoft.com/office/officeart/2005/8/layout/chevron2"/>
    <dgm:cxn modelId="{1AF24617-C727-4C07-B10B-F52205116FD2}" type="presParOf" srcId="{A6B2A9A0-BB87-4FB2-A277-2BD9DC15A6BB}" destId="{5E919B6A-D9F9-4B32-9C0A-679E858578FF}" srcOrd="3" destOrd="0" presId="urn:microsoft.com/office/officeart/2005/8/layout/chevron2"/>
    <dgm:cxn modelId="{95663E2B-9F13-4F43-85F9-3239C0D86544}" type="presParOf" srcId="{A6B2A9A0-BB87-4FB2-A277-2BD9DC15A6BB}" destId="{DBAE0120-A36A-41FC-8F53-AE0B22DAEEF0}" srcOrd="4" destOrd="0" presId="urn:microsoft.com/office/officeart/2005/8/layout/chevron2"/>
    <dgm:cxn modelId="{646E46C9-CD7F-4EC9-A1EF-431CCB82FE9E}" type="presParOf" srcId="{DBAE0120-A36A-41FC-8F53-AE0B22DAEEF0}" destId="{5DCF8366-FB8A-4CCF-A474-E3A9BA166FA3}" srcOrd="0" destOrd="0" presId="urn:microsoft.com/office/officeart/2005/8/layout/chevron2"/>
    <dgm:cxn modelId="{6105A422-C255-4719-A695-E10C0D065557}" type="presParOf" srcId="{DBAE0120-A36A-41FC-8F53-AE0B22DAEEF0}" destId="{483DC1FD-572B-4615-B843-6B80D8A0349F}" srcOrd="1" destOrd="0" presId="urn:microsoft.com/office/officeart/2005/8/layout/chevron2"/>
    <dgm:cxn modelId="{1D22B295-9EEF-41A8-9491-2D358C4A4F56}" type="presParOf" srcId="{A6B2A9A0-BB87-4FB2-A277-2BD9DC15A6BB}" destId="{E848DE20-AAD3-43C8-8B6D-DE1F94FAB259}" srcOrd="5" destOrd="0" presId="urn:microsoft.com/office/officeart/2005/8/layout/chevron2"/>
    <dgm:cxn modelId="{43437A73-0DC0-4E5A-A25E-0428F43FE5E2}" type="presParOf" srcId="{A6B2A9A0-BB87-4FB2-A277-2BD9DC15A6BB}" destId="{66648A4E-D163-4772-8C83-82130D7C9C01}" srcOrd="6" destOrd="0" presId="urn:microsoft.com/office/officeart/2005/8/layout/chevron2"/>
    <dgm:cxn modelId="{9B8B13A4-6D83-411B-9596-1E9FBE0E97C5}" type="presParOf" srcId="{66648A4E-D163-4772-8C83-82130D7C9C01}" destId="{9948436E-4293-4BB0-B888-072EF473B9E7}" srcOrd="0" destOrd="0" presId="urn:microsoft.com/office/officeart/2005/8/layout/chevron2"/>
    <dgm:cxn modelId="{2E8953BD-F435-4A91-A74F-B4A68027E9FE}" type="presParOf" srcId="{66648A4E-D163-4772-8C83-82130D7C9C01}" destId="{619EBE08-4F17-4FDC-A14E-CC23F849FE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FF61F-B509-4E3B-ACB4-64EA0366891B}">
      <dsp:nvSpPr>
        <dsp:cNvPr id="0" name=""/>
        <dsp:cNvSpPr/>
      </dsp:nvSpPr>
      <dsp:spPr>
        <a:xfrm>
          <a:off x="2346959" y="458"/>
          <a:ext cx="3520440" cy="1789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lvl="1" indent="17462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Measure outcomes     </a:t>
          </a:r>
          <a:endParaRPr lang="en-US" sz="2200" kern="1200" dirty="0"/>
        </a:p>
        <a:p>
          <a:pPr marL="282575" lvl="1" indent="-1079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Consider long-term viability</a:t>
          </a:r>
          <a:endParaRPr lang="en-US" sz="2200" kern="1200" dirty="0"/>
        </a:p>
      </dsp:txBody>
      <dsp:txXfrm>
        <a:off x="2346959" y="224165"/>
        <a:ext cx="2849318" cy="1342244"/>
      </dsp:txXfrm>
    </dsp:sp>
    <dsp:sp modelId="{A2D0764F-85BB-460B-8D03-45CFE2F82560}">
      <dsp:nvSpPr>
        <dsp:cNvPr id="0" name=""/>
        <dsp:cNvSpPr/>
      </dsp:nvSpPr>
      <dsp:spPr>
        <a:xfrm>
          <a:off x="0" y="113252"/>
          <a:ext cx="2346959" cy="1563141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Evaluate Mission  Effectiveness</a:t>
          </a:r>
          <a:endParaRPr lang="en-US" sz="2600" b="1" kern="1200" dirty="0"/>
        </a:p>
      </dsp:txBody>
      <dsp:txXfrm>
        <a:off x="76306" y="189558"/>
        <a:ext cx="2194347" cy="1410529"/>
      </dsp:txXfrm>
    </dsp:sp>
    <dsp:sp modelId="{B8544AAC-FFE6-49C6-815C-01CC4338DA03}">
      <dsp:nvSpPr>
        <dsp:cNvPr id="0" name=""/>
        <dsp:cNvSpPr/>
      </dsp:nvSpPr>
      <dsp:spPr>
        <a:xfrm>
          <a:off x="2346959" y="1969082"/>
          <a:ext cx="3520440" cy="1789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347663" lvl="1" indent="-173038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 Ensure adequate resources </a:t>
          </a:r>
          <a:endParaRPr lang="en-US" sz="2200" kern="1200" dirty="0"/>
        </a:p>
        <a:p>
          <a:pPr marL="347663" lvl="1" indent="-173038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Assure long-term sustainability</a:t>
          </a:r>
          <a:endParaRPr lang="en-US" sz="2200" kern="1200" dirty="0"/>
        </a:p>
      </dsp:txBody>
      <dsp:txXfrm>
        <a:off x="2346959" y="2192789"/>
        <a:ext cx="2849318" cy="1342244"/>
      </dsp:txXfrm>
    </dsp:sp>
    <dsp:sp modelId="{B64337B2-1DAA-403E-9AE8-94089EEF8F5A}">
      <dsp:nvSpPr>
        <dsp:cNvPr id="0" name=""/>
        <dsp:cNvSpPr/>
      </dsp:nvSpPr>
      <dsp:spPr>
        <a:xfrm>
          <a:off x="0" y="1969541"/>
          <a:ext cx="2346959" cy="1789658"/>
        </a:xfrm>
        <a:prstGeom prst="roundRect">
          <a:avLst/>
        </a:prstGeom>
        <a:solidFill>
          <a:schemeClr val="accent3">
            <a:shade val="50000"/>
            <a:hueOff val="-167762"/>
            <a:satOff val="-4591"/>
            <a:lumOff val="4102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Ensure Financial Viability</a:t>
          </a:r>
          <a:endParaRPr lang="en-US" sz="2600" b="1" kern="1200" dirty="0"/>
        </a:p>
      </dsp:txBody>
      <dsp:txXfrm>
        <a:off x="87364" y="2056905"/>
        <a:ext cx="2172231" cy="1614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78652-BDBD-46A8-A213-F4B20BCCD4DC}">
      <dsp:nvSpPr>
        <dsp:cNvPr id="0" name=""/>
        <dsp:cNvSpPr/>
      </dsp:nvSpPr>
      <dsp:spPr>
        <a:xfrm rot="5400000">
          <a:off x="1518851" y="688215"/>
          <a:ext cx="577513" cy="8393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2FBF3-7FDB-4B03-A0C5-7A0C4E73E8D1}">
      <dsp:nvSpPr>
        <dsp:cNvPr id="0" name=""/>
        <dsp:cNvSpPr/>
      </dsp:nvSpPr>
      <dsp:spPr>
        <a:xfrm>
          <a:off x="1629093" y="20467"/>
          <a:ext cx="1623545" cy="84391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Mission</a:t>
          </a:r>
          <a:endParaRPr lang="en-US" sz="1800" kern="1200" dirty="0"/>
        </a:p>
      </dsp:txBody>
      <dsp:txXfrm>
        <a:off x="1670297" y="61671"/>
        <a:ext cx="1541137" cy="761506"/>
      </dsp:txXfrm>
    </dsp:sp>
    <dsp:sp modelId="{6E8A026C-D169-4964-9278-9FCFCB0A2E33}">
      <dsp:nvSpPr>
        <dsp:cNvPr id="0" name=""/>
        <dsp:cNvSpPr/>
      </dsp:nvSpPr>
      <dsp:spPr>
        <a:xfrm>
          <a:off x="2752404" y="265952"/>
          <a:ext cx="453166" cy="35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E0225-7851-4141-AD4E-625AC3A4D56D}">
      <dsp:nvSpPr>
        <dsp:cNvPr id="0" name=""/>
        <dsp:cNvSpPr/>
      </dsp:nvSpPr>
      <dsp:spPr>
        <a:xfrm rot="5400000">
          <a:off x="2380288" y="1521077"/>
          <a:ext cx="473119" cy="10537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53499"/>
            <a:satOff val="-8208"/>
            <a:lumOff val="236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5AC7B-CA47-496E-8371-35F61C4DA84B}">
      <dsp:nvSpPr>
        <dsp:cNvPr id="0" name=""/>
        <dsp:cNvSpPr/>
      </dsp:nvSpPr>
      <dsp:spPr>
        <a:xfrm>
          <a:off x="2406158" y="822848"/>
          <a:ext cx="1623545" cy="84391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Values</a:t>
          </a:r>
          <a:endParaRPr lang="en-US" sz="1800" kern="1200" dirty="0"/>
        </a:p>
      </dsp:txBody>
      <dsp:txXfrm>
        <a:off x="2447362" y="864052"/>
        <a:ext cx="1541137" cy="761506"/>
      </dsp:txXfrm>
    </dsp:sp>
    <dsp:sp modelId="{5A1DB4A9-CA26-4902-B4F7-2ADECC759B56}">
      <dsp:nvSpPr>
        <dsp:cNvPr id="0" name=""/>
        <dsp:cNvSpPr/>
      </dsp:nvSpPr>
      <dsp:spPr>
        <a:xfrm>
          <a:off x="3531705" y="1063458"/>
          <a:ext cx="453166" cy="35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1267F-C99F-4240-B8E2-2A864F085B36}">
      <dsp:nvSpPr>
        <dsp:cNvPr id="0" name=""/>
        <dsp:cNvSpPr/>
      </dsp:nvSpPr>
      <dsp:spPr>
        <a:xfrm rot="5400000">
          <a:off x="3283920" y="2327746"/>
          <a:ext cx="424562" cy="9594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06998"/>
            <a:satOff val="-16416"/>
            <a:lumOff val="472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0F50F-3123-4ECC-BDBC-A3D588AC24BA}">
      <dsp:nvSpPr>
        <dsp:cNvPr id="0" name=""/>
        <dsp:cNvSpPr/>
      </dsp:nvSpPr>
      <dsp:spPr>
        <a:xfrm>
          <a:off x="3187696" y="1563280"/>
          <a:ext cx="1623545" cy="84391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Vision</a:t>
          </a:r>
          <a:endParaRPr lang="en-US" sz="1800" kern="1200" dirty="0"/>
        </a:p>
      </dsp:txBody>
      <dsp:txXfrm>
        <a:off x="3228900" y="1604484"/>
        <a:ext cx="1541137" cy="761506"/>
      </dsp:txXfrm>
    </dsp:sp>
    <dsp:sp modelId="{C8FAF714-8B1A-40C3-800A-B2344A797A4B}">
      <dsp:nvSpPr>
        <dsp:cNvPr id="0" name=""/>
        <dsp:cNvSpPr/>
      </dsp:nvSpPr>
      <dsp:spPr>
        <a:xfrm>
          <a:off x="4311007" y="1808766"/>
          <a:ext cx="453166" cy="35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4552F-F07B-4C5C-8536-4DF7F32D34E9}">
      <dsp:nvSpPr>
        <dsp:cNvPr id="0" name=""/>
        <dsp:cNvSpPr/>
      </dsp:nvSpPr>
      <dsp:spPr>
        <a:xfrm rot="5400000">
          <a:off x="3967100" y="3012325"/>
          <a:ext cx="446484" cy="8612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60498"/>
            <a:satOff val="-24624"/>
            <a:lumOff val="708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63161-A007-40CA-B5EC-A271015056C0}">
      <dsp:nvSpPr>
        <dsp:cNvPr id="0" name=""/>
        <dsp:cNvSpPr/>
      </dsp:nvSpPr>
      <dsp:spPr>
        <a:xfrm>
          <a:off x="3966998" y="2284310"/>
          <a:ext cx="1623545" cy="84391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Strategic Plan</a:t>
          </a:r>
          <a:endParaRPr lang="en-US" sz="1800" kern="1200" dirty="0"/>
        </a:p>
      </dsp:txBody>
      <dsp:txXfrm>
        <a:off x="4008202" y="2325514"/>
        <a:ext cx="1541137" cy="761506"/>
      </dsp:txXfrm>
    </dsp:sp>
    <dsp:sp modelId="{A2DC38B9-32C6-485D-906E-70D5C60366A0}">
      <dsp:nvSpPr>
        <dsp:cNvPr id="0" name=""/>
        <dsp:cNvSpPr/>
      </dsp:nvSpPr>
      <dsp:spPr>
        <a:xfrm>
          <a:off x="5090309" y="2529795"/>
          <a:ext cx="453166" cy="35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5278A-7B67-4D97-BBF7-C7C3C00AE4E3}">
      <dsp:nvSpPr>
        <dsp:cNvPr id="0" name=""/>
        <dsp:cNvSpPr/>
      </dsp:nvSpPr>
      <dsp:spPr>
        <a:xfrm rot="5400000">
          <a:off x="4645001" y="3615480"/>
          <a:ext cx="608978" cy="9773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213997"/>
            <a:satOff val="-32832"/>
            <a:lumOff val="944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A47CF-870C-497B-B062-C7CB07670B51}">
      <dsp:nvSpPr>
        <dsp:cNvPr id="0" name=""/>
        <dsp:cNvSpPr/>
      </dsp:nvSpPr>
      <dsp:spPr>
        <a:xfrm>
          <a:off x="4746299" y="3016301"/>
          <a:ext cx="1623545" cy="843914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Organizational Objectives</a:t>
          </a:r>
          <a:endParaRPr lang="en-US" sz="1800" kern="1200" dirty="0"/>
        </a:p>
      </dsp:txBody>
      <dsp:txXfrm>
        <a:off x="4787503" y="3057505"/>
        <a:ext cx="1541137" cy="761506"/>
      </dsp:txXfrm>
    </dsp:sp>
    <dsp:sp modelId="{24FDF0E1-3D3F-48A7-93B1-8B6080160872}">
      <dsp:nvSpPr>
        <dsp:cNvPr id="0" name=""/>
        <dsp:cNvSpPr/>
      </dsp:nvSpPr>
      <dsp:spPr>
        <a:xfrm>
          <a:off x="5869610" y="3261786"/>
          <a:ext cx="453166" cy="35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41A40-4FCC-468B-B582-734C74A47C13}">
      <dsp:nvSpPr>
        <dsp:cNvPr id="0" name=""/>
        <dsp:cNvSpPr/>
      </dsp:nvSpPr>
      <dsp:spPr>
        <a:xfrm>
          <a:off x="5525601" y="3829538"/>
          <a:ext cx="1623545" cy="84391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 Imperatives</a:t>
          </a:r>
          <a:endParaRPr lang="en-US" sz="1800" kern="1200" dirty="0"/>
        </a:p>
      </dsp:txBody>
      <dsp:txXfrm>
        <a:off x="5566805" y="3870742"/>
        <a:ext cx="1541137" cy="761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D0674-7091-4074-B16D-24CBF45E3426}">
      <dsp:nvSpPr>
        <dsp:cNvPr id="0" name=""/>
        <dsp:cNvSpPr/>
      </dsp:nvSpPr>
      <dsp:spPr>
        <a:xfrm rot="5400000">
          <a:off x="-200973" y="206126"/>
          <a:ext cx="1339825" cy="937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1</a:t>
          </a:r>
        </a:p>
      </dsp:txBody>
      <dsp:txXfrm rot="-5400000">
        <a:off x="2" y="474091"/>
        <a:ext cx="937877" cy="401948"/>
      </dsp:txXfrm>
    </dsp:sp>
    <dsp:sp modelId="{9667CD41-66BC-4196-A45E-DB88BC85CC9D}">
      <dsp:nvSpPr>
        <dsp:cNvPr id="0" name=""/>
        <dsp:cNvSpPr/>
      </dsp:nvSpPr>
      <dsp:spPr>
        <a:xfrm rot="5400000">
          <a:off x="3386295" y="-2444222"/>
          <a:ext cx="870886" cy="5767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MISSION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Why the organization exists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/>
            <a:t>The benefit to the community</a:t>
          </a:r>
        </a:p>
      </dsp:txBody>
      <dsp:txXfrm rot="-5400000">
        <a:off x="937878" y="46708"/>
        <a:ext cx="5725209" cy="785860"/>
      </dsp:txXfrm>
    </dsp:sp>
    <dsp:sp modelId="{9626D504-91AD-44D5-B6C4-26FE3C1D4F3E}">
      <dsp:nvSpPr>
        <dsp:cNvPr id="0" name=""/>
        <dsp:cNvSpPr/>
      </dsp:nvSpPr>
      <dsp:spPr>
        <a:xfrm rot="5400000">
          <a:off x="-200973" y="1401046"/>
          <a:ext cx="1339825" cy="937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</a:t>
          </a:r>
        </a:p>
      </dsp:txBody>
      <dsp:txXfrm rot="-5400000">
        <a:off x="2" y="1669011"/>
        <a:ext cx="937877" cy="401948"/>
      </dsp:txXfrm>
    </dsp:sp>
    <dsp:sp modelId="{0A69D4F9-E373-487C-BD38-7933B944078F}">
      <dsp:nvSpPr>
        <dsp:cNvPr id="0" name=""/>
        <dsp:cNvSpPr/>
      </dsp:nvSpPr>
      <dsp:spPr>
        <a:xfrm rot="5400000">
          <a:off x="3386295" y="-1248345"/>
          <a:ext cx="870886" cy="5767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VISION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What the organization seeks to do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/>
            <a:t>What kind of resource do we want to be </a:t>
          </a:r>
        </a:p>
      </dsp:txBody>
      <dsp:txXfrm rot="-5400000">
        <a:off x="937878" y="1242585"/>
        <a:ext cx="5725209" cy="785860"/>
      </dsp:txXfrm>
    </dsp:sp>
    <dsp:sp modelId="{5DCF8366-FB8A-4CCF-A474-E3A9BA166FA3}">
      <dsp:nvSpPr>
        <dsp:cNvPr id="0" name=""/>
        <dsp:cNvSpPr/>
      </dsp:nvSpPr>
      <dsp:spPr>
        <a:xfrm rot="5400000">
          <a:off x="-200973" y="2595965"/>
          <a:ext cx="1339825" cy="937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3</a:t>
          </a:r>
        </a:p>
      </dsp:txBody>
      <dsp:txXfrm rot="-5400000">
        <a:off x="2" y="2863930"/>
        <a:ext cx="937877" cy="401948"/>
      </dsp:txXfrm>
    </dsp:sp>
    <dsp:sp modelId="{483DC1FD-572B-4615-B843-6B80D8A0349F}">
      <dsp:nvSpPr>
        <dsp:cNvPr id="0" name=""/>
        <dsp:cNvSpPr/>
      </dsp:nvSpPr>
      <dsp:spPr>
        <a:xfrm rot="5400000">
          <a:off x="3386295" y="-53425"/>
          <a:ext cx="870886" cy="5767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VALUES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The beliefs driving the organization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/>
            <a:t>What do we want people to think of when they think of us</a:t>
          </a:r>
        </a:p>
      </dsp:txBody>
      <dsp:txXfrm rot="-5400000">
        <a:off x="937878" y="2437505"/>
        <a:ext cx="5725209" cy="785860"/>
      </dsp:txXfrm>
    </dsp:sp>
    <dsp:sp modelId="{9948436E-4293-4BB0-B888-072EF473B9E7}">
      <dsp:nvSpPr>
        <dsp:cNvPr id="0" name=""/>
        <dsp:cNvSpPr/>
      </dsp:nvSpPr>
      <dsp:spPr>
        <a:xfrm rot="5400000">
          <a:off x="-200973" y="3808995"/>
          <a:ext cx="1339825" cy="937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4</a:t>
          </a:r>
          <a:endParaRPr lang="en-US" sz="2400" i="1" kern="1200" dirty="0"/>
        </a:p>
      </dsp:txBody>
      <dsp:txXfrm rot="-5400000">
        <a:off x="2" y="4076960"/>
        <a:ext cx="937877" cy="401948"/>
      </dsp:txXfrm>
    </dsp:sp>
    <dsp:sp modelId="{619EBE08-4F17-4FDC-A14E-CC23F849FEF0}">
      <dsp:nvSpPr>
        <dsp:cNvPr id="0" name=""/>
        <dsp:cNvSpPr/>
      </dsp:nvSpPr>
      <dsp:spPr>
        <a:xfrm rot="5400000">
          <a:off x="3368185" y="1159603"/>
          <a:ext cx="907106" cy="5767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STRATEGIC PLAN</a:t>
          </a:r>
          <a:endParaRPr lang="en-U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map that leads to the vision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What do we need to realize our mission, vision and values?</a:t>
          </a:r>
          <a:endParaRPr lang="en-US" sz="1400" i="1" kern="1200" dirty="0"/>
        </a:p>
      </dsp:txBody>
      <dsp:txXfrm rot="-5400000">
        <a:off x="937878" y="3634192"/>
        <a:ext cx="5723441" cy="818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0.6844</cdr:x>
      <cdr:y>0.23203</cdr:y>
    </cdr:from>
    <cdr:to>
      <cdr:x>0.81593</cdr:x>
      <cdr:y>0.28922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0105" y="1454356"/>
          <a:ext cx="1139665" cy="358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0.22059</cdr:y>
    </cdr:from>
    <cdr:to>
      <cdr:x>0.15603</cdr:x>
      <cdr:y>0.26961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382662"/>
          <a:ext cx="86031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0.42908</cdr:x>
      <cdr:y>0.30229</cdr:y>
    </cdr:from>
    <cdr:to>
      <cdr:x>0.5547</cdr:x>
      <cdr:y>0.33987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717823" y="1894758"/>
          <a:ext cx="1088512" cy="235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0.43144</cdr:x>
      <cdr:y>0.22876</cdr:y>
    </cdr:from>
    <cdr:to>
      <cdr:x>0.52364</cdr:x>
      <cdr:y>0.27288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738306" y="1433872"/>
          <a:ext cx="798871" cy="27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0.83215</cdr:x>
      <cdr:y>0.68301</cdr:y>
    </cdr:from>
    <cdr:to>
      <cdr:x>0.93768</cdr:x>
      <cdr:y>0.74837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0323" y="4281129"/>
          <a:ext cx="914400" cy="4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0.6844</cdr:x>
      <cdr:y>0.23203</cdr:y>
    </cdr:from>
    <cdr:to>
      <cdr:x>0.81593</cdr:x>
      <cdr:y>0.28922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0105" y="1454356"/>
          <a:ext cx="1139665" cy="358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0.22059</cdr:y>
    </cdr:from>
    <cdr:to>
      <cdr:x>0.15603</cdr:x>
      <cdr:y>0.26961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382662"/>
          <a:ext cx="86031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0.42908</cdr:x>
      <cdr:y>0.30229</cdr:y>
    </cdr:from>
    <cdr:to>
      <cdr:x>0.5547</cdr:x>
      <cdr:y>0.33987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717823" y="1894758"/>
          <a:ext cx="1088512" cy="235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0.43144</cdr:x>
      <cdr:y>0.22876</cdr:y>
    </cdr:from>
    <cdr:to>
      <cdr:x>0.52364</cdr:x>
      <cdr:y>0.27288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738306" y="1433872"/>
          <a:ext cx="798871" cy="27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0.83215</cdr:x>
      <cdr:y>0.68301</cdr:y>
    </cdr:from>
    <cdr:to>
      <cdr:x>0.93768</cdr:x>
      <cdr:y>0.74837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0323" y="4281129"/>
          <a:ext cx="914400" cy="4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0.42553</cdr:x>
      <cdr:y>0.30882</cdr:y>
    </cdr:from>
    <cdr:to>
      <cdr:x>0.63239</cdr:x>
      <cdr:y>0.37908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7097" y="1935725"/>
          <a:ext cx="1792339" cy="440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0.22059</cdr:y>
    </cdr:from>
    <cdr:to>
      <cdr:x>0.15603</cdr:x>
      <cdr:y>0.26961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382662"/>
          <a:ext cx="86031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0.5547</cdr:x>
      <cdr:y>0.35294</cdr:y>
    </cdr:from>
    <cdr:to>
      <cdr:x>0.65012</cdr:x>
      <cdr:y>0.44444</cdr:y>
    </cdr:to>
    <cdr:sp macro="" textlink="">
      <cdr:nvSpPr>
        <cdr:cNvPr id="22" name="TextBox 21"/>
        <cdr:cNvSpPr txBox="1"/>
      </cdr:nvSpPr>
      <cdr:spPr>
        <a:xfrm xmlns:a="http://schemas.openxmlformats.org/drawingml/2006/main" flipH="1">
          <a:off x="4806294" y="2212258"/>
          <a:ext cx="826769" cy="573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0.43144</cdr:x>
      <cdr:y>0.22876</cdr:y>
    </cdr:from>
    <cdr:to>
      <cdr:x>0.52364</cdr:x>
      <cdr:y>0.27288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738306" y="1433872"/>
          <a:ext cx="798871" cy="27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0.83215</cdr:x>
      <cdr:y>0.68301</cdr:y>
    </cdr:from>
    <cdr:to>
      <cdr:x>0.93768</cdr:x>
      <cdr:y>0.74837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0323" y="4281129"/>
          <a:ext cx="914400" cy="4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  <cdr:relSizeAnchor xmlns:cdr="http://schemas.openxmlformats.org/drawingml/2006/chartDrawing">
    <cdr:from>
      <cdr:x>0</cdr:x>
      <cdr:y>0.01563</cdr:y>
    </cdr:from>
    <cdr:to>
      <cdr:x>0.09747</cdr:x>
      <cdr:y>0.16211</cdr:y>
    </cdr:to>
    <cdr:pic>
      <cdr:nvPicPr>
        <cdr:cNvPr id="13" name="Picture 1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39661" y="76200"/>
          <a:ext cx="838200" cy="7143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0.90142</cdr:x>
      <cdr:y>0</cdr:y>
    </cdr:from>
    <cdr:to>
      <cdr:x>1</cdr:x>
      <cdr:y>0.1875</cdr:y>
    </cdr:to>
    <cdr:pic>
      <cdr:nvPicPr>
        <cdr:cNvPr id="14" name="Picture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51814" y="0"/>
          <a:ext cx="8477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0.03803</cdr:x>
      <cdr:y>0.86133</cdr:y>
    </cdr:from>
    <cdr:to>
      <cdr:x>0.1211</cdr:x>
      <cdr:y>1</cdr:y>
    </cdr:to>
    <cdr:pic>
      <cdr:nvPicPr>
        <cdr:cNvPr id="15" name="Picture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7025" y="5937250"/>
          <a:ext cx="714375" cy="6762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0.928</cdr:x>
      <cdr:y>0.875</cdr:y>
    </cdr:from>
    <cdr:to>
      <cdr:x>1</cdr:x>
      <cdr:y>1</cdr:y>
    </cdr:to>
    <cdr:pic>
      <cdr:nvPicPr>
        <cdr:cNvPr id="16" name="Picture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208961" y="5861050"/>
          <a:ext cx="619125" cy="6096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0.6844</cdr:x>
      <cdr:y>0.23203</cdr:y>
    </cdr:from>
    <cdr:to>
      <cdr:x>0.81593</cdr:x>
      <cdr:y>0.28922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0105" y="1454356"/>
          <a:ext cx="1139665" cy="358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0.22059</cdr:y>
    </cdr:from>
    <cdr:to>
      <cdr:x>0.15603</cdr:x>
      <cdr:y>0.26961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382662"/>
          <a:ext cx="86031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0.42908</cdr:x>
      <cdr:y>0.30229</cdr:y>
    </cdr:from>
    <cdr:to>
      <cdr:x>0.5547</cdr:x>
      <cdr:y>0.33987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717823" y="1894758"/>
          <a:ext cx="1088512" cy="235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0.43144</cdr:x>
      <cdr:y>0.22876</cdr:y>
    </cdr:from>
    <cdr:to>
      <cdr:x>0.52364</cdr:x>
      <cdr:y>0.27288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738306" y="1433872"/>
          <a:ext cx="798871" cy="27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0.83215</cdr:x>
      <cdr:y>0.68301</cdr:y>
    </cdr:from>
    <cdr:to>
      <cdr:x>0.93768</cdr:x>
      <cdr:y>0.74837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0323" y="4281129"/>
          <a:ext cx="914400" cy="4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0.45863</cdr:x>
      <cdr:y>0.30882</cdr:y>
    </cdr:from>
    <cdr:to>
      <cdr:x>0.63239</cdr:x>
      <cdr:y>0.37908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3871" y="1935704"/>
          <a:ext cx="1505584" cy="440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0.22059</cdr:y>
    </cdr:from>
    <cdr:to>
      <cdr:x>0.15603</cdr:x>
      <cdr:y>0.26961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382662"/>
          <a:ext cx="86031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0.71415</cdr:x>
      <cdr:y>0.21405</cdr:y>
    </cdr:from>
    <cdr:to>
      <cdr:x>0.82648</cdr:x>
      <cdr:y>0.28922</cdr:y>
    </cdr:to>
    <cdr:sp macro="" textlink="">
      <cdr:nvSpPr>
        <cdr:cNvPr id="22" name="TextBox 21"/>
        <cdr:cNvSpPr txBox="1"/>
      </cdr:nvSpPr>
      <cdr:spPr>
        <a:xfrm xmlns:a="http://schemas.openxmlformats.org/drawingml/2006/main" flipH="1">
          <a:off x="6186128" y="1345552"/>
          <a:ext cx="972983" cy="472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0.46454</cdr:x>
      <cdr:y>0.19935</cdr:y>
    </cdr:from>
    <cdr:to>
      <cdr:x>0.58038</cdr:x>
      <cdr:y>0.25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025080" y="1249517"/>
          <a:ext cx="1003709" cy="317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0.76123</cdr:x>
      <cdr:y>0.66503</cdr:y>
    </cdr:from>
    <cdr:to>
      <cdr:x>0.88652</cdr:x>
      <cdr:y>0.71242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95807" y="4168469"/>
          <a:ext cx="1085645" cy="29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  <cdr:relSizeAnchor xmlns:cdr="http://schemas.openxmlformats.org/drawingml/2006/chartDrawing">
    <cdr:from>
      <cdr:x>0</cdr:x>
      <cdr:y>0.01135</cdr:y>
    </cdr:from>
    <cdr:to>
      <cdr:x>0.10468</cdr:x>
      <cdr:y>0.15073</cdr:y>
    </cdr:to>
    <cdr:pic>
      <cdr:nvPicPr>
        <cdr:cNvPr id="13" name="Picture 1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3425" y="58174"/>
          <a:ext cx="838200" cy="7143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0.89414</cdr:x>
      <cdr:y>0.01135</cdr:y>
    </cdr:from>
    <cdr:to>
      <cdr:x>1</cdr:x>
      <cdr:y>0.18975</cdr:y>
    </cdr:to>
    <cdr:pic>
      <cdr:nvPicPr>
        <cdr:cNvPr id="14" name="Picture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59883" y="58174"/>
          <a:ext cx="847725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0.84576</cdr:y>
    </cdr:from>
    <cdr:to>
      <cdr:x>0.08921</cdr:x>
      <cdr:y>0.9777</cdr:y>
    </cdr:to>
    <cdr:pic>
      <cdr:nvPicPr>
        <cdr:cNvPr id="15" name="Picture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334899"/>
          <a:ext cx="714375" cy="6762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0.92268</cdr:x>
      <cdr:y>0.88106</cdr:y>
    </cdr:from>
    <cdr:to>
      <cdr:x>1</cdr:x>
      <cdr:y>1</cdr:y>
    </cdr:to>
    <cdr:pic>
      <cdr:nvPicPr>
        <cdr:cNvPr id="16" name="Picture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88483" y="4515874"/>
          <a:ext cx="619125" cy="6096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0.6844</cdr:x>
      <cdr:y>0.23203</cdr:y>
    </cdr:from>
    <cdr:to>
      <cdr:x>0.81593</cdr:x>
      <cdr:y>0.28922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0105" y="1454356"/>
          <a:ext cx="1139665" cy="358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0.22059</cdr:y>
    </cdr:from>
    <cdr:to>
      <cdr:x>0.15603</cdr:x>
      <cdr:y>0.26961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382662"/>
          <a:ext cx="860316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0.42908</cdr:x>
      <cdr:y>0.30229</cdr:y>
    </cdr:from>
    <cdr:to>
      <cdr:x>0.5547</cdr:x>
      <cdr:y>0.33987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717823" y="1894758"/>
          <a:ext cx="1088512" cy="235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0.43144</cdr:x>
      <cdr:y>0.22876</cdr:y>
    </cdr:from>
    <cdr:to>
      <cdr:x>0.52364</cdr:x>
      <cdr:y>0.27288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738306" y="1433872"/>
          <a:ext cx="798871" cy="27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0.83215</cdr:x>
      <cdr:y>0.68301</cdr:y>
    </cdr:from>
    <cdr:to>
      <cdr:x>0.93768</cdr:x>
      <cdr:y>0.74837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0323" y="4281129"/>
          <a:ext cx="914400" cy="4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0.42553</cdr:x>
      <cdr:y>0.30882</cdr:y>
    </cdr:from>
    <cdr:to>
      <cdr:x>0.63239</cdr:x>
      <cdr:y>0.37908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7097" y="1935725"/>
          <a:ext cx="1792339" cy="440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3</a:t>
          </a:r>
          <a:endParaRPr lang="en-US" sz="1100" b="1"/>
        </a:p>
      </cdr:txBody>
    </cdr:sp>
  </cdr:relSizeAnchor>
  <cdr:relSizeAnchor xmlns:cdr="http://schemas.openxmlformats.org/drawingml/2006/chartDrawing">
    <cdr:from>
      <cdr:x>0.5792</cdr:x>
      <cdr:y>0.71824</cdr:y>
    </cdr:from>
    <cdr:to>
      <cdr:x>0.75329</cdr:x>
      <cdr:y>0.77036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18548" y="4516694"/>
          <a:ext cx="1508433" cy="32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0.14184</cdr:x>
      <cdr:y>0.41694</cdr:y>
    </cdr:from>
    <cdr:to>
      <cdr:x>0.2852</cdr:x>
      <cdr:y>0.56235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9032" y="2621935"/>
          <a:ext cx="124214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0.41371</cdr:x>
      <cdr:y>0.31596</cdr:y>
    </cdr:from>
    <cdr:to>
      <cdr:x>0.51924</cdr:x>
      <cdr:y>0.36645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4677" y="1986936"/>
          <a:ext cx="9144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0.05674</cdr:x>
      <cdr:y>0.31863</cdr:y>
    </cdr:from>
    <cdr:to>
      <cdr:x>0.15603</cdr:x>
      <cdr:y>0.37255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1634" y="1997177"/>
          <a:ext cx="860316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1</a:t>
          </a:r>
          <a:endParaRPr lang="en-US" sz="1100" b="1"/>
        </a:p>
      </cdr:txBody>
    </cdr:sp>
  </cdr:relSizeAnchor>
  <cdr:relSizeAnchor xmlns:cdr="http://schemas.openxmlformats.org/drawingml/2006/chartDrawing">
    <cdr:from>
      <cdr:x>0.34043</cdr:x>
      <cdr:y>0.22313</cdr:y>
    </cdr:from>
    <cdr:to>
      <cdr:x>0.46723</cdr:x>
      <cdr:y>0.29805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49677" y="1403145"/>
          <a:ext cx="1098755" cy="47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0.5547</cdr:x>
      <cdr:y>0.35294</cdr:y>
    </cdr:from>
    <cdr:to>
      <cdr:x>0.65012</cdr:x>
      <cdr:y>0.44444</cdr:y>
    </cdr:to>
    <cdr:sp macro="" textlink="">
      <cdr:nvSpPr>
        <cdr:cNvPr id="22" name="TextBox 21"/>
        <cdr:cNvSpPr txBox="1"/>
      </cdr:nvSpPr>
      <cdr:spPr>
        <a:xfrm xmlns:a="http://schemas.openxmlformats.org/drawingml/2006/main" flipH="1">
          <a:off x="4806294" y="2212258"/>
          <a:ext cx="826769" cy="573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</a:t>
          </a:r>
          <a:r>
            <a:rPr lang="en-US" sz="1100" b="1" baseline="0"/>
            <a:t> 2</a:t>
          </a:r>
          <a:endParaRPr lang="en-US" sz="1100" b="1"/>
        </a:p>
      </cdr:txBody>
    </cdr:sp>
  </cdr:relSizeAnchor>
  <cdr:relSizeAnchor xmlns:cdr="http://schemas.openxmlformats.org/drawingml/2006/chartDrawing">
    <cdr:from>
      <cdr:x>0.43144</cdr:x>
      <cdr:y>0.22876</cdr:y>
    </cdr:from>
    <cdr:to>
      <cdr:x>0.52364</cdr:x>
      <cdr:y>0.27288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738306" y="1433872"/>
          <a:ext cx="798871" cy="27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Program 4</a:t>
          </a:r>
        </a:p>
      </cdr:txBody>
    </cdr:sp>
  </cdr:relSizeAnchor>
  <cdr:relSizeAnchor xmlns:cdr="http://schemas.openxmlformats.org/drawingml/2006/chartDrawing">
    <cdr:from>
      <cdr:x>0.83215</cdr:x>
      <cdr:y>0.68301</cdr:y>
    </cdr:from>
    <cdr:to>
      <cdr:x>0.93768</cdr:x>
      <cdr:y>0.74837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10323" y="4281129"/>
          <a:ext cx="914400" cy="4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1</a:t>
          </a:r>
        </a:p>
      </cdr:txBody>
    </cdr:sp>
  </cdr:relSizeAnchor>
  <cdr:relSizeAnchor xmlns:cdr="http://schemas.openxmlformats.org/drawingml/2006/chartDrawing">
    <cdr:from>
      <cdr:x>0.63357</cdr:x>
      <cdr:y>0.62255</cdr:y>
    </cdr:from>
    <cdr:to>
      <cdr:x>0.7391</cdr:x>
      <cdr:y>0.67647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9677" y="3902178"/>
          <a:ext cx="914400" cy="33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Fundraiser 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34D9-1AEE-4983-8420-98801D71DAE8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30670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45563"/>
            <a:ext cx="30670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9807-9F26-436D-BFB4-0487BEB5D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7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EAB279-71FD-4378-9711-32932E2D9120}" type="datetimeFigureOut">
              <a:rPr lang="en-US"/>
              <a:pPr>
                <a:defRPr/>
              </a:pPr>
              <a:t>10/23/2014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3575"/>
            <a:ext cx="5661025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5563"/>
            <a:ext cx="30670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45563"/>
            <a:ext cx="30670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802BC3-E2B8-4C25-A4D1-CBCC99116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07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0726CB-C1BE-4DC0-A293-2690E8C1CF71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0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76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7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82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7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7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02BC3-E2B8-4C25-A4D1-CBCC99116B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4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833" indent="-294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8204" indent="-2356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486" indent="-2356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768" indent="-2356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2050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3331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4613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5895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E730A-AB12-406E-A850-D8195D722EA3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833" indent="-294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8204" indent="-2356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486" indent="-2356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768" indent="-2356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2050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3331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4613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5895" indent="-2356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3B8522-4F10-48FF-A53F-884D694E6CC9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7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9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BFA4-D3CE-4F40-83B2-1DEA69A964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34F5-8B2D-47EE-B891-A35304911D5B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C3F8-9052-4FD8-B561-B78701F4A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DDC4-062E-4C5F-A718-8B15737CCAC8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D9C5-25F1-4CAD-BBA6-96FC7F07F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6346-09E7-4A6A-9B1D-9662F686C2E2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064C-721C-40C3-A3B6-0B7D3C8E8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C298-8BDB-4135-B5A7-90EEA474877E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9081-5692-474C-ADDD-F59799CA16F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829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FB86-1020-4D79-9F3B-07ED5EBA54F6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82E8-99CC-491A-ABF7-10F69101798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790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103-E5CB-4885-9EC4-179D6BAB1B6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1451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DED-434A-4AB0-8BE1-B2AEBF9222E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667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69A-7D4C-4DE9-8337-92DF216F78B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557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BEC3-F894-4DCF-B0E2-D0C4EAB0ADE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419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38D2-244C-40C4-9DAF-3A2F5FA14C8C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D38E-64EC-46EC-BC73-AAF3FC716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B61D97-0FCF-486B-B1E6-C8B4F1DA106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4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1FD4-EFEA-40D1-BFBA-ED639D575DA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727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A827-758B-4A05-8F2A-895CBB25744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974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05DC-69FA-461E-9F9B-4E9131A249B4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8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5F51-D869-4307-9609-0CA48A5E1A5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8414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83B4-E471-4149-8A65-89FD3122F83C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C927-6317-4E84-A9A8-1850A734E54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24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291-FF40-4997-8500-FB0A974DA1D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353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832-FE97-4161-9E87-CAB9A5D2B23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48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0250-F1CA-4D64-81D4-093274FEF9B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715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7ECE-A0BB-4AEC-9E9C-330ACBF777AC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8FC6-6596-4811-9AD1-991337C5B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CCB4-809A-4943-AB91-746853C91D7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806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493E9C-3C3C-4925-997C-A4E05845182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5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AD78-ABEE-4EF8-82B2-8802FF799CA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2353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080A-45E3-48C2-9C99-DB2D7DF8BDF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752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7BAD9-34AE-4B8D-9030-DEC3B43F062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8FAE-B234-4522-B5C8-8B8A73F16AB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66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0382-9108-4B33-BF8F-C61FCB6E914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FBBD-2B42-4EFB-8D19-0E32CB5275D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58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72B82-F4A3-46DB-BAB1-FF9E4D2720F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EAB0-F2D5-4D1A-A8BD-5FBE550CBB10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0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385C-630A-4AD4-8603-62B5E8DCB92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F6C2-54E3-4570-BEEB-4506F44EDC6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12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48AE-E080-410A-A4B2-5AD3277BE28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D794-CEE5-4C53-A7B1-CD451DE9CFF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42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EA5E-D6CF-4D20-92AA-721E9E0AAD2A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28959-6B71-4439-AE53-3AF9C35E8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8751D-CA91-431B-A829-4EE0D12FFAE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B8D4-7C78-4CBC-AACE-AF84BF2D3A6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04860-BF13-4B49-BB66-92789D9D436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3EC6-C557-4F8B-BBE2-3A63F34A30E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47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6FFA0-8F5C-4287-9465-2BB4FE84E65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FB5F-B23B-47B7-8839-0FD353F5F48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13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F5C9-0643-4FD9-B680-612339521FC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FCC9-19AF-4F9B-BA54-3A4DF1C34EEA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52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0FE74B-10E2-452A-9A77-B78F78A39C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5FC8-A816-4535-9744-80CE98CDCEAE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4C58-35D2-4837-869F-AD50BD906084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4812-9A20-4AB4-9F88-0C7D570AD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EA65-208D-4FE5-A191-6B3F828659A1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16F7-BDE7-403A-B302-0A5C6EDCB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7F07-D998-4ED1-98DD-DB83E7A9976F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2C0C-CEEC-48D3-8244-DEE4D63FA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8F1B-C552-4D42-B032-CB16DB8B7EAE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5F38-2185-4682-9371-11A669AA7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DD52-84BF-4C7A-8CFD-63C36A9CF76F}" type="datetime1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2643-FE34-40F7-9FC5-ED7BF0F83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81E3AF-5CEB-42F7-8F9C-6D935C0B7E9C}" type="datetime1">
              <a:rPr lang="en-US" smtClean="0"/>
              <a:t>10/23/2014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3" r:id="rId2"/>
    <p:sldLayoutId id="2147483829" r:id="rId3"/>
    <p:sldLayoutId id="2147483824" r:id="rId4"/>
    <p:sldLayoutId id="2147483825" r:id="rId5"/>
    <p:sldLayoutId id="2147483826" r:id="rId6"/>
    <p:sldLayoutId id="2147483830" r:id="rId7"/>
    <p:sldLayoutId id="2147483831" r:id="rId8"/>
    <p:sldLayoutId id="2147483832" r:id="rId9"/>
    <p:sldLayoutId id="2147483827" r:id="rId10"/>
    <p:sldLayoutId id="21474838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3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BE9AA0-D539-460B-BA01-FEEF18489F30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735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9A9788-6DD9-4948-9D6D-93C024D8C6CE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8A0338-8FDE-4FB1-930A-EC8ACEE60B15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926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E6C3D62-1504-4616-ABD7-21EA5DD7D7A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10/23/2014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DA910B-9B22-44AF-AF82-BDEE9963033E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31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31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1.xm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2.xm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4.xm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6.xm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profile.php?id=78044579956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danosky.com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hyperlink" Target="http://twitter.com/DanoskyAssoc" TargetMode="Externa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1752600"/>
            <a:ext cx="8229600" cy="1752600"/>
          </a:xfrm>
          <a:prstGeom prst="rect">
            <a:avLst/>
          </a:prstGeom>
          <a:solidFill>
            <a:schemeClr val="tx1"/>
          </a:solidFill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Tying Mission and Finances Together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495800"/>
            <a:ext cx="3919728" cy="600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771" y="3733798"/>
            <a:ext cx="401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Chart Your Strategic Course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Program Criteria Summary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76762"/>
              </p:ext>
            </p:extLst>
          </p:nvPr>
        </p:nvGraphicFramePr>
        <p:xfrm>
          <a:off x="990600" y="1524000"/>
          <a:ext cx="3997940" cy="521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00" name="Document" r:id="rId5" imgW="6095861" imgH="7951494" progId="Word.Document.12">
                  <p:embed/>
                </p:oleObj>
              </mc:Choice>
              <mc:Fallback>
                <p:oleObj name="Document" r:id="rId5" imgW="6095861" imgH="795149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3997940" cy="5213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5" y="2209800"/>
            <a:ext cx="319502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17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520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Determining Profitability </a:t>
            </a:r>
            <a:endParaRPr lang="en-US" sz="4000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Mission Margin Matrix Table</a:t>
            </a:r>
            <a:endParaRPr lang="en-US" sz="4000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998427"/>
              </p:ext>
            </p:extLst>
          </p:nvPr>
        </p:nvGraphicFramePr>
        <p:xfrm>
          <a:off x="228600" y="2438400"/>
          <a:ext cx="8632825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6" name="Worksheet" r:id="rId6" imgW="5715000" imgH="1724025" progId="Excel.Sheet.8">
                  <p:embed/>
                </p:oleObj>
              </mc:Choice>
              <mc:Fallback>
                <p:oleObj name="Worksheet" r:id="rId6" imgW="5715000" imgH="1724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2438400"/>
                        <a:ext cx="8632825" cy="260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887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Mission Margin Matrix As a Chart 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5825"/>
              </p:ext>
            </p:extLst>
          </p:nvPr>
        </p:nvGraphicFramePr>
        <p:xfrm>
          <a:off x="239661" y="1600200"/>
          <a:ext cx="8523339" cy="497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382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600200"/>
            <a:ext cx="84772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886450"/>
            <a:ext cx="71437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1" y="5810250"/>
            <a:ext cx="619125" cy="609600"/>
          </a:xfrm>
          <a:prstGeom prst="rect">
            <a:avLst/>
          </a:prstGeom>
        </p:spPr>
      </p:pic>
      <p:pic>
        <p:nvPicPr>
          <p:cNvPr id="12" name="Picture 11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Practice  …..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Choose 3 or 4 of your organization’s programs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Rank them on a scale of 1-4; 2 is the mean (or x axis) based on the following criteria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Alignment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with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mission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Excellence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execution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Scale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Volume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Depth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Filling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 important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gap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Community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constituent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building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Leverage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funding</a:t>
            </a:r>
          </a:p>
          <a:p>
            <a:pPr lvl="1"/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Web Small Danosky Logo - no 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 you should ask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2468880" cy="4572000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1600" b="1" dirty="0" smtClean="0"/>
              <a:t>What can you grow?</a:t>
            </a:r>
          </a:p>
          <a:p>
            <a:pPr marL="342900" indent="-342900">
              <a:buAutoNum type="arabicParenR"/>
            </a:pPr>
            <a:endParaRPr lang="en-US" sz="1000" b="1" dirty="0" smtClean="0"/>
          </a:p>
          <a:p>
            <a:pPr marL="342900" indent="-342900">
              <a:buAutoNum type="arabicParenR"/>
            </a:pPr>
            <a:r>
              <a:rPr lang="en-US" sz="1600" b="1" dirty="0" smtClean="0"/>
              <a:t>What should you reduce or eliminate?</a:t>
            </a:r>
          </a:p>
          <a:p>
            <a:pPr marL="342900" indent="-342900">
              <a:buAutoNum type="arabicParenR"/>
            </a:pPr>
            <a:endParaRPr lang="en-US" sz="900" b="1" dirty="0" smtClean="0"/>
          </a:p>
          <a:p>
            <a:pPr marL="342900" indent="-342900">
              <a:buAutoNum type="arabicParenR"/>
            </a:pPr>
            <a:r>
              <a:rPr lang="en-US" sz="1600" b="1" dirty="0" smtClean="0"/>
              <a:t>Where are you at risk?</a:t>
            </a:r>
          </a:p>
          <a:p>
            <a:pPr marL="342900" indent="-342900">
              <a:buAutoNum type="arabicParenR"/>
            </a:pPr>
            <a:endParaRPr lang="en-US" sz="1000" b="1" dirty="0" smtClean="0"/>
          </a:p>
          <a:p>
            <a:pPr marL="342900" indent="-342900">
              <a:buAutoNum type="arabicParenR"/>
            </a:pPr>
            <a:r>
              <a:rPr lang="en-US" sz="1600" b="1" dirty="0" smtClean="0"/>
              <a:t>How do you mitigate risk?</a:t>
            </a:r>
          </a:p>
          <a:p>
            <a:pPr marL="342900" indent="-342900">
              <a:buAutoNum type="arabicParenR"/>
            </a:pPr>
            <a:endParaRPr lang="en-US" sz="1050" b="1" dirty="0" smtClean="0"/>
          </a:p>
          <a:p>
            <a:pPr marL="342900" indent="-342900">
              <a:buAutoNum type="arabicParenR"/>
            </a:pPr>
            <a:r>
              <a:rPr lang="en-US" sz="1600" b="1" dirty="0" smtClean="0"/>
              <a:t>Where can you collaborate?</a:t>
            </a:r>
          </a:p>
          <a:p>
            <a:pPr marL="342900" indent="-342900">
              <a:buAutoNum type="arabicParenR"/>
            </a:pPr>
            <a:endParaRPr lang="en-US" sz="1050" b="1" dirty="0" smtClean="0"/>
          </a:p>
          <a:p>
            <a:pPr marL="342900" indent="-342900">
              <a:buAutoNum type="arabicParenR"/>
            </a:pPr>
            <a:r>
              <a:rPr lang="en-US" sz="1600" b="1" dirty="0" smtClean="0"/>
              <a:t>Can your fundraising offset programs that are not funded?</a:t>
            </a:r>
          </a:p>
          <a:p>
            <a:pPr marL="342900" indent="-342900">
              <a:buAutoNum type="arabicParenR"/>
            </a:pPr>
            <a:endParaRPr lang="en-US" sz="1050" b="1" dirty="0" smtClean="0"/>
          </a:p>
          <a:p>
            <a:pPr marL="342900" indent="-342900">
              <a:buAutoNum type="arabicParenR"/>
            </a:pPr>
            <a:r>
              <a:rPr lang="en-US" sz="1600" b="1" dirty="0" smtClean="0"/>
              <a:t>What is the impact of reducing a program in terms of administrative allocation?</a:t>
            </a:r>
            <a:endParaRPr lang="en-US" sz="1600" b="1" dirty="0"/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752600"/>
            <a:ext cx="6210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5000" y="436890"/>
            <a:ext cx="549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CAN YOU MOVE THE MATRIX?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312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rgbClr val="FF3100"/>
              </a:solidFill>
              <a:latin typeface="Corbel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rbel"/>
              </a:rPr>
              <a:t>Trouble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Corbel"/>
              </a:rPr>
              <a:t>Ahead …… </a:t>
            </a:r>
          </a:p>
          <a:p>
            <a:endParaRPr lang="en-US" sz="3600" b="1" dirty="0" smtClean="0">
              <a:latin typeface="Corbel"/>
            </a:endParaRPr>
          </a:p>
          <a:p>
            <a:r>
              <a:rPr lang="en-US" sz="3600" b="1" dirty="0" smtClean="0">
                <a:latin typeface="Corbel"/>
              </a:rPr>
              <a:t>How do you plan for contingencies?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642"/>
            <a:ext cx="5562600" cy="68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Empowerment – </a:t>
            </a:r>
            <a:br>
              <a:rPr lang="en-US" dirty="0" smtClean="0"/>
            </a:br>
            <a:r>
              <a:rPr lang="en-US" dirty="0" smtClean="0"/>
              <a:t>Know Where You 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Financial Management -  capacity building activity that improves non-profit ability to achieve mission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Financial analysis gives management and the board a clear picture of the financial “reality”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Financial Management is key to a healthy organization</a:t>
            </a:r>
          </a:p>
        </p:txBody>
      </p:sp>
      <p:pic>
        <p:nvPicPr>
          <p:cNvPr id="7" name="Picture 6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Forecasting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Predicting the future based on extrapolating from the present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Exercise – Forecast Changes Numbers: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Program 1 is only going to realize $700,000  in revenue instead of $ 737,000 (drop of 5%) resulting in a larger loss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Program 3 expenses are 20% higher than budgeted</a:t>
            </a:r>
            <a:endParaRPr lang="en-US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Forecasting Matrix Table</a:t>
            </a:r>
            <a:endParaRPr lang="en-US" sz="4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605"/>
              </p:ext>
            </p:extLst>
          </p:nvPr>
        </p:nvGraphicFramePr>
        <p:xfrm>
          <a:off x="152400" y="2438400"/>
          <a:ext cx="8872538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1" name="Worksheet" r:id="rId4" imgW="5715000" imgH="1724025" progId="Excel.Sheet.8">
                  <p:embed/>
                </p:oleObj>
              </mc:Choice>
              <mc:Fallback>
                <p:oleObj name="Worksheet" r:id="rId4" imgW="5715000" imgH="1724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438400"/>
                        <a:ext cx="8872538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Web Small Danosky Logo - no tagl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Financial Empowerment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93915342"/>
              </p:ext>
            </p:extLst>
          </p:nvPr>
        </p:nvGraphicFramePr>
        <p:xfrm>
          <a:off x="457200" y="2133600"/>
          <a:ext cx="58674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1524000"/>
            <a:ext cx="5543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+mn-lt"/>
              </a:rPr>
              <a:t>Board Fiduciary Responsibility</a:t>
            </a:r>
            <a:endParaRPr lang="en-US" sz="3200" b="1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1" descr="C:\Documents and Settings\Danosky Associates\Local Settings\Temporary Internet Files\Content.IE5\2VTIPBYA\MP90044104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2587752" cy="2378449"/>
          </a:xfrm>
          <a:prstGeom prst="rect">
            <a:avLst/>
          </a:prstGeom>
          <a:noFill/>
        </p:spPr>
      </p:pic>
      <p:pic>
        <p:nvPicPr>
          <p:cNvPr id="6" name="Picture 5" descr="Web Small Danosky Logo - no tagli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Mission Margin Matrix </a:t>
            </a:r>
            <a:r>
              <a:rPr lang="en-US" sz="4000" dirty="0" smtClean="0"/>
              <a:t>Original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06980"/>
              </p:ext>
            </p:extLst>
          </p:nvPr>
        </p:nvGraphicFramePr>
        <p:xfrm>
          <a:off x="239661" y="1600200"/>
          <a:ext cx="8523339" cy="497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382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600200"/>
            <a:ext cx="84772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886450"/>
            <a:ext cx="71437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1" y="5810250"/>
            <a:ext cx="619125" cy="609600"/>
          </a:xfrm>
          <a:prstGeom prst="rect">
            <a:avLst/>
          </a:prstGeom>
        </p:spPr>
      </p:pic>
      <p:pic>
        <p:nvPicPr>
          <p:cNvPr id="12" name="Picture 11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Forecasting Mission Margin Chart</a:t>
            </a:r>
            <a:endParaRPr lang="en-US" sz="4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46116"/>
              </p:ext>
            </p:extLst>
          </p:nvPr>
        </p:nvGraphicFramePr>
        <p:xfrm>
          <a:off x="239661" y="1600200"/>
          <a:ext cx="859953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Scenario Planning 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553200" cy="4625975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0"/>
              </a:spcAft>
              <a:buClr>
                <a:srgbClr val="D34817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Rather </a:t>
            </a:r>
            <a:r>
              <a:rPr lang="en-US" sz="2200" dirty="0">
                <a:solidFill>
                  <a:prstClr val="black"/>
                </a:solidFill>
              </a:rPr>
              <a:t>than forecasting just one outcome (“the” future, as fans of forecasting might call it), </a:t>
            </a:r>
            <a:r>
              <a:rPr lang="en-US" sz="2200" dirty="0" smtClean="0">
                <a:solidFill>
                  <a:prstClr val="black"/>
                </a:solidFill>
              </a:rPr>
              <a:t>imagine </a:t>
            </a:r>
            <a:r>
              <a:rPr lang="en-US" sz="2200" dirty="0">
                <a:solidFill>
                  <a:prstClr val="black"/>
                </a:solidFill>
              </a:rPr>
              <a:t>a few different outcomes (or “futures”). 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0"/>
              </a:spcAft>
              <a:buClr>
                <a:srgbClr val="D34817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Explore </a:t>
            </a:r>
            <a:r>
              <a:rPr lang="en-US" sz="2200" dirty="0">
                <a:solidFill>
                  <a:prstClr val="black"/>
                </a:solidFill>
              </a:rPr>
              <a:t>these alternative business landscapes to understand how key elements affecting your business might change– and thus how you might start getting ready.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/>
              <a:t>Plan if you lose major source of revenue – what programs can be impacted and still maintain mission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/>
              <a:t>Plan if you receive an unexpected significant contribution</a:t>
            </a:r>
            <a:endParaRPr lang="en-US" sz="2200" dirty="0"/>
          </a:p>
        </p:txBody>
      </p:sp>
      <p:pic>
        <p:nvPicPr>
          <p:cNvPr id="305154" name="Picture 2" descr="C:\Users\DANOSKY\AppData\Local\Microsoft\Windows\Temporary Internet Files\Content.IE5\HR9ZSJGU\MC900383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3841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eb Small Danosky Logo - no tag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Scenario Planning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24400" cy="4625975"/>
          </a:xfrm>
        </p:spPr>
        <p:txBody>
          <a:bodyPr/>
          <a:lstStyle/>
          <a:p>
            <a:r>
              <a:rPr lang="en-US" sz="2400" dirty="0" smtClean="0"/>
              <a:t>Exercises:</a:t>
            </a:r>
          </a:p>
          <a:p>
            <a:pPr lvl="1"/>
            <a:r>
              <a:rPr lang="en-US" sz="2400" dirty="0" smtClean="0"/>
              <a:t>What if Program 1 revenue was $850,000 with $950,000 in expenses</a:t>
            </a:r>
          </a:p>
          <a:p>
            <a:pPr lvl="1"/>
            <a:r>
              <a:rPr lang="en-US" sz="2400" dirty="0" smtClean="0"/>
              <a:t>What if program 2 doubled its size and saw twice as many people</a:t>
            </a:r>
          </a:p>
          <a:p>
            <a:pPr lvl="2"/>
            <a:r>
              <a:rPr lang="en-US" dirty="0" smtClean="0"/>
              <a:t>Mission impact would be higher</a:t>
            </a:r>
          </a:p>
          <a:p>
            <a:pPr lvl="2"/>
            <a:r>
              <a:rPr lang="en-US" dirty="0" smtClean="0"/>
              <a:t>Cost would be 1/3 higher</a:t>
            </a:r>
          </a:p>
          <a:p>
            <a:pPr lvl="2"/>
            <a:r>
              <a:rPr lang="en-US" dirty="0" smtClean="0"/>
              <a:t>Revenue would be 70% higher</a:t>
            </a:r>
            <a:endParaRPr lang="en-US" dirty="0"/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7189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Scenario Planning Matrix Table </a:t>
            </a:r>
            <a:endParaRPr lang="en-US" sz="4000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39759"/>
              </p:ext>
            </p:extLst>
          </p:nvPr>
        </p:nvGraphicFramePr>
        <p:xfrm>
          <a:off x="211138" y="2286000"/>
          <a:ext cx="8661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4" name="Worksheet" r:id="rId5" imgW="5715000" imgH="1724025" progId="Excel.Sheet.8">
                  <p:embed/>
                </p:oleObj>
              </mc:Choice>
              <mc:Fallback>
                <p:oleObj name="Worksheet" r:id="rId5" imgW="5715000" imgH="1724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138" y="2286000"/>
                        <a:ext cx="8661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1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Mission Margin Matrix </a:t>
            </a:r>
            <a:r>
              <a:rPr lang="en-US" sz="4000" dirty="0" smtClean="0"/>
              <a:t>Original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8095"/>
              </p:ext>
            </p:extLst>
          </p:nvPr>
        </p:nvGraphicFramePr>
        <p:xfrm>
          <a:off x="239661" y="1600200"/>
          <a:ext cx="8523339" cy="497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382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600200"/>
            <a:ext cx="84772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886450"/>
            <a:ext cx="71437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1" y="5810250"/>
            <a:ext cx="619125" cy="609600"/>
          </a:xfrm>
          <a:prstGeom prst="rect">
            <a:avLst/>
          </a:prstGeom>
        </p:spPr>
      </p:pic>
      <p:pic>
        <p:nvPicPr>
          <p:cNvPr id="12" name="Picture 11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45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Scenario Planning Mission Margin Chart 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96649"/>
              </p:ext>
            </p:extLst>
          </p:nvPr>
        </p:nvGraphicFramePr>
        <p:xfrm>
          <a:off x="609600" y="1465826"/>
          <a:ext cx="8007608" cy="512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Crisis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You have identified the X factor and it has happened.  What does it look like and what are your options?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Your major funding source has pulled the plug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volume has dropped 70% on Program 1 – moving it close to the line relative to mission</a:t>
            </a:r>
            <a:endParaRPr lang="en-US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Crisis Management Matrix Table</a:t>
            </a:r>
            <a:endParaRPr lang="en-US" sz="4000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72319"/>
              </p:ext>
            </p:extLst>
          </p:nvPr>
        </p:nvGraphicFramePr>
        <p:xfrm>
          <a:off x="115888" y="2362200"/>
          <a:ext cx="88741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7" name="Worksheet" r:id="rId5" imgW="5715000" imgH="1724025" progId="Excel.Sheet.8">
                  <p:embed/>
                </p:oleObj>
              </mc:Choice>
              <mc:Fallback>
                <p:oleObj name="Worksheet" r:id="rId5" imgW="5715000" imgH="1724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888" y="2362200"/>
                        <a:ext cx="88741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8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Mission Margin Matrix </a:t>
            </a:r>
            <a:r>
              <a:rPr lang="en-US" sz="4000" dirty="0" smtClean="0"/>
              <a:t>Original</a:t>
            </a:r>
            <a:endParaRPr lang="en-US" sz="40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76756"/>
              </p:ext>
            </p:extLst>
          </p:nvPr>
        </p:nvGraphicFramePr>
        <p:xfrm>
          <a:off x="239661" y="1600200"/>
          <a:ext cx="8523339" cy="497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382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600200"/>
            <a:ext cx="84772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886450"/>
            <a:ext cx="71437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1" y="5810250"/>
            <a:ext cx="619125" cy="609600"/>
          </a:xfrm>
          <a:prstGeom prst="rect">
            <a:avLst/>
          </a:prstGeom>
        </p:spPr>
      </p:pic>
      <p:pic>
        <p:nvPicPr>
          <p:cNvPr id="12" name="Picture 11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1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Major Issues Facing </a:t>
            </a:r>
            <a:r>
              <a:rPr lang="en-US" sz="4100" dirty="0"/>
              <a:t>N</a:t>
            </a:r>
            <a:r>
              <a:rPr lang="en-US" sz="4100" dirty="0" smtClean="0"/>
              <a:t>on -Profits</a:t>
            </a:r>
            <a:endParaRPr lang="en-US" sz="4100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62597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Capacity Building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Resources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Infra-structure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Employees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Volunteers 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Governance &amp; Accountability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Boards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CEO/Executive Directors/Founders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Transparency of Operations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People served – constituent rights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600" b="1" dirty="0" smtClean="0"/>
              <a:t>Community Impact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/>
              <a:t>Outcome measures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/>
              <a:t>Benchmarks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/>
              <a:t>Logic Models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b="1" i="1" dirty="0" smtClean="0"/>
              <a:t>Transformational Scale</a:t>
            </a:r>
          </a:p>
          <a:p>
            <a:pPr lvl="1"/>
            <a:endParaRPr lang="en-US" dirty="0"/>
          </a:p>
        </p:txBody>
      </p:sp>
      <p:pic>
        <p:nvPicPr>
          <p:cNvPr id="17410" name="Picture 2" descr="C:\Users\Sharon\AppData\Local\Microsoft\Windows\Temporary Internet Files\Content.IE5\R9H5X849\MC9002812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11" y="1676400"/>
            <a:ext cx="2301080" cy="14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Sharon\AppData\Local\Microsoft\Windows\Temporary Internet Files\Content.IE5\LTG0KGH0\MC9000450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269991" cy="14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Sharon\AppData\Local\Microsoft\Windows\Temporary Internet Files\Content.IE5\R9H5X849\MP90042652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11" y="4343400"/>
            <a:ext cx="230108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eb Small Danosky Logo - no tagl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509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Crisis Management Matrix as a Chart</a:t>
            </a:r>
            <a:br>
              <a:rPr lang="en-US" sz="4000" dirty="0" smtClean="0"/>
            </a:br>
            <a:endParaRPr lang="en-US" sz="4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58588"/>
              </p:ext>
            </p:extLst>
          </p:nvPr>
        </p:nvGraphicFramePr>
        <p:xfrm>
          <a:off x="705649" y="1639393"/>
          <a:ext cx="8007608" cy="520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7" y="1532995"/>
            <a:ext cx="838200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2" y="1532995"/>
            <a:ext cx="847725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0" y="5819245"/>
            <a:ext cx="714375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7" y="5852582"/>
            <a:ext cx="619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Have </a:t>
            </a:r>
            <a:r>
              <a:rPr lang="en-US" sz="4000" dirty="0"/>
              <a:t>W</a:t>
            </a:r>
            <a:r>
              <a:rPr lang="en-US" sz="4000" dirty="0" smtClean="0"/>
              <a:t>e </a:t>
            </a:r>
            <a:r>
              <a:rPr lang="en-US" sz="4000" dirty="0"/>
              <a:t>L</a:t>
            </a:r>
            <a:r>
              <a:rPr lang="en-US" sz="4000" dirty="0" smtClean="0"/>
              <a:t>earned?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Mission is critical – understand and review the impact you want to have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Finances can shift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Forecast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Plan by scenario’s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Manage crisis well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Plan for the future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Align collaborations well</a:t>
            </a:r>
          </a:p>
          <a:p>
            <a:endParaRPr lang="en-US" dirty="0"/>
          </a:p>
        </p:txBody>
      </p:sp>
      <p:pic>
        <p:nvPicPr>
          <p:cNvPr id="5" name="Picture 4" descr="Web Small Danosky Logo - no 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193" y="381000"/>
            <a:ext cx="8839200" cy="163677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“If you don’t know where you are going, </a:t>
            </a:r>
            <a:br>
              <a:rPr lang="en-US" sz="3600" dirty="0" smtClean="0"/>
            </a:br>
            <a:r>
              <a:rPr lang="en-US" sz="3600" dirty="0" smtClean="0"/>
              <a:t>you are certain to end up somewhere else.”</a:t>
            </a:r>
            <a:br>
              <a:rPr lang="en-US" sz="3600" dirty="0" smtClean="0"/>
            </a:br>
            <a:r>
              <a:rPr lang="en-US" sz="2400" dirty="0" smtClean="0"/>
              <a:t>Yogi Berra</a:t>
            </a:r>
            <a:endParaRPr lang="en-US" sz="3600" dirty="0"/>
          </a:p>
        </p:txBody>
      </p:sp>
      <p:pic>
        <p:nvPicPr>
          <p:cNvPr id="306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3233738" cy="34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eb Small 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0954" y="1506066"/>
            <a:ext cx="2602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Danosky &amp; Associates helps non-profit organizations build the capacity to move their strategic vision forward with a solid foundation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and an army of support behind them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" name="Picture 3" descr="Danosky Logo - no tag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1349" y="228600"/>
            <a:ext cx="5471702" cy="838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38485"/>
            <a:ext cx="7836023" cy="119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6960" rIns="0" bIns="0" anchor="ctr">
            <a:spAutoFit/>
          </a:bodyPr>
          <a:lstStyle/>
          <a:p>
            <a:r>
              <a:rPr lang="en-US" sz="1300" i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400" i="1" dirty="0">
              <a:solidFill>
                <a:prstClr val="black"/>
              </a:solidFill>
              <a:latin typeface="Cambria" pitchFamily="18" charset="0"/>
            </a:endParaRPr>
          </a:p>
          <a:p>
            <a:pPr algn="ctr" eaLnBrk="0" hangingPunct="0"/>
            <a:r>
              <a:rPr lang="en-US" sz="2400" i="1" dirty="0">
                <a:solidFill>
                  <a:srgbClr val="FF0000"/>
                </a:solidFill>
                <a:latin typeface="Cambria" pitchFamily="18" charset="0"/>
              </a:rPr>
              <a:t>Engaging philanthropy … empowering your cause</a:t>
            </a:r>
            <a:endParaRPr lang="en-US" sz="2400" i="1" dirty="0">
              <a:solidFill>
                <a:prstClr val="black"/>
              </a:solidFill>
              <a:latin typeface="Cambria" pitchFamily="18" charset="0"/>
            </a:endParaRPr>
          </a:p>
          <a:p>
            <a:pPr algn="ctr" eaLnBrk="0" hangingPunct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548418"/>
            <a:ext cx="5507719" cy="274320"/>
          </a:xfrm>
        </p:spPr>
        <p:txBody>
          <a:bodyPr/>
          <a:lstStyle/>
          <a:p>
            <a:r>
              <a:rPr lang="en-US" sz="1600" dirty="0" smtClean="0">
                <a:solidFill>
                  <a:prstClr val="black">
                    <a:tint val="95000"/>
                  </a:prstClr>
                </a:solidFill>
              </a:rPr>
              <a:t>All rights reserved @ Danosky &amp; Associates 2014</a:t>
            </a:r>
            <a:endParaRPr lang="en-US" sz="1600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9" y="5912108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www.danosky.com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info@danosky.com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860-799-6330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8" name="Picture 10" descr="Twitter: DanoskyAssoc">
            <a:hlinkClick r:id="rId4" tooltip="Twitter: DanoskyAssoc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9597" y="5494898"/>
            <a:ext cx="554115" cy="554115"/>
          </a:xfrm>
          <a:prstGeom prst="rect">
            <a:avLst/>
          </a:prstGeom>
          <a:noFill/>
        </p:spPr>
      </p:pic>
      <p:pic>
        <p:nvPicPr>
          <p:cNvPr id="9" name="Picture 11" descr="External Link: blog.danosky.com">
            <a:hlinkClick r:id="rId6" tooltip="External Link: blog.danosky.com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2190" y="5515615"/>
            <a:ext cx="533400" cy="533400"/>
          </a:xfrm>
          <a:prstGeom prst="rect">
            <a:avLst/>
          </a:prstGeom>
          <a:noFill/>
        </p:spPr>
      </p:pic>
      <p:pic>
        <p:nvPicPr>
          <p:cNvPr id="10" name="Picture 9" descr="Facebook Page: 78044579956">
            <a:hlinkClick r:id="rId8" tooltip="Facebook Page: 78044579956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2111" y="5497831"/>
            <a:ext cx="586666" cy="5866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69035" y="4971678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Friend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Us!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6510" y="5047161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Follow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Us!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3990" y="504716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Connect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with Us!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6066"/>
            <a:ext cx="4950135" cy="43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600199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/>
            </a:endParaRPr>
          </a:p>
          <a:p>
            <a:r>
              <a:rPr lang="en-US" sz="2800" dirty="0">
                <a:latin typeface="Times New Roman"/>
              </a:rPr>
              <a:t>"</a:t>
            </a:r>
            <a:r>
              <a:rPr lang="en-US" sz="2800" i="1" dirty="0">
                <a:latin typeface="Times New Roman"/>
              </a:rPr>
              <a:t>I always skate to where </a:t>
            </a:r>
            <a:endParaRPr lang="en-US" sz="2800" i="1" dirty="0" smtClean="0">
              <a:latin typeface="Times New Roman"/>
            </a:endParaRPr>
          </a:p>
          <a:p>
            <a:r>
              <a:rPr lang="en-US" sz="2800" i="1" dirty="0" smtClean="0">
                <a:latin typeface="Times New Roman"/>
              </a:rPr>
              <a:t>I </a:t>
            </a:r>
            <a:r>
              <a:rPr lang="en-US" sz="2800" i="1" dirty="0">
                <a:latin typeface="Times New Roman"/>
              </a:rPr>
              <a:t>think the puck is going to be</a:t>
            </a:r>
            <a:r>
              <a:rPr lang="en-US" sz="2800" dirty="0">
                <a:latin typeface="Times New Roman"/>
              </a:rPr>
              <a:t>."</a:t>
            </a:r>
            <a:br>
              <a:rPr lang="en-US" sz="2800" dirty="0">
                <a:latin typeface="Times New Roman"/>
              </a:rPr>
            </a:br>
            <a:r>
              <a:rPr lang="en-US" sz="2800" dirty="0">
                <a:latin typeface="Times New Roman"/>
              </a:rPr>
              <a:t>- </a:t>
            </a:r>
            <a:r>
              <a:rPr lang="en-US" sz="2000" dirty="0">
                <a:latin typeface="Times New Roman"/>
              </a:rPr>
              <a:t>Wayne </a:t>
            </a:r>
            <a:r>
              <a:rPr lang="en-US" sz="2000" dirty="0" err="1">
                <a:latin typeface="Times New Roman"/>
              </a:rPr>
              <a:t>Gretsky</a:t>
            </a:r>
            <a:r>
              <a:rPr lang="en-US" sz="2000" dirty="0">
                <a:latin typeface="Times New Roman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679" y="762000"/>
            <a:ext cx="804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How Do You Plan in an                Ever-Changing World?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9629"/>
            <a:ext cx="224122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eb Small Danosky Logo - no tag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5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Purpose and Values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9219715"/>
              </p:ext>
            </p:extLst>
          </p:nvPr>
        </p:nvGraphicFramePr>
        <p:xfrm>
          <a:off x="213360" y="1630680"/>
          <a:ext cx="8778240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143000" y="1676400"/>
          <a:ext cx="6705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The Fundamentals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Picture 9" descr="Web Small Danosky Logo - no tag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Role of Planning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Operations – beginning organization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Functionality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What is not working – how do we fix it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Organizational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What do we need to grow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Are our systems working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Visionary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How do we move the needle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How do we scale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How do we affect transformational change</a:t>
            </a:r>
          </a:p>
          <a:p>
            <a:pPr lvl="1"/>
            <a:endParaRPr lang="en-US" dirty="0"/>
          </a:p>
        </p:txBody>
      </p:sp>
      <p:pic>
        <p:nvPicPr>
          <p:cNvPr id="7" name="Picture 6" descr="Web Small Danosky Logo - no 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5800"/>
            <a:ext cx="54863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3999"/>
            <a:ext cx="5740118" cy="487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Measuring Organizational </a:t>
            </a:r>
            <a:br>
              <a:rPr lang="en-US" sz="3600" u="sng" dirty="0" smtClean="0"/>
            </a:br>
            <a:r>
              <a:rPr lang="en-US" sz="3600" u="sng" dirty="0" smtClean="0"/>
              <a:t>Impact &amp; Sustainability</a:t>
            </a:r>
            <a:endParaRPr lang="en-US" sz="3600" u="sng" dirty="0"/>
          </a:p>
        </p:txBody>
      </p:sp>
      <p:pic>
        <p:nvPicPr>
          <p:cNvPr id="7" name="Picture 6" descr="Web Small Danosky Logo - no tag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727270" cy="473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Determining Impact</a:t>
            </a:r>
            <a:endParaRPr lang="en-US" sz="4000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8891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00535"/>
            <a:ext cx="173293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eb Small Danosky Logo - no tagl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5148" y="6477000"/>
            <a:ext cx="148424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dul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dul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</TotalTime>
  <Words>824</Words>
  <Application>Microsoft Office PowerPoint</Application>
  <PresentationFormat>Letter Paper (8.5x11 in)</PresentationFormat>
  <Paragraphs>229</Paragraphs>
  <Slides>33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Module</vt:lpstr>
      <vt:lpstr>1_Module</vt:lpstr>
      <vt:lpstr>4_Module</vt:lpstr>
      <vt:lpstr>5_Module</vt:lpstr>
      <vt:lpstr>Document</vt:lpstr>
      <vt:lpstr>Worksheet</vt:lpstr>
      <vt:lpstr>PowerPoint Presentation</vt:lpstr>
      <vt:lpstr>Financial Empowerment</vt:lpstr>
      <vt:lpstr>Major Issues Facing Non -Profits</vt:lpstr>
      <vt:lpstr>PowerPoint Presentation</vt:lpstr>
      <vt:lpstr>Purpose and Values</vt:lpstr>
      <vt:lpstr>The Fundamentals</vt:lpstr>
      <vt:lpstr>The Role of Planning</vt:lpstr>
      <vt:lpstr>Measuring Organizational  Impact &amp; Sustainability</vt:lpstr>
      <vt:lpstr>Determining Impact</vt:lpstr>
      <vt:lpstr>Program Criteria Summary</vt:lpstr>
      <vt:lpstr>Determining Profitability </vt:lpstr>
      <vt:lpstr>Mission Margin Matrix Table</vt:lpstr>
      <vt:lpstr>Mission Margin Matrix As a Chart </vt:lpstr>
      <vt:lpstr>Practice  …..</vt:lpstr>
      <vt:lpstr>Questions you should ask</vt:lpstr>
      <vt:lpstr>PowerPoint Presentation</vt:lpstr>
      <vt:lpstr>Financial Empowerment –  Know Where You Are</vt:lpstr>
      <vt:lpstr>Forecasting</vt:lpstr>
      <vt:lpstr>Forecasting Matrix Table</vt:lpstr>
      <vt:lpstr>Mission Margin Matrix Original</vt:lpstr>
      <vt:lpstr>Forecasting Mission Margin Chart</vt:lpstr>
      <vt:lpstr> Scenario Planning  </vt:lpstr>
      <vt:lpstr>Scenario Planning </vt:lpstr>
      <vt:lpstr>Scenario Planning Matrix Table </vt:lpstr>
      <vt:lpstr>Mission Margin Matrix Original</vt:lpstr>
      <vt:lpstr>Scenario Planning Mission Margin Chart </vt:lpstr>
      <vt:lpstr>Crisis Management</vt:lpstr>
      <vt:lpstr>Crisis Management Matrix Table</vt:lpstr>
      <vt:lpstr>Mission Margin Matrix Original</vt:lpstr>
      <vt:lpstr>Crisis Management Matrix as a Chart </vt:lpstr>
      <vt:lpstr>What Have We Learned?</vt:lpstr>
      <vt:lpstr>“If you don’t know where you are going,  you are certain to end up somewhere else.” Yogi Berra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Thrive  when the economy doesn't</dc:title>
  <dc:creator>Sharon</dc:creator>
  <cp:lastModifiedBy>Amy Smith</cp:lastModifiedBy>
  <cp:revision>373</cp:revision>
  <dcterms:created xsi:type="dcterms:W3CDTF">2008-09-01T19:29:37Z</dcterms:created>
  <dcterms:modified xsi:type="dcterms:W3CDTF">2014-10-23T18:51:21Z</dcterms:modified>
</cp:coreProperties>
</file>