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79" r:id="rId2"/>
    <p:sldMasterId id="2147483791" r:id="rId3"/>
    <p:sldMasterId id="2147483803" r:id="rId4"/>
  </p:sldMasterIdLst>
  <p:notesMasterIdLst>
    <p:notesMasterId r:id="rId25"/>
  </p:notesMasterIdLst>
  <p:sldIdLst>
    <p:sldId id="291" r:id="rId5"/>
    <p:sldId id="295" r:id="rId6"/>
    <p:sldId id="293" r:id="rId7"/>
    <p:sldId id="292" r:id="rId8"/>
    <p:sldId id="296" r:id="rId9"/>
    <p:sldId id="297" r:id="rId10"/>
    <p:sldId id="306" r:id="rId11"/>
    <p:sldId id="269" r:id="rId12"/>
    <p:sldId id="265" r:id="rId13"/>
    <p:sldId id="280" r:id="rId14"/>
    <p:sldId id="301" r:id="rId15"/>
    <p:sldId id="300" r:id="rId16"/>
    <p:sldId id="285" r:id="rId17"/>
    <p:sldId id="302" r:id="rId18"/>
    <p:sldId id="303" r:id="rId19"/>
    <p:sldId id="304" r:id="rId20"/>
    <p:sldId id="305" r:id="rId21"/>
    <p:sldId id="307" r:id="rId22"/>
    <p:sldId id="309" r:id="rId23"/>
    <p:sldId id="30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50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9" autoAdjust="0"/>
    <p:restoredTop sz="94714" autoAdjust="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5765B8D-BB21-E24A-8C5C-A0F908153219}" type="datetimeFigureOut">
              <a:rPr lang="en-US"/>
              <a:pPr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A340AAB-F092-D542-AEAC-FB11A98B3B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16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F2A66133-BC92-0F41-9B1A-F5ADC4FCF8FD}" type="slidenum">
              <a:rPr lang="en-US"/>
              <a:pPr/>
              <a:t>3</a:t>
            </a:fld>
            <a:endParaRPr lang="en-US"/>
          </a:p>
        </p:txBody>
      </p:sp>
      <p:sp>
        <p:nvSpPr>
          <p:cNvPr id="3789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/>
              <a:t>http://www.hks.harvard.edu/hauser/role-of-brand/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D056EC3-6DBF-754A-8FF5-D98BD9DCF6DC}" type="slidenum">
              <a:rPr lang="en-US"/>
              <a:pPr/>
              <a:t>4</a:t>
            </a:fld>
            <a:endParaRPr lang="en-US"/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/>
              <a:t>http://www.hks.harvard.edu/hauser/role-of-brand/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8E0FD6-BDBE-4F7C-9CED-73FC2F00C5C6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13732-1686-014E-8056-4151C2D5B7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4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CCA0FE-43A6-42FC-98C3-8FD18FBA126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F06C6-813D-6E4F-8621-21246B4FBF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6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B8F74-8A86-4F42-A367-C580BB1B9B5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A7AC9-6729-7E43-8CE3-85FCA5A112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59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3CAFB4-EF7E-4E27-8DA5-79D7175103BE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391FF-3383-374B-B5B0-F5690DA87C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45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35353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F81F6B-7C0B-4250-B65E-8CB8BF310424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6D093-F207-2940-A21C-02CD0541A3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76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8017F-18B0-4311-8864-18578511E17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C063B-1DD5-C549-967A-C817503B44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3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1E9C0C-D8B2-4875-AAD5-E168E4099D7D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7944F-5309-D540-A4E1-32DB7FA9B8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87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7CBAC-CDDD-49EE-9801-B5406C2A8B13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ED902-C23F-2141-A2C7-A64462AF15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29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1FDC34-7376-4017-BEA8-9C2940F2E73C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16CCB-3008-FD41-BC01-1293A7B363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56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9444C7-0918-4ABF-A52D-706C2E528767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6A327-A763-6B49-9DD9-3F3C135A9C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39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94ECD7-2245-4C08-B64A-2022E25D12A2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551E5-1D95-B64E-ABD2-BD9AC767DD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2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35353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B03723-81E9-4B24-B9FB-FEFB8717C262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29C37-6649-5345-B925-D125EBEDC0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4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B1AFB0-2FFD-47AC-971B-4FEF7E7A0A88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8E07D-E9EA-164A-97F6-0A1D475CE8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73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9297B6-E2CE-4BDD-903D-34F30F8DC336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CC772-D701-4D4B-B209-652AF23E3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693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FA2772-A420-4D44-BD93-54B32FE20CE3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D641E-67AC-2F48-9315-0FA4DCC1B8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94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08B1EF-18A6-4EA3-A0A2-C57E3F21D56E}" type="datetime1">
              <a:rPr lang="en-US" smtClean="0"/>
              <a:t>10/14/2014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DF538-DD42-C947-B5F4-5DD4605031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87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35353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E7BDEC-570E-4965-BDE5-C1CFAA2E71AB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3A84A-C84E-4D4D-9F8E-18DF500C73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901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F70C69-37EE-4D04-AFCE-FA7AA800E73F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F78D8-62DC-064D-BC42-66FDBBD1E8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7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C9CE60-75B8-49F1-AA7C-1D997D55502F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720C1-9513-884B-98AF-577AAB5061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037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0D30E3-1F50-47DB-B94D-EC1B368E1422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2719-00FA-2245-8B2E-2622C9B845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17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B4A88A-9C2E-4084-A7EA-6CCE485F29D5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B0609-800D-6042-805D-F5989E7042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6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A5A64-2E24-45C1-9E86-CB5C076B17F5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3B786-5FAC-004C-BA29-85DF17DEB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A389B0-05E5-4C36-A5C2-F0FEED232AB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666AD-D350-8C4E-8CA7-AEC4EE57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788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84AAA3-071A-4D84-85A4-7EF28281DDE6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1CDF4-0141-C24E-94F8-D2B75EFEB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145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67DAE4-84CF-445B-B26A-0AC2937766F0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5C94C-B22C-6E48-BBFC-88682E8257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86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2373DB-5D06-4418-988E-D2B7540A34E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CFE02-5802-774F-96E6-8179C2BF81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64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FB6FCB-DFDB-4CB6-8DAE-0A268FDBA1B5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AE2ED-76D1-674F-9B52-E00DE9D0C0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8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4AD27C-22CE-4519-9D3A-D31740EDBFD7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6BC60-0D93-FF4E-909D-DA2C925913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569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35353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E3C461-9E9A-41A0-B8D6-21AD748DAB16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A1767-6607-8546-8C13-ABB2B27264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345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671BA-CB3E-4255-9EB9-AA4776DE28CD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A271E-673F-0747-BD2A-665AB6E79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376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E17552-8A18-47C9-858A-0D0ED6AD0947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882E2-1747-AD4A-938F-E48A87CDE6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872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41FB1B-B61F-42B8-9F23-C42067794EDE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DD548-9E18-084B-895A-4BEC47CF95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68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935632-7FE8-483F-874D-17A67C27A1C3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15887-B605-2C4B-812C-6BBB8CAC31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5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B6FC2-724D-451E-89B5-ABE15B2561CB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6B6C6-5AB0-AA4A-934D-7EFDE63F63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417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396A39-01E9-4014-A772-AB1441ADF643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AFA71-75D7-2341-A711-0980204BCF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800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0B9F59-98FC-4380-AD4C-91A7BDFD2138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ADB1B-A5D5-854D-BA2A-8B0F8700E1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2452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998F15-7871-49FF-816D-492F645D605C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1C168-80D1-5A44-B367-AB9A5BA38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577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D744D3-CA70-4666-AA21-88957D1F6780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046A5-B455-E44E-BBC4-04BAFFD986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42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2DCF8E-2662-4B0C-A397-F457452DDCBD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1512F-88E2-6040-916F-F2DF56C28E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574392-BD16-4B4A-BF59-7C8E8B48F33B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4B6D0-7289-6A46-B69F-AA7425F59B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0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3EF76-7340-451E-A034-36559A639BA0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C8F8D-0469-E54E-955B-9F6B321B74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6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7417A3-2818-4F0E-936E-BB6E18081BF2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F2EDF-6375-CC42-ABD1-55BCCFEDCA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1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12DF7-2CFB-452B-BD25-E62986D1D15D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4968-8656-FF49-B4B6-971680E363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7311C5-F596-449A-8F50-C0EDC3F53D4A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598A9-63AF-EC40-B8BA-12191E4C95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7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6A654BB-A431-4CA7-AA8F-4CD39B08B60C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4FB4191-A7BE-AF4E-9F23-AB24F3B59E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B324A8D-9432-474F-850D-70A0B66AD027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6A1A98B-1F91-4446-8B41-F8ABEB13CA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A0DA7C93-6DA8-4078-992D-A706D7EFA28B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8FB5700-7CC6-604A-AD9B-28C035807E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55ABAD0-9D55-4899-8516-4419B4F74B09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Nathalie Laidler-Kylander  - 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E0AEFA8-A0BF-994A-8186-15C75C670B4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819400" y="1371600"/>
            <a:ext cx="7315200" cy="3048000"/>
          </a:xfrm>
        </p:spPr>
        <p:txBody>
          <a:bodyPr/>
          <a:lstStyle/>
          <a:p>
            <a:r>
              <a:rPr lang="en-US" sz="3600" dirty="0" smtClean="0">
                <a:latin typeface="Calibri" charset="0"/>
              </a:rPr>
              <a:t/>
            </a:r>
            <a:br>
              <a:rPr lang="en-US" sz="3600" dirty="0" smtClean="0">
                <a:latin typeface="Calibri" charset="0"/>
              </a:rPr>
            </a:br>
            <a:r>
              <a:rPr lang="en-US" sz="3600" dirty="0">
                <a:latin typeface="Calibri" charset="0"/>
              </a:rPr>
              <a:t/>
            </a:r>
            <a:br>
              <a:rPr lang="en-US" sz="3600" dirty="0">
                <a:latin typeface="Calibri" charset="0"/>
              </a:rPr>
            </a:br>
            <a:r>
              <a:rPr lang="en-US" sz="3600" dirty="0" smtClean="0">
                <a:latin typeface="Calibri" charset="0"/>
              </a:rPr>
              <a:t/>
            </a:r>
            <a:br>
              <a:rPr lang="en-US" sz="3600" dirty="0" smtClean="0">
                <a:latin typeface="Calibri" charset="0"/>
              </a:rPr>
            </a:br>
            <a:r>
              <a:rPr lang="en-US" sz="3600" b="1" dirty="0" smtClean="0"/>
              <a:t>Leading Today, </a:t>
            </a:r>
            <a:br>
              <a:rPr lang="en-US" sz="3600" b="1" dirty="0" smtClean="0"/>
            </a:br>
            <a:r>
              <a:rPr lang="en-US" sz="3600" b="1" dirty="0" smtClean="0"/>
              <a:t>Transforming Tomorrow</a:t>
            </a:r>
            <a:br>
              <a:rPr lang="en-US" sz="3600" b="1" dirty="0" smtClean="0"/>
            </a:br>
            <a:r>
              <a:rPr lang="en-US" sz="2800" b="1" dirty="0" smtClean="0"/>
              <a:t>October </a:t>
            </a:r>
            <a:r>
              <a:rPr lang="en-US" sz="2800" b="1" dirty="0" smtClean="0"/>
              <a:t>29</a:t>
            </a:r>
            <a:r>
              <a:rPr lang="en-US" sz="2800" b="1" dirty="0" smtClean="0"/>
              <a:t>, </a:t>
            </a:r>
            <a:r>
              <a:rPr lang="en-US" sz="2800" b="1" dirty="0" smtClean="0"/>
              <a:t>2014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 smtClean="0">
                <a:latin typeface="Calibri" charset="0"/>
              </a:rPr>
              <a:t/>
            </a:r>
            <a:br>
              <a:rPr lang="en-US" sz="3600" dirty="0" smtClean="0">
                <a:latin typeface="Calibri" charset="0"/>
              </a:rPr>
            </a:br>
            <a:r>
              <a:rPr lang="en-US" sz="3600" dirty="0">
                <a:latin typeface="Calibri" charset="0"/>
              </a:rPr>
              <a:t/>
            </a:r>
            <a:br>
              <a:rPr lang="en-US" sz="3600" dirty="0">
                <a:latin typeface="Calibri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Calibri" charset="0"/>
              </a:rPr>
              <a:t>Nathalie </a:t>
            </a:r>
            <a:r>
              <a:rPr lang="en-US" sz="2000" dirty="0" err="1" smtClean="0">
                <a:solidFill>
                  <a:srgbClr val="FF0000"/>
                </a:solidFill>
                <a:latin typeface="Calibri" charset="0"/>
              </a:rPr>
              <a:t>Laidler-Kylander</a:t>
            </a:r>
            <a:r>
              <a:rPr lang="en-US" sz="2000" dirty="0" smtClean="0">
                <a:solidFill>
                  <a:srgbClr val="FF0000"/>
                </a:solidFill>
                <a:latin typeface="Calibri" charset="0"/>
              </a:rPr>
              <a:t/>
            </a:r>
            <a:br>
              <a:rPr lang="en-US" sz="2000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sz="1400" dirty="0" smtClean="0">
                <a:solidFill>
                  <a:srgbClr val="FF0000"/>
                </a:solidFill>
                <a:latin typeface="Calibri" charset="0"/>
              </a:rPr>
              <a:t>www.nonprofitbrandidea.com</a:t>
            </a:r>
            <a:br>
              <a:rPr lang="en-US" sz="1400" dirty="0" smtClean="0">
                <a:solidFill>
                  <a:srgbClr val="FF0000"/>
                </a:solidFill>
                <a:latin typeface="Calibri" charset="0"/>
              </a:rPr>
            </a:br>
            <a:endParaRPr lang="en-US" sz="14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  <p:pic>
        <p:nvPicPr>
          <p:cNvPr id="16389" name="Picture 2" descr="C:\Users\nlaidl01\Dropbox\Role of Brand Book Research\Cover\cover pag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323236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60136"/>
            <a:ext cx="4605338" cy="1260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The Brand Paradigm Shift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201240"/>
              </p:ext>
            </p:extLst>
          </p:nvPr>
        </p:nvGraphicFramePr>
        <p:xfrm>
          <a:off x="152400" y="1600200"/>
          <a:ext cx="8763000" cy="4648200"/>
        </p:xfrm>
        <a:graphic>
          <a:graphicData uri="http://schemas.openxmlformats.org/drawingml/2006/table">
            <a:tbl>
              <a:tblPr/>
              <a:tblGrid>
                <a:gridCol w="2921000"/>
                <a:gridCol w="2921000"/>
                <a:gridCol w="2921000"/>
              </a:tblGrid>
              <a:tr h="5607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Calibri"/>
                          <a:ea typeface="Times New Roman"/>
                          <a:cs typeface="Times New Roman"/>
                        </a:rPr>
                        <a:t>OLD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>
                          <a:latin typeface="Calibri"/>
                          <a:ea typeface="Times New Roman"/>
                          <a:cs typeface="Times New Roman"/>
                        </a:rPr>
                        <a:t>NEW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Definition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A logo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Strategic Asset that embodies the mission and values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607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Goal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Fundraising and PR 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Mission Impact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Positioning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Competitive advantage 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Clarity and effective partnerships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Communications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One-way projection of a specific image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Participative Engagement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Audiences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Donors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Internal and external stakeholders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Organizational home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Times New Roman"/>
                          <a:cs typeface="Times New Roman"/>
                        </a:rPr>
                        <a:t>Marketing and communications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Executive team / board and all brand </a:t>
                      </a:r>
                      <a:r>
                        <a:rPr lang="en-US" sz="1800" dirty="0" smtClean="0">
                          <a:latin typeface="Calibri"/>
                          <a:ea typeface="Times New Roman"/>
                          <a:cs typeface="Times New Roman"/>
                        </a:rPr>
                        <a:t>ambassadors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  <a:tr h="5877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Requirements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Money and expertise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A brand management mindset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47A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0960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b="1" dirty="0">
                <a:solidFill>
                  <a:srgbClr val="FF0000"/>
                </a:solidFill>
                <a:latin typeface="Calibri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ntegrity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Aligning brand with mission </a:t>
            </a:r>
            <a:r>
              <a:rPr lang="en-US" dirty="0">
                <a:latin typeface="Calibri" charset="0"/>
              </a:rPr>
              <a:t>and </a:t>
            </a:r>
            <a:r>
              <a:rPr lang="en-US" dirty="0" smtClean="0">
                <a:latin typeface="Calibri" charset="0"/>
              </a:rPr>
              <a:t>values, and aligning identity </a:t>
            </a:r>
            <a:r>
              <a:rPr lang="en-US" dirty="0">
                <a:latin typeface="Calibri" charset="0"/>
              </a:rPr>
              <a:t>and image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b="1" dirty="0">
                <a:solidFill>
                  <a:srgbClr val="FF0000"/>
                </a:solidFill>
                <a:latin typeface="Calibri" charset="0"/>
              </a:rPr>
              <a:t>D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emocracy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Engaging stakeholders in articulating and communicating </a:t>
            </a:r>
            <a:r>
              <a:rPr lang="en-US" dirty="0">
                <a:latin typeface="Calibri" charset="0"/>
              </a:rPr>
              <a:t>the </a:t>
            </a:r>
            <a:r>
              <a:rPr lang="en-US" dirty="0" smtClean="0">
                <a:latin typeface="Calibri" charset="0"/>
              </a:rPr>
              <a:t>brand; building </a:t>
            </a:r>
            <a:r>
              <a:rPr lang="en-US" dirty="0">
                <a:latin typeface="Calibri" charset="0"/>
              </a:rPr>
              <a:t>brand </a:t>
            </a:r>
            <a:r>
              <a:rPr lang="en-US" dirty="0" smtClean="0">
                <a:latin typeface="Calibri" charset="0"/>
              </a:rPr>
              <a:t>ambassadors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Providing guidance rather than strict controls</a:t>
            </a:r>
            <a:endParaRPr lang="en-US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b="1" dirty="0">
                <a:solidFill>
                  <a:srgbClr val="FF0000"/>
                </a:solidFill>
                <a:latin typeface="Calibri" charset="0"/>
              </a:rPr>
              <a:t>A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ffinity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Using brand to attract and </a:t>
            </a:r>
            <a:r>
              <a:rPr lang="en-US" dirty="0" smtClean="0">
                <a:latin typeface="Calibri" charset="0"/>
              </a:rPr>
              <a:t>add value to partnerships </a:t>
            </a:r>
            <a:r>
              <a:rPr lang="en-US" dirty="0">
                <a:latin typeface="Calibri" charset="0"/>
              </a:rPr>
              <a:t>in service of shared </a:t>
            </a:r>
            <a:r>
              <a:rPr lang="en-US" dirty="0" smtClean="0">
                <a:latin typeface="Calibri" charset="0"/>
              </a:rPr>
              <a:t>goals</a:t>
            </a:r>
            <a:endParaRPr lang="en-US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endParaRPr lang="en-US" sz="2000" dirty="0">
              <a:latin typeface="Calibri" charset="0"/>
            </a:endParaRPr>
          </a:p>
        </p:txBody>
      </p:sp>
      <p:sp>
        <p:nvSpPr>
          <p:cNvPr id="26627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Brand IDEA Framework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0960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2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For-Profit versus Nonprofit Brands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For-Profit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Role of brand</a:t>
            </a:r>
          </a:p>
          <a:p>
            <a:r>
              <a:rPr lang="en-US" sz="1800" dirty="0" smtClean="0"/>
              <a:t>Drive profitability by stimulating and sustaining demand for a product or service (often at a premium)</a:t>
            </a:r>
          </a:p>
          <a:p>
            <a:r>
              <a:rPr lang="en-US" sz="1800" dirty="0" smtClean="0"/>
              <a:t>Create preference and loyalty with target customers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Brand management</a:t>
            </a:r>
          </a:p>
          <a:p>
            <a:r>
              <a:rPr lang="en-US" sz="1800" dirty="0" smtClean="0"/>
              <a:t>Position for competitive advantage</a:t>
            </a:r>
          </a:p>
          <a:p>
            <a:r>
              <a:rPr lang="en-US" sz="1800" dirty="0" smtClean="0"/>
              <a:t>Create emotional connections with customers</a:t>
            </a:r>
          </a:p>
          <a:p>
            <a:r>
              <a:rPr lang="en-US" sz="1800" dirty="0" smtClean="0"/>
              <a:t>Protect and control brand assets</a:t>
            </a:r>
            <a:endParaRPr lang="en-US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Nonprofit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Role of brand</a:t>
            </a:r>
          </a:p>
          <a:p>
            <a:r>
              <a:rPr lang="en-US" sz="1800" dirty="0" smtClean="0"/>
              <a:t>Implement mission by acquiring and deploying resources</a:t>
            </a:r>
            <a:br>
              <a:rPr lang="en-US" sz="1800" dirty="0" smtClean="0"/>
            </a:br>
            <a:endParaRPr lang="en-US" sz="1800" dirty="0"/>
          </a:p>
          <a:p>
            <a:r>
              <a:rPr lang="en-US" sz="1800" dirty="0"/>
              <a:t>Create </a:t>
            </a:r>
            <a:r>
              <a:rPr lang="en-US" sz="1800" dirty="0" smtClean="0"/>
              <a:t>trust and organizational cohesion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Brand management</a:t>
            </a:r>
          </a:p>
          <a:p>
            <a:r>
              <a:rPr lang="en-US" sz="1800" dirty="0"/>
              <a:t>Position for </a:t>
            </a:r>
            <a:r>
              <a:rPr lang="en-US" sz="1800" dirty="0" smtClean="0"/>
              <a:t>clarity and collaboration</a:t>
            </a:r>
            <a:endParaRPr lang="en-US" sz="1800" dirty="0"/>
          </a:p>
          <a:p>
            <a:r>
              <a:rPr lang="en-US" sz="1800" dirty="0"/>
              <a:t>Create </a:t>
            </a:r>
            <a:r>
              <a:rPr lang="en-US" sz="1800" dirty="0" smtClean="0"/>
              <a:t>brand ambassadors through participative engagement</a:t>
            </a:r>
            <a:endParaRPr lang="en-US" sz="1800" dirty="0"/>
          </a:p>
          <a:p>
            <a:r>
              <a:rPr lang="en-US" sz="1800" dirty="0" smtClean="0"/>
              <a:t>Provide guidelines and share brand </a:t>
            </a:r>
            <a:r>
              <a:rPr lang="en-US" sz="1800" dirty="0"/>
              <a:t>assets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8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>
                <a:solidFill>
                  <a:srgbClr val="FF0000"/>
                </a:solidFill>
                <a:latin typeface="Calibri" charset="0"/>
              </a:rPr>
              <a:t>Social media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Dialogue and engagement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“You would be crazy to try to control your brand”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>
                <a:solidFill>
                  <a:srgbClr val="FF0000"/>
                </a:solidFill>
                <a:latin typeface="Calibri" charset="0"/>
              </a:rPr>
              <a:t>Partnerships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Of all kinds are proliferating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Growing realization that one cannot achieve social goals alone...</a:t>
            </a:r>
          </a:p>
          <a:p>
            <a:pPr marL="0" indent="0" eaLnBrk="1" hangingPunct="1">
              <a:lnSpc>
                <a:spcPct val="90000"/>
              </a:lnSpc>
              <a:buClr>
                <a:srgbClr val="C5001B"/>
              </a:buClr>
              <a:buNone/>
            </a:pPr>
            <a:endParaRPr lang="en-US" sz="2000" dirty="0">
              <a:latin typeface="Calibri" charset="0"/>
            </a:endParaRPr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Drivers of Brand IDEA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3716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pitchFamily="16" charset="2"/>
              <a:buChar char="§"/>
              <a:defRPr/>
            </a:pPr>
            <a:r>
              <a:rPr lang="en-US" altLang="en-US" dirty="0" smtClean="0">
                <a:ea typeface="+mn-ea"/>
              </a:rPr>
              <a:t>Know who you are, what you do, and why it matters 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  <a:defRPr/>
            </a:pPr>
            <a:r>
              <a:rPr lang="en-US" altLang="en-US" dirty="0" smtClean="0">
                <a:ea typeface="+mn-ea"/>
              </a:rPr>
              <a:t>Also know who you are not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pitchFamily="16" charset="2"/>
              <a:buChar char="§"/>
              <a:defRPr/>
            </a:pPr>
            <a:r>
              <a:rPr lang="en-US" altLang="en-US" dirty="0" smtClean="0">
                <a:ea typeface="+mn-ea"/>
              </a:rPr>
              <a:t>Brand is aligned with mission, values and strategy; internal identity and external image are aligned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  <a:defRPr/>
            </a:pPr>
            <a:r>
              <a:rPr lang="en-US" altLang="en-US" dirty="0" smtClean="0">
                <a:ea typeface="+mn-ea"/>
              </a:rPr>
              <a:t>Connected to strategic planning process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  <a:defRPr/>
            </a:pPr>
            <a:r>
              <a:rPr lang="en-US" altLang="en-US" dirty="0" smtClean="0">
                <a:ea typeface="+mn-ea"/>
              </a:rPr>
              <a:t>Rebrand if confusion, or when perception and organizational reality are misaligned</a:t>
            </a:r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Brand Integrity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3716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Process of participative engagement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Builds on internal branding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Achieve brand Integrity through brand Democracy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Empower brand ambassadors</a:t>
            </a:r>
            <a:endParaRPr lang="en-US" dirty="0">
              <a:latin typeface="Calibri" charset="0"/>
            </a:endParaRP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>
                <a:latin typeface="Calibri" charset="0"/>
              </a:rPr>
              <a:t>Encourage people to share their stories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Provide templates and guidelines that can be used and adapted</a:t>
            </a:r>
            <a:endParaRPr lang="en-US" dirty="0">
              <a:latin typeface="Calibri" charset="0"/>
            </a:endParaRP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Share brand assets; avoid policing the brand</a:t>
            </a:r>
            <a:endParaRPr lang="en-US" dirty="0">
              <a:latin typeface="Calibri" charset="0"/>
            </a:endParaRPr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Brand Democracy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4478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52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Identify and attract partners to work toward shared goals 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Collective impact and capacity building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Share assets freely</a:t>
            </a:r>
          </a:p>
          <a:p>
            <a:pPr lvl="1" eaLnBrk="1" hangingPunct="1">
              <a:lnSpc>
                <a:spcPct val="90000"/>
              </a:lnSpc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Open-source platforms</a:t>
            </a:r>
          </a:p>
          <a:p>
            <a:pPr eaLnBrk="1" hangingPunct="1">
              <a:lnSpc>
                <a:spcPct val="90000"/>
              </a:lnSpc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Share credit generously, promote partners’ brands</a:t>
            </a:r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Brand Affinity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219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04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19200"/>
          </a:xfrm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What is your experience in creating</a:t>
            </a:r>
            <a:br>
              <a:rPr lang="en-US" sz="3000" b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 brand Integrity? 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4343400"/>
          </a:xfrm>
        </p:spPr>
        <p:txBody>
          <a:bodyPr/>
          <a:lstStyle/>
          <a:p>
            <a:pPr eaLnBrk="1" hangingPunct="1">
              <a:buClr>
                <a:srgbClr val="C5001B"/>
              </a:buClr>
              <a:buFont typeface="Arial" charset="0"/>
              <a:buNone/>
            </a:pPr>
            <a:r>
              <a:rPr lang="en-US" sz="2400" dirty="0" smtClean="0">
                <a:latin typeface="Calibri" charset="0"/>
              </a:rPr>
              <a:t>IDENTITY</a:t>
            </a:r>
            <a:endParaRPr lang="en-US" sz="2400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How would YOU define your organization’s brand identity?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sz="2000" dirty="0">
                <a:latin typeface="Calibri" charset="0"/>
              </a:rPr>
              <a:t>Use the who, what, why to guide you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 How would other internal stakeholders define brand?</a:t>
            </a:r>
          </a:p>
          <a:p>
            <a:pPr eaLnBrk="1" hangingPunct="1">
              <a:buClr>
                <a:srgbClr val="C5001B"/>
              </a:buClr>
              <a:buFont typeface="Arial" charset="0"/>
              <a:buNone/>
            </a:pPr>
            <a:r>
              <a:rPr lang="en-US" sz="2400" dirty="0">
                <a:latin typeface="Calibri" charset="0"/>
              </a:rPr>
              <a:t>IMAGE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Who are you major brand audiences? List them out.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How would each of these groups define your organization’s brand?</a:t>
            </a:r>
          </a:p>
          <a:p>
            <a:pPr eaLnBrk="1" hangingPunct="1">
              <a:buClr>
                <a:srgbClr val="C5001B"/>
              </a:buClr>
              <a:buFont typeface="Arial" charset="0"/>
              <a:buNone/>
            </a:pPr>
            <a:r>
              <a:rPr lang="en-US" sz="2400" dirty="0">
                <a:latin typeface="Calibri" charset="0"/>
              </a:rPr>
              <a:t>ANALYSIS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What are the differences and similarities in your definitions?</a:t>
            </a:r>
            <a:endParaRPr lang="en-US" dirty="0">
              <a:latin typeface="Calibri" charset="0"/>
            </a:endParaRPr>
          </a:p>
          <a:p>
            <a:pPr lvl="1" eaLnBrk="1" hangingPunct="1">
              <a:buClr>
                <a:srgbClr val="C5001B"/>
              </a:buClr>
              <a:buFont typeface="Wingdings" charset="0"/>
              <a:buChar char="§"/>
            </a:pPr>
            <a:endParaRPr lang="en-US" sz="2400" dirty="0">
              <a:latin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1600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5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19200"/>
          </a:xfrm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What is your experience in creating</a:t>
            </a:r>
            <a:br>
              <a:rPr lang="en-US" sz="3000" b="1" dirty="0" smtClean="0">
                <a:solidFill>
                  <a:srgbClr val="FF0000"/>
                </a:solidFill>
                <a:latin typeface="Calibri" charset="0"/>
              </a:rPr>
            </a:br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 brand Democracy?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4343400"/>
          </a:xfrm>
        </p:spPr>
        <p:txBody>
          <a:bodyPr/>
          <a:lstStyle/>
          <a:p>
            <a:pPr eaLnBrk="1" hangingPunct="1">
              <a:buClr>
                <a:srgbClr val="C5001B"/>
              </a:buCl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Review list of brand audiences:</a:t>
            </a:r>
            <a:endParaRPr lang="en-US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How have you engaged internal audiences?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How have you engaged external audiences?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How might you increase participation in defining and communicating the brand from these audiences? 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dirty="0" smtClean="0">
                <a:latin typeface="Calibri" charset="0"/>
              </a:rPr>
              <a:t>How might you share your brand assets more broadly? </a:t>
            </a:r>
          </a:p>
          <a:p>
            <a:pPr eaLnBrk="1" hangingPunct="1">
              <a:buClr>
                <a:srgbClr val="C5001B"/>
              </a:buCl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 lvl="1" eaLnBrk="1" hangingPunct="1">
              <a:buClr>
                <a:srgbClr val="C5001B"/>
              </a:buClr>
              <a:buFont typeface="Wingdings" charset="0"/>
              <a:buChar char="§"/>
            </a:pPr>
            <a:endParaRPr lang="en-US" sz="2400" dirty="0">
              <a:latin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1600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1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19200"/>
          </a:xfrm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What </a:t>
            </a:r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D</a:t>
            </a:r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oes it Mean to Implement </a:t>
            </a:r>
            <a:r>
              <a:rPr lang="en-US" sz="3000" b="1" smtClean="0">
                <a:solidFill>
                  <a:srgbClr val="FF0000"/>
                </a:solidFill>
                <a:latin typeface="Calibri" charset="0"/>
              </a:rPr>
              <a:t/>
            </a:r>
            <a:br>
              <a:rPr lang="en-US" sz="3000" b="1" smtClean="0">
                <a:solidFill>
                  <a:srgbClr val="FF0000"/>
                </a:solidFill>
                <a:latin typeface="Calibri" charset="0"/>
              </a:rPr>
            </a:br>
            <a:r>
              <a:rPr lang="en-US" sz="3000" b="1" smtClean="0">
                <a:solidFill>
                  <a:srgbClr val="FF0000"/>
                </a:solidFill>
                <a:latin typeface="Calibri" charset="0"/>
              </a:rPr>
              <a:t>brand </a:t>
            </a:r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Affinity? 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4343400"/>
          </a:xfrm>
        </p:spPr>
        <p:txBody>
          <a:bodyPr/>
          <a:lstStyle/>
          <a:p>
            <a:pPr eaLnBrk="1" hangingPunct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What is your theory of change?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sz="2000" dirty="0" smtClean="0">
                <a:latin typeface="Calibri" charset="0"/>
              </a:rPr>
              <a:t>Underlying values and assumptions</a:t>
            </a:r>
          </a:p>
          <a:p>
            <a:pPr eaLnBrk="1" hangingPunct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What do you do well and where and for what do you need to engage partners?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sz="2000" dirty="0" smtClean="0">
                <a:latin typeface="Calibri" charset="0"/>
              </a:rPr>
              <a:t>Identify key partners</a:t>
            </a:r>
            <a:endParaRPr lang="en-US" sz="2000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 smtClean="0">
                <a:latin typeface="Calibri" charset="0"/>
              </a:rPr>
              <a:t>How can you create a sense of shared purpose and common mission?</a:t>
            </a:r>
          </a:p>
          <a:p>
            <a:pPr lvl="1"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000" dirty="0" smtClean="0">
                <a:latin typeface="Calibri" charset="0"/>
              </a:rPr>
              <a:t>Exercise leadership!</a:t>
            </a:r>
            <a:endParaRPr lang="en-US" sz="2000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 smtClean="0">
                <a:latin typeface="Calibri" charset="0"/>
              </a:rPr>
              <a:t>How can you use your brand and brand assets to draw and support partners in achieving shared external goals and increasing impact</a:t>
            </a:r>
            <a:endParaRPr lang="en-US" dirty="0">
              <a:latin typeface="Calibri" charset="0"/>
            </a:endParaRPr>
          </a:p>
          <a:p>
            <a:pPr lvl="1" eaLnBrk="1" hangingPunct="1">
              <a:buClr>
                <a:srgbClr val="C5001B"/>
              </a:buClr>
              <a:buFont typeface="Wingdings" charset="0"/>
              <a:buChar char="§"/>
            </a:pPr>
            <a:endParaRPr lang="en-US" sz="2400" dirty="0">
              <a:latin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16002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FF0000"/>
                </a:solidFill>
                <a:latin typeface="Calibri" charset="0"/>
              </a:rPr>
              <a:t>Agenda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4343400" cy="4648200"/>
          </a:xfrm>
        </p:spPr>
        <p:txBody>
          <a:bodyPr/>
          <a:lstStyle/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Background and research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What is a brand?</a:t>
            </a:r>
            <a:endParaRPr lang="en-US" sz="2800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Role of brand in nonprofit organizations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Paradigm shift</a:t>
            </a:r>
            <a:endParaRPr lang="en-US" sz="2800" dirty="0"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Brand </a:t>
            </a:r>
            <a:r>
              <a:rPr lang="en-US" sz="2800" dirty="0">
                <a:latin typeface="Calibri" charset="0"/>
              </a:rPr>
              <a:t>IDEA </a:t>
            </a:r>
            <a:r>
              <a:rPr lang="en-US" sz="2800" dirty="0" smtClean="0">
                <a:latin typeface="Calibri" charset="0"/>
              </a:rPr>
              <a:t>framework</a:t>
            </a:r>
            <a:endParaRPr lang="en-US" sz="2800" dirty="0">
              <a:latin typeface="Calibri" charset="0"/>
            </a:endParaRP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Integrity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Democracy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 smtClean="0">
                <a:latin typeface="Calibri" charset="0"/>
              </a:rPr>
              <a:t>Affinity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5240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60198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648200"/>
          </a:xfrm>
        </p:spPr>
        <p:txBody>
          <a:bodyPr/>
          <a:lstStyle/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Embrace the paradigm shift</a:t>
            </a: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Use research and reflection, participative process</a:t>
            </a: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Recognize alignment is ongoing endeavor</a:t>
            </a: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Support brand ambassadors; share stories</a:t>
            </a: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Let go of control and share brand assets</a:t>
            </a:r>
            <a:endParaRPr lang="en-US" dirty="0">
              <a:latin typeface="Calibri" charset="0"/>
            </a:endParaRP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Identify, attract and promote partners, working toward shared goals</a:t>
            </a:r>
          </a:p>
          <a:p>
            <a:pPr marL="514350" indent="-514350" eaLnBrk="1" hangingPunct="1">
              <a:buClr>
                <a:srgbClr val="C5001B"/>
              </a:buClr>
              <a:buFont typeface="+mj-lt"/>
              <a:buAutoNum type="arabicPeriod"/>
            </a:pPr>
            <a:r>
              <a:rPr lang="en-US" dirty="0" smtClean="0">
                <a:latin typeface="Calibri" charset="0"/>
              </a:rPr>
              <a:t>Make brand management part of everyone’s job!</a:t>
            </a:r>
            <a:endParaRPr lang="en-US" dirty="0">
              <a:latin typeface="Calibri" charset="0"/>
            </a:endParaRPr>
          </a:p>
        </p:txBody>
      </p:sp>
      <p:sp>
        <p:nvSpPr>
          <p:cNvPr id="31747" name="Title 1"/>
          <p:cNvSpPr>
            <a:spLocks noGrp="1"/>
          </p:cNvSpPr>
          <p:nvPr>
            <p:ph type="title"/>
          </p:nvPr>
        </p:nvSpPr>
        <p:spPr>
          <a:xfrm>
            <a:off x="457200" y="29547"/>
            <a:ext cx="8229600" cy="1189653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Implementing Brand IDEA Framework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11430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85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914400"/>
          </a:xfrm>
        </p:spPr>
        <p:txBody>
          <a:bodyPr/>
          <a:lstStyle/>
          <a:p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The journey behind the research…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4800600"/>
          </a:xfrm>
        </p:spPr>
        <p:txBody>
          <a:bodyPr/>
          <a:lstStyle/>
          <a:p>
            <a:pPr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R</a:t>
            </a:r>
            <a:r>
              <a:rPr lang="en-US" sz="2400" dirty="0" smtClean="0">
                <a:latin typeface="Calibri" charset="0"/>
              </a:rPr>
              <a:t>esearching and working with nonprofit brands for more than a decade…</a:t>
            </a:r>
          </a:p>
          <a:p>
            <a:pPr lvl="1">
              <a:buClr>
                <a:srgbClr val="C5001B"/>
              </a:buClr>
            </a:pPr>
            <a:r>
              <a:rPr lang="en-US" sz="2200" dirty="0">
                <a:latin typeface="Calibri" charset="0"/>
              </a:rPr>
              <a:t>S</a:t>
            </a:r>
            <a:r>
              <a:rPr lang="en-US" sz="2200" dirty="0" smtClean="0">
                <a:latin typeface="Calibri" charset="0"/>
              </a:rPr>
              <a:t>tarted with HBS professor John </a:t>
            </a:r>
            <a:r>
              <a:rPr lang="en-US" sz="2200" dirty="0" err="1" smtClean="0">
                <a:latin typeface="Calibri" charset="0"/>
              </a:rPr>
              <a:t>Quelch</a:t>
            </a:r>
            <a:r>
              <a:rPr lang="en-US" sz="2200" dirty="0" smtClean="0">
                <a:latin typeface="Calibri" charset="0"/>
              </a:rPr>
              <a:t> looking at </a:t>
            </a:r>
            <a:r>
              <a:rPr lang="en-US" sz="2200" dirty="0">
                <a:latin typeface="Calibri" charset="0"/>
              </a:rPr>
              <a:t>why nonprofit brands had the highest trust based on Edelman </a:t>
            </a:r>
            <a:r>
              <a:rPr lang="en-US" sz="2200" dirty="0" smtClean="0">
                <a:latin typeface="Calibri" charset="0"/>
              </a:rPr>
              <a:t>PR report</a:t>
            </a:r>
          </a:p>
          <a:p>
            <a:pPr lvl="1">
              <a:buClr>
                <a:srgbClr val="C5001B"/>
              </a:buClr>
            </a:pPr>
            <a:r>
              <a:rPr lang="en-US" sz="2200" dirty="0" smtClean="0">
                <a:latin typeface="Calibri" charset="0"/>
              </a:rPr>
              <a:t>Researched drivers of brand equity in int’l NGOs as my doctoral thesis</a:t>
            </a:r>
          </a:p>
          <a:p>
            <a:pPr lvl="1">
              <a:buClr>
                <a:srgbClr val="C5001B"/>
              </a:buClr>
            </a:pPr>
            <a:r>
              <a:rPr lang="en-US" sz="2200" dirty="0" smtClean="0">
                <a:latin typeface="Calibri" charset="0"/>
              </a:rPr>
              <a:t>Joined Hauser Institute at Harvard to work on research project funded by Rockefeller Foundation looking at role of brand in nonprofit sector</a:t>
            </a:r>
          </a:p>
          <a:p>
            <a:pPr lvl="1">
              <a:buClr>
                <a:srgbClr val="C5001B"/>
              </a:buClr>
            </a:pPr>
            <a:r>
              <a:rPr lang="en-US" sz="2200" dirty="0" smtClean="0">
                <a:latin typeface="Calibri" charset="0"/>
              </a:rPr>
              <a:t>Co-authored SSIR article with Chris Stone.</a:t>
            </a:r>
          </a:p>
          <a:p>
            <a:pPr lvl="1">
              <a:buClr>
                <a:srgbClr val="C5001B"/>
              </a:buClr>
            </a:pPr>
            <a:r>
              <a:rPr lang="en-US" sz="2200" dirty="0" smtClean="0">
                <a:latin typeface="Calibri" charset="0"/>
              </a:rPr>
              <a:t>Currently teach </a:t>
            </a:r>
            <a:r>
              <a:rPr lang="en-US" sz="2200" dirty="0">
                <a:latin typeface="Calibri" charset="0"/>
              </a:rPr>
              <a:t>M</a:t>
            </a:r>
            <a:r>
              <a:rPr lang="en-US" sz="2200" dirty="0" smtClean="0">
                <a:latin typeface="Calibri" charset="0"/>
              </a:rPr>
              <a:t>anagement, Leadership and Decision making at HKS as well as Strategic Management of Nonprofit Organizations</a:t>
            </a:r>
            <a:endParaRPr lang="en-US" sz="2200" dirty="0">
              <a:latin typeface="Calibri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24600"/>
            <a:ext cx="3886200" cy="34925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1430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Research Parameters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95800"/>
          </a:xfrm>
        </p:spPr>
        <p:txBody>
          <a:bodyPr/>
          <a:lstStyle/>
          <a:p>
            <a:pPr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Interviews with over 100 individuals in 70+ organizations</a:t>
            </a:r>
          </a:p>
          <a:p>
            <a:pPr lvl="1">
              <a:buClr>
                <a:srgbClr val="C5001B"/>
              </a:buClr>
            </a:pPr>
            <a:r>
              <a:rPr lang="en-US" sz="2400" dirty="0">
                <a:latin typeface="Calibri" charset="0"/>
              </a:rPr>
              <a:t>Nonprofit executives, communication directors, consultants, academics and </a:t>
            </a:r>
            <a:r>
              <a:rPr lang="en-US" sz="2400" dirty="0" smtClean="0">
                <a:latin typeface="Calibri" charset="0"/>
              </a:rPr>
              <a:t>donors</a:t>
            </a:r>
          </a:p>
          <a:p>
            <a:pPr lvl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Spectrum </a:t>
            </a:r>
            <a:r>
              <a:rPr lang="en-US" sz="2400" dirty="0">
                <a:latin typeface="Calibri" charset="0"/>
              </a:rPr>
              <a:t>of organizations across sub-sectors, at different points in their life-cycle and from different countries</a:t>
            </a:r>
          </a:p>
          <a:p>
            <a:pPr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 smtClean="0">
                <a:latin typeface="Calibri" charset="0"/>
              </a:rPr>
              <a:t>Deepened our understanding of the concepts outlined in the 2012 SSIR article on the Role of Brand in the Nonprofit Sector</a:t>
            </a:r>
          </a:p>
          <a:p>
            <a:pPr lvl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Changed how we explained the IDEA framework</a:t>
            </a:r>
          </a:p>
          <a:p>
            <a:pPr lvl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Clarified the relevance and applicability to all organizations</a:t>
            </a:r>
          </a:p>
          <a:p>
            <a:pPr lvl="1">
              <a:buClr>
                <a:srgbClr val="C5001B"/>
              </a:buClr>
            </a:pPr>
            <a:r>
              <a:rPr lang="en-US" sz="2400" dirty="0" smtClean="0">
                <a:latin typeface="Calibri" charset="0"/>
              </a:rPr>
              <a:t>Guidelines and roadmaps</a:t>
            </a:r>
            <a:endParaRPr lang="en-US" sz="2400" dirty="0">
              <a:latin typeface="Calibri" charset="0"/>
            </a:endParaRPr>
          </a:p>
          <a:p>
            <a:pPr marL="0" indent="0">
              <a:buClr>
                <a:srgbClr val="C5001B"/>
              </a:buClr>
              <a:buNone/>
            </a:pPr>
            <a:endParaRPr lang="en-US" dirty="0">
              <a:latin typeface="Calibri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13716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Nathalie </a:t>
            </a:r>
            <a:r>
              <a:rPr lang="en-US" dirty="0" err="1" smtClean="0"/>
              <a:t>Laidler-Kylander</a:t>
            </a:r>
            <a:r>
              <a:rPr lang="en-US" dirty="0" smtClean="0"/>
              <a:t>  - 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What is a BRAND?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343400"/>
          </a:xfrm>
        </p:spPr>
        <p:txBody>
          <a:bodyPr/>
          <a:lstStyle/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“A name, term, design, symbol or any other feature that 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identifies</a:t>
            </a:r>
            <a:r>
              <a:rPr lang="en-US" sz="2400" dirty="0">
                <a:latin typeface="Calibri" charset="0"/>
              </a:rPr>
              <a:t> one (organization’s) goods or services as distinct from others.”							(AMA)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Intangible 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Asset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promise</a:t>
            </a:r>
            <a:r>
              <a:rPr lang="en-US" sz="2400" dirty="0">
                <a:latin typeface="Calibri" charset="0"/>
              </a:rPr>
              <a:t> to deliver a specific set of features, benefits and services                     				 (Philip </a:t>
            </a:r>
            <a:r>
              <a:rPr lang="en-US" sz="2400" dirty="0" err="1">
                <a:latin typeface="Calibri" charset="0"/>
              </a:rPr>
              <a:t>Kotler</a:t>
            </a:r>
            <a:r>
              <a:rPr lang="en-US" sz="2400" dirty="0">
                <a:latin typeface="Calibri" charset="0"/>
              </a:rPr>
              <a:t>)</a:t>
            </a:r>
          </a:p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psychological construct</a:t>
            </a:r>
            <a:r>
              <a:rPr lang="en-US" sz="2400" dirty="0">
                <a:latin typeface="Calibri" charset="0"/>
              </a:rPr>
              <a:t> held in the minds of brand audiences (perceptions)</a:t>
            </a:r>
          </a:p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Soul</a:t>
            </a:r>
            <a:r>
              <a:rPr lang="en-US" sz="2400" dirty="0">
                <a:latin typeface="Calibri" charset="0"/>
              </a:rPr>
              <a:t> or Essence </a:t>
            </a:r>
            <a:endParaRPr lang="en-US" sz="2400" dirty="0">
              <a:solidFill>
                <a:srgbClr val="FF0000"/>
              </a:solidFill>
              <a:latin typeface="Calibri" charset="0"/>
            </a:endParaRP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400" dirty="0">
                <a:latin typeface="Calibri" charset="0"/>
              </a:rPr>
              <a:t>Answers the question: “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Who, what</a:t>
            </a:r>
            <a:r>
              <a:rPr lang="en-US" sz="2400" dirty="0">
                <a:latin typeface="Calibri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Calibri" charset="0"/>
              </a:rPr>
              <a:t>why</a:t>
            </a:r>
            <a:r>
              <a:rPr lang="en-US" sz="2400" dirty="0">
                <a:latin typeface="Calibri" charset="0"/>
              </a:rPr>
              <a:t>?”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12954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What is a BRAND?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24400"/>
          </a:xfrm>
        </p:spPr>
        <p:txBody>
          <a:bodyPr/>
          <a:lstStyle/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>
                <a:latin typeface="Calibri" charset="0"/>
              </a:rPr>
              <a:t>Brand </a:t>
            </a:r>
            <a:r>
              <a:rPr lang="en-US" sz="2800" dirty="0">
                <a:solidFill>
                  <a:srgbClr val="FF0000"/>
                </a:solidFill>
                <a:latin typeface="Calibri" charset="0"/>
              </a:rPr>
              <a:t>identity</a:t>
            </a:r>
            <a:r>
              <a:rPr lang="en-US" sz="2800" dirty="0">
                <a:latin typeface="Calibri" charset="0"/>
              </a:rPr>
              <a:t> = internal definition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Aspirational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Who we are, what we do and why it matters…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Anchored in mission and values</a:t>
            </a:r>
          </a:p>
          <a:p>
            <a:pPr eaLnBrk="1" hangingPunct="1"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>
                <a:latin typeface="Calibri" charset="0"/>
              </a:rPr>
              <a:t>Brand </a:t>
            </a:r>
            <a:r>
              <a:rPr lang="en-US" sz="2800" dirty="0">
                <a:solidFill>
                  <a:srgbClr val="FF0000"/>
                </a:solidFill>
                <a:latin typeface="Calibri" charset="0"/>
              </a:rPr>
              <a:t>image</a:t>
            </a:r>
            <a:r>
              <a:rPr lang="en-US" sz="2800" dirty="0">
                <a:latin typeface="Calibri" charset="0"/>
              </a:rPr>
              <a:t> = external perception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How do reputation and brand image relate?</a:t>
            </a:r>
          </a:p>
          <a:p>
            <a:pPr lvl="1" eaLnBrk="1" hangingPunct="1">
              <a:buClr>
                <a:srgbClr val="C5001B"/>
              </a:buClr>
            </a:pPr>
            <a:r>
              <a:rPr lang="en-US" dirty="0">
                <a:latin typeface="Calibri" charset="0"/>
              </a:rPr>
              <a:t>Positioning and </a:t>
            </a:r>
            <a:r>
              <a:rPr lang="en-US" dirty="0" smtClean="0">
                <a:latin typeface="Calibri" charset="0"/>
              </a:rPr>
              <a:t>differentiation</a:t>
            </a:r>
          </a:p>
          <a:p>
            <a:pPr marL="457200" lvl="1" indent="0" algn="ctr" eaLnBrk="1" hangingPunct="1">
              <a:buClr>
                <a:srgbClr val="C5001B"/>
              </a:buClr>
              <a:buNone/>
            </a:pPr>
            <a:endParaRPr lang="en-US" dirty="0">
              <a:solidFill>
                <a:srgbClr val="FF0000"/>
              </a:solidFill>
              <a:latin typeface="Calibri" charset="0"/>
            </a:endParaRPr>
          </a:p>
          <a:p>
            <a:pPr marL="457200" lvl="1" indent="0" algn="ctr" eaLnBrk="1" hangingPunct="1">
              <a:buClr>
                <a:srgbClr val="C5001B"/>
              </a:buClr>
              <a:buNone/>
            </a:pPr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Everyone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and everything has a </a:t>
            </a:r>
            <a:r>
              <a:rPr lang="en-US" dirty="0" smtClean="0">
                <a:solidFill>
                  <a:srgbClr val="FF0000"/>
                </a:solidFill>
                <a:latin typeface="Calibri" charset="0"/>
              </a:rPr>
              <a:t>brand !</a:t>
            </a:r>
            <a:endParaRPr lang="en-US" dirty="0">
              <a:solidFill>
                <a:srgbClr val="FF0000"/>
              </a:solidFill>
              <a:latin typeface="Calibri" charset="0"/>
            </a:endParaRPr>
          </a:p>
          <a:p>
            <a:pPr marL="457200" lvl="1" indent="0" eaLnBrk="1" hangingPunct="1">
              <a:buClr>
                <a:srgbClr val="C5001B"/>
              </a:buClr>
              <a:buNone/>
            </a:pPr>
            <a:endParaRPr lang="en-US" dirty="0">
              <a:latin typeface="Calibri" charset="0"/>
            </a:endParaRPr>
          </a:p>
          <a:p>
            <a:pPr lvl="1" eaLnBrk="1" hangingPunct="1">
              <a:buClr>
                <a:srgbClr val="C5001B"/>
              </a:buClr>
              <a:buFont typeface="Wingdings" charset="0"/>
              <a:buChar char="§"/>
            </a:pPr>
            <a:endParaRPr lang="en-US" sz="2400" dirty="0">
              <a:latin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What Role Does a Brand Play ?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2954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  <p:sp>
        <p:nvSpPr>
          <p:cNvPr id="8197" name="Content Placeholder 6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 charset="0"/>
              </a:rPr>
              <a:t>For both for-profits and nonprofits</a:t>
            </a:r>
          </a:p>
          <a:p>
            <a:r>
              <a:rPr lang="en-US" sz="2800" dirty="0" smtClean="0">
                <a:latin typeface="Calibri" charset="0"/>
              </a:rPr>
              <a:t>Simplifies </a:t>
            </a:r>
            <a:r>
              <a:rPr lang="en-US" sz="2800" dirty="0">
                <a:latin typeface="Calibri" charset="0"/>
              </a:rPr>
              <a:t>decision making (shortcut)</a:t>
            </a:r>
          </a:p>
          <a:p>
            <a:r>
              <a:rPr lang="en-US" sz="2800" dirty="0">
                <a:latin typeface="Calibri" charset="0"/>
              </a:rPr>
              <a:t>Communicates and elicits responses / emotions</a:t>
            </a:r>
          </a:p>
          <a:p>
            <a:r>
              <a:rPr lang="en-US" sz="2800" dirty="0" smtClean="0">
                <a:latin typeface="Calibri" charset="0"/>
              </a:rPr>
              <a:t>Creates </a:t>
            </a:r>
            <a:r>
              <a:rPr lang="en-US" sz="2800" dirty="0">
                <a:latin typeface="Calibri" charset="0"/>
              </a:rPr>
              <a:t>trust and loyalty</a:t>
            </a:r>
          </a:p>
          <a:p>
            <a:r>
              <a:rPr lang="en-US" sz="2800" dirty="0">
                <a:latin typeface="Calibri" charset="0"/>
              </a:rPr>
              <a:t>Helps in the acquisition of resources </a:t>
            </a:r>
          </a:p>
          <a:p>
            <a:pPr lvl="1"/>
            <a:r>
              <a:rPr lang="en-US" dirty="0">
                <a:latin typeface="Calibri" charset="0"/>
              </a:rPr>
              <a:t>Financial, </a:t>
            </a:r>
            <a:r>
              <a:rPr lang="en-US" dirty="0" smtClean="0">
                <a:latin typeface="Calibri" charset="0"/>
              </a:rPr>
              <a:t>human, partnerships</a:t>
            </a:r>
            <a:endParaRPr lang="en-US" dirty="0">
              <a:latin typeface="Calibri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Calibri" charset="0"/>
              </a:rPr>
              <a:t>For nonprofits</a:t>
            </a:r>
          </a:p>
          <a:p>
            <a:r>
              <a:rPr lang="en-US" sz="2800" dirty="0" smtClean="0">
                <a:latin typeface="Calibri" charset="0"/>
              </a:rPr>
              <a:t>Embodiment and articulation of the mission </a:t>
            </a:r>
          </a:p>
          <a:p>
            <a:r>
              <a:rPr lang="en-US" sz="2800" dirty="0" smtClean="0">
                <a:latin typeface="Calibri" charset="0"/>
              </a:rPr>
              <a:t>Drives </a:t>
            </a:r>
            <a:r>
              <a:rPr lang="en-US" sz="2800" dirty="0">
                <a:latin typeface="Calibri" charset="0"/>
              </a:rPr>
              <a:t>organizational </a:t>
            </a:r>
            <a:r>
              <a:rPr lang="en-US" sz="2800" dirty="0" smtClean="0">
                <a:latin typeface="Calibri" charset="0"/>
              </a:rPr>
              <a:t>cohesion</a:t>
            </a:r>
          </a:p>
          <a:p>
            <a:r>
              <a:rPr lang="en-US" sz="2800" dirty="0" smtClean="0">
                <a:latin typeface="Calibri" charset="0"/>
              </a:rPr>
              <a:t>Positions for clarity and collaboration</a:t>
            </a:r>
            <a:endParaRPr lang="en-US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2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457200" y="3693"/>
            <a:ext cx="8229600" cy="12192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The Role of Brand Cycle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  <p:grpSp>
        <p:nvGrpSpPr>
          <p:cNvPr id="24581" name="Group 33"/>
          <p:cNvGrpSpPr>
            <a:grpSpLocks noChangeAspect="1"/>
          </p:cNvGrpSpPr>
          <p:nvPr/>
        </p:nvGrpSpPr>
        <p:grpSpPr bwMode="auto">
          <a:xfrm>
            <a:off x="1676400" y="990600"/>
            <a:ext cx="5486400" cy="5410200"/>
            <a:chOff x="2527" y="5535"/>
            <a:chExt cx="8448" cy="7938"/>
          </a:xfrm>
        </p:grpSpPr>
        <p:sp>
          <p:nvSpPr>
            <p:cNvPr id="24582" name="AutoShape 34"/>
            <p:cNvSpPr>
              <a:spLocks noChangeAspect="1" noChangeArrowheads="1"/>
            </p:cNvSpPr>
            <p:nvPr/>
          </p:nvSpPr>
          <p:spPr bwMode="auto">
            <a:xfrm>
              <a:off x="2527" y="5535"/>
              <a:ext cx="8448" cy="7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Oval 3"/>
            <p:cNvSpPr>
              <a:spLocks noChangeArrowheads="1"/>
            </p:cNvSpPr>
            <p:nvPr/>
          </p:nvSpPr>
          <p:spPr bwMode="auto">
            <a:xfrm>
              <a:off x="2527" y="5535"/>
              <a:ext cx="8448" cy="7938"/>
            </a:xfrm>
            <a:prstGeom prst="ellipse">
              <a:avLst/>
            </a:prstGeom>
            <a:solidFill>
              <a:srgbClr val="3760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0325" tIns="30161" rIns="60325" bIns="30161"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24584" name="TextBox 6"/>
            <p:cNvSpPr txBox="1">
              <a:spLocks noChangeArrowheads="1"/>
            </p:cNvSpPr>
            <p:nvPr/>
          </p:nvSpPr>
          <p:spPr bwMode="auto">
            <a:xfrm>
              <a:off x="4975" y="5771"/>
              <a:ext cx="3423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30161" rIns="60325" bIns="30161"/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>
                <a:spcAft>
                  <a:spcPts val="1000"/>
                </a:spcAft>
              </a:pPr>
              <a:r>
                <a:rPr lang="en-US" sz="1000" b="1">
                  <a:solidFill>
                    <a:srgbClr val="FFFFFF"/>
                  </a:solidFill>
                  <a:latin typeface="Arial" charset="0"/>
                  <a:cs typeface="Arial" charset="0"/>
                </a:rPr>
                <a:t>MISSION  AND  VALUES</a:t>
              </a:r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24585" name="Oval 4"/>
            <p:cNvSpPr>
              <a:spLocks noChangeArrowheads="1"/>
            </p:cNvSpPr>
            <p:nvPr/>
          </p:nvSpPr>
          <p:spPr bwMode="auto">
            <a:xfrm>
              <a:off x="3056" y="6189"/>
              <a:ext cx="7390" cy="680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lIns="60325" tIns="30161" rIns="60325" bIns="30161"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24586" name="TextBox 7"/>
            <p:cNvSpPr txBox="1">
              <a:spLocks noChangeArrowheads="1"/>
            </p:cNvSpPr>
            <p:nvPr/>
          </p:nvSpPr>
          <p:spPr bwMode="auto">
            <a:xfrm>
              <a:off x="4527" y="6501"/>
              <a:ext cx="4407" cy="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30161" rIns="60325" bIns="30161"/>
            <a:lstStyle>
              <a:lvl1pPr>
                <a:defRPr sz="32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>
                <a:spcAft>
                  <a:spcPts val="1000"/>
                </a:spcAft>
              </a:pPr>
              <a:r>
                <a:rPr lang="en-US" sz="1000" b="1">
                  <a:solidFill>
                    <a:srgbClr val="376092"/>
                  </a:solidFill>
                  <a:latin typeface="Arial" charset="0"/>
                  <a:cs typeface="Arial" charset="0"/>
                </a:rPr>
                <a:t>ORGANIZATIONAL STRATEGY</a:t>
              </a:r>
              <a:endParaRPr lang="en-US" sz="1800">
                <a:latin typeface="Arial" charset="0"/>
                <a:cs typeface="Arial" charset="0"/>
              </a:endParaRPr>
            </a:p>
          </p:txBody>
        </p:sp>
        <p:grpSp>
          <p:nvGrpSpPr>
            <p:cNvPr id="24587" name="Group 1"/>
            <p:cNvGrpSpPr>
              <a:grpSpLocks/>
            </p:cNvGrpSpPr>
            <p:nvPr/>
          </p:nvGrpSpPr>
          <p:grpSpPr bwMode="auto">
            <a:xfrm>
              <a:off x="3652" y="6908"/>
              <a:ext cx="6300" cy="5562"/>
              <a:chOff x="2021543" y="2000250"/>
              <a:chExt cx="5200650" cy="4562475"/>
            </a:xfrm>
          </p:grpSpPr>
          <p:sp>
            <p:nvSpPr>
              <p:cNvPr id="24588" name="Oval 5"/>
              <p:cNvSpPr>
                <a:spLocks noChangeArrowheads="1"/>
              </p:cNvSpPr>
              <p:nvPr/>
            </p:nvSpPr>
            <p:spPr bwMode="auto">
              <a:xfrm>
                <a:off x="2021543" y="2000250"/>
                <a:ext cx="5200650" cy="4562475"/>
              </a:xfrm>
              <a:prstGeom prst="ellipse">
                <a:avLst/>
              </a:prstGeom>
              <a:solidFill>
                <a:srgbClr val="3760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60325" tIns="30161" rIns="60325" bIns="30161"/>
              <a:lstStyle/>
              <a:p>
                <a:endParaRPr lang="en-US">
                  <a:cs typeface="Arial" charset="0"/>
                </a:endParaRPr>
              </a:p>
            </p:txBody>
          </p:sp>
          <p:sp>
            <p:nvSpPr>
              <p:cNvPr id="24589" name="TextBox 8"/>
              <p:cNvSpPr txBox="1">
                <a:spLocks noChangeArrowheads="1"/>
              </p:cNvSpPr>
              <p:nvPr/>
            </p:nvSpPr>
            <p:spPr bwMode="auto">
              <a:xfrm>
                <a:off x="3208993" y="2275505"/>
                <a:ext cx="2825750" cy="323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60325" tIns="30161" rIns="60325" bIns="30161"/>
              <a:lstStyle>
                <a:lvl1pPr>
                  <a:defRPr sz="32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charset="0"/>
                    <a:ea typeface="ＭＳ Ｐゴシック" charset="0"/>
                  </a:defRPr>
                </a:lvl9pPr>
              </a:lstStyle>
              <a:p>
                <a:pPr algn="ctr">
                  <a:spcAft>
                    <a:spcPts val="1000"/>
                  </a:spcAft>
                </a:pPr>
                <a:r>
                  <a:rPr lang="en-US" sz="1000" b="1">
                    <a:solidFill>
                      <a:srgbClr val="FFFFFF"/>
                    </a:solidFill>
                    <a:latin typeface="Arial" charset="0"/>
                    <a:cs typeface="Arial" charset="0"/>
                  </a:rPr>
                  <a:t>ROLE OF BRAND CYCLE</a:t>
                </a:r>
                <a:endParaRPr lang="en-US" sz="1800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24590" name="Group 32"/>
              <p:cNvGrpSpPr>
                <a:grpSpLocks/>
              </p:cNvGrpSpPr>
              <p:nvPr/>
            </p:nvGrpSpPr>
            <p:grpSpPr bwMode="auto">
              <a:xfrm>
                <a:off x="3750309" y="2601913"/>
                <a:ext cx="1879598" cy="1682750"/>
                <a:chOff x="3007457" y="2601883"/>
                <a:chExt cx="1879848" cy="1682407"/>
              </a:xfrm>
            </p:grpSpPr>
            <p:sp>
              <p:nvSpPr>
                <p:cNvPr id="24604" name="Pie 11"/>
                <p:cNvSpPr>
                  <a:spLocks/>
                </p:cNvSpPr>
                <p:nvPr/>
              </p:nvSpPr>
              <p:spPr bwMode="auto">
                <a:xfrm>
                  <a:off x="3013830" y="2601883"/>
                  <a:ext cx="1681386" cy="1682407"/>
                </a:xfrm>
                <a:custGeom>
                  <a:avLst/>
                  <a:gdLst>
                    <a:gd name="T0" fmla="*/ 1681386 w 1681386"/>
                    <a:gd name="T1" fmla="*/ 841204 h 1682407"/>
                    <a:gd name="T2" fmla="*/ 840693 w 1681386"/>
                    <a:gd name="T3" fmla="*/ 1682407 h 1682407"/>
                    <a:gd name="T4" fmla="*/ 0 w 1681386"/>
                    <a:gd name="T5" fmla="*/ 841204 h 1682407"/>
                    <a:gd name="T6" fmla="*/ 840693 w 1681386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233 w 1681386"/>
                    <a:gd name="T13" fmla="*/ 246383 h 1682407"/>
                    <a:gd name="T14" fmla="*/ 1435153 w 1681386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386" h="1682407">
                      <a:moveTo>
                        <a:pt x="840693" y="1682407"/>
                      </a:moveTo>
                      <a:lnTo>
                        <a:pt x="840693" y="1682406"/>
                      </a:lnTo>
                      <a:cubicBezTo>
                        <a:pt x="376391" y="1682407"/>
                        <a:pt x="0" y="1305787"/>
                        <a:pt x="0" y="841203"/>
                      </a:cubicBezTo>
                      <a:cubicBezTo>
                        <a:pt x="0" y="376618"/>
                        <a:pt x="376391" y="-1"/>
                        <a:pt x="840693" y="-1"/>
                      </a:cubicBezTo>
                      <a:cubicBezTo>
                        <a:pt x="840693" y="-1"/>
                        <a:pt x="840693" y="-1"/>
                        <a:pt x="840693" y="-1"/>
                      </a:cubicBezTo>
                      <a:lnTo>
                        <a:pt x="840693" y="841204"/>
                      </a:lnTo>
                      <a:lnTo>
                        <a:pt x="840693" y="168240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B8FF"/>
                    </a:gs>
                    <a:gs pos="50000">
                      <a:srgbClr val="009AD9"/>
                    </a:gs>
                    <a:gs pos="100000">
                      <a:srgbClr val="006A96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5" name="Pie 13"/>
                <p:cNvSpPr>
                  <a:spLocks/>
                </p:cNvSpPr>
                <p:nvPr/>
              </p:nvSpPr>
              <p:spPr bwMode="auto">
                <a:xfrm flipH="1">
                  <a:off x="3013830" y="2601883"/>
                  <a:ext cx="1681386" cy="1682407"/>
                </a:xfrm>
                <a:custGeom>
                  <a:avLst/>
                  <a:gdLst>
                    <a:gd name="T0" fmla="*/ 1681386 w 1681386"/>
                    <a:gd name="T1" fmla="*/ 841204 h 1682407"/>
                    <a:gd name="T2" fmla="*/ 840693 w 1681386"/>
                    <a:gd name="T3" fmla="*/ 1682407 h 1682407"/>
                    <a:gd name="T4" fmla="*/ 0 w 1681386"/>
                    <a:gd name="T5" fmla="*/ 841204 h 1682407"/>
                    <a:gd name="T6" fmla="*/ 840693 w 1681386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233 w 1681386"/>
                    <a:gd name="T13" fmla="*/ 246383 h 1682407"/>
                    <a:gd name="T14" fmla="*/ 1435153 w 1681386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386" h="1682407">
                      <a:moveTo>
                        <a:pt x="840693" y="1682407"/>
                      </a:moveTo>
                      <a:lnTo>
                        <a:pt x="840693" y="1682406"/>
                      </a:lnTo>
                      <a:cubicBezTo>
                        <a:pt x="376391" y="1682407"/>
                        <a:pt x="0" y="1305787"/>
                        <a:pt x="0" y="841203"/>
                      </a:cubicBezTo>
                      <a:cubicBezTo>
                        <a:pt x="0" y="376618"/>
                        <a:pt x="376391" y="-1"/>
                        <a:pt x="840693" y="-1"/>
                      </a:cubicBezTo>
                      <a:cubicBezTo>
                        <a:pt x="840693" y="-1"/>
                        <a:pt x="840693" y="-1"/>
                        <a:pt x="840693" y="-1"/>
                      </a:cubicBezTo>
                      <a:lnTo>
                        <a:pt x="840693" y="841204"/>
                      </a:lnTo>
                      <a:lnTo>
                        <a:pt x="840693" y="1682407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4F6B00"/>
                    </a:gs>
                    <a:gs pos="50000">
                      <a:srgbClr val="749C00"/>
                    </a:gs>
                    <a:gs pos="100000">
                      <a:srgbClr val="8CBB0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6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3007457" y="3247801"/>
                  <a:ext cx="1097266" cy="2769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IDENTITY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4607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3956262" y="3247801"/>
                  <a:ext cx="931043" cy="2769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IMAGE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4591" name="Group 26"/>
              <p:cNvGrpSpPr>
                <a:grpSpLocks/>
              </p:cNvGrpSpPr>
              <p:nvPr/>
            </p:nvGrpSpPr>
            <p:grpSpPr bwMode="auto">
              <a:xfrm>
                <a:off x="4868544" y="4302125"/>
                <a:ext cx="1925000" cy="1682750"/>
                <a:chOff x="4593354" y="4317968"/>
                <a:chExt cx="1925588" cy="1682407"/>
              </a:xfrm>
            </p:grpSpPr>
            <p:sp>
              <p:nvSpPr>
                <p:cNvPr id="24600" name="Pie 16"/>
                <p:cNvSpPr>
                  <a:spLocks/>
                </p:cNvSpPr>
                <p:nvPr/>
              </p:nvSpPr>
              <p:spPr bwMode="auto">
                <a:xfrm>
                  <a:off x="4645140" y="4317968"/>
                  <a:ext cx="1681677" cy="1682407"/>
                </a:xfrm>
                <a:custGeom>
                  <a:avLst/>
                  <a:gdLst>
                    <a:gd name="T0" fmla="*/ 1681677 w 1681677"/>
                    <a:gd name="T1" fmla="*/ 841204 h 1682407"/>
                    <a:gd name="T2" fmla="*/ 840839 w 1681677"/>
                    <a:gd name="T3" fmla="*/ 1682407 h 1682407"/>
                    <a:gd name="T4" fmla="*/ 0 w 1681677"/>
                    <a:gd name="T5" fmla="*/ 841204 h 1682407"/>
                    <a:gd name="T6" fmla="*/ 840839 w 1681677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276 w 1681677"/>
                    <a:gd name="T13" fmla="*/ 246383 h 1682407"/>
                    <a:gd name="T14" fmla="*/ 1435401 w 1681677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677" h="1682407">
                      <a:moveTo>
                        <a:pt x="840838" y="1682407"/>
                      </a:moveTo>
                      <a:lnTo>
                        <a:pt x="840838" y="1682406"/>
                      </a:lnTo>
                      <a:cubicBezTo>
                        <a:pt x="376455" y="1682407"/>
                        <a:pt x="-1" y="1305787"/>
                        <a:pt x="-1" y="841203"/>
                      </a:cubicBezTo>
                      <a:cubicBezTo>
                        <a:pt x="-1" y="376618"/>
                        <a:pt x="376455" y="-1"/>
                        <a:pt x="840838" y="-1"/>
                      </a:cubicBezTo>
                      <a:cubicBezTo>
                        <a:pt x="840838" y="-1"/>
                        <a:pt x="840838" y="-1"/>
                        <a:pt x="840838" y="-1"/>
                      </a:cubicBezTo>
                      <a:lnTo>
                        <a:pt x="840839" y="841204"/>
                      </a:lnTo>
                      <a:lnTo>
                        <a:pt x="840838" y="168240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B8FF"/>
                    </a:gs>
                    <a:gs pos="50000">
                      <a:srgbClr val="009AD9"/>
                    </a:gs>
                    <a:gs pos="100000">
                      <a:srgbClr val="006A96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1" name="Pie 17"/>
                <p:cNvSpPr>
                  <a:spLocks/>
                </p:cNvSpPr>
                <p:nvPr/>
              </p:nvSpPr>
              <p:spPr bwMode="auto">
                <a:xfrm flipH="1">
                  <a:off x="4645140" y="4317968"/>
                  <a:ext cx="1681677" cy="1682407"/>
                </a:xfrm>
                <a:custGeom>
                  <a:avLst/>
                  <a:gdLst>
                    <a:gd name="T0" fmla="*/ 1681677 w 1681677"/>
                    <a:gd name="T1" fmla="*/ 841204 h 1682407"/>
                    <a:gd name="T2" fmla="*/ 840839 w 1681677"/>
                    <a:gd name="T3" fmla="*/ 1682407 h 1682407"/>
                    <a:gd name="T4" fmla="*/ 0 w 1681677"/>
                    <a:gd name="T5" fmla="*/ 841204 h 1682407"/>
                    <a:gd name="T6" fmla="*/ 840839 w 1681677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276 w 1681677"/>
                    <a:gd name="T13" fmla="*/ 246383 h 1682407"/>
                    <a:gd name="T14" fmla="*/ 1435401 w 1681677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677" h="1682407">
                      <a:moveTo>
                        <a:pt x="840838" y="1682407"/>
                      </a:moveTo>
                      <a:lnTo>
                        <a:pt x="840838" y="1682406"/>
                      </a:lnTo>
                      <a:cubicBezTo>
                        <a:pt x="376455" y="1682407"/>
                        <a:pt x="-1" y="1305787"/>
                        <a:pt x="-1" y="841203"/>
                      </a:cubicBezTo>
                      <a:cubicBezTo>
                        <a:pt x="-1" y="376618"/>
                        <a:pt x="376455" y="-1"/>
                        <a:pt x="840838" y="-1"/>
                      </a:cubicBezTo>
                      <a:cubicBezTo>
                        <a:pt x="840838" y="-1"/>
                        <a:pt x="840838" y="-1"/>
                        <a:pt x="840838" y="-1"/>
                      </a:cubicBezTo>
                      <a:lnTo>
                        <a:pt x="840839" y="841204"/>
                      </a:lnTo>
                      <a:lnTo>
                        <a:pt x="840838" y="1682407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4F6B00"/>
                    </a:gs>
                    <a:gs pos="50000">
                      <a:srgbClr val="749C00"/>
                    </a:gs>
                    <a:gs pos="100000">
                      <a:srgbClr val="8CBB0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2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4593354" y="4963886"/>
                  <a:ext cx="1097266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COHESION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4603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5587899" y="4963886"/>
                  <a:ext cx="931043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TRUST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4592" name="Group 25"/>
              <p:cNvGrpSpPr>
                <a:grpSpLocks/>
              </p:cNvGrpSpPr>
              <p:nvPr/>
            </p:nvGrpSpPr>
            <p:grpSpPr bwMode="auto">
              <a:xfrm>
                <a:off x="2702581" y="4302125"/>
                <a:ext cx="1862137" cy="1682750"/>
                <a:chOff x="2829146" y="4287493"/>
                <a:chExt cx="1862059" cy="1682407"/>
              </a:xfrm>
            </p:grpSpPr>
            <p:sp>
              <p:nvSpPr>
                <p:cNvPr id="24596" name="Pie 21"/>
                <p:cNvSpPr>
                  <a:spLocks/>
                </p:cNvSpPr>
                <p:nvPr/>
              </p:nvSpPr>
              <p:spPr bwMode="auto">
                <a:xfrm>
                  <a:off x="2886294" y="4287493"/>
                  <a:ext cx="1681092" cy="1682407"/>
                </a:xfrm>
                <a:custGeom>
                  <a:avLst/>
                  <a:gdLst>
                    <a:gd name="T0" fmla="*/ 1681092 w 1681092"/>
                    <a:gd name="T1" fmla="*/ 841204 h 1682407"/>
                    <a:gd name="T2" fmla="*/ 840546 w 1681092"/>
                    <a:gd name="T3" fmla="*/ 1682407 h 1682407"/>
                    <a:gd name="T4" fmla="*/ 0 w 1681092"/>
                    <a:gd name="T5" fmla="*/ 841204 h 1682407"/>
                    <a:gd name="T6" fmla="*/ 840546 w 1681092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190 w 1681092"/>
                    <a:gd name="T13" fmla="*/ 246383 h 1682407"/>
                    <a:gd name="T14" fmla="*/ 1434902 w 1681092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092" h="1682407">
                      <a:moveTo>
                        <a:pt x="840546" y="1682407"/>
                      </a:moveTo>
                      <a:lnTo>
                        <a:pt x="840546" y="1682406"/>
                      </a:lnTo>
                      <a:cubicBezTo>
                        <a:pt x="376325" y="1682407"/>
                        <a:pt x="0" y="1305787"/>
                        <a:pt x="0" y="841203"/>
                      </a:cubicBezTo>
                      <a:cubicBezTo>
                        <a:pt x="0" y="376618"/>
                        <a:pt x="376325" y="-1"/>
                        <a:pt x="840546" y="-1"/>
                      </a:cubicBezTo>
                      <a:cubicBezTo>
                        <a:pt x="840546" y="-1"/>
                        <a:pt x="840546" y="-1"/>
                        <a:pt x="840546" y="-1"/>
                      </a:cubicBezTo>
                      <a:lnTo>
                        <a:pt x="840546" y="841204"/>
                      </a:lnTo>
                      <a:lnTo>
                        <a:pt x="840546" y="168240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B8FF"/>
                    </a:gs>
                    <a:gs pos="50000">
                      <a:srgbClr val="009AD9"/>
                    </a:gs>
                    <a:gs pos="100000">
                      <a:srgbClr val="006A96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7" name="Pie 22"/>
                <p:cNvSpPr>
                  <a:spLocks/>
                </p:cNvSpPr>
                <p:nvPr/>
              </p:nvSpPr>
              <p:spPr bwMode="auto">
                <a:xfrm flipH="1">
                  <a:off x="2886294" y="4287493"/>
                  <a:ext cx="1681092" cy="1682407"/>
                </a:xfrm>
                <a:custGeom>
                  <a:avLst/>
                  <a:gdLst>
                    <a:gd name="T0" fmla="*/ 1681092 w 1681092"/>
                    <a:gd name="T1" fmla="*/ 841204 h 1682407"/>
                    <a:gd name="T2" fmla="*/ 840546 w 1681092"/>
                    <a:gd name="T3" fmla="*/ 1682407 h 1682407"/>
                    <a:gd name="T4" fmla="*/ 0 w 1681092"/>
                    <a:gd name="T5" fmla="*/ 841204 h 1682407"/>
                    <a:gd name="T6" fmla="*/ 840546 w 1681092"/>
                    <a:gd name="T7" fmla="*/ 0 h 1682407"/>
                    <a:gd name="T8" fmla="*/ 0 60000 65536"/>
                    <a:gd name="T9" fmla="*/ 5898240 60000 65536"/>
                    <a:gd name="T10" fmla="*/ 11796480 60000 65536"/>
                    <a:gd name="T11" fmla="*/ 17694720 60000 65536"/>
                    <a:gd name="T12" fmla="*/ 246190 w 1681092"/>
                    <a:gd name="T13" fmla="*/ 246383 h 1682407"/>
                    <a:gd name="T14" fmla="*/ 1434902 w 1681092"/>
                    <a:gd name="T15" fmla="*/ 1436024 h 168240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1092" h="1682407">
                      <a:moveTo>
                        <a:pt x="840546" y="1682407"/>
                      </a:moveTo>
                      <a:lnTo>
                        <a:pt x="840546" y="1682406"/>
                      </a:lnTo>
                      <a:cubicBezTo>
                        <a:pt x="376325" y="1682407"/>
                        <a:pt x="0" y="1305787"/>
                        <a:pt x="0" y="841203"/>
                      </a:cubicBezTo>
                      <a:cubicBezTo>
                        <a:pt x="0" y="376618"/>
                        <a:pt x="376325" y="-1"/>
                        <a:pt x="840546" y="-1"/>
                      </a:cubicBezTo>
                      <a:cubicBezTo>
                        <a:pt x="840546" y="-1"/>
                        <a:pt x="840546" y="-1"/>
                        <a:pt x="840546" y="-1"/>
                      </a:cubicBezTo>
                      <a:lnTo>
                        <a:pt x="840546" y="841204"/>
                      </a:lnTo>
                      <a:lnTo>
                        <a:pt x="840546" y="1682407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4F6B00"/>
                    </a:gs>
                    <a:gs pos="50000">
                      <a:srgbClr val="749C00"/>
                    </a:gs>
                    <a:gs pos="100000">
                      <a:srgbClr val="8CBB0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8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829146" y="4933411"/>
                  <a:ext cx="1097266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CAPACITY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4599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3760162" y="4933411"/>
                  <a:ext cx="931043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0325" tIns="30161" rIns="60325" bIns="30161"/>
                <a:lstStyle>
                  <a:lvl1pPr>
                    <a:defRPr sz="32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>
                    <a:spcAft>
                      <a:spcPts val="1000"/>
                    </a:spcAft>
                  </a:pPr>
                  <a:r>
                    <a:rPr lang="en-US" sz="800" b="1">
                      <a:solidFill>
                        <a:srgbClr val="FFFFFF"/>
                      </a:solidFill>
                      <a:latin typeface="Arial" charset="0"/>
                      <a:cs typeface="Arial" charset="0"/>
                    </a:rPr>
                    <a:t>IMPACT</a:t>
                  </a:r>
                  <a:endParaRPr lang="en-US" sz="180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4593" name="Bent Arrow 29"/>
              <p:cNvSpPr>
                <a:spLocks/>
              </p:cNvSpPr>
              <p:nvPr/>
            </p:nvSpPr>
            <p:spPr bwMode="auto">
              <a:xfrm rot="-1500000">
                <a:off x="3088343" y="3451225"/>
                <a:ext cx="671513" cy="730250"/>
              </a:xfrm>
              <a:custGeom>
                <a:avLst/>
                <a:gdLst>
                  <a:gd name="T0" fmla="*/ 503635 w 671513"/>
                  <a:gd name="T1" fmla="*/ 0 h 730250"/>
                  <a:gd name="T2" fmla="*/ 503635 w 671513"/>
                  <a:gd name="T3" fmla="*/ 335757 h 730250"/>
                  <a:gd name="T4" fmla="*/ 83939 w 671513"/>
                  <a:gd name="T5" fmla="*/ 730250 h 730250"/>
                  <a:gd name="T6" fmla="*/ 671513 w 671513"/>
                  <a:gd name="T7" fmla="*/ 167878 h 73025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3163 w 671513"/>
                  <a:gd name="T13" fmla="*/ 3163 h 730250"/>
                  <a:gd name="T14" fmla="*/ 18437 w 671513"/>
                  <a:gd name="T15" fmla="*/ 18437 h 7302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1513" h="730250">
                    <a:moveTo>
                      <a:pt x="0" y="730250"/>
                    </a:moveTo>
                    <a:lnTo>
                      <a:pt x="0" y="377726"/>
                    </a:lnTo>
                    <a:lnTo>
                      <a:pt x="-1" y="377725"/>
                    </a:lnTo>
                    <a:cubicBezTo>
                      <a:pt x="0" y="215471"/>
                      <a:pt x="131532" y="83939"/>
                      <a:pt x="293787" y="83939"/>
                    </a:cubicBezTo>
                    <a:cubicBezTo>
                      <a:pt x="293787" y="83938"/>
                      <a:pt x="293787" y="83939"/>
                      <a:pt x="293787" y="83939"/>
                    </a:cubicBezTo>
                    <a:lnTo>
                      <a:pt x="503635" y="83939"/>
                    </a:lnTo>
                    <a:lnTo>
                      <a:pt x="503635" y="0"/>
                    </a:lnTo>
                    <a:lnTo>
                      <a:pt x="671513" y="167878"/>
                    </a:lnTo>
                    <a:lnTo>
                      <a:pt x="503635" y="335757"/>
                    </a:lnTo>
                    <a:lnTo>
                      <a:pt x="503635" y="251817"/>
                    </a:lnTo>
                    <a:lnTo>
                      <a:pt x="293787" y="251817"/>
                    </a:lnTo>
                    <a:lnTo>
                      <a:pt x="293787" y="251816"/>
                    </a:lnTo>
                    <a:cubicBezTo>
                      <a:pt x="224249" y="251816"/>
                      <a:pt x="167877" y="308188"/>
                      <a:pt x="167877" y="377725"/>
                    </a:cubicBezTo>
                    <a:lnTo>
                      <a:pt x="167878" y="730250"/>
                    </a:lnTo>
                    <a:lnTo>
                      <a:pt x="0" y="73025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85081"/>
                  </a:gs>
                  <a:gs pos="50000">
                    <a:srgbClr val="3E76BB"/>
                  </a:gs>
                  <a:gs pos="100000">
                    <a:srgbClr val="4B8DDE"/>
                  </a:gs>
                </a:gsLst>
                <a:lin ang="0" scaled="1"/>
              </a:gra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4" name="Bent Arrow 30"/>
              <p:cNvSpPr>
                <a:spLocks/>
              </p:cNvSpPr>
              <p:nvPr/>
            </p:nvSpPr>
            <p:spPr bwMode="auto">
              <a:xfrm rot="7156418">
                <a:off x="5495786" y="3450432"/>
                <a:ext cx="671513" cy="730250"/>
              </a:xfrm>
              <a:custGeom>
                <a:avLst/>
                <a:gdLst>
                  <a:gd name="T0" fmla="*/ 503635 w 671513"/>
                  <a:gd name="T1" fmla="*/ 0 h 730250"/>
                  <a:gd name="T2" fmla="*/ 503635 w 671513"/>
                  <a:gd name="T3" fmla="*/ 335757 h 730250"/>
                  <a:gd name="T4" fmla="*/ 83939 w 671513"/>
                  <a:gd name="T5" fmla="*/ 730250 h 730250"/>
                  <a:gd name="T6" fmla="*/ 671513 w 671513"/>
                  <a:gd name="T7" fmla="*/ 167878 h 73025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3163 w 671513"/>
                  <a:gd name="T13" fmla="*/ 3163 h 730250"/>
                  <a:gd name="T14" fmla="*/ 18437 w 671513"/>
                  <a:gd name="T15" fmla="*/ 18437 h 7302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1513" h="730250">
                    <a:moveTo>
                      <a:pt x="0" y="730250"/>
                    </a:moveTo>
                    <a:lnTo>
                      <a:pt x="0" y="377726"/>
                    </a:lnTo>
                    <a:lnTo>
                      <a:pt x="-1" y="377725"/>
                    </a:lnTo>
                    <a:cubicBezTo>
                      <a:pt x="0" y="215471"/>
                      <a:pt x="131532" y="83939"/>
                      <a:pt x="293787" y="83939"/>
                    </a:cubicBezTo>
                    <a:cubicBezTo>
                      <a:pt x="293787" y="83938"/>
                      <a:pt x="293787" y="83939"/>
                      <a:pt x="293787" y="83939"/>
                    </a:cubicBezTo>
                    <a:lnTo>
                      <a:pt x="503635" y="83939"/>
                    </a:lnTo>
                    <a:lnTo>
                      <a:pt x="503635" y="0"/>
                    </a:lnTo>
                    <a:lnTo>
                      <a:pt x="671513" y="167878"/>
                    </a:lnTo>
                    <a:lnTo>
                      <a:pt x="503635" y="335757"/>
                    </a:lnTo>
                    <a:lnTo>
                      <a:pt x="503635" y="251817"/>
                    </a:lnTo>
                    <a:lnTo>
                      <a:pt x="293787" y="251817"/>
                    </a:lnTo>
                    <a:lnTo>
                      <a:pt x="293787" y="251816"/>
                    </a:lnTo>
                    <a:cubicBezTo>
                      <a:pt x="224249" y="251816"/>
                      <a:pt x="167877" y="308188"/>
                      <a:pt x="167877" y="377725"/>
                    </a:cubicBezTo>
                    <a:lnTo>
                      <a:pt x="167878" y="730250"/>
                    </a:lnTo>
                    <a:lnTo>
                      <a:pt x="0" y="73025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85081"/>
                  </a:gs>
                  <a:gs pos="50000">
                    <a:srgbClr val="3E76BB"/>
                  </a:gs>
                  <a:gs pos="100000">
                    <a:srgbClr val="4B8DDE"/>
                  </a:gs>
                </a:gsLst>
                <a:lin ang="0" scaled="1"/>
              </a:gra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Bent Arrow 31"/>
              <p:cNvSpPr>
                <a:spLocks/>
              </p:cNvSpPr>
              <p:nvPr/>
            </p:nvSpPr>
            <p:spPr bwMode="auto">
              <a:xfrm rot="-7973955">
                <a:off x="4286905" y="5541963"/>
                <a:ext cx="669925" cy="730250"/>
              </a:xfrm>
              <a:custGeom>
                <a:avLst/>
                <a:gdLst>
                  <a:gd name="T0" fmla="*/ 502444 w 669925"/>
                  <a:gd name="T1" fmla="*/ 0 h 730250"/>
                  <a:gd name="T2" fmla="*/ 502444 w 669925"/>
                  <a:gd name="T3" fmla="*/ 334963 h 730250"/>
                  <a:gd name="T4" fmla="*/ 83741 w 669925"/>
                  <a:gd name="T5" fmla="*/ 730250 h 730250"/>
                  <a:gd name="T6" fmla="*/ 669925 w 669925"/>
                  <a:gd name="T7" fmla="*/ 167481 h 73025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3163 w 669925"/>
                  <a:gd name="T13" fmla="*/ 3163 h 730250"/>
                  <a:gd name="T14" fmla="*/ 18437 w 669925"/>
                  <a:gd name="T15" fmla="*/ 18437 h 7302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69925" h="730250">
                    <a:moveTo>
                      <a:pt x="0" y="730250"/>
                    </a:moveTo>
                    <a:lnTo>
                      <a:pt x="0" y="376833"/>
                    </a:lnTo>
                    <a:lnTo>
                      <a:pt x="-1" y="376832"/>
                    </a:lnTo>
                    <a:cubicBezTo>
                      <a:pt x="0" y="214962"/>
                      <a:pt x="131221" y="83741"/>
                      <a:pt x="293092" y="83741"/>
                    </a:cubicBezTo>
                    <a:cubicBezTo>
                      <a:pt x="293092" y="83740"/>
                      <a:pt x="293092" y="83741"/>
                      <a:pt x="293092" y="83741"/>
                    </a:cubicBezTo>
                    <a:lnTo>
                      <a:pt x="502444" y="83741"/>
                    </a:lnTo>
                    <a:lnTo>
                      <a:pt x="502444" y="0"/>
                    </a:lnTo>
                    <a:lnTo>
                      <a:pt x="669925" y="167481"/>
                    </a:lnTo>
                    <a:lnTo>
                      <a:pt x="502444" y="334963"/>
                    </a:lnTo>
                    <a:lnTo>
                      <a:pt x="502444" y="251222"/>
                    </a:lnTo>
                    <a:lnTo>
                      <a:pt x="293092" y="251222"/>
                    </a:lnTo>
                    <a:lnTo>
                      <a:pt x="293092" y="251221"/>
                    </a:lnTo>
                    <a:cubicBezTo>
                      <a:pt x="223718" y="251221"/>
                      <a:pt x="167480" y="307459"/>
                      <a:pt x="167480" y="376832"/>
                    </a:cubicBezTo>
                    <a:lnTo>
                      <a:pt x="167481" y="730250"/>
                    </a:lnTo>
                    <a:lnTo>
                      <a:pt x="0" y="73025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285081"/>
                  </a:gs>
                  <a:gs pos="50000">
                    <a:srgbClr val="3E76BB"/>
                  </a:gs>
                  <a:gs pos="100000">
                    <a:srgbClr val="4B8DDE"/>
                  </a:gs>
                </a:gsLst>
                <a:lin ang="0" scaled="1"/>
              </a:gra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458200" cy="4495800"/>
          </a:xfrm>
        </p:spPr>
        <p:txBody>
          <a:bodyPr/>
          <a:lstStyle/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>
                <a:latin typeface="Calibri" charset="0"/>
              </a:rPr>
              <a:t>Brand reflects and </a:t>
            </a:r>
            <a:r>
              <a:rPr lang="en-US" sz="2800" dirty="0" smtClean="0">
                <a:latin typeface="Calibri" charset="0"/>
              </a:rPr>
              <a:t>serves </a:t>
            </a:r>
            <a:r>
              <a:rPr lang="en-US" sz="2800" dirty="0">
                <a:latin typeface="Calibri" charset="0"/>
              </a:rPr>
              <a:t>the organization’s mission, values, and strategy</a:t>
            </a:r>
          </a:p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>
                <a:latin typeface="Calibri" charset="0"/>
              </a:rPr>
              <a:t>Brand plays key internal and external roles</a:t>
            </a:r>
          </a:p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 smtClean="0">
                <a:latin typeface="Calibri" charset="0"/>
              </a:rPr>
              <a:t>Clear </a:t>
            </a:r>
            <a:r>
              <a:rPr lang="en-US" sz="2800" dirty="0">
                <a:latin typeface="Calibri" charset="0"/>
              </a:rPr>
              <a:t>brands build cohesion internally and trust externally</a:t>
            </a:r>
          </a:p>
          <a:p>
            <a:pPr eaLnBrk="1" hangingPunct="1">
              <a:spcAft>
                <a:spcPct val="20000"/>
              </a:spcAft>
              <a:buClr>
                <a:srgbClr val="C5001B"/>
              </a:buClr>
              <a:buFont typeface="Wingdings" charset="0"/>
              <a:buChar char="§"/>
            </a:pPr>
            <a:r>
              <a:rPr lang="en-US" sz="2800" dirty="0">
                <a:latin typeface="Calibri" charset="0"/>
              </a:rPr>
              <a:t>Cohesive, highly trusted brands result in greater capacity and </a:t>
            </a:r>
            <a:r>
              <a:rPr lang="en-US" sz="2800" dirty="0" smtClean="0">
                <a:latin typeface="Calibri" charset="0"/>
              </a:rPr>
              <a:t>impact</a:t>
            </a:r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/>
            <a:r>
              <a:rPr lang="en-US" sz="3000" b="1" dirty="0">
                <a:solidFill>
                  <a:srgbClr val="FF0000"/>
                </a:solidFill>
                <a:latin typeface="Calibri" charset="0"/>
              </a:rPr>
              <a:t>Brand Cycle</a:t>
            </a:r>
            <a:endParaRPr lang="en-US" sz="3000" dirty="0">
              <a:solidFill>
                <a:srgbClr val="FF0000"/>
              </a:solidFill>
              <a:latin typeface="Calibri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1447800"/>
            <a:ext cx="7620000" cy="0"/>
          </a:xfrm>
          <a:prstGeom prst="line">
            <a:avLst/>
          </a:prstGeom>
          <a:ln w="28575">
            <a:solidFill>
              <a:srgbClr val="C5001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5943600"/>
            <a:ext cx="3886200" cy="91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Nathalie Laidler-Kylander  -  2014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16658</TotalTime>
  <Words>1073</Words>
  <Application>Microsoft Office PowerPoint</Application>
  <PresentationFormat>On-screen Show (4:3)</PresentationFormat>
  <Paragraphs>202</Paragraphs>
  <Slides>20</Slides>
  <Notes>17</Notes>
  <HiddenSlides>1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Office Theme</vt:lpstr>
      <vt:lpstr>1_Office Theme</vt:lpstr>
      <vt:lpstr>2_Office Theme</vt:lpstr>
      <vt:lpstr>3_Office Theme</vt:lpstr>
      <vt:lpstr>   Leading Today,  Transforming Tomorrow October 29, 2014   Nathalie Laidler-Kylander www.nonprofitbrandidea.com </vt:lpstr>
      <vt:lpstr>Agenda</vt:lpstr>
      <vt:lpstr>The journey behind the research…</vt:lpstr>
      <vt:lpstr>Research Parameters</vt:lpstr>
      <vt:lpstr>What is a BRAND?</vt:lpstr>
      <vt:lpstr>What is a BRAND?</vt:lpstr>
      <vt:lpstr>What Role Does a Brand Play ?</vt:lpstr>
      <vt:lpstr>The Role of Brand Cycle</vt:lpstr>
      <vt:lpstr>Brand Cycle</vt:lpstr>
      <vt:lpstr>The Brand Paradigm Shift</vt:lpstr>
      <vt:lpstr>Brand IDEA Framework</vt:lpstr>
      <vt:lpstr>For-Profit versus Nonprofit Brands</vt:lpstr>
      <vt:lpstr>Drivers of Brand IDEA</vt:lpstr>
      <vt:lpstr>Brand Integrity</vt:lpstr>
      <vt:lpstr>Brand Democracy</vt:lpstr>
      <vt:lpstr>Brand Affinity</vt:lpstr>
      <vt:lpstr>What is your experience in creating  brand Integrity? </vt:lpstr>
      <vt:lpstr>What is your experience in creating  brand Democracy?</vt:lpstr>
      <vt:lpstr>What Does it Mean to Implement  brand Affinity? </vt:lpstr>
      <vt:lpstr>Implementing Brand IDEA Framework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Sunderji</dc:creator>
  <cp:lastModifiedBy>Dell</cp:lastModifiedBy>
  <cp:revision>192</cp:revision>
  <cp:lastPrinted>2014-02-27T22:23:45Z</cp:lastPrinted>
  <dcterms:created xsi:type="dcterms:W3CDTF">2010-11-14T16:58:52Z</dcterms:created>
  <dcterms:modified xsi:type="dcterms:W3CDTF">2014-10-14T16:49:05Z</dcterms:modified>
</cp:coreProperties>
</file>