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57" r:id="rId3"/>
    <p:sldId id="276" r:id="rId4"/>
    <p:sldId id="272" r:id="rId5"/>
    <p:sldId id="273" r:id="rId6"/>
    <p:sldId id="274" r:id="rId7"/>
    <p:sldId id="258" r:id="rId8"/>
    <p:sldId id="259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8" r:id="rId21"/>
    <p:sldId id="279" r:id="rId22"/>
    <p:sldId id="27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01B42-E8C7-4D1D-85DD-6434CCA4D736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CB7E-E527-4905-BDE2-7CB350E0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Shaun introduction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520B-7F1A-4860-AE6A-0A38BB6B79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0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520B-7F1A-4860-AE6A-0A38BB6B79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6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520B-7F1A-4860-AE6A-0A38BB6B79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9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6520B-7F1A-4860-AE6A-0A38BB6B79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9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7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7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9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6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3A6A3-1F70-454A-A102-1AF6E6E8A17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FC08D-9BEE-42C9-A27B-5F7BCDC7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66919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Communicating Your Mission</a:t>
            </a:r>
          </a:p>
          <a:p>
            <a:pPr algn="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through Storytelling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damec\AppData\Local\Microsoft\Windows\Temporary Internet Files\Content.IE5\JDQR1MMW\MP900448677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9423" y1="33805" x2="9423" y2="33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742">
            <a:off x="1008190" y="1299160"/>
            <a:ext cx="8900102" cy="59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Every word evokes a frame.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Negating a frame evokes it.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Evoking the frame reinforces it.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4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95388" y="2609850"/>
            <a:ext cx="1903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Believe it.     </a:t>
            </a:r>
            <a:endParaRPr lang="en-US" altLang="en-US" sz="2400" i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95388" y="1752600"/>
            <a:ext cx="190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Feel it.          </a:t>
            </a:r>
            <a:endParaRPr lang="en-US" altLang="en-US" sz="2400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95388" y="4286250"/>
            <a:ext cx="1900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Repeat it.     </a:t>
            </a:r>
            <a:endParaRPr lang="en-US" altLang="en-US" sz="2400" i="1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92213" y="3457575"/>
            <a:ext cx="190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See it.           </a:t>
            </a:r>
            <a:endParaRPr lang="en-US" altLang="en-US" sz="2400" i="1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pic>
        <p:nvPicPr>
          <p:cNvPr id="8" name="Picture 7" descr="check 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839912"/>
            <a:ext cx="422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heck 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697162"/>
            <a:ext cx="422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heck 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556000"/>
            <a:ext cx="42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heck 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1500"/>
            <a:ext cx="420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98800" y="2438400"/>
            <a:ext cx="5411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400" i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Will people believe the spirit of the story, and believe that you believe it?</a:t>
            </a:r>
            <a:endParaRPr lang="en-US" altLang="en-US" sz="2400" i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098800" y="1804987"/>
            <a:ext cx="5411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400" i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What is the emotional </a:t>
            </a:r>
            <a:r>
              <a:rPr lang="en-US" altLang="en-US" sz="2400" i="1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reaction</a:t>
            </a:r>
            <a:r>
              <a:rPr lang="en-US" altLang="en-US" sz="2400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095625" y="3497262"/>
            <a:ext cx="5414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400" i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What is the visual?</a:t>
            </a:r>
            <a:endParaRPr lang="en-US" altLang="en-US" sz="2400" i="1" dirty="0">
              <a:solidFill>
                <a:srgbClr val="000000"/>
              </a:solidFill>
              <a:latin typeface="Corbel" pitchFamily="34" charset="0"/>
              <a:ea typeface="MS PGothic" pitchFamily="34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98800" y="4338637"/>
            <a:ext cx="555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n-US" sz="2400" i="1" dirty="0" smtClean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Can people repeat </a:t>
            </a:r>
            <a:r>
              <a:rPr lang="en-US" altLang="en-US" sz="2400" i="1" dirty="0">
                <a:solidFill>
                  <a:srgbClr val="000000"/>
                </a:solidFill>
                <a:latin typeface="Corbel" pitchFamily="34" charset="0"/>
                <a:ea typeface="MS PGothic" pitchFamily="34" charset="-128"/>
              </a:rPr>
              <a:t>it? </a:t>
            </a:r>
          </a:p>
        </p:txBody>
      </p:sp>
    </p:spTree>
    <p:extLst>
      <p:ext uri="{BB962C8B-B14F-4D97-AF65-F5344CB8AC3E}">
        <p14:creationId xmlns:p14="http://schemas.microsoft.com/office/powerpoint/2010/main" val="24501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amec\AppData\Local\Microsoft\Windows\Temporary Internet Files\Content.IE5\NAV7XM3F\MC9004396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2514600"/>
            <a:ext cx="26789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damec\AppData\Local\Microsoft\Windows\Temporary Internet Files\Content.IE5\DBKJ2ICW\MC900442153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12" y="2424850"/>
            <a:ext cx="1485785" cy="14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1819419" y="1257300"/>
            <a:ext cx="5905385" cy="838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sadamec\AppData\Local\Microsoft\Windows\Temporary Internet Files\Content.IE5\NAV7XM3F\MC900433883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9" y="2315992"/>
            <a:ext cx="1561986" cy="15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514" y="141479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533" y="4191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PEOPLE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4207" y="411480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SOLUTION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815" y="3777343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PROBLEM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damec\AppData\Local\Microsoft\Windows\Temporary Internet Files\Content.IE5\DBKJ2ICW\MC900442153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12" y="2424850"/>
            <a:ext cx="1485785" cy="14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1819419" y="1257300"/>
            <a:ext cx="5905385" cy="838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sadamec\AppData\Local\Microsoft\Windows\Temporary Internet Files\Content.IE5\NAV7XM3F\MC900433883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9" y="2315992"/>
            <a:ext cx="1561986" cy="15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514" y="141479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4207" y="411480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SOLUTION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815" y="3777343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PROBLEM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304800"/>
            <a:ext cx="7848600" cy="5257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damec\AppData\Local\Microsoft\Windows\Temporary Internet Files\Content.IE5\NAV7XM3F\MC90043961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2514600"/>
            <a:ext cx="26789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5533" y="4191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PEOPLE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4102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Who benefits?</a:t>
            </a:r>
            <a:endParaRPr lang="en-US" sz="4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476" y="5410200"/>
            <a:ext cx="738724" cy="7694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50253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1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amec\AppData\Local\Microsoft\Windows\Temporary Internet Files\Content.IE5\NAV7XM3F\MC9004396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2514600"/>
            <a:ext cx="26789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5533" y="4191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PEOPLE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sadamec\AppData\Local\Microsoft\Windows\Temporary Internet Files\Content.IE5\DBKJ2ICW\MC900442153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12" y="2424850"/>
            <a:ext cx="1485785" cy="14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1819419" y="1257300"/>
            <a:ext cx="5905385" cy="838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514" y="141479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4207" y="411480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SOLUTION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304800"/>
            <a:ext cx="8991600" cy="4572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54102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What are you fighting?</a:t>
            </a:r>
            <a:endParaRPr lang="en-US" sz="4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476" y="5410200"/>
            <a:ext cx="738724" cy="7694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50253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2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1030" name="Picture 6" descr="C:\Users\sadamec\AppData\Local\Microsoft\Windows\Temporary Internet Files\Content.IE5\NAV7XM3F\MC900433883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9" y="2315992"/>
            <a:ext cx="1561986" cy="15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5815" y="3777343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PROBLEM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adamec\AppData\Local\Microsoft\Windows\Temporary Internet Files\Content.IE5\NAV7XM3F\MC900433883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9" y="2315992"/>
            <a:ext cx="1561986" cy="15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5815" y="3777343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PROBLEM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sadamec\AppData\Local\Microsoft\Windows\Temporary Internet Files\Content.IE5\NAV7XM3F\MC9004396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2514600"/>
            <a:ext cx="26789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5533" y="4191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PEOPLE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sadamec\AppData\Local\Microsoft\Windows\Temporary Internet Files\Content.IE5\DBKJ2ICW\MC900442153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12" y="2424850"/>
            <a:ext cx="1485785" cy="14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1819419" y="1257300"/>
            <a:ext cx="5905385" cy="838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514" y="141479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4207" y="411480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SOLUTION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315992"/>
            <a:ext cx="8991600" cy="2560808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5410200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What makes you unique?</a:t>
            </a:r>
            <a:endParaRPr lang="en-US" sz="4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476" y="5410200"/>
            <a:ext cx="738724" cy="7694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50253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3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adamec\AppData\Local\Microsoft\Windows\Temporary Internet Files\Content.IE5\NAV7XM3F\MC900433883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9" y="2315992"/>
            <a:ext cx="1561986" cy="15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5815" y="3777343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PROBLEM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sadamec\AppData\Local\Microsoft\Windows\Temporary Internet Files\Content.IE5\NAV7XM3F\MC9004396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2514600"/>
            <a:ext cx="26789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5533" y="4191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PEOPLE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1819419" y="1257300"/>
            <a:ext cx="5905385" cy="838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514" y="141479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876" y="838200"/>
            <a:ext cx="8663524" cy="40386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54102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How do they benefit?</a:t>
            </a:r>
            <a:endParaRPr lang="en-US" sz="4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476" y="5410200"/>
            <a:ext cx="738724" cy="76944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50253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4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sadamec\AppData\Local\Microsoft\Windows\Temporary Internet Files\Content.IE5\DBKJ2ICW\MC900442153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12" y="2424850"/>
            <a:ext cx="1485785" cy="14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34207" y="411480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SOLUTION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amec\AppData\Local\Microsoft\Windows\Temporary Internet Files\Content.IE5\NAV7XM3F\MC9004396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2514600"/>
            <a:ext cx="26789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damec\AppData\Local\Microsoft\Windows\Temporary Internet Files\Content.IE5\DBKJ2ICW\MC900442153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12" y="2424850"/>
            <a:ext cx="1485785" cy="14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1819419" y="1257300"/>
            <a:ext cx="5905385" cy="838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sadamec\AppData\Local\Microsoft\Windows\Temporary Internet Files\Content.IE5\NAV7XM3F\MC900433883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9" y="2315992"/>
            <a:ext cx="1561986" cy="15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514" y="141479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533" y="4191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PEOPLE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4207" y="411480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SOLUTION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815" y="3777343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PROBLEM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How do I apply storytelling?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 / vision statement</a:t>
            </a:r>
          </a:p>
          <a:p>
            <a:r>
              <a:rPr lang="en-US" dirty="0" smtClean="0"/>
              <a:t>Executive communication</a:t>
            </a:r>
          </a:p>
          <a:p>
            <a:r>
              <a:rPr lang="en-US" dirty="0" smtClean="0"/>
              <a:t>Collateral</a:t>
            </a:r>
          </a:p>
          <a:p>
            <a:r>
              <a:rPr lang="en-US" dirty="0" smtClean="0"/>
              <a:t>Website, digital communication</a:t>
            </a:r>
          </a:p>
          <a:p>
            <a:r>
              <a:rPr lang="en-US" dirty="0" smtClean="0"/>
              <a:t>Board / staff meetings</a:t>
            </a:r>
          </a:p>
          <a:p>
            <a:r>
              <a:rPr lang="en-US" dirty="0" smtClean="0"/>
              <a:t>Fundraising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damec\AppData\Local\Microsoft\Windows\Temporary Internet Files\Content.IE5\Z736W74P\MC9004325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7" y="4493209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damec\AppData\Local\Microsoft\Windows\Temporary Internet Files\Content.IE5\Z736W74P\MC900434713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4361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8204" y="685800"/>
            <a:ext cx="7808595" cy="5882774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>
                <a:solidFill>
                  <a:srgbClr val="0070C0"/>
                </a:solidFill>
                <a:latin typeface="Arial Black" panose="020B0A04020102020204" pitchFamily="34" charset="0"/>
              </a:rPr>
              <a:t>DO MORE OF:</a:t>
            </a:r>
            <a:br>
              <a:rPr lang="en-US" u="sng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</a:t>
            </a:r>
            <a:r>
              <a:rPr lang="en-US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METAPHOR</a:t>
            </a:r>
            <a:br>
              <a:rPr lang="en-US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IMAGES &amp; VISUALIZATION</a:t>
            </a:r>
            <a:br>
              <a:rPr lang="en-US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STORIES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DO LESS OF: </a:t>
            </a:r>
            <a:r>
              <a:rPr lang="en-US" u="sng" dirty="0">
                <a:latin typeface="Arial Black" panose="020B0A04020102020204" pitchFamily="34" charset="0"/>
              </a:rPr>
              <a:t/>
            </a:r>
            <a:br>
              <a:rPr lang="en-US" u="sng" dirty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     </a:t>
            </a:r>
            <a:r>
              <a:rPr lang="en-US" sz="4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FACTS </a:t>
            </a:r>
            <a:r>
              <a:rPr lang="en-US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&amp; FIGURES</a:t>
            </a:r>
            <a:br>
              <a:rPr lang="en-US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4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    ACRONYMS</a:t>
            </a:r>
            <a:r>
              <a:rPr lang="en-US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en-US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en-US" sz="40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    WONK </a:t>
            </a:r>
            <a:r>
              <a:rPr lang="en-US" sz="4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LANGUAGE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8" name="Picture 4" descr="C:\Users\sadamec\AppData\Local\Microsoft\Windows\Temporary Internet Files\Content.IE5\Z736W74P\MC900434713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11" y="2209800"/>
            <a:ext cx="4361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adamec\AppData\Local\Microsoft\Windows\Temporary Internet Files\Content.IE5\Z736W74P\MC900434713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10" y="2743200"/>
            <a:ext cx="4361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adamec\AppData\Local\Microsoft\Windows\Temporary Internet Files\Content.IE5\Z736W74P\MC9004325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79" y="5105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sadamec\AppData\Local\Microsoft\Windows\Temporary Internet Files\Content.IE5\Z736W74P\MC9004325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79" y="5715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7526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Groups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of four or five</a:t>
            </a:r>
            <a:endParaRPr lang="en-US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Last name, alphabetically first goes first</a:t>
            </a:r>
            <a:endParaRPr lang="en-US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Last name, alphabetically last is timekeeper</a:t>
            </a:r>
            <a:endParaRPr lang="en-US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Think of a time you learned a valuable lesson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Tell the group that story in 2 minutes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“HOW WOULD I EXPLAIN THIS OVER DINNER?”</a:t>
            </a:r>
            <a:br>
              <a:rPr lang="en-US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“HOW WOULD YOU EXPLAIN THIS TO A 4-YEAR-OLD?”</a:t>
            </a:r>
            <a:br>
              <a:rPr lang="en-US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7112001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142833"/>
            <a:ext cx="5638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Shaun Adamec</a:t>
            </a:r>
          </a:p>
          <a:p>
            <a:pPr algn="ctr"/>
            <a:r>
              <a:rPr lang="en-US" sz="2400" b="1" dirty="0" smtClean="0">
                <a:solidFill>
                  <a:srgbClr val="00565E"/>
                </a:solidFill>
                <a:latin typeface="Arial Narrow" panose="020B0606020202030204" pitchFamily="34" charset="0"/>
              </a:rPr>
              <a:t>Founder &amp; President</a:t>
            </a:r>
          </a:p>
          <a:p>
            <a:pPr algn="ctr"/>
            <a:endParaRPr lang="en-US" sz="2800" dirty="0">
              <a:latin typeface="Arial Narrow" panose="020B0606020202030204" pitchFamily="34" charset="0"/>
            </a:endParaRPr>
          </a:p>
          <a:p>
            <a:pPr algn="ctr"/>
            <a:r>
              <a:rPr lang="en-US" sz="2800" dirty="0" smtClean="0">
                <a:latin typeface="Arial Narrow" panose="020B0606020202030204" pitchFamily="34" charset="0"/>
              </a:rPr>
              <a:t>shaun@AdamecCommunications.com</a:t>
            </a:r>
          </a:p>
          <a:p>
            <a:pPr algn="ctr"/>
            <a:r>
              <a:rPr lang="en-US" sz="2800" dirty="0" smtClean="0">
                <a:latin typeface="Arial Narrow" panose="020B0606020202030204" pitchFamily="34" charset="0"/>
              </a:rPr>
              <a:t>617-888-2213</a:t>
            </a:r>
          </a:p>
          <a:p>
            <a:pPr algn="ctr"/>
            <a:r>
              <a:rPr lang="en-US" sz="2800" dirty="0" smtClean="0">
                <a:latin typeface="Arial Narrow" panose="020B0606020202030204" pitchFamily="34" charset="0"/>
              </a:rPr>
              <a:t>www.AdamecCommunications.com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16" y="3505200"/>
            <a:ext cx="2583074" cy="113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6" y="2251376"/>
            <a:ext cx="3276600" cy="757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667000" cy="1222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3" y="3207993"/>
            <a:ext cx="1485900" cy="1282827"/>
          </a:xfrm>
          <a:prstGeom prst="rect">
            <a:avLst/>
          </a:prstGeom>
        </p:spPr>
      </p:pic>
      <p:pic>
        <p:nvPicPr>
          <p:cNvPr id="7" name="Picture 8" descr="http://2.bp.blogspot.com/_A_GqkrLZKVU/TCv5WK2kq2I/AAAAAAAAB7Q/8oiXjNGjg4c/s1600/O'Malley+Brown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4" y="838200"/>
            <a:ext cx="4772025" cy="132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70245"/>
            <a:ext cx="2514600" cy="2600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" y="4495796"/>
            <a:ext cx="5486411" cy="20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186" y="0"/>
            <a:ext cx="10306372" cy="68579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2598964" y="1211036"/>
            <a:ext cx="1295400" cy="702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446">
            <a:off x="2550330" y="228600"/>
            <a:ext cx="4480458" cy="6248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2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446">
            <a:off x="2550330" y="228600"/>
            <a:ext cx="4480458" cy="6248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2970276"/>
            <a:ext cx="6534912" cy="917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8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damec\AppData\Local\Microsoft\Windows\Temporary Internet Files\Content.IE5\NAV7XM3F\MC9004396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" y="2514600"/>
            <a:ext cx="26789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damec\AppData\Local\Microsoft\Windows\Temporary Internet Files\Content.IE5\DBKJ2ICW\MC900442153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12" y="2424850"/>
            <a:ext cx="1485785" cy="14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1819419" y="1257300"/>
            <a:ext cx="5905385" cy="83820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C:\Users\sadamec\AppData\Local\Microsoft\Windows\Temporary Internet Files\Content.IE5\NAV7XM3F\MC900433883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19" y="2315992"/>
            <a:ext cx="1561986" cy="156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514" y="141479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PROCESS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533" y="4191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PEOPLE</a:t>
            </a:r>
            <a:endParaRPr lang="en-US" sz="2800" b="1" spc="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4207" y="4114800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SOLUTION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815" y="3777343"/>
            <a:ext cx="238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PROBLEM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20 at 9.03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8" y="2133600"/>
            <a:ext cx="8349464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 Black" panose="020B0A04020102020204" pitchFamily="34" charset="0"/>
              </a:rPr>
              <a:t>Hattaway</a:t>
            </a:r>
            <a:r>
              <a:rPr lang="en-US" sz="2400" dirty="0" smtClean="0">
                <a:latin typeface="Arial Black" panose="020B0A04020102020204" pitchFamily="34" charset="0"/>
              </a:rPr>
              <a:t> Aspirational Communications Model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damec\AppData\Local\Microsoft\Windows\Temporary Internet Files\Content.IE5\NAV7XM3F\MP9004318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785" y="0"/>
            <a:ext cx="1018357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057" y="457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latin typeface="Arial Black" panose="020B0A04020102020204" pitchFamily="34" charset="0"/>
              </a:rPr>
              <a:t>Show. Don’t tell.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222</Words>
  <Application>Microsoft Office PowerPoint</Application>
  <PresentationFormat>On-screen Show (4:3)</PresentationFormat>
  <Paragraphs>81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apply storytelling?</vt:lpstr>
      <vt:lpstr>DO MORE OF:      METAPHOR      IMAGES &amp; VISUALIZATION      STORIES  DO LESS OF:       FACTS &amp; FIGURES      ACRONYMS      WONK LANGUAGE</vt:lpstr>
      <vt:lpstr>“HOW WOULD I EXPLAIN THIS OVER DINNER?”  </vt:lpstr>
      <vt:lpstr>“HOW WOULD YOU EXPLAIN THIS TO A 4-YEAR-OLD?”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Adamec</dc:creator>
  <cp:lastModifiedBy>Shaun Adamec</cp:lastModifiedBy>
  <cp:revision>9</cp:revision>
  <dcterms:created xsi:type="dcterms:W3CDTF">2014-07-31T13:45:48Z</dcterms:created>
  <dcterms:modified xsi:type="dcterms:W3CDTF">2014-10-29T17:32:30Z</dcterms:modified>
</cp:coreProperties>
</file>