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handoutMasterIdLst>
    <p:handoutMasterId r:id="rId35"/>
  </p:handoutMasterIdLst>
  <p:sldIdLst>
    <p:sldId id="261" r:id="rId5"/>
    <p:sldId id="302" r:id="rId6"/>
    <p:sldId id="345" r:id="rId7"/>
    <p:sldId id="330" r:id="rId8"/>
    <p:sldId id="347" r:id="rId9"/>
    <p:sldId id="346" r:id="rId10"/>
    <p:sldId id="353" r:id="rId11"/>
    <p:sldId id="354" r:id="rId12"/>
    <p:sldId id="355" r:id="rId13"/>
    <p:sldId id="375" r:id="rId14"/>
    <p:sldId id="371" r:id="rId15"/>
    <p:sldId id="364" r:id="rId16"/>
    <p:sldId id="358" r:id="rId17"/>
    <p:sldId id="365" r:id="rId18"/>
    <p:sldId id="376" r:id="rId19"/>
    <p:sldId id="361" r:id="rId20"/>
    <p:sldId id="373" r:id="rId21"/>
    <p:sldId id="374" r:id="rId22"/>
    <p:sldId id="360" r:id="rId23"/>
    <p:sldId id="335" r:id="rId24"/>
    <p:sldId id="336" r:id="rId25"/>
    <p:sldId id="337" r:id="rId26"/>
    <p:sldId id="338" r:id="rId27"/>
    <p:sldId id="339" r:id="rId28"/>
    <p:sldId id="340" r:id="rId29"/>
    <p:sldId id="368" r:id="rId30"/>
    <p:sldId id="369" r:id="rId31"/>
    <p:sldId id="304" r:id="rId32"/>
    <p:sldId id="370" r:id="rId3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1B4E02"/>
    <a:srgbClr val="000001"/>
    <a:srgbClr val="3A5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18" autoAdjust="0"/>
  </p:normalViewPr>
  <p:slideViewPr>
    <p:cSldViewPr>
      <p:cViewPr varScale="1">
        <p:scale>
          <a:sx n="68" d="100"/>
          <a:sy n="68" d="100"/>
        </p:scale>
        <p:origin x="2034" y="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6570"/>
    </p:cViewPr>
  </p:sorterViewPr>
  <p:notesViewPr>
    <p:cSldViewPr>
      <p:cViewPr varScale="1">
        <p:scale>
          <a:sx n="69" d="100"/>
          <a:sy n="69" d="100"/>
        </p:scale>
        <p:origin x="322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hq-file-01\share\Tides_Inc\Real%20Estate\Nonprofit%20Centers%20Network\Impact%20Assessment%20Study\Impact%20Study%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5014326334208198"/>
          <c:y val="0.24786599591718"/>
          <c:w val="0.444158136482939"/>
          <c:h val="0.74026356080489897"/>
        </c:manualLayout>
      </c:layout>
      <c:pieChart>
        <c:varyColors val="1"/>
        <c:ser>
          <c:idx val="1"/>
          <c:order val="1"/>
          <c:dPt>
            <c:idx val="0"/>
            <c:bubble3D val="0"/>
            <c:spPr>
              <a:solidFill>
                <a:srgbClr val="005A9E"/>
              </a:solidFill>
            </c:spPr>
          </c:dPt>
          <c:dPt>
            <c:idx val="1"/>
            <c:bubble3D val="0"/>
            <c:spPr>
              <a:solidFill>
                <a:srgbClr val="C00000"/>
              </a:solidFill>
            </c:spPr>
          </c:dPt>
          <c:dPt>
            <c:idx val="2"/>
            <c:bubble3D val="0"/>
            <c:spPr>
              <a:solidFill>
                <a:srgbClr val="009900"/>
              </a:solidFill>
            </c:spPr>
          </c:dPt>
          <c:dLbls>
            <c:dLbl>
              <c:idx val="0"/>
              <c:layout>
                <c:manualLayout>
                  <c:x val="-0.16819175834268399"/>
                  <c:y val="0.14555419514555201"/>
                </c:manualLayout>
              </c:layout>
              <c:tx>
                <c:rich>
                  <a:bodyPr/>
                  <a:lstStyle/>
                  <a:p>
                    <a:r>
                      <a:rPr lang="en-US" b="1" dirty="0"/>
                      <a:t>Multi-sector centers
34%</a:t>
                    </a: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7.6969177910041903E-3"/>
                  <c:y val="-7.17565770485252E-2"/>
                </c:manualLayout>
              </c:layout>
              <c:tx>
                <c:rich>
                  <a:bodyPr/>
                  <a:lstStyle/>
                  <a:p>
                    <a:r>
                      <a:rPr lang="en-US" b="1" dirty="0"/>
                      <a:t>Service centers
32%</a:t>
                    </a:r>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tx>
                <c:rich>
                  <a:bodyPr/>
                  <a:lstStyle/>
                  <a:p>
                    <a:r>
                      <a:rPr lang="en-US" b="1" dirty="0"/>
                      <a:t>Theme centers
34%</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'General description'!$A$156:$A$158</c:f>
              <c:strCache>
                <c:ptCount val="3"/>
                <c:pt idx="0">
                  <c:v>Multi-sector centers</c:v>
                </c:pt>
                <c:pt idx="1">
                  <c:v>Service centers</c:v>
                </c:pt>
                <c:pt idx="2">
                  <c:v>Theme centers</c:v>
                </c:pt>
              </c:strCache>
            </c:strRef>
          </c:cat>
          <c:val>
            <c:numRef>
              <c:f>'General description'!$B$156:$B$158</c:f>
              <c:numCache>
                <c:formatCode>General</c:formatCode>
                <c:ptCount val="3"/>
                <c:pt idx="0">
                  <c:v>47</c:v>
                </c:pt>
                <c:pt idx="1">
                  <c:v>44</c:v>
                </c:pt>
                <c:pt idx="2">
                  <c:v>46</c:v>
                </c:pt>
              </c:numCache>
            </c:numRef>
          </c:val>
        </c:ser>
        <c:ser>
          <c:idx val="0"/>
          <c:order val="0"/>
          <c:dLbls>
            <c:dLbl>
              <c:idx val="0"/>
              <c:layout>
                <c:manualLayout>
                  <c:x val="-0.17483331030989499"/>
                  <c:y val="0.10914243604028501"/>
                </c:manualLayout>
              </c:layout>
              <c:tx>
                <c:rich>
                  <a:bodyPr/>
                  <a:lstStyle/>
                  <a:p>
                    <a:r>
                      <a:rPr lang="en-US" sz="1800" b="1" dirty="0"/>
                      <a:t>Multi-sector </a:t>
                    </a:r>
                    <a:r>
                      <a:rPr lang="en-US" sz="1800" b="1" dirty="0" smtClean="0"/>
                      <a:t>centers</a:t>
                    </a:r>
                    <a:r>
                      <a:rPr lang="en-US" sz="1800" b="1" dirty="0"/>
                      <a:t>
34%</a:t>
                    </a:r>
                  </a:p>
                </c:rich>
              </c:tx>
              <c:showLegendKey val="0"/>
              <c:showVal val="0"/>
              <c:showCatName val="1"/>
              <c:showSerName val="0"/>
              <c:showPercent val="1"/>
              <c:showBubbleSize val="0"/>
              <c:extLst>
                <c:ext xmlns:c15="http://schemas.microsoft.com/office/drawing/2012/chart" uri="{CE6537A1-D6FC-4f65-9D91-7224C49458BB}"/>
              </c:extLst>
            </c:dLbl>
            <c:dLbl>
              <c:idx val="1"/>
              <c:layout>
                <c:manualLayout>
                  <c:x val="4.0747455910116999E-3"/>
                  <c:y val="-9.9866666666668796E-2"/>
                </c:manualLayout>
              </c:layout>
              <c:tx>
                <c:rich>
                  <a:bodyPr/>
                  <a:lstStyle/>
                  <a:p>
                    <a:r>
                      <a:rPr lang="en-US" sz="1800" b="1" dirty="0"/>
                      <a:t>Service </a:t>
                    </a:r>
                    <a:r>
                      <a:rPr lang="en-US" sz="1800" b="1" dirty="0" smtClean="0"/>
                      <a:t>centers</a:t>
                    </a:r>
                    <a:r>
                      <a:rPr lang="en-US" sz="1800" b="1" dirty="0"/>
                      <a:t>
32%</a:t>
                    </a:r>
                  </a:p>
                </c:rich>
              </c:tx>
              <c:showLegendKey val="0"/>
              <c:showVal val="0"/>
              <c:showCatName val="1"/>
              <c:showSerName val="0"/>
              <c:showPercent val="1"/>
              <c:showBubbleSize val="0"/>
              <c:extLst>
                <c:ext xmlns:c15="http://schemas.microsoft.com/office/drawing/2012/chart" uri="{CE6537A1-D6FC-4f65-9D91-7224C49458BB}"/>
              </c:extLst>
            </c:dLbl>
            <c:dLbl>
              <c:idx val="2"/>
              <c:layout>
                <c:manualLayout>
                  <c:x val="0.193992609476449"/>
                  <c:y val="0.121066457392807"/>
                </c:manualLayout>
              </c:layout>
              <c:tx>
                <c:rich>
                  <a:bodyPr/>
                  <a:lstStyle/>
                  <a:p>
                    <a:r>
                      <a:rPr lang="en-US" sz="1800" b="1" dirty="0"/>
                      <a:t>Theme </a:t>
                    </a:r>
                    <a:r>
                      <a:rPr lang="en-US" sz="1800" b="1" dirty="0" smtClean="0"/>
                      <a:t>centers</a:t>
                    </a:r>
                    <a:r>
                      <a:rPr lang="en-US" sz="1800" b="1" dirty="0"/>
                      <a:t>
34%</a:t>
                    </a:r>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'General description'!$A$156:$A$158</c:f>
              <c:strCache>
                <c:ptCount val="3"/>
                <c:pt idx="0">
                  <c:v>Multi-sector centers</c:v>
                </c:pt>
                <c:pt idx="1">
                  <c:v>Service centers</c:v>
                </c:pt>
                <c:pt idx="2">
                  <c:v>Theme centers</c:v>
                </c:pt>
              </c:strCache>
            </c:strRef>
          </c:cat>
          <c:val>
            <c:numRef>
              <c:f>'General description'!$B$156:$B$158</c:f>
              <c:numCache>
                <c:formatCode>General</c:formatCode>
                <c:ptCount val="3"/>
                <c:pt idx="0">
                  <c:v>47</c:v>
                </c:pt>
                <c:pt idx="1">
                  <c:v>44</c:v>
                </c:pt>
                <c:pt idx="2">
                  <c:v>46</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9900"/>
              </a:solidFill>
            </c:spPr>
          </c:dPt>
          <c:dPt>
            <c:idx val="1"/>
            <c:bubble3D val="0"/>
            <c:spPr>
              <a:solidFill>
                <a:srgbClr val="C00000"/>
              </a:solidFill>
            </c:spPr>
          </c:dPt>
          <c:dPt>
            <c:idx val="2"/>
            <c:bubble3D val="0"/>
            <c:spPr>
              <a:solidFill>
                <a:srgbClr val="005A9E"/>
              </a:solidFill>
            </c:spPr>
          </c:dPt>
          <c:dPt>
            <c:idx val="3"/>
            <c:bubble3D val="0"/>
            <c:spPr>
              <a:solidFill>
                <a:srgbClr val="C86400"/>
              </a:solidFill>
            </c:spPr>
          </c:dPt>
          <c:dPt>
            <c:idx val="4"/>
            <c:bubble3D val="0"/>
            <c:spPr>
              <a:solidFill>
                <a:srgbClr val="570076"/>
              </a:solidFill>
            </c:spPr>
          </c:dPt>
          <c:dLbls>
            <c:dLbl>
              <c:idx val="4"/>
              <c:layout/>
              <c:spPr>
                <a:noFill/>
                <a:ln>
                  <a:noFill/>
                </a:ln>
                <a:effectLst/>
              </c:spPr>
              <c:txPr>
                <a:bodyPr/>
                <a:lstStyle/>
                <a:p>
                  <a:pPr>
                    <a:defRPr sz="1600" b="1">
                      <a:solidFill>
                        <a:schemeClr val="tx1">
                          <a:lumMod val="50000"/>
                        </a:schemeClr>
                      </a:solidFill>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solidFill>
                      <a:schemeClr val="bg1"/>
                    </a:solidFill>
                  </a:defRPr>
                </a:pPr>
                <a:endParaRPr lang="en-US"/>
              </a:p>
            </c:txPr>
            <c:dLblPos val="bestFit"/>
            <c:showLegendKey val="0"/>
            <c:showVal val="0"/>
            <c:showCatName val="1"/>
            <c:showSerName val="0"/>
            <c:showPercent val="0"/>
            <c:showBubbleSize val="0"/>
            <c:separator> </c:separator>
            <c:showLeaderLines val="1"/>
            <c:extLst>
              <c:ext xmlns:c15="http://schemas.microsoft.com/office/drawing/2012/chart" uri="{CE6537A1-D6FC-4f65-9D91-7224C49458BB}">
                <c15:layout/>
              </c:ext>
            </c:extLst>
          </c:dLbls>
          <c:cat>
            <c:strRef>
              <c:f>Sheet1!$A$2:$A$6</c:f>
              <c:strCache>
                <c:ptCount val="5"/>
                <c:pt idx="0">
                  <c:v>50% or less</c:v>
                </c:pt>
                <c:pt idx="1">
                  <c:v>51%-75%</c:v>
                </c:pt>
                <c:pt idx="2">
                  <c:v>76%-95%</c:v>
                </c:pt>
                <c:pt idx="3">
                  <c:v>96%-105%</c:v>
                </c:pt>
                <c:pt idx="4">
                  <c:v>More than 105%</c:v>
                </c:pt>
              </c:strCache>
            </c:strRef>
          </c:cat>
          <c:val>
            <c:numRef>
              <c:f>Sheet1!$B$2:$B$6</c:f>
              <c:numCache>
                <c:formatCode>0%</c:formatCode>
                <c:ptCount val="5"/>
                <c:pt idx="0">
                  <c:v>0.26</c:v>
                </c:pt>
                <c:pt idx="1">
                  <c:v>0.310000000000002</c:v>
                </c:pt>
                <c:pt idx="2">
                  <c:v>0.27</c:v>
                </c:pt>
                <c:pt idx="3">
                  <c:v>0.11</c:v>
                </c:pt>
                <c:pt idx="4">
                  <c:v>4.0000000000000098E-2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Significant Improvement</c:v>
                </c:pt>
              </c:strCache>
            </c:strRef>
          </c:tx>
          <c:spPr>
            <a:solidFill>
              <a:srgbClr val="005A9E"/>
            </a:solidFill>
          </c:spPr>
          <c:invertIfNegative val="0"/>
          <c:cat>
            <c:strRef>
              <c:f>Sheet1!$A$2:$A$5</c:f>
              <c:strCache>
                <c:ptCount val="4"/>
                <c:pt idx="0">
                  <c:v>Ability to achieve mission</c:v>
                </c:pt>
                <c:pt idx="1">
                  <c:v>Efficiency and efectiveness</c:v>
                </c:pt>
                <c:pt idx="2">
                  <c:v>Community awareness and credibility</c:v>
                </c:pt>
                <c:pt idx="3">
                  <c:v>Program Size and scope</c:v>
                </c:pt>
              </c:strCache>
            </c:strRef>
          </c:cat>
          <c:val>
            <c:numRef>
              <c:f>Sheet1!$B$2:$B$5</c:f>
              <c:numCache>
                <c:formatCode>0%</c:formatCode>
                <c:ptCount val="4"/>
                <c:pt idx="0">
                  <c:v>0.380000000000003</c:v>
                </c:pt>
                <c:pt idx="1">
                  <c:v>0.56000000000000005</c:v>
                </c:pt>
                <c:pt idx="2">
                  <c:v>0.380000000000003</c:v>
                </c:pt>
                <c:pt idx="3">
                  <c:v>0.25</c:v>
                </c:pt>
              </c:numCache>
            </c:numRef>
          </c:val>
        </c:ser>
        <c:ser>
          <c:idx val="1"/>
          <c:order val="1"/>
          <c:tx>
            <c:strRef>
              <c:f>Sheet1!$C$1</c:f>
              <c:strCache>
                <c:ptCount val="1"/>
                <c:pt idx="0">
                  <c:v>Moderate Improvement</c:v>
                </c:pt>
              </c:strCache>
            </c:strRef>
          </c:tx>
          <c:spPr>
            <a:solidFill>
              <a:srgbClr val="C00000"/>
            </a:solidFill>
          </c:spPr>
          <c:invertIfNegative val="0"/>
          <c:cat>
            <c:strRef>
              <c:f>Sheet1!$A$2:$A$5</c:f>
              <c:strCache>
                <c:ptCount val="4"/>
                <c:pt idx="0">
                  <c:v>Ability to achieve mission</c:v>
                </c:pt>
                <c:pt idx="1">
                  <c:v>Efficiency and efectiveness</c:v>
                </c:pt>
                <c:pt idx="2">
                  <c:v>Community awareness and credibility</c:v>
                </c:pt>
                <c:pt idx="3">
                  <c:v>Program Size and scope</c:v>
                </c:pt>
              </c:strCache>
            </c:strRef>
          </c:cat>
          <c:val>
            <c:numRef>
              <c:f>Sheet1!$C$2:$C$5</c:f>
              <c:numCache>
                <c:formatCode>0%</c:formatCode>
                <c:ptCount val="4"/>
                <c:pt idx="0">
                  <c:v>0.3</c:v>
                </c:pt>
                <c:pt idx="1">
                  <c:v>0.3</c:v>
                </c:pt>
                <c:pt idx="2">
                  <c:v>0.34</c:v>
                </c:pt>
                <c:pt idx="3">
                  <c:v>0.28000000000000003</c:v>
                </c:pt>
              </c:numCache>
            </c:numRef>
          </c:val>
        </c:ser>
        <c:ser>
          <c:idx val="2"/>
          <c:order val="2"/>
          <c:tx>
            <c:strRef>
              <c:f>Sheet1!$D$1</c:f>
              <c:strCache>
                <c:ptCount val="1"/>
                <c:pt idx="0">
                  <c:v>Minor Improvement</c:v>
                </c:pt>
              </c:strCache>
            </c:strRef>
          </c:tx>
          <c:spPr>
            <a:solidFill>
              <a:srgbClr val="009900"/>
            </a:solidFill>
          </c:spPr>
          <c:invertIfNegative val="0"/>
          <c:cat>
            <c:strRef>
              <c:f>Sheet1!$A$2:$A$5</c:f>
              <c:strCache>
                <c:ptCount val="4"/>
                <c:pt idx="0">
                  <c:v>Ability to achieve mission</c:v>
                </c:pt>
                <c:pt idx="1">
                  <c:v>Efficiency and efectiveness</c:v>
                </c:pt>
                <c:pt idx="2">
                  <c:v>Community awareness and credibility</c:v>
                </c:pt>
                <c:pt idx="3">
                  <c:v>Program Size and scope</c:v>
                </c:pt>
              </c:strCache>
            </c:strRef>
          </c:cat>
          <c:val>
            <c:numRef>
              <c:f>Sheet1!$D$2:$D$5</c:f>
              <c:numCache>
                <c:formatCode>0%</c:formatCode>
                <c:ptCount val="4"/>
                <c:pt idx="0">
                  <c:v>0.17</c:v>
                </c:pt>
                <c:pt idx="1">
                  <c:v>0.09</c:v>
                </c:pt>
                <c:pt idx="2">
                  <c:v>0.16</c:v>
                </c:pt>
                <c:pt idx="3">
                  <c:v>0.2</c:v>
                </c:pt>
              </c:numCache>
            </c:numRef>
          </c:val>
        </c:ser>
        <c:dLbls>
          <c:showLegendKey val="0"/>
          <c:showVal val="0"/>
          <c:showCatName val="0"/>
          <c:showSerName val="0"/>
          <c:showPercent val="0"/>
          <c:showBubbleSize val="0"/>
        </c:dLbls>
        <c:gapWidth val="150"/>
        <c:overlap val="100"/>
        <c:axId val="177160064"/>
        <c:axId val="177160624"/>
      </c:barChart>
      <c:catAx>
        <c:axId val="177160064"/>
        <c:scaling>
          <c:orientation val="minMax"/>
        </c:scaling>
        <c:delete val="0"/>
        <c:axPos val="b"/>
        <c:numFmt formatCode="General" sourceLinked="0"/>
        <c:majorTickMark val="out"/>
        <c:minorTickMark val="none"/>
        <c:tickLblPos val="nextTo"/>
        <c:txPr>
          <a:bodyPr rot="0" vert="horz"/>
          <a:lstStyle/>
          <a:p>
            <a:pPr>
              <a:defRPr sz="1400"/>
            </a:pPr>
            <a:endParaRPr lang="en-US"/>
          </a:p>
        </c:txPr>
        <c:crossAx val="177160624"/>
        <c:crosses val="autoZero"/>
        <c:auto val="1"/>
        <c:lblAlgn val="ctr"/>
        <c:lblOffset val="100"/>
        <c:noMultiLvlLbl val="0"/>
      </c:catAx>
      <c:valAx>
        <c:axId val="177160624"/>
        <c:scaling>
          <c:orientation val="minMax"/>
        </c:scaling>
        <c:delete val="0"/>
        <c:axPos val="l"/>
        <c:majorGridlines/>
        <c:numFmt formatCode="0%" sourceLinked="1"/>
        <c:majorTickMark val="out"/>
        <c:minorTickMark val="none"/>
        <c:tickLblPos val="nextTo"/>
        <c:crossAx val="177160064"/>
        <c:crosses val="autoZero"/>
        <c:crossBetween val="between"/>
        <c:majorUnit val="0.2"/>
      </c:valAx>
    </c:plotArea>
    <c:legend>
      <c:legendPos val="r"/>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Column1</c:v>
                </c:pt>
              </c:strCache>
            </c:strRef>
          </c:tx>
          <c:dLbls>
            <c:dLbl>
              <c:idx val="2"/>
              <c:layout>
                <c:manualLayout>
                  <c:x val="-3.6458333333333301E-2"/>
                  <c:y val="-5.0505050505050501E-3"/>
                </c:manualLayout>
              </c:layout>
              <c:dLblPos val="ctr"/>
              <c:showLegendKey val="0"/>
              <c:showVal val="0"/>
              <c:showCatName val="1"/>
              <c:showSerName val="0"/>
              <c:showPercent val="0"/>
              <c:showBubbleSize val="0"/>
              <c:separator> </c:separator>
              <c:extLst>
                <c:ext xmlns:c15="http://schemas.microsoft.com/office/drawing/2012/chart" uri="{CE6537A1-D6FC-4f65-9D91-7224C49458BB}">
                  <c15:layout/>
                </c:ext>
              </c:extLst>
            </c:dLbl>
            <c:dLbl>
              <c:idx val="3"/>
              <c:layout>
                <c:manualLayout>
                  <c:x val="-6.0931899641577102E-2"/>
                  <c:y val="-3.0054644808743199E-2"/>
                </c:manualLayout>
              </c:layout>
              <c:dLblPos val="ctr"/>
              <c:showLegendKey val="0"/>
              <c:showVal val="0"/>
              <c:showCatName val="1"/>
              <c:showSerName val="0"/>
              <c:showPercent val="0"/>
              <c:showBubbleSize val="0"/>
              <c:separator> </c:separator>
              <c:extLst>
                <c:ext xmlns:c15="http://schemas.microsoft.com/office/drawing/2012/chart" uri="{CE6537A1-D6FC-4f65-9D91-7224C49458BB}">
                  <c15:layout/>
                </c:ext>
              </c:extLst>
            </c:dLbl>
            <c:dLbl>
              <c:idx val="4"/>
              <c:layout>
                <c:manualLayout>
                  <c:x val="-3.7634408602150601E-2"/>
                  <c:y val="-0.1475411987436"/>
                </c:manualLayout>
              </c:layout>
              <c:dLblPos val="ctr"/>
              <c:showLegendKey val="0"/>
              <c:showVal val="0"/>
              <c:showCatName val="1"/>
              <c:showSerName val="0"/>
              <c:showPercent val="0"/>
              <c:showBubbleSize val="0"/>
              <c:separator> </c:separator>
              <c:extLst>
                <c:ext xmlns:c15="http://schemas.microsoft.com/office/drawing/2012/chart" uri="{CE6537A1-D6FC-4f65-9D91-7224C49458BB}">
                  <c15:layout/>
                </c:ext>
              </c:extLst>
            </c:dLbl>
            <c:dLbl>
              <c:idx val="5"/>
              <c:layout>
                <c:manualLayout>
                  <c:x val="0.20642921587926599"/>
                  <c:y val="0"/>
                </c:manualLayout>
              </c:layout>
              <c:spPr>
                <a:noFill/>
                <a:ln>
                  <a:noFill/>
                </a:ln>
                <a:effectLst/>
              </c:spPr>
              <c:txPr>
                <a:bodyPr/>
                <a:lstStyle/>
                <a:p>
                  <a:pPr>
                    <a:defRPr sz="1600" b="1">
                      <a:solidFill>
                        <a:schemeClr val="tx1">
                          <a:lumMod val="50000"/>
                        </a:schemeClr>
                      </a:solidFill>
                    </a:defRPr>
                  </a:pPr>
                  <a:endParaRPr lang="en-US"/>
                </a:p>
              </c:txPr>
              <c:dLblPos val="bestFit"/>
              <c:showLegendKey val="0"/>
              <c:showVal val="0"/>
              <c:showCatName val="1"/>
              <c:showSerName val="0"/>
              <c:showPercent val="0"/>
              <c:showBubbleSize val="0"/>
              <c:separator> </c:separator>
              <c:extLst>
                <c:ext xmlns:c15="http://schemas.microsoft.com/office/drawing/2012/chart" uri="{CE6537A1-D6FC-4f65-9D91-7224C49458BB}">
                  <c15:layout/>
                </c:ext>
              </c:extLst>
            </c:dLbl>
            <c:spPr>
              <a:noFill/>
              <a:ln>
                <a:noFill/>
              </a:ln>
              <a:effectLst/>
            </c:spPr>
            <c:txPr>
              <a:bodyPr/>
              <a:lstStyle/>
              <a:p>
                <a:pPr>
                  <a:defRPr sz="1600" b="1">
                    <a:solidFill>
                      <a:schemeClr val="bg1"/>
                    </a:solidFill>
                  </a:defRPr>
                </a:pPr>
                <a:endParaRPr lang="en-US"/>
              </a:p>
            </c:txPr>
            <c:dLblPos val="ctr"/>
            <c:showLegendKey val="0"/>
            <c:showVal val="0"/>
            <c:showCatName val="1"/>
            <c:showSerName val="0"/>
            <c:showPercent val="0"/>
            <c:showBubbleSize val="0"/>
            <c:separator> </c:separator>
            <c:showLeaderLines val="1"/>
            <c:extLst>
              <c:ext xmlns:c15="http://schemas.microsoft.com/office/drawing/2012/chart" uri="{CE6537A1-D6FC-4f65-9D91-7224C49458BB}">
                <c15:layout/>
              </c:ext>
            </c:extLst>
          </c:dLbls>
          <c:cat>
            <c:strRef>
              <c:f>Sheet1!$A$2:$A$7</c:f>
              <c:strCache>
                <c:ptCount val="6"/>
                <c:pt idx="0">
                  <c:v>Existing organization</c:v>
                </c:pt>
                <c:pt idx="1">
                  <c:v>New organization</c:v>
                </c:pt>
                <c:pt idx="2">
                  <c:v>Foundation</c:v>
                </c:pt>
                <c:pt idx="3">
                  <c:v>Government</c:v>
                </c:pt>
                <c:pt idx="4">
                  <c:v>For-profit</c:v>
                </c:pt>
                <c:pt idx="5">
                  <c:v>Condo/Co-op</c:v>
                </c:pt>
              </c:strCache>
            </c:strRef>
          </c:cat>
          <c:val>
            <c:numRef>
              <c:f>Sheet1!$B$2:$B$7</c:f>
              <c:numCache>
                <c:formatCode>0%</c:formatCode>
                <c:ptCount val="6"/>
                <c:pt idx="0">
                  <c:v>0.39000000000000101</c:v>
                </c:pt>
                <c:pt idx="1">
                  <c:v>0.2</c:v>
                </c:pt>
                <c:pt idx="2">
                  <c:v>0.21</c:v>
                </c:pt>
                <c:pt idx="3">
                  <c:v>0.11</c:v>
                </c:pt>
                <c:pt idx="4">
                  <c:v>8.0000000000000099E-2</c:v>
                </c:pt>
                <c:pt idx="5">
                  <c:v>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Centers</c:v>
                </c:pt>
              </c:strCache>
            </c:strRef>
          </c:tx>
          <c:dLbls>
            <c:dLbl>
              <c:idx val="1"/>
              <c:layout>
                <c:manualLayout>
                  <c:x val="4.37657420116064E-2"/>
                  <c:y val="-3.4681809004643703E-2"/>
                </c:manualLayout>
              </c:layout>
              <c:spPr>
                <a:noFill/>
                <a:ln>
                  <a:noFill/>
                </a:ln>
                <a:effectLst/>
              </c:spPr>
              <c:txPr>
                <a:bodyPr/>
                <a:lstStyle/>
                <a:p>
                  <a:pPr>
                    <a:defRPr sz="1600" b="1">
                      <a:solidFill>
                        <a:schemeClr val="tx1">
                          <a:lumMod val="50000"/>
                        </a:schemeClr>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spPr>
                <a:noFill/>
                <a:ln>
                  <a:noFill/>
                </a:ln>
                <a:effectLst/>
              </c:spPr>
              <c:txPr>
                <a:bodyPr/>
                <a:lstStyle/>
                <a:p>
                  <a:pPr>
                    <a:defRPr sz="1600" b="1">
                      <a:solidFill>
                        <a:schemeClr val="tx1">
                          <a:lumMod val="50000"/>
                        </a:schemeClr>
                      </a:solidFill>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5"/>
              <c:layout/>
              <c:spPr>
                <a:noFill/>
                <a:ln>
                  <a:noFill/>
                </a:ln>
                <a:effectLst/>
              </c:spPr>
              <c:txPr>
                <a:bodyPr/>
                <a:lstStyle/>
                <a:p>
                  <a:pPr>
                    <a:defRPr sz="1600" b="1">
                      <a:solidFill>
                        <a:schemeClr val="tx1">
                          <a:lumMod val="50000"/>
                        </a:schemeClr>
                      </a:solidFill>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solidFill>
                      <a:schemeClr val="bg1"/>
                    </a:solidFil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'Sheet1'!$A$2:$A$7</c:f>
              <c:strCache>
                <c:ptCount val="6"/>
                <c:pt idx="0">
                  <c:v>Donated funds only</c:v>
                </c:pt>
                <c:pt idx="1">
                  <c:v>Organization assets only</c:v>
                </c:pt>
                <c:pt idx="2">
                  <c:v>Donations &amp; Assets</c:v>
                </c:pt>
                <c:pt idx="3">
                  <c:v>Debt financing only</c:v>
                </c:pt>
                <c:pt idx="4">
                  <c:v>Combination</c:v>
                </c:pt>
                <c:pt idx="5">
                  <c:v>Unknown</c:v>
                </c:pt>
              </c:strCache>
            </c:strRef>
          </c:cat>
          <c:val>
            <c:numRef>
              <c:f>'Sheet1'!$B$2:$B$7</c:f>
              <c:numCache>
                <c:formatCode>0%</c:formatCode>
                <c:ptCount val="6"/>
                <c:pt idx="0">
                  <c:v>0.34</c:v>
                </c:pt>
                <c:pt idx="1">
                  <c:v>0.09</c:v>
                </c:pt>
                <c:pt idx="2">
                  <c:v>0.04</c:v>
                </c:pt>
                <c:pt idx="3">
                  <c:v>0.13</c:v>
                </c:pt>
                <c:pt idx="4">
                  <c:v>0.35</c:v>
                </c:pt>
                <c:pt idx="5">
                  <c:v>0.05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49" cy="466379"/>
          </a:xfrm>
          <a:prstGeom prst="rect">
            <a:avLst/>
          </a:prstGeom>
        </p:spPr>
        <p:txBody>
          <a:bodyPr vert="horz" lIns="88276" tIns="44138" rIns="88276" bIns="44138" rtlCol="0"/>
          <a:lstStyle>
            <a:lvl1pPr algn="l">
              <a:defRPr sz="1200"/>
            </a:lvl1pPr>
          </a:lstStyle>
          <a:p>
            <a:endParaRPr lang="en-US"/>
          </a:p>
        </p:txBody>
      </p:sp>
      <p:sp>
        <p:nvSpPr>
          <p:cNvPr id="3" name="Date Placeholder 2"/>
          <p:cNvSpPr>
            <a:spLocks noGrp="1"/>
          </p:cNvSpPr>
          <p:nvPr>
            <p:ph type="dt" sz="quarter" idx="1"/>
          </p:nvPr>
        </p:nvSpPr>
        <p:spPr>
          <a:xfrm>
            <a:off x="3977928" y="0"/>
            <a:ext cx="3043649" cy="466379"/>
          </a:xfrm>
          <a:prstGeom prst="rect">
            <a:avLst/>
          </a:prstGeom>
        </p:spPr>
        <p:txBody>
          <a:bodyPr vert="horz" lIns="88276" tIns="44138" rIns="88276" bIns="44138" rtlCol="0"/>
          <a:lstStyle>
            <a:lvl1pPr algn="r">
              <a:defRPr sz="1200"/>
            </a:lvl1pPr>
          </a:lstStyle>
          <a:p>
            <a:fld id="{6B27186B-0C78-4D52-B71F-F7C5FE2B21D5}" type="datetimeFigureOut">
              <a:rPr lang="en-US" smtClean="0"/>
              <a:t>10/28/2014</a:t>
            </a:fld>
            <a:endParaRPr lang="en-US"/>
          </a:p>
        </p:txBody>
      </p:sp>
      <p:sp>
        <p:nvSpPr>
          <p:cNvPr id="4" name="Footer Placeholder 3"/>
          <p:cNvSpPr>
            <a:spLocks noGrp="1"/>
          </p:cNvSpPr>
          <p:nvPr>
            <p:ph type="ftr" sz="quarter" idx="2"/>
          </p:nvPr>
        </p:nvSpPr>
        <p:spPr>
          <a:xfrm>
            <a:off x="0" y="8842722"/>
            <a:ext cx="3043649" cy="466378"/>
          </a:xfrm>
          <a:prstGeom prst="rect">
            <a:avLst/>
          </a:prstGeom>
        </p:spPr>
        <p:txBody>
          <a:bodyPr vert="horz" lIns="88276" tIns="44138" rIns="88276" bIns="44138" rtlCol="0" anchor="b"/>
          <a:lstStyle>
            <a:lvl1pPr algn="l">
              <a:defRPr sz="1200"/>
            </a:lvl1pPr>
          </a:lstStyle>
          <a:p>
            <a:endParaRPr lang="en-US"/>
          </a:p>
        </p:txBody>
      </p:sp>
      <p:sp>
        <p:nvSpPr>
          <p:cNvPr id="5" name="Slide Number Placeholder 4"/>
          <p:cNvSpPr>
            <a:spLocks noGrp="1"/>
          </p:cNvSpPr>
          <p:nvPr>
            <p:ph type="sldNum" sz="quarter" idx="3"/>
          </p:nvPr>
        </p:nvSpPr>
        <p:spPr>
          <a:xfrm>
            <a:off x="3977928" y="8842722"/>
            <a:ext cx="3043649" cy="466378"/>
          </a:xfrm>
          <a:prstGeom prst="rect">
            <a:avLst/>
          </a:prstGeom>
        </p:spPr>
        <p:txBody>
          <a:bodyPr vert="horz" lIns="88276" tIns="44138" rIns="88276" bIns="44138" rtlCol="0" anchor="b"/>
          <a:lstStyle>
            <a:lvl1pPr algn="r">
              <a:defRPr sz="1200"/>
            </a:lvl1pPr>
          </a:lstStyle>
          <a:p>
            <a:fld id="{0EE5AD22-4A4E-4B05-A2CC-C070F5F0A946}" type="slidenum">
              <a:rPr lang="en-US" smtClean="0"/>
              <a:t>‹#›</a:t>
            </a:fld>
            <a:endParaRPr lang="en-US"/>
          </a:p>
        </p:txBody>
      </p:sp>
    </p:spTree>
    <p:extLst>
      <p:ext uri="{BB962C8B-B14F-4D97-AF65-F5344CB8AC3E}">
        <p14:creationId xmlns:p14="http://schemas.microsoft.com/office/powerpoint/2010/main" val="518837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idx="1"/>
          </p:nvPr>
        </p:nvSpPr>
        <p:spPr>
          <a:xfrm>
            <a:off x="3978131" y="0"/>
            <a:ext cx="3043343" cy="465455"/>
          </a:xfrm>
          <a:prstGeom prst="rect">
            <a:avLst/>
          </a:prstGeom>
        </p:spPr>
        <p:txBody>
          <a:bodyPr vert="horz" lIns="93317" tIns="46659" rIns="93317" bIns="46659" rtlCol="0"/>
          <a:lstStyle>
            <a:lvl1pPr algn="r">
              <a:defRPr sz="1300"/>
            </a:lvl1pPr>
          </a:lstStyle>
          <a:p>
            <a:fld id="{70F89630-C017-694C-89C9-6C46B6007CDC}" type="datetimeFigureOut">
              <a:rPr lang="en-US" smtClean="0"/>
              <a:t>10/28/2014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300"/>
            </a:lvl1pPr>
          </a:lstStyle>
          <a:p>
            <a:fld id="{186AD22C-FD2B-A843-A173-34B26087FF89}" type="slidenum">
              <a:rPr lang="en-US" smtClean="0"/>
              <a:t>‹#›</a:t>
            </a:fld>
            <a:endParaRPr lang="en-US" dirty="0"/>
          </a:p>
        </p:txBody>
      </p:sp>
    </p:spTree>
    <p:extLst>
      <p:ext uri="{BB962C8B-B14F-4D97-AF65-F5344CB8AC3E}">
        <p14:creationId xmlns:p14="http://schemas.microsoft.com/office/powerpoint/2010/main" val="21783268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thevolunteerfamily.org/" TargetMode="External"/><Relationship Id="rId3" Type="http://schemas.openxmlformats.org/officeDocument/2006/relationships/hyperlink" Target="http://www.impactframingham.org/" TargetMode="External"/><Relationship Id="rId7" Type="http://schemas.openxmlformats.org/officeDocument/2006/relationships/hyperlink" Target="http://www.metrowestnonprofitnetwork.wordpress.co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metrowestfreemedicalprogram.org/" TargetMode="External"/><Relationship Id="rId5" Type="http://schemas.openxmlformats.org/officeDocument/2006/relationships/hyperlink" Target="http://www.jeffsplacemetrowest.org/" TargetMode="External"/><Relationship Id="rId4" Type="http://schemas.openxmlformats.org/officeDocument/2006/relationships/hyperlink" Target="http://www.itngreaterboston.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pPr>
              <a:defRPr/>
            </a:pPr>
            <a:fld id="{068FEA37-2F3B-4DE5-A52E-30A5FA92729E}" type="datetime5">
              <a:rPr lang="en-US" smtClean="0"/>
              <a:pPr>
                <a:defRPr/>
              </a:pPr>
              <a:t>28-Oct-14</a:t>
            </a:fld>
            <a:endParaRPr lang="en-US"/>
          </a:p>
        </p:txBody>
      </p:sp>
      <p:sp>
        <p:nvSpPr>
          <p:cNvPr id="5" name="Footer Placeholder 4"/>
          <p:cNvSpPr>
            <a:spLocks noGrp="1"/>
          </p:cNvSpPr>
          <p:nvPr>
            <p:ph type="ftr" sz="quarter" idx="11"/>
          </p:nvPr>
        </p:nvSpPr>
        <p:spPr/>
        <p:txBody>
          <a:bodyPr/>
          <a:lstStyle/>
          <a:p>
            <a:pPr>
              <a:defRPr/>
            </a:pPr>
            <a:r>
              <a:rPr lang="en-US" smtClean="0"/>
              <a:t>© 2005 Tides Inc. &amp; Tides Shared Spaces</a:t>
            </a:r>
            <a:endParaRPr lang="en-US"/>
          </a:p>
        </p:txBody>
      </p:sp>
      <p:sp>
        <p:nvSpPr>
          <p:cNvPr id="6" name="Slide Number Placeholder 5"/>
          <p:cNvSpPr>
            <a:spLocks noGrp="1"/>
          </p:cNvSpPr>
          <p:nvPr>
            <p:ph type="sldNum" sz="quarter" idx="12"/>
          </p:nvPr>
        </p:nvSpPr>
        <p:spPr/>
        <p:txBody>
          <a:bodyPr/>
          <a:lstStyle/>
          <a:p>
            <a:pPr>
              <a:defRPr/>
            </a:pPr>
            <a:fld id="{34E62FED-E928-4C06-8D6D-CD8C88993BCF}" type="slidenum">
              <a:rPr lang="en-US" smtClean="0"/>
              <a:pPr>
                <a:defRPr/>
              </a:pPr>
              <a:t>2</a:t>
            </a:fld>
            <a:endParaRPr lang="en-US"/>
          </a:p>
        </p:txBody>
      </p:sp>
    </p:spTree>
    <p:extLst>
      <p:ext uri="{BB962C8B-B14F-4D97-AF65-F5344CB8AC3E}">
        <p14:creationId xmlns:p14="http://schemas.microsoft.com/office/powerpoint/2010/main" val="2171800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600"/>
              </a:spcAft>
              <a:buClrTx/>
              <a:buSzTx/>
              <a:buFont typeface="Arial"/>
              <a:buNone/>
              <a:tabLst/>
              <a:defRPr/>
            </a:pPr>
            <a:r>
              <a:rPr lang="en-US" b="1" dirty="0" smtClean="0"/>
              <a:t>Everything starts w content</a:t>
            </a:r>
            <a:r>
              <a:rPr lang="en-US" b="1" baseline="0" dirty="0" smtClean="0"/>
              <a:t> but people struggle w infrastructure</a:t>
            </a:r>
          </a:p>
          <a:p>
            <a:pPr defTabSz="457200" eaLnBrk="1" fontAlgn="auto" hangingPunct="1">
              <a:spcBef>
                <a:spcPts val="0"/>
              </a:spcBef>
              <a:spcAft>
                <a:spcPts val="600"/>
              </a:spcAft>
              <a:buFont typeface="Arial"/>
              <a:buNone/>
            </a:pPr>
            <a:endParaRPr lang="en-US" sz="1200" b="1" dirty="0" smtClean="0">
              <a:solidFill>
                <a:prstClr val="black"/>
              </a:solidFill>
              <a:latin typeface="Open Sans"/>
              <a:cs typeface="Open Sans"/>
            </a:endParaRPr>
          </a:p>
          <a:p>
            <a:pPr defTabSz="457200" eaLnBrk="1" fontAlgn="auto" hangingPunct="1">
              <a:spcBef>
                <a:spcPts val="0"/>
              </a:spcBef>
              <a:spcAft>
                <a:spcPts val="600"/>
              </a:spcAft>
              <a:buFont typeface="Arial"/>
              <a:buNone/>
            </a:pPr>
            <a:r>
              <a:rPr lang="en-US" sz="1200" b="1" dirty="0" smtClean="0">
                <a:solidFill>
                  <a:prstClr val="black"/>
                </a:solidFill>
                <a:latin typeface="Open Sans"/>
                <a:cs typeface="Open Sans"/>
              </a:rPr>
              <a:t>5,000 SF in a commercial building, center city, Philadelphia</a:t>
            </a:r>
          </a:p>
          <a:p>
            <a:pPr defTabSz="457200" eaLnBrk="1" fontAlgn="auto" hangingPunct="1">
              <a:spcBef>
                <a:spcPts val="0"/>
              </a:spcBef>
              <a:spcAft>
                <a:spcPts val="600"/>
              </a:spcAft>
              <a:buFont typeface="Arial"/>
              <a:buChar char="•"/>
            </a:pPr>
            <a:r>
              <a:rPr lang="en-US" sz="1200" dirty="0" smtClean="0">
                <a:solidFill>
                  <a:prstClr val="black"/>
                </a:solidFill>
                <a:latin typeface="Open Sans"/>
                <a:cs typeface="Open Sans"/>
              </a:rPr>
              <a:t>  Open plan with dedicated common spaces </a:t>
            </a:r>
          </a:p>
          <a:p>
            <a:pPr defTabSz="457200" eaLnBrk="1" fontAlgn="auto" hangingPunct="1">
              <a:spcBef>
                <a:spcPts val="0"/>
              </a:spcBef>
              <a:spcAft>
                <a:spcPts val="600"/>
              </a:spcAft>
              <a:buFont typeface="Arial"/>
              <a:buChar char="•"/>
            </a:pPr>
            <a:r>
              <a:rPr lang="en-US" sz="1200" dirty="0" smtClean="0">
                <a:solidFill>
                  <a:prstClr val="black"/>
                </a:solidFill>
                <a:latin typeface="Open Sans"/>
                <a:cs typeface="Open Sans"/>
              </a:rPr>
              <a:t>  Divided roughly 50/50 work space and “commons”</a:t>
            </a:r>
          </a:p>
          <a:p>
            <a:pPr defTabSz="457200" eaLnBrk="1" fontAlgn="auto" hangingPunct="1">
              <a:spcBef>
                <a:spcPts val="0"/>
              </a:spcBef>
              <a:spcAft>
                <a:spcPts val="600"/>
              </a:spcAft>
              <a:buFont typeface="Arial"/>
              <a:buChar char="•"/>
            </a:pPr>
            <a:r>
              <a:rPr lang="en-US" sz="1200" dirty="0" smtClean="0">
                <a:solidFill>
                  <a:prstClr val="black"/>
                </a:solidFill>
                <a:latin typeface="Open Sans"/>
                <a:cs typeface="Open Sans"/>
              </a:rPr>
              <a:t>  High-volume copier/printer, </a:t>
            </a:r>
            <a:r>
              <a:rPr lang="en-US" sz="1200" dirty="0" err="1" smtClean="0">
                <a:solidFill>
                  <a:prstClr val="black"/>
                </a:solidFill>
                <a:latin typeface="Open Sans"/>
                <a:cs typeface="Open Sans"/>
              </a:rPr>
              <a:t>WiFi</a:t>
            </a:r>
            <a:r>
              <a:rPr lang="en-US" sz="1200" dirty="0" smtClean="0">
                <a:solidFill>
                  <a:prstClr val="black"/>
                </a:solidFill>
                <a:latin typeface="Open Sans"/>
                <a:cs typeface="Open Sans"/>
              </a:rPr>
              <a:t>, expendables</a:t>
            </a:r>
          </a:p>
          <a:p>
            <a:pPr defTabSz="457200" eaLnBrk="1" fontAlgn="auto" hangingPunct="1">
              <a:spcBef>
                <a:spcPts val="0"/>
              </a:spcBef>
              <a:spcAft>
                <a:spcPts val="600"/>
              </a:spcAft>
              <a:buFont typeface="Arial"/>
              <a:buChar char="•"/>
            </a:pPr>
            <a:r>
              <a:rPr lang="en-US" sz="1200" dirty="0" smtClean="0">
                <a:solidFill>
                  <a:prstClr val="black"/>
                </a:solidFill>
                <a:latin typeface="Open Sans"/>
                <a:cs typeface="Open Sans"/>
              </a:rPr>
              <a:t>  Reception, coat closet, locked storage</a:t>
            </a:r>
          </a:p>
          <a:p>
            <a:pPr defTabSz="457200" eaLnBrk="1" fontAlgn="auto" hangingPunct="1">
              <a:spcBef>
                <a:spcPts val="0"/>
              </a:spcBef>
              <a:spcAft>
                <a:spcPts val="600"/>
              </a:spcAft>
              <a:buFont typeface="Arial"/>
              <a:buChar char="•"/>
            </a:pPr>
            <a:r>
              <a:rPr lang="en-US" sz="1200" dirty="0" smtClean="0">
                <a:solidFill>
                  <a:prstClr val="black"/>
                </a:solidFill>
                <a:latin typeface="Open Sans"/>
                <a:cs typeface="Open Sans"/>
              </a:rPr>
              <a:t>  Lounge/living room, full kitchen with eating area</a:t>
            </a:r>
          </a:p>
          <a:p>
            <a:pPr defTabSz="457200" eaLnBrk="1" fontAlgn="auto" hangingPunct="1">
              <a:spcBef>
                <a:spcPts val="0"/>
              </a:spcBef>
              <a:spcAft>
                <a:spcPts val="600"/>
              </a:spcAft>
              <a:buFont typeface="Arial"/>
              <a:buChar char="•"/>
            </a:pPr>
            <a:r>
              <a:rPr lang="en-US" sz="1200" dirty="0" smtClean="0">
                <a:solidFill>
                  <a:prstClr val="black"/>
                </a:solidFill>
                <a:latin typeface="Open Sans"/>
                <a:cs typeface="Open Sans"/>
              </a:rPr>
              <a:t>  Mail area/boxes, lockers, 4 break out rooms</a:t>
            </a:r>
          </a:p>
          <a:p>
            <a:pPr defTabSz="457200" eaLnBrk="1" fontAlgn="auto" hangingPunct="1">
              <a:spcBef>
                <a:spcPts val="0"/>
              </a:spcBef>
              <a:spcAft>
                <a:spcPts val="600"/>
              </a:spcAft>
              <a:buFont typeface="Arial"/>
              <a:buChar char="•"/>
            </a:pPr>
            <a:r>
              <a:rPr lang="en-US" sz="1200" dirty="0" smtClean="0">
                <a:solidFill>
                  <a:prstClr val="black"/>
                </a:solidFill>
                <a:latin typeface="Open Sans"/>
                <a:cs typeface="Open Sans"/>
              </a:rPr>
              <a:t>  Telephones available in all break-outs and conference</a:t>
            </a:r>
          </a:p>
          <a:p>
            <a:pPr defTabSz="457200" eaLnBrk="1" fontAlgn="auto" hangingPunct="1">
              <a:spcBef>
                <a:spcPts val="0"/>
              </a:spcBef>
              <a:spcAft>
                <a:spcPts val="600"/>
              </a:spcAft>
              <a:buFont typeface="Arial"/>
              <a:buChar char="•"/>
            </a:pPr>
            <a:r>
              <a:rPr lang="en-US" sz="1200" dirty="0" smtClean="0">
                <a:solidFill>
                  <a:prstClr val="black"/>
                </a:solidFill>
                <a:latin typeface="Open Sans"/>
                <a:cs typeface="Open Sans"/>
              </a:rPr>
              <a:t>  Conference room (20/50), with phone, full A/V</a:t>
            </a:r>
          </a:p>
          <a:p>
            <a:pPr defTabSz="457200" eaLnBrk="1" fontAlgn="auto" hangingPunct="1">
              <a:spcBef>
                <a:spcPts val="0"/>
              </a:spcBef>
              <a:spcAft>
                <a:spcPts val="600"/>
              </a:spcAft>
              <a:buFont typeface="Arial"/>
              <a:buChar char="•"/>
            </a:pPr>
            <a:r>
              <a:rPr lang="en-US" sz="1200" dirty="0" smtClean="0">
                <a:solidFill>
                  <a:prstClr val="black"/>
                </a:solidFill>
                <a:latin typeface="Open Sans"/>
                <a:cs typeface="Open Sans"/>
              </a:rPr>
              <a:t>  30 full member desks + 35 transient places rolling</a:t>
            </a:r>
          </a:p>
          <a:p>
            <a:endParaRPr lang="en-US" dirty="0" smtClean="0"/>
          </a:p>
          <a:p>
            <a:pPr defTabSz="457200" eaLnBrk="1" fontAlgn="auto" hangingPunct="1">
              <a:spcBef>
                <a:spcPts val="0"/>
              </a:spcBef>
              <a:spcAft>
                <a:spcPts val="600"/>
              </a:spcAft>
              <a:buFont typeface="Arial"/>
              <a:buChar char="•"/>
            </a:pPr>
            <a:r>
              <a:rPr lang="en-US" sz="2100" dirty="0" smtClean="0">
                <a:solidFill>
                  <a:prstClr val="black"/>
                </a:solidFill>
                <a:latin typeface="Open Sans"/>
                <a:cs typeface="Open Sans"/>
              </a:rPr>
              <a:t>  6-year lease with 3-month abatement @ ca. USD $22/SF</a:t>
            </a:r>
          </a:p>
          <a:p>
            <a:pPr defTabSz="457200" eaLnBrk="1" fontAlgn="auto" hangingPunct="1">
              <a:spcBef>
                <a:spcPts val="0"/>
              </a:spcBef>
              <a:spcAft>
                <a:spcPts val="600"/>
              </a:spcAft>
              <a:buFont typeface="Arial"/>
              <a:buChar char="•"/>
            </a:pPr>
            <a:r>
              <a:rPr lang="en-US" sz="2100" dirty="0" smtClean="0">
                <a:solidFill>
                  <a:prstClr val="black"/>
                </a:solidFill>
                <a:latin typeface="Open Sans"/>
                <a:cs typeface="Open Sans"/>
              </a:rPr>
              <a:t>  Self-contained business unit within </a:t>
            </a:r>
            <a:r>
              <a:rPr lang="en-US" sz="2100" dirty="0" err="1" smtClean="0">
                <a:solidFill>
                  <a:prstClr val="black"/>
                </a:solidFill>
                <a:latin typeface="Open Sans"/>
                <a:cs typeface="Open Sans"/>
              </a:rPr>
              <a:t>CultureWorks</a:t>
            </a:r>
            <a:endParaRPr lang="en-US" sz="2100" dirty="0" smtClean="0">
              <a:solidFill>
                <a:prstClr val="black"/>
              </a:solidFill>
              <a:latin typeface="Open Sans"/>
              <a:cs typeface="Open Sans"/>
            </a:endParaRPr>
          </a:p>
          <a:p>
            <a:pPr defTabSz="457200" eaLnBrk="1" fontAlgn="auto" hangingPunct="1">
              <a:spcBef>
                <a:spcPts val="0"/>
              </a:spcBef>
              <a:spcAft>
                <a:spcPts val="600"/>
              </a:spcAft>
              <a:buFont typeface="Arial"/>
              <a:buChar char="•"/>
            </a:pPr>
            <a:r>
              <a:rPr lang="en-US" sz="2100" dirty="0" smtClean="0">
                <a:solidFill>
                  <a:prstClr val="black"/>
                </a:solidFill>
                <a:latin typeface="Open Sans"/>
                <a:cs typeface="Open Sans"/>
              </a:rPr>
              <a:t>  USD $15k/month total expenses, inclusive:</a:t>
            </a:r>
          </a:p>
          <a:p>
            <a:pPr lvl="1" defTabSz="457200" eaLnBrk="1" fontAlgn="auto" hangingPunct="1">
              <a:spcBef>
                <a:spcPts val="0"/>
              </a:spcBef>
              <a:spcAft>
                <a:spcPts val="600"/>
              </a:spcAft>
              <a:buFont typeface="Arial"/>
              <a:buChar char="•"/>
            </a:pPr>
            <a:r>
              <a:rPr lang="en-US" sz="2100" dirty="0" smtClean="0">
                <a:solidFill>
                  <a:prstClr val="black"/>
                </a:solidFill>
                <a:latin typeface="Open Sans"/>
                <a:cs typeface="Open Sans"/>
              </a:rPr>
              <a:t>  1 Staff Position @ USD $42k + Fringe</a:t>
            </a:r>
          </a:p>
          <a:p>
            <a:pPr lvl="1" defTabSz="457200" eaLnBrk="1" fontAlgn="auto" hangingPunct="1">
              <a:spcBef>
                <a:spcPts val="0"/>
              </a:spcBef>
              <a:spcAft>
                <a:spcPts val="600"/>
              </a:spcAft>
              <a:buFont typeface="Arial"/>
              <a:buChar char="•"/>
            </a:pPr>
            <a:r>
              <a:rPr lang="en-US" sz="2100" dirty="0" smtClean="0">
                <a:solidFill>
                  <a:prstClr val="black"/>
                </a:solidFill>
                <a:latin typeface="Open Sans"/>
                <a:cs typeface="Open Sans"/>
              </a:rPr>
              <a:t>  All IT, Telephone, Security, and Equipment Leases</a:t>
            </a:r>
          </a:p>
          <a:p>
            <a:pPr lvl="1" defTabSz="457200" eaLnBrk="1" fontAlgn="auto" hangingPunct="1">
              <a:spcBef>
                <a:spcPts val="0"/>
              </a:spcBef>
              <a:spcAft>
                <a:spcPts val="600"/>
              </a:spcAft>
              <a:buFont typeface="Arial"/>
              <a:buChar char="•"/>
            </a:pPr>
            <a:r>
              <a:rPr lang="en-US" sz="2100" dirty="0" smtClean="0">
                <a:solidFill>
                  <a:prstClr val="black"/>
                </a:solidFill>
                <a:latin typeface="Open Sans"/>
                <a:cs typeface="Open Sans"/>
              </a:rPr>
              <a:t>  Rent, Utilities, and Building CAM Costs</a:t>
            </a:r>
          </a:p>
          <a:p>
            <a:pPr lvl="1" defTabSz="457200" eaLnBrk="1" fontAlgn="auto" hangingPunct="1">
              <a:spcBef>
                <a:spcPts val="0"/>
              </a:spcBef>
              <a:spcAft>
                <a:spcPts val="600"/>
              </a:spcAft>
              <a:buFont typeface="Arial"/>
              <a:buChar char="•"/>
            </a:pPr>
            <a:r>
              <a:rPr lang="en-US" sz="2100" dirty="0" smtClean="0">
                <a:solidFill>
                  <a:prstClr val="black"/>
                </a:solidFill>
                <a:latin typeface="Open Sans"/>
                <a:cs typeface="Open Sans"/>
              </a:rPr>
              <a:t>  Expendables </a:t>
            </a:r>
          </a:p>
          <a:p>
            <a:pPr defTabSz="457200" eaLnBrk="1" fontAlgn="auto" hangingPunct="1">
              <a:spcBef>
                <a:spcPts val="0"/>
              </a:spcBef>
              <a:spcAft>
                <a:spcPts val="600"/>
              </a:spcAft>
              <a:buFont typeface="Arial"/>
              <a:buChar char="•"/>
            </a:pPr>
            <a:r>
              <a:rPr lang="en-US" sz="2100" dirty="0" smtClean="0">
                <a:solidFill>
                  <a:prstClr val="black"/>
                </a:solidFill>
                <a:latin typeface="Open Sans"/>
                <a:cs typeface="Open Sans"/>
              </a:rPr>
              <a:t>  Current roll of 152 members = ca. USD $16k/month</a:t>
            </a:r>
          </a:p>
          <a:p>
            <a:pPr defTabSz="457200" eaLnBrk="1" fontAlgn="auto" hangingPunct="1">
              <a:spcBef>
                <a:spcPts val="0"/>
              </a:spcBef>
              <a:spcAft>
                <a:spcPts val="600"/>
              </a:spcAft>
              <a:buFont typeface="Arial"/>
              <a:buChar char="•"/>
            </a:pPr>
            <a:r>
              <a:rPr lang="en-US" sz="2100" dirty="0" smtClean="0">
                <a:solidFill>
                  <a:prstClr val="black"/>
                </a:solidFill>
                <a:latin typeface="Open Sans"/>
                <a:cs typeface="Open Sans"/>
              </a:rPr>
              <a:t>  USD $75k in fit-out investment + phased staffing implementation</a:t>
            </a:r>
          </a:p>
          <a:p>
            <a:pPr defTabSz="457200" eaLnBrk="1" fontAlgn="auto" hangingPunct="1">
              <a:spcBef>
                <a:spcPts val="0"/>
              </a:spcBef>
              <a:spcAft>
                <a:spcPts val="600"/>
              </a:spcAft>
              <a:buFont typeface="Arial"/>
              <a:buChar char="•"/>
            </a:pPr>
            <a:r>
              <a:rPr lang="en-US" sz="2100" dirty="0" smtClean="0">
                <a:solidFill>
                  <a:prstClr val="black"/>
                </a:solidFill>
                <a:latin typeface="Open Sans"/>
                <a:cs typeface="Open Sans"/>
              </a:rPr>
              <a:t>  </a:t>
            </a:r>
            <a:r>
              <a:rPr lang="en-US" sz="2100" b="1" dirty="0" smtClean="0">
                <a:solidFill>
                  <a:prstClr val="black"/>
                </a:solidFill>
                <a:latin typeface="Open Sans"/>
                <a:cs typeface="Open Sans"/>
              </a:rPr>
              <a:t>Cash flow positive at 4 months post-opening</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91C4C1E8-9279-4D43-A1D3-1311432128E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21987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84275" y="698500"/>
            <a:ext cx="4654550" cy="3490913"/>
          </a:xfrm>
          <a:ln/>
        </p:spPr>
      </p:sp>
      <p:sp>
        <p:nvSpPr>
          <p:cNvPr id="30723" name="Notes Placeholder 2"/>
          <p:cNvSpPr>
            <a:spLocks noGrp="1"/>
          </p:cNvSpPr>
          <p:nvPr>
            <p:ph type="body" idx="1"/>
          </p:nvPr>
        </p:nvSpPr>
        <p:spPr>
          <a:noFill/>
          <a:ln/>
        </p:spPr>
        <p:txBody>
          <a:bodyPr/>
          <a:lstStyle/>
          <a:p>
            <a:pPr eaLnBrk="0" hangingPunct="0">
              <a:spcBef>
                <a:spcPts val="0"/>
              </a:spcBef>
              <a:defRPr/>
            </a:pPr>
            <a:r>
              <a:rPr lang="en-US" sz="1800" b="1" dirty="0" smtClean="0">
                <a:solidFill>
                  <a:srgbClr val="53514F"/>
                </a:solidFill>
              </a:rPr>
              <a:t>Nonprofit Village, Rockville, MD</a:t>
            </a:r>
            <a:endParaRPr lang="en-US" b="1" dirty="0" smtClean="0"/>
          </a:p>
          <a:p>
            <a:pPr marL="171450" indent="-171450" eaLnBrk="0" hangingPunct="0">
              <a:spcBef>
                <a:spcPct val="20000"/>
              </a:spcBef>
              <a:buFont typeface="Arial"/>
              <a:buChar char="•"/>
              <a:defRPr/>
            </a:pPr>
            <a:r>
              <a:rPr lang="en-US" sz="1200" b="0" kern="1200" dirty="0" smtClean="0">
                <a:solidFill>
                  <a:srgbClr val="53514F"/>
                </a:solidFill>
                <a:latin typeface="Arial" pitchFamily="34" charset="0"/>
                <a:ea typeface="+mn-ea"/>
                <a:cs typeface="+mn-cs"/>
              </a:rPr>
              <a:t>10,000 SF opened in 2006,</a:t>
            </a:r>
            <a:r>
              <a:rPr lang="en-US" sz="1200" b="0" kern="1200" baseline="0" dirty="0" smtClean="0">
                <a:solidFill>
                  <a:srgbClr val="53514F"/>
                </a:solidFill>
                <a:latin typeface="Arial" pitchFamily="34" charset="0"/>
                <a:ea typeface="+mn-ea"/>
                <a:cs typeface="+mn-cs"/>
              </a:rPr>
              <a:t> shared space and some private offices for 17 organizations</a:t>
            </a:r>
          </a:p>
          <a:p>
            <a:pPr marL="171450" indent="-171450" eaLnBrk="0" hangingPunct="0">
              <a:spcBef>
                <a:spcPct val="20000"/>
              </a:spcBef>
              <a:buFont typeface="Arial"/>
              <a:buChar char="•"/>
              <a:defRPr/>
            </a:pPr>
            <a:r>
              <a:rPr lang="en-US" sz="1200" b="0" kern="1200" baseline="0" dirty="0" smtClean="0">
                <a:solidFill>
                  <a:srgbClr val="53514F"/>
                </a:solidFill>
                <a:latin typeface="Arial" pitchFamily="34" charset="0"/>
                <a:ea typeface="+mn-ea"/>
                <a:cs typeface="+mn-cs"/>
              </a:rPr>
              <a:t>Master lease and sublease to smaller nonprofits</a:t>
            </a:r>
          </a:p>
          <a:p>
            <a:pPr marL="171450" indent="-171450" eaLnBrk="0" hangingPunct="0">
              <a:spcBef>
                <a:spcPct val="20000"/>
              </a:spcBef>
              <a:buFont typeface="Arial"/>
              <a:buChar char="•"/>
              <a:defRPr/>
            </a:pPr>
            <a:r>
              <a:rPr lang="en-US" sz="1200" b="0" kern="1200" baseline="0" dirty="0" smtClean="0">
                <a:solidFill>
                  <a:srgbClr val="53514F"/>
                </a:solidFill>
                <a:latin typeface="Arial" pitchFamily="34" charset="0"/>
                <a:ea typeface="+mn-ea"/>
                <a:cs typeface="+mn-cs"/>
              </a:rPr>
              <a:t>Shared reception, kitchen, office equipment, Internet</a:t>
            </a:r>
          </a:p>
          <a:p>
            <a:pPr marL="171450" indent="-171450" eaLnBrk="0" hangingPunct="0">
              <a:spcBef>
                <a:spcPct val="20000"/>
              </a:spcBef>
              <a:buFont typeface="Arial"/>
              <a:buChar char="•"/>
              <a:defRPr/>
            </a:pPr>
            <a:r>
              <a:rPr lang="en-US" sz="1200" b="0" kern="1200" baseline="0" dirty="0" smtClean="0">
                <a:solidFill>
                  <a:srgbClr val="53514F"/>
                </a:solidFill>
                <a:latin typeface="Arial" pitchFamily="34" charset="0"/>
                <a:ea typeface="+mn-ea"/>
                <a:cs typeface="+mn-cs"/>
              </a:rPr>
              <a:t>New virtual services in 2013: reservations for meeting rooms, Wi-Fi, copier, printer; networking and training; referrals to other nonprofit services and resources; mailboxes; annual fee</a:t>
            </a:r>
            <a:endParaRPr lang="en-US" sz="1200" b="0" kern="1200" dirty="0" smtClean="0">
              <a:solidFill>
                <a:srgbClr val="53514F"/>
              </a:solidFill>
              <a:latin typeface="Arial" pitchFamily="34" charset="0"/>
              <a:ea typeface="+mn-ea"/>
              <a:cs typeface="+mn-cs"/>
            </a:endParaRPr>
          </a:p>
          <a:p>
            <a:pPr marL="171450" marR="0" indent="-171450" algn="l" defTabSz="457200" rtl="0" eaLnBrk="0" fontAlgn="auto" latinLnBrk="0" hangingPunct="0">
              <a:lnSpc>
                <a:spcPct val="100000"/>
              </a:lnSpc>
              <a:spcBef>
                <a:spcPct val="20000"/>
              </a:spcBef>
              <a:spcAft>
                <a:spcPts val="0"/>
              </a:spcAft>
              <a:buClrTx/>
              <a:buSzTx/>
              <a:buFont typeface="Arial"/>
              <a:buChar char="•"/>
              <a:tabLst/>
              <a:defRPr/>
            </a:pPr>
            <a:r>
              <a:rPr lang="en-US" sz="1200" b="0" kern="1200" dirty="0" smtClean="0">
                <a:solidFill>
                  <a:srgbClr val="53514F"/>
                </a:solidFill>
                <a:latin typeface="Arial" pitchFamily="34" charset="0"/>
                <a:ea typeface="+mn-ea"/>
                <a:cs typeface="+mn-cs"/>
              </a:rPr>
              <a:t>Looking</a:t>
            </a:r>
            <a:r>
              <a:rPr lang="en-US" sz="1200" b="0" kern="1200" baseline="0" dirty="0" smtClean="0">
                <a:solidFill>
                  <a:srgbClr val="53514F"/>
                </a:solidFill>
                <a:latin typeface="Arial" pitchFamily="34" charset="0"/>
                <a:ea typeface="+mn-ea"/>
                <a:cs typeface="+mn-cs"/>
              </a:rPr>
              <a:t> to shared communication services and professional development</a:t>
            </a:r>
          </a:p>
          <a:p>
            <a:pPr marL="171450" marR="0" indent="-171450" algn="l" defTabSz="457200" rtl="0" eaLnBrk="0" fontAlgn="auto" latinLnBrk="0" hangingPunct="0">
              <a:lnSpc>
                <a:spcPct val="100000"/>
              </a:lnSpc>
              <a:spcBef>
                <a:spcPct val="20000"/>
              </a:spcBef>
              <a:spcAft>
                <a:spcPts val="0"/>
              </a:spcAft>
              <a:buClrTx/>
              <a:buSzTx/>
              <a:buFont typeface="Arial"/>
              <a:buChar char="•"/>
              <a:tabLst/>
              <a:defRPr/>
            </a:pPr>
            <a:r>
              <a:rPr lang="en-US" sz="1200" b="0" kern="1200" baseline="0" dirty="0" smtClean="0">
                <a:solidFill>
                  <a:srgbClr val="53514F"/>
                </a:solidFill>
                <a:latin typeface="Arial" pitchFamily="34" charset="0"/>
                <a:ea typeface="+mn-ea"/>
                <a:cs typeface="+mn-cs"/>
              </a:rPr>
              <a:t>Took two years to fill up – didn’t plan enough for vacancy rates</a:t>
            </a:r>
          </a:p>
          <a:p>
            <a:pPr marL="171450" marR="0" indent="-171450" algn="l" defTabSz="457200" rtl="0" eaLnBrk="0" fontAlgn="auto" latinLnBrk="0" hangingPunct="0">
              <a:lnSpc>
                <a:spcPct val="100000"/>
              </a:lnSpc>
              <a:spcBef>
                <a:spcPct val="20000"/>
              </a:spcBef>
              <a:spcAft>
                <a:spcPts val="0"/>
              </a:spcAft>
              <a:buClrTx/>
              <a:buSzTx/>
              <a:buFont typeface="Arial"/>
              <a:buChar char="•"/>
              <a:tabLst/>
              <a:defRPr/>
            </a:pPr>
            <a:r>
              <a:rPr lang="en-US" sz="1200" b="0" kern="1200" baseline="0" dirty="0" smtClean="0">
                <a:solidFill>
                  <a:srgbClr val="53514F"/>
                </a:solidFill>
                <a:latin typeface="Arial" pitchFamily="34" charset="0"/>
                <a:ea typeface="+mn-ea"/>
                <a:cs typeface="+mn-cs"/>
              </a:rPr>
              <a:t>Looking to replicate</a:t>
            </a:r>
            <a:endParaRPr lang="en-US" sz="1200" b="0" kern="1200" dirty="0" smtClean="0">
              <a:solidFill>
                <a:srgbClr val="53514F"/>
              </a:solidFill>
              <a:latin typeface="Arial" pitchFamily="34" charset="0"/>
              <a:ea typeface="+mn-ea"/>
              <a:cs typeface="+mn-cs"/>
            </a:endParaRPr>
          </a:p>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15A5301-19D9-4FEF-99B2-B1C83FE07517}" type="slidenum">
              <a:rPr lang="en-US" smtClean="0"/>
              <a:pPr>
                <a:defRPr/>
              </a:pPr>
              <a:t>14</a:t>
            </a:fld>
            <a:endParaRPr lang="en-US"/>
          </a:p>
        </p:txBody>
      </p:sp>
    </p:spTree>
    <p:extLst>
      <p:ext uri="{BB962C8B-B14F-4D97-AF65-F5344CB8AC3E}">
        <p14:creationId xmlns:p14="http://schemas.microsoft.com/office/powerpoint/2010/main" val="3261869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defRPr/>
            </a:pPr>
            <a:r>
              <a:rPr lang="en-US" b="1" dirty="0">
                <a:solidFill>
                  <a:srgbClr val="53514F"/>
                </a:solidFill>
                <a:latin typeface="Arial" pitchFamily="34" charset="0"/>
              </a:rPr>
              <a:t>MISSION</a:t>
            </a:r>
            <a:r>
              <a:rPr lang="en-US" dirty="0">
                <a:solidFill>
                  <a:srgbClr val="53514F"/>
                </a:solidFill>
                <a:latin typeface="Arial" pitchFamily="34" charset="0"/>
              </a:rPr>
              <a:t>: </a:t>
            </a:r>
            <a:r>
              <a:rPr lang="en-US" dirty="0" smtClean="0"/>
              <a:t>To be the home for progressive social change in Boston</a:t>
            </a:r>
            <a:r>
              <a:rPr lang="en-US" sz="1100" dirty="0">
                <a:solidFill>
                  <a:srgbClr val="53514F"/>
                </a:solidFill>
              </a:rPr>
              <a:t/>
            </a:r>
            <a:br>
              <a:rPr lang="en-US" sz="1100" dirty="0">
                <a:solidFill>
                  <a:srgbClr val="53514F"/>
                </a:solidFill>
              </a:rPr>
            </a:br>
            <a:endParaRPr lang="en-US" sz="1100" dirty="0">
              <a:solidFill>
                <a:srgbClr val="53514F"/>
              </a:solidFill>
            </a:endParaRPr>
          </a:p>
          <a:p>
            <a:pPr eaLnBrk="0" hangingPunct="0">
              <a:defRPr/>
            </a:pPr>
            <a:r>
              <a:rPr lang="en-US" sz="1100" b="1" dirty="0">
                <a:solidFill>
                  <a:srgbClr val="53514F"/>
                </a:solidFill>
              </a:rPr>
              <a:t>SHARED RESOURCE BASICS: Shared space at or below market rate</a:t>
            </a:r>
            <a:endParaRPr lang="en-US" b="1" dirty="0" smtClean="0"/>
          </a:p>
          <a:p>
            <a:pPr marL="174982" indent="-174982" eaLnBrk="0" hangingPunct="0">
              <a:spcBef>
                <a:spcPct val="20000"/>
              </a:spcBef>
              <a:buFont typeface="Arial"/>
              <a:buChar char="•"/>
              <a:defRPr/>
            </a:pPr>
            <a:r>
              <a:rPr lang="en-US" sz="800" dirty="0">
                <a:solidFill>
                  <a:srgbClr val="53514F"/>
                </a:solidFill>
                <a:latin typeface="Arial" pitchFamily="34" charset="0"/>
              </a:rPr>
              <a:t>Over 110,000 SF in renovated historic building, opened in 2005 </a:t>
            </a:r>
          </a:p>
          <a:p>
            <a:pPr marL="174982" indent="-174982" defTabSz="466618" eaLnBrk="0" hangingPunct="0">
              <a:spcBef>
                <a:spcPct val="20000"/>
              </a:spcBef>
              <a:buFont typeface="Arial"/>
              <a:buChar char="•"/>
              <a:defRPr/>
            </a:pPr>
            <a:r>
              <a:rPr lang="en-US" sz="800" dirty="0">
                <a:solidFill>
                  <a:srgbClr val="53514F"/>
                </a:solidFill>
                <a:latin typeface="Arial" pitchFamily="34" charset="0"/>
              </a:rPr>
              <a:t>Over 8,000 SF of affordable shared spaces for organizations with less than 6 employees (budgets typically under $100k, sometimes under $20k)</a:t>
            </a:r>
          </a:p>
          <a:p>
            <a:pPr marL="174982" indent="-174982" eaLnBrk="0" hangingPunct="0">
              <a:spcBef>
                <a:spcPct val="20000"/>
              </a:spcBef>
              <a:buFont typeface="Arial"/>
              <a:buChar char="•"/>
              <a:defRPr/>
            </a:pPr>
            <a:r>
              <a:rPr lang="en-US" sz="800" dirty="0">
                <a:solidFill>
                  <a:srgbClr val="53514F"/>
                </a:solidFill>
                <a:latin typeface="Arial" pitchFamily="34" charset="0"/>
              </a:rPr>
              <a:t>30 +  tenants, all 501c3s, extremely diverse mission, diverse size and budget</a:t>
            </a:r>
          </a:p>
          <a:p>
            <a:pPr marL="174982" indent="-174982" eaLnBrk="0" hangingPunct="0">
              <a:spcBef>
                <a:spcPct val="20000"/>
              </a:spcBef>
              <a:buFont typeface="Arial"/>
              <a:buChar char="•"/>
              <a:defRPr/>
            </a:pPr>
            <a:r>
              <a:rPr lang="en-US" sz="800" dirty="0">
                <a:solidFill>
                  <a:srgbClr val="53514F"/>
                </a:solidFill>
                <a:latin typeface="Arial" pitchFamily="34" charset="0"/>
              </a:rPr>
              <a:t>Admin offices only – no client services; art gallery, conference rooms, kitchens, bike storage</a:t>
            </a:r>
          </a:p>
          <a:p>
            <a:pPr marL="174982" indent="-174982" eaLnBrk="0" hangingPunct="0">
              <a:spcBef>
                <a:spcPct val="20000"/>
              </a:spcBef>
              <a:buFont typeface="Arial"/>
              <a:buChar char="•"/>
              <a:defRPr/>
            </a:pPr>
            <a:r>
              <a:rPr lang="en-US" sz="800" dirty="0">
                <a:solidFill>
                  <a:srgbClr val="53514F"/>
                </a:solidFill>
                <a:latin typeface="Arial" pitchFamily="34" charset="0"/>
              </a:rPr>
              <a:t>Extensive shared training and programs</a:t>
            </a:r>
          </a:p>
          <a:p>
            <a:pPr marL="174982" indent="-174982" eaLnBrk="0" hangingPunct="0">
              <a:spcBef>
                <a:spcPct val="20000"/>
              </a:spcBef>
              <a:buFont typeface="Arial"/>
              <a:buChar char="•"/>
              <a:defRPr/>
            </a:pPr>
            <a:r>
              <a:rPr lang="en-US" sz="800" dirty="0">
                <a:solidFill>
                  <a:srgbClr val="53514F"/>
                </a:solidFill>
                <a:latin typeface="Arial" pitchFamily="34" charset="0"/>
              </a:rPr>
              <a:t>Shared facility staff including reception</a:t>
            </a:r>
          </a:p>
          <a:p>
            <a:pPr marL="174982" indent="-174982" eaLnBrk="0" hangingPunct="0">
              <a:spcBef>
                <a:spcPct val="20000"/>
              </a:spcBef>
              <a:buFont typeface="Arial"/>
              <a:buChar char="•"/>
              <a:defRPr/>
            </a:pPr>
            <a:r>
              <a:rPr lang="en-US" sz="800" dirty="0">
                <a:solidFill>
                  <a:srgbClr val="53514F"/>
                </a:solidFill>
                <a:latin typeface="Arial" pitchFamily="34" charset="0"/>
              </a:rPr>
              <a:t>Opt in for fiscal sponsorship services (shared financial, accounting, budget and HR services)</a:t>
            </a:r>
          </a:p>
          <a:p>
            <a:pPr eaLnBrk="0" hangingPunct="0">
              <a:spcBef>
                <a:spcPct val="20000"/>
              </a:spcBef>
              <a:defRPr/>
            </a:pPr>
            <a:endParaRPr lang="en-US" dirty="0" smtClean="0"/>
          </a:p>
          <a:p>
            <a:r>
              <a:rPr lang="en-US" b="1" dirty="0" smtClean="0"/>
              <a:t>ORGANIZATION STRUCTURE:</a:t>
            </a:r>
          </a:p>
          <a:p>
            <a:pPr marL="174982" indent="-174982">
              <a:buFontTx/>
              <a:buChar char="•"/>
            </a:pPr>
            <a:r>
              <a:rPr lang="en-US" dirty="0" smtClean="0"/>
              <a:t>Program of a 501c3</a:t>
            </a:r>
            <a:endParaRPr lang="en-US" baseline="0" dirty="0" smtClean="0"/>
          </a:p>
          <a:p>
            <a:pPr marL="174982" indent="-174982">
              <a:buFontTx/>
              <a:buChar char="•"/>
            </a:pPr>
            <a:r>
              <a:rPr lang="en-US" baseline="0" dirty="0" smtClean="0"/>
              <a:t>Programmatic collaborations = agencies self-organize though encouraged by center’s staff</a:t>
            </a:r>
          </a:p>
        </p:txBody>
      </p:sp>
      <p:sp>
        <p:nvSpPr>
          <p:cNvPr id="4" name="Slide Number Placeholder 3"/>
          <p:cNvSpPr>
            <a:spLocks noGrp="1"/>
          </p:cNvSpPr>
          <p:nvPr>
            <p:ph type="sldNum" sz="quarter" idx="10"/>
          </p:nvPr>
        </p:nvSpPr>
        <p:spPr/>
        <p:txBody>
          <a:bodyPr/>
          <a:lstStyle/>
          <a:p>
            <a:fld id="{186AD22C-FD2B-A843-A173-34B26087FF89}" type="slidenum">
              <a:rPr lang="en-US" smtClean="0"/>
              <a:t>15</a:t>
            </a:fld>
            <a:endParaRPr lang="en-US"/>
          </a:p>
        </p:txBody>
      </p:sp>
    </p:spTree>
    <p:extLst>
      <p:ext uri="{BB962C8B-B14F-4D97-AF65-F5344CB8AC3E}">
        <p14:creationId xmlns:p14="http://schemas.microsoft.com/office/powerpoint/2010/main" val="2362220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0000"/>
                </a:solidFill>
              </a:rPr>
              <a:t>Affect change</a:t>
            </a:r>
          </a:p>
          <a:p>
            <a:r>
              <a:rPr lang="en-US" sz="1200" dirty="0" smtClean="0">
                <a:solidFill>
                  <a:srgbClr val="FF0000"/>
                </a:solidFill>
              </a:rPr>
              <a:t>Do more together</a:t>
            </a:r>
          </a:p>
          <a:p>
            <a:r>
              <a:rPr lang="en-US" sz="1200" dirty="0" smtClean="0">
                <a:solidFill>
                  <a:srgbClr val="FF0000"/>
                </a:solidFill>
              </a:rPr>
              <a:t>Secure resources </a:t>
            </a:r>
          </a:p>
          <a:p>
            <a:r>
              <a:rPr lang="en-US" sz="1200" dirty="0" smtClean="0">
                <a:solidFill>
                  <a:srgbClr val="FF0000"/>
                </a:solidFill>
              </a:rPr>
              <a:t>Enhance community relationships</a:t>
            </a:r>
          </a:p>
          <a:p>
            <a:r>
              <a:rPr lang="en-US" sz="1200" dirty="0" smtClean="0">
                <a:solidFill>
                  <a:srgbClr val="FF0000"/>
                </a:solidFill>
              </a:rPr>
              <a:t>Leverage the strengths and resources</a:t>
            </a:r>
          </a:p>
          <a:p>
            <a:r>
              <a:rPr lang="en-US" sz="1200" dirty="0" smtClean="0">
                <a:solidFill>
                  <a:srgbClr val="FF0000"/>
                </a:solidFill>
              </a:rPr>
              <a:t>Increase political will</a:t>
            </a:r>
          </a:p>
          <a:p>
            <a:r>
              <a:rPr lang="en-US" sz="1200" dirty="0" smtClean="0">
                <a:solidFill>
                  <a:srgbClr val="FF0000"/>
                </a:solidFill>
              </a:rPr>
              <a:t>What else?</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Denver Shared Spaces defines intentional collaboration as the process by which two or more entities work together to achieve a common purpose or goal.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process of intentionally collaborating involves setting collaboration as an organizational priority, developing a mutually agreed upon decision-making or governance structure, and ensuring on-going maintenance of the collaboration through consistent accountability between the partner organizations. </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b="0" dirty="0"/>
          </a:p>
        </p:txBody>
      </p:sp>
      <p:sp>
        <p:nvSpPr>
          <p:cNvPr id="4" name="Slide Number Placeholder 3"/>
          <p:cNvSpPr>
            <a:spLocks noGrp="1"/>
          </p:cNvSpPr>
          <p:nvPr>
            <p:ph type="sldNum" sz="quarter" idx="10"/>
          </p:nvPr>
        </p:nvSpPr>
        <p:spPr/>
        <p:txBody>
          <a:bodyPr/>
          <a:lstStyle/>
          <a:p>
            <a:fld id="{DC03A5A8-C20F-409F-A216-FE33C3F8DA43}" type="slidenum">
              <a:rPr lang="en-US" smtClean="0"/>
              <a:t>16</a:t>
            </a:fld>
            <a:endParaRPr lang="en-US"/>
          </a:p>
        </p:txBody>
      </p:sp>
    </p:spTree>
    <p:extLst>
      <p:ext uri="{BB962C8B-B14F-4D97-AF65-F5344CB8AC3E}">
        <p14:creationId xmlns:p14="http://schemas.microsoft.com/office/powerpoint/2010/main" val="1447505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defTabSz="933111">
              <a:buFont typeface="Arial"/>
              <a:buChar char="•"/>
              <a:defRPr/>
            </a:pPr>
            <a:r>
              <a:rPr lang="en-US" dirty="0" smtClean="0"/>
              <a:t>Average annual cost savings about 7 percent of annual operating costs</a:t>
            </a:r>
          </a:p>
          <a:p>
            <a:pPr marL="171450" indent="-171450" defTabSz="933111">
              <a:buFont typeface="Arial"/>
              <a:buChar char="•"/>
              <a:defRPr/>
            </a:pPr>
            <a:r>
              <a:rPr lang="en-US" dirty="0" smtClean="0"/>
              <a:t>About 15% of centers are around or more than market rates</a:t>
            </a:r>
          </a:p>
          <a:p>
            <a:pPr marL="171450" indent="-171450" defTabSz="933111">
              <a:buFont typeface="Arial"/>
              <a:buChar char="•"/>
              <a:defRPr/>
            </a:pPr>
            <a:r>
              <a:rPr lang="en-US" dirty="0" smtClean="0"/>
              <a:t>Slightly over 30% of centers are closer to market rate in last 3 years</a:t>
            </a:r>
          </a:p>
          <a:p>
            <a:pPr marL="171450" indent="-171450" defTabSz="933111">
              <a:buFont typeface="Arial"/>
              <a:buChar char="•"/>
              <a:defRPr/>
            </a:pPr>
            <a:r>
              <a:rPr lang="en-US" dirty="0" smtClean="0"/>
              <a:t>Just</a:t>
            </a:r>
            <a:r>
              <a:rPr lang="en-US" baseline="0" dirty="0" smtClean="0"/>
              <a:t> under 70% have 25% or greater rental discount</a:t>
            </a:r>
            <a:endParaRPr lang="en-US" dirty="0" smtClean="0"/>
          </a:p>
          <a:p>
            <a:endParaRPr lang="en-US" dirty="0"/>
          </a:p>
        </p:txBody>
      </p:sp>
      <p:sp>
        <p:nvSpPr>
          <p:cNvPr id="4" name="Slide Number Placeholder 3"/>
          <p:cNvSpPr>
            <a:spLocks noGrp="1"/>
          </p:cNvSpPr>
          <p:nvPr>
            <p:ph type="sldNum" sz="quarter" idx="10"/>
          </p:nvPr>
        </p:nvSpPr>
        <p:spPr/>
        <p:txBody>
          <a:bodyPr/>
          <a:lstStyle/>
          <a:p>
            <a:fld id="{6E8EF09D-EA03-4708-97B4-41AE148AEEB4}" type="slidenum">
              <a:rPr lang="en-US" smtClean="0"/>
              <a:pPr/>
              <a:t>17</a:t>
            </a:fld>
            <a:endParaRPr lang="en-US" dirty="0"/>
          </a:p>
        </p:txBody>
      </p:sp>
    </p:spTree>
    <p:extLst>
      <p:ext uri="{BB962C8B-B14F-4D97-AF65-F5344CB8AC3E}">
        <p14:creationId xmlns:p14="http://schemas.microsoft.com/office/powerpoint/2010/main" val="2084331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Significant increases in organizational</a:t>
            </a:r>
            <a:r>
              <a:rPr lang="en-US" baseline="0" dirty="0" smtClean="0"/>
              <a:t> capacity just by co-locating.  </a:t>
            </a:r>
          </a:p>
          <a:p>
            <a:r>
              <a:rPr lang="en-US" baseline="0" dirty="0" smtClean="0"/>
              <a:t>Affects operations, visibility, and allows organizations to grow.</a:t>
            </a:r>
            <a:endParaRPr lang="en-US" dirty="0"/>
          </a:p>
        </p:txBody>
      </p:sp>
      <p:sp>
        <p:nvSpPr>
          <p:cNvPr id="4" name="Header Placeholder 3"/>
          <p:cNvSpPr>
            <a:spLocks noGrp="1"/>
          </p:cNvSpPr>
          <p:nvPr>
            <p:ph type="hdr" sz="quarter" idx="10"/>
          </p:nvPr>
        </p:nvSpPr>
        <p:spPr>
          <a:xfrm>
            <a:off x="0" y="1"/>
            <a:ext cx="3246120" cy="486727"/>
          </a:xfrm>
          <a:prstGeom prst="rect">
            <a:avLst/>
          </a:prstGeom>
        </p:spPr>
        <p:txBody>
          <a:bodyPr/>
          <a:lstStyle/>
          <a:p>
            <a:pPr>
              <a:defRPr/>
            </a:pPr>
            <a:r>
              <a:rPr lang="en-US" dirty="0" smtClean="0"/>
              <a:t>Multi-tenant Nonprofit Centers</a:t>
            </a:r>
            <a:endParaRPr lang="en-US" dirty="0"/>
          </a:p>
        </p:txBody>
      </p:sp>
      <p:sp>
        <p:nvSpPr>
          <p:cNvPr id="5" name="Date Placeholder 4"/>
          <p:cNvSpPr>
            <a:spLocks noGrp="1"/>
          </p:cNvSpPr>
          <p:nvPr>
            <p:ph type="dt" idx="11"/>
          </p:nvPr>
        </p:nvSpPr>
        <p:spPr/>
        <p:txBody>
          <a:bodyPr/>
          <a:lstStyle/>
          <a:p>
            <a:pPr>
              <a:defRPr/>
            </a:pPr>
            <a:fld id="{690B9653-29F3-47C4-A459-A88A19BA1584}" type="datetime5">
              <a:rPr lang="en-US" smtClean="0"/>
              <a:pPr>
                <a:defRPr/>
              </a:pPr>
              <a:t>28-Oct-14</a:t>
            </a:fld>
            <a:endParaRPr lang="en-US" dirty="0"/>
          </a:p>
        </p:txBody>
      </p:sp>
      <p:sp>
        <p:nvSpPr>
          <p:cNvPr id="6" name="Footer Placeholder 5"/>
          <p:cNvSpPr>
            <a:spLocks noGrp="1"/>
          </p:cNvSpPr>
          <p:nvPr>
            <p:ph type="ftr" sz="quarter" idx="12"/>
          </p:nvPr>
        </p:nvSpPr>
        <p:spPr/>
        <p:txBody>
          <a:bodyPr/>
          <a:lstStyle/>
          <a:p>
            <a:pPr>
              <a:defRPr/>
            </a:pPr>
            <a:r>
              <a:rPr lang="en-US" dirty="0" smtClean="0"/>
              <a:t>© 2005 Tides Inc. &amp; Tides Shared Spaces</a:t>
            </a:r>
            <a:endParaRPr lang="en-US" dirty="0"/>
          </a:p>
        </p:txBody>
      </p:sp>
      <p:sp>
        <p:nvSpPr>
          <p:cNvPr id="7" name="Slide Number Placeholder 6"/>
          <p:cNvSpPr>
            <a:spLocks noGrp="1"/>
          </p:cNvSpPr>
          <p:nvPr>
            <p:ph type="sldNum" sz="quarter" idx="13"/>
          </p:nvPr>
        </p:nvSpPr>
        <p:spPr/>
        <p:txBody>
          <a:bodyPr/>
          <a:lstStyle/>
          <a:p>
            <a:pPr>
              <a:defRPr/>
            </a:pPr>
            <a:fld id="{8069CFAD-4179-4B96-8A76-6F37C091D98C}" type="slidenum">
              <a:rPr lang="en-US" smtClean="0"/>
              <a:pPr>
                <a:defRPr/>
              </a:pPr>
              <a:t>18</a:t>
            </a:fld>
            <a:endParaRPr lang="en-US" dirty="0"/>
          </a:p>
        </p:txBody>
      </p:sp>
    </p:spTree>
    <p:extLst>
      <p:ext uri="{BB962C8B-B14F-4D97-AF65-F5344CB8AC3E}">
        <p14:creationId xmlns:p14="http://schemas.microsoft.com/office/powerpoint/2010/main" val="2323660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If you are ready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partner/collaborate, a key element is to then ensure that you have</a:t>
            </a:r>
            <a:r>
              <a:rPr lang="en-US" sz="1200" kern="1200" baseline="0" dirty="0" smtClean="0">
                <a:solidFill>
                  <a:schemeClr val="tx1"/>
                </a:solidFill>
                <a:effectLst/>
                <a:latin typeface="+mn-lt"/>
                <a:ea typeface="+mn-ea"/>
                <a:cs typeface="+mn-cs"/>
              </a:rPr>
              <a:t> clear, shared understanding of the goals, strategy and available resources.  </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 pairs,</a:t>
            </a:r>
            <a:r>
              <a:rPr lang="en-US" sz="1200" kern="1200" baseline="0" dirty="0" smtClean="0">
                <a:solidFill>
                  <a:schemeClr val="tx1"/>
                </a:solidFill>
                <a:effectLst/>
                <a:latin typeface="+mn-lt"/>
                <a:ea typeface="+mn-ea"/>
                <a:cs typeface="+mn-cs"/>
              </a:rPr>
              <a:t> talk through a possible shared space or shared staffing collaboration:</a:t>
            </a:r>
          </a:p>
          <a:p>
            <a:pPr marL="628650" lvl="1" indent="-171450">
              <a:buFontTx/>
              <a:buChar char="•"/>
            </a:pPr>
            <a:r>
              <a:rPr lang="en-US" sz="1200" kern="1200" baseline="0" dirty="0" smtClean="0">
                <a:solidFill>
                  <a:schemeClr val="tx1"/>
                </a:solidFill>
                <a:effectLst/>
                <a:latin typeface="+mn-lt"/>
                <a:ea typeface="+mn-ea"/>
                <a:cs typeface="+mn-cs"/>
              </a:rPr>
              <a:t>What are the goals?</a:t>
            </a:r>
          </a:p>
          <a:p>
            <a:pPr marL="628650" lvl="1" indent="-171450">
              <a:buFontTx/>
              <a:buChar char="•"/>
            </a:pPr>
            <a:r>
              <a:rPr lang="en-US" sz="1200" kern="1200" baseline="0" dirty="0" smtClean="0">
                <a:solidFill>
                  <a:schemeClr val="tx1"/>
                </a:solidFill>
                <a:effectLst/>
                <a:latin typeface="+mn-lt"/>
                <a:ea typeface="+mn-ea"/>
                <a:cs typeface="+mn-cs"/>
              </a:rPr>
              <a:t>Is shared space/shared services the right method to achieve the goal?</a:t>
            </a:r>
          </a:p>
          <a:p>
            <a:pPr marL="628650" lvl="1" indent="-171450">
              <a:buFontTx/>
              <a:buChar char="•"/>
            </a:pPr>
            <a:r>
              <a:rPr lang="en-US" sz="1200" kern="1200" baseline="0" dirty="0" smtClean="0">
                <a:solidFill>
                  <a:schemeClr val="tx1"/>
                </a:solidFill>
                <a:effectLst/>
                <a:latin typeface="+mn-lt"/>
                <a:ea typeface="+mn-ea"/>
                <a:cs typeface="+mn-cs"/>
              </a:rPr>
              <a:t>What resources are available to support the project?</a:t>
            </a:r>
          </a:p>
          <a:p>
            <a:pPr lvl="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6AD22C-FD2B-A843-A173-34B26087FF89}" type="slidenum">
              <a:rPr lang="en-US" smtClean="0"/>
              <a:t>19</a:t>
            </a:fld>
            <a:endParaRPr lang="en-US" dirty="0"/>
          </a:p>
        </p:txBody>
      </p:sp>
    </p:spTree>
    <p:extLst>
      <p:ext uri="{BB962C8B-B14F-4D97-AF65-F5344CB8AC3E}">
        <p14:creationId xmlns:p14="http://schemas.microsoft.com/office/powerpoint/2010/main" val="2774583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 35% of centers are operated</a:t>
            </a:r>
            <a:r>
              <a:rPr lang="en-US" baseline="0" dirty="0" smtClean="0"/>
              <a:t> by nonprofits with a master lease or management contract</a:t>
            </a:r>
            <a:endParaRPr lang="en-US" dirty="0"/>
          </a:p>
        </p:txBody>
      </p:sp>
      <p:sp>
        <p:nvSpPr>
          <p:cNvPr id="4" name="Slide Number Placeholder 3"/>
          <p:cNvSpPr>
            <a:spLocks noGrp="1"/>
          </p:cNvSpPr>
          <p:nvPr>
            <p:ph type="sldNum" sz="quarter" idx="10"/>
          </p:nvPr>
        </p:nvSpPr>
        <p:spPr/>
        <p:txBody>
          <a:bodyPr/>
          <a:lstStyle/>
          <a:p>
            <a:fld id="{6E8EF09D-EA03-4708-97B4-41AE148AEEB4}" type="slidenum">
              <a:rPr lang="en-US" smtClean="0"/>
              <a:pPr/>
              <a:t>20</a:t>
            </a:fld>
            <a:endParaRPr lang="en-US" dirty="0"/>
          </a:p>
        </p:txBody>
      </p:sp>
    </p:spTree>
    <p:extLst>
      <p:ext uri="{BB962C8B-B14F-4D97-AF65-F5344CB8AC3E}">
        <p14:creationId xmlns:p14="http://schemas.microsoft.com/office/powerpoint/2010/main" val="1495368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6980" name="Header Placeholder 3"/>
          <p:cNvSpPr>
            <a:spLocks noGrp="1"/>
          </p:cNvSpPr>
          <p:nvPr>
            <p:ph type="hdr" sz="quarter"/>
          </p:nvPr>
        </p:nvSpPr>
        <p:spPr bwMode="auto">
          <a:xfrm>
            <a:off x="0" y="1"/>
            <a:ext cx="2921720" cy="449447"/>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5200" tIns="42601" rIns="85200" bIns="42601" numCol="1" anchor="t" anchorCtr="0" compatLnSpc="1">
            <a:prstTxWarp prst="textNoShape">
              <a:avLst/>
            </a:prstTxWarp>
          </a:bodyPr>
          <a:lstStyle>
            <a:lvl1pPr defTabSz="894690">
              <a:defRPr>
                <a:solidFill>
                  <a:schemeClr val="tx1"/>
                </a:solidFill>
                <a:latin typeface="Calibri" panose="020F0502020204030204" pitchFamily="34" charset="0"/>
              </a:defRPr>
            </a:lvl1pPr>
            <a:lvl2pPr marL="732019" indent="-281545" defTabSz="894690">
              <a:defRPr>
                <a:solidFill>
                  <a:schemeClr val="tx1"/>
                </a:solidFill>
                <a:latin typeface="Calibri" panose="020F0502020204030204" pitchFamily="34" charset="0"/>
              </a:defRPr>
            </a:lvl2pPr>
            <a:lvl3pPr marL="1126184" indent="-225237" defTabSz="894690">
              <a:defRPr>
                <a:solidFill>
                  <a:schemeClr val="tx1"/>
                </a:solidFill>
                <a:latin typeface="Calibri" panose="020F0502020204030204" pitchFamily="34" charset="0"/>
              </a:defRPr>
            </a:lvl3pPr>
            <a:lvl4pPr marL="1576657" indent="-225237" defTabSz="894690">
              <a:defRPr>
                <a:solidFill>
                  <a:schemeClr val="tx1"/>
                </a:solidFill>
                <a:latin typeface="Calibri" panose="020F0502020204030204" pitchFamily="34" charset="0"/>
              </a:defRPr>
            </a:lvl4pPr>
            <a:lvl5pPr marL="2027130" indent="-225237" defTabSz="894690">
              <a:defRPr>
                <a:solidFill>
                  <a:schemeClr val="tx1"/>
                </a:solidFill>
                <a:latin typeface="Calibri" panose="020F0502020204030204" pitchFamily="34" charset="0"/>
              </a:defRPr>
            </a:lvl5pPr>
            <a:lvl6pPr marL="2477604" indent="-225237" defTabSz="894690" fontAlgn="base">
              <a:spcBef>
                <a:spcPct val="0"/>
              </a:spcBef>
              <a:spcAft>
                <a:spcPct val="0"/>
              </a:spcAft>
              <a:defRPr>
                <a:solidFill>
                  <a:schemeClr val="tx1"/>
                </a:solidFill>
                <a:latin typeface="Calibri" panose="020F0502020204030204" pitchFamily="34" charset="0"/>
              </a:defRPr>
            </a:lvl6pPr>
            <a:lvl7pPr marL="2928077" indent="-225237" defTabSz="894690" fontAlgn="base">
              <a:spcBef>
                <a:spcPct val="0"/>
              </a:spcBef>
              <a:spcAft>
                <a:spcPct val="0"/>
              </a:spcAft>
              <a:defRPr>
                <a:solidFill>
                  <a:schemeClr val="tx1"/>
                </a:solidFill>
                <a:latin typeface="Calibri" panose="020F0502020204030204" pitchFamily="34" charset="0"/>
              </a:defRPr>
            </a:lvl7pPr>
            <a:lvl8pPr marL="3378550" indent="-225237" defTabSz="894690" fontAlgn="base">
              <a:spcBef>
                <a:spcPct val="0"/>
              </a:spcBef>
              <a:spcAft>
                <a:spcPct val="0"/>
              </a:spcAft>
              <a:defRPr>
                <a:solidFill>
                  <a:schemeClr val="tx1"/>
                </a:solidFill>
                <a:latin typeface="Calibri" panose="020F0502020204030204" pitchFamily="34" charset="0"/>
              </a:defRPr>
            </a:lvl8pPr>
            <a:lvl9pPr marL="3829024" indent="-225237" defTabSz="89469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smtClean="0">
                <a:latin typeface="Arial" panose="020B0604020202020204" pitchFamily="34" charset="0"/>
              </a:rPr>
              <a:t>Multi-tenant Nonprofit Centers</a:t>
            </a:r>
          </a:p>
        </p:txBody>
      </p:sp>
      <p:sp>
        <p:nvSpPr>
          <p:cNvPr id="126981" name="Date Placeholder 4"/>
          <p:cNvSpPr>
            <a:spLocks noGrp="1"/>
          </p:cNvSpPr>
          <p:nvPr>
            <p:ph type="dt" sz="quarter"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894690">
              <a:defRPr>
                <a:solidFill>
                  <a:schemeClr val="tx1"/>
                </a:solidFill>
                <a:latin typeface="Calibri" panose="020F0502020204030204" pitchFamily="34" charset="0"/>
              </a:defRPr>
            </a:lvl1pPr>
            <a:lvl2pPr marL="732019" indent="-281545" defTabSz="894690">
              <a:defRPr>
                <a:solidFill>
                  <a:schemeClr val="tx1"/>
                </a:solidFill>
                <a:latin typeface="Calibri" panose="020F0502020204030204" pitchFamily="34" charset="0"/>
              </a:defRPr>
            </a:lvl2pPr>
            <a:lvl3pPr marL="1126184" indent="-225237" defTabSz="894690">
              <a:defRPr>
                <a:solidFill>
                  <a:schemeClr val="tx1"/>
                </a:solidFill>
                <a:latin typeface="Calibri" panose="020F0502020204030204" pitchFamily="34" charset="0"/>
              </a:defRPr>
            </a:lvl3pPr>
            <a:lvl4pPr marL="1576657" indent="-225237" defTabSz="894690">
              <a:defRPr>
                <a:solidFill>
                  <a:schemeClr val="tx1"/>
                </a:solidFill>
                <a:latin typeface="Calibri" panose="020F0502020204030204" pitchFamily="34" charset="0"/>
              </a:defRPr>
            </a:lvl4pPr>
            <a:lvl5pPr marL="2027130" indent="-225237" defTabSz="894690">
              <a:defRPr>
                <a:solidFill>
                  <a:schemeClr val="tx1"/>
                </a:solidFill>
                <a:latin typeface="Calibri" panose="020F0502020204030204" pitchFamily="34" charset="0"/>
              </a:defRPr>
            </a:lvl5pPr>
            <a:lvl6pPr marL="2477604" indent="-225237" defTabSz="894690" fontAlgn="base">
              <a:spcBef>
                <a:spcPct val="0"/>
              </a:spcBef>
              <a:spcAft>
                <a:spcPct val="0"/>
              </a:spcAft>
              <a:defRPr>
                <a:solidFill>
                  <a:schemeClr val="tx1"/>
                </a:solidFill>
                <a:latin typeface="Calibri" panose="020F0502020204030204" pitchFamily="34" charset="0"/>
              </a:defRPr>
            </a:lvl6pPr>
            <a:lvl7pPr marL="2928077" indent="-225237" defTabSz="894690" fontAlgn="base">
              <a:spcBef>
                <a:spcPct val="0"/>
              </a:spcBef>
              <a:spcAft>
                <a:spcPct val="0"/>
              </a:spcAft>
              <a:defRPr>
                <a:solidFill>
                  <a:schemeClr val="tx1"/>
                </a:solidFill>
                <a:latin typeface="Calibri" panose="020F0502020204030204" pitchFamily="34" charset="0"/>
              </a:defRPr>
            </a:lvl7pPr>
            <a:lvl8pPr marL="3378550" indent="-225237" defTabSz="894690" fontAlgn="base">
              <a:spcBef>
                <a:spcPct val="0"/>
              </a:spcBef>
              <a:spcAft>
                <a:spcPct val="0"/>
              </a:spcAft>
              <a:defRPr>
                <a:solidFill>
                  <a:schemeClr val="tx1"/>
                </a:solidFill>
                <a:latin typeface="Calibri" panose="020F0502020204030204" pitchFamily="34" charset="0"/>
              </a:defRPr>
            </a:lvl8pPr>
            <a:lvl9pPr marL="3829024" indent="-225237" defTabSz="89469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AA01B58C-7988-4E2D-AB46-D625F742CF10}" type="datetime5">
              <a:rPr lang="en-US" smtClean="0">
                <a:latin typeface="Arial" panose="020B0604020202020204" pitchFamily="34" charset="0"/>
              </a:rPr>
              <a:t>28-Oct-14</a:t>
            </a:fld>
            <a:endParaRPr lang="en-US" smtClean="0">
              <a:latin typeface="Arial" panose="020B0604020202020204" pitchFamily="34" charset="0"/>
            </a:endParaRPr>
          </a:p>
        </p:txBody>
      </p:sp>
      <p:sp>
        <p:nvSpPr>
          <p:cNvPr id="126982" name="Footer Placeholder 5"/>
          <p:cNvSpPr>
            <a:spLocks noGrp="1"/>
          </p:cNvSpPr>
          <p:nvPr>
            <p:ph type="ftr" sz="quarter" idx="4"/>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94690">
              <a:defRPr>
                <a:solidFill>
                  <a:schemeClr val="tx1"/>
                </a:solidFill>
                <a:latin typeface="Calibri" panose="020F0502020204030204" pitchFamily="34" charset="0"/>
              </a:defRPr>
            </a:lvl1pPr>
            <a:lvl2pPr marL="732019" indent="-281545" defTabSz="894690">
              <a:defRPr>
                <a:solidFill>
                  <a:schemeClr val="tx1"/>
                </a:solidFill>
                <a:latin typeface="Calibri" panose="020F0502020204030204" pitchFamily="34" charset="0"/>
              </a:defRPr>
            </a:lvl2pPr>
            <a:lvl3pPr marL="1126184" indent="-225237" defTabSz="894690">
              <a:defRPr>
                <a:solidFill>
                  <a:schemeClr val="tx1"/>
                </a:solidFill>
                <a:latin typeface="Calibri" panose="020F0502020204030204" pitchFamily="34" charset="0"/>
              </a:defRPr>
            </a:lvl3pPr>
            <a:lvl4pPr marL="1576657" indent="-225237" defTabSz="894690">
              <a:defRPr>
                <a:solidFill>
                  <a:schemeClr val="tx1"/>
                </a:solidFill>
                <a:latin typeface="Calibri" panose="020F0502020204030204" pitchFamily="34" charset="0"/>
              </a:defRPr>
            </a:lvl4pPr>
            <a:lvl5pPr marL="2027130" indent="-225237" defTabSz="894690">
              <a:defRPr>
                <a:solidFill>
                  <a:schemeClr val="tx1"/>
                </a:solidFill>
                <a:latin typeface="Calibri" panose="020F0502020204030204" pitchFamily="34" charset="0"/>
              </a:defRPr>
            </a:lvl5pPr>
            <a:lvl6pPr marL="2477604" indent="-225237" defTabSz="894690" fontAlgn="base">
              <a:spcBef>
                <a:spcPct val="0"/>
              </a:spcBef>
              <a:spcAft>
                <a:spcPct val="0"/>
              </a:spcAft>
              <a:defRPr>
                <a:solidFill>
                  <a:schemeClr val="tx1"/>
                </a:solidFill>
                <a:latin typeface="Calibri" panose="020F0502020204030204" pitchFamily="34" charset="0"/>
              </a:defRPr>
            </a:lvl6pPr>
            <a:lvl7pPr marL="2928077" indent="-225237" defTabSz="894690" fontAlgn="base">
              <a:spcBef>
                <a:spcPct val="0"/>
              </a:spcBef>
              <a:spcAft>
                <a:spcPct val="0"/>
              </a:spcAft>
              <a:defRPr>
                <a:solidFill>
                  <a:schemeClr val="tx1"/>
                </a:solidFill>
                <a:latin typeface="Calibri" panose="020F0502020204030204" pitchFamily="34" charset="0"/>
              </a:defRPr>
            </a:lvl7pPr>
            <a:lvl8pPr marL="3378550" indent="-225237" defTabSz="894690" fontAlgn="base">
              <a:spcBef>
                <a:spcPct val="0"/>
              </a:spcBef>
              <a:spcAft>
                <a:spcPct val="0"/>
              </a:spcAft>
              <a:defRPr>
                <a:solidFill>
                  <a:schemeClr val="tx1"/>
                </a:solidFill>
                <a:latin typeface="Calibri" panose="020F0502020204030204" pitchFamily="34" charset="0"/>
              </a:defRPr>
            </a:lvl8pPr>
            <a:lvl9pPr marL="3829024" indent="-225237" defTabSz="89469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smtClean="0">
              <a:latin typeface="Arial" panose="020B0604020202020204" pitchFamily="34" charset="0"/>
            </a:endParaRPr>
          </a:p>
        </p:txBody>
      </p:sp>
      <p:sp>
        <p:nvSpPr>
          <p:cNvPr id="107527"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3490">
              <a:defRPr>
                <a:solidFill>
                  <a:schemeClr val="tx1"/>
                </a:solidFill>
                <a:latin typeface="Arial" panose="020B0604020202020204" pitchFamily="34" charset="0"/>
                <a:cs typeface="Arial" panose="020B0604020202020204" pitchFamily="34" charset="0"/>
              </a:defRPr>
            </a:lvl1pPr>
            <a:lvl2pPr marL="731038" indent="-280461" defTabSz="893490">
              <a:defRPr>
                <a:solidFill>
                  <a:schemeClr val="tx1"/>
                </a:solidFill>
                <a:latin typeface="Arial" panose="020B0604020202020204" pitchFamily="34" charset="0"/>
                <a:cs typeface="Arial" panose="020B0604020202020204" pitchFamily="34" charset="0"/>
              </a:defRPr>
            </a:lvl2pPr>
            <a:lvl3pPr marL="1124908" indent="-223756" defTabSz="893490">
              <a:defRPr>
                <a:solidFill>
                  <a:schemeClr val="tx1"/>
                </a:solidFill>
                <a:latin typeface="Arial" panose="020B0604020202020204" pitchFamily="34" charset="0"/>
                <a:cs typeface="Arial" panose="020B0604020202020204" pitchFamily="34" charset="0"/>
              </a:defRPr>
            </a:lvl3pPr>
            <a:lvl4pPr marL="1575485" indent="-223756" defTabSz="893490">
              <a:defRPr>
                <a:solidFill>
                  <a:schemeClr val="tx1"/>
                </a:solidFill>
                <a:latin typeface="Arial" panose="020B0604020202020204" pitchFamily="34" charset="0"/>
                <a:cs typeface="Arial" panose="020B0604020202020204" pitchFamily="34" charset="0"/>
              </a:defRPr>
            </a:lvl4pPr>
            <a:lvl5pPr marL="2026061" indent="-223756" defTabSz="893490">
              <a:defRPr>
                <a:solidFill>
                  <a:schemeClr val="tx1"/>
                </a:solidFill>
                <a:latin typeface="Arial" panose="020B0604020202020204" pitchFamily="34" charset="0"/>
                <a:cs typeface="Arial" panose="020B0604020202020204" pitchFamily="34" charset="0"/>
              </a:defRPr>
            </a:lvl5pPr>
            <a:lvl6pPr marL="2467442" indent="-223756" defTabSz="8934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8823" indent="-223756" defTabSz="8934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0203" indent="-223756" defTabSz="8934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91584" indent="-223756" defTabSz="8934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26DA10-9215-4973-91C2-43C03F7E377E}" type="slidenum">
              <a:rPr lang="en-US"/>
              <a:pPr/>
              <a:t>21</a:t>
            </a:fld>
            <a:endParaRPr lang="en-US"/>
          </a:p>
        </p:txBody>
      </p:sp>
    </p:spTree>
    <p:extLst>
      <p:ext uri="{BB962C8B-B14F-4D97-AF65-F5344CB8AC3E}">
        <p14:creationId xmlns:p14="http://schemas.microsoft.com/office/powerpoint/2010/main" val="94477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7625" indent="-217625" eaLnBrk="1" hangingPunct="1">
              <a:spcBef>
                <a:spcPct val="0"/>
              </a:spcBef>
            </a:pPr>
            <a:r>
              <a:rPr lang="en-US" dirty="0" smtClean="0"/>
              <a:t>Focus on top two </a:t>
            </a:r>
            <a:endParaRPr lang="en-US" dirty="0" smtClean="0">
              <a:latin typeface="Arial" panose="020B0604020202020204" pitchFamily="34" charset="0"/>
            </a:endParaRPr>
          </a:p>
        </p:txBody>
      </p:sp>
    </p:spTree>
    <p:extLst>
      <p:ext uri="{BB962C8B-B14F-4D97-AF65-F5344CB8AC3E}">
        <p14:creationId xmlns:p14="http://schemas.microsoft.com/office/powerpoint/2010/main" val="3923719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map is a snapshot of our membership. The red balloons are established centers. The Blue balloons are projects in some stage of exploration, and yellow balloons are projects underway – either in the construction or capital campaign state. </a:t>
            </a:r>
          </a:p>
          <a:p>
            <a:endParaRPr lang="en-US" dirty="0" smtClean="0"/>
          </a:p>
          <a:p>
            <a:r>
              <a:rPr lang="en-US" dirty="0" smtClean="0"/>
              <a:t>We have 152 members</a:t>
            </a:r>
            <a:r>
              <a:rPr lang="en-US" baseline="0" dirty="0" smtClean="0"/>
              <a:t> in the Network.</a:t>
            </a:r>
          </a:p>
          <a:p>
            <a:endParaRPr lang="en-US" baseline="0" dirty="0" smtClean="0"/>
          </a:p>
          <a:p>
            <a:r>
              <a:rPr lang="en-US" baseline="0" dirty="0" smtClean="0"/>
              <a:t>In the Northeast: a few examples: Third Sector New England, Foundation for Seacoast Health in Portsmouth, NH, CT Nonprofits in Hartford.</a:t>
            </a:r>
            <a:endParaRPr lang="en-US" dirty="0"/>
          </a:p>
        </p:txBody>
      </p:sp>
      <p:sp>
        <p:nvSpPr>
          <p:cNvPr id="4" name="Slide Number Placeholder 3"/>
          <p:cNvSpPr>
            <a:spLocks noGrp="1"/>
          </p:cNvSpPr>
          <p:nvPr>
            <p:ph type="sldNum" sz="quarter" idx="10"/>
          </p:nvPr>
        </p:nvSpPr>
        <p:spPr/>
        <p:txBody>
          <a:bodyPr/>
          <a:lstStyle/>
          <a:p>
            <a:fld id="{186AD22C-FD2B-A843-A173-34B26087FF89}" type="slidenum">
              <a:rPr lang="en-US" smtClean="0"/>
              <a:t>4</a:t>
            </a:fld>
            <a:endParaRPr lang="en-US" dirty="0"/>
          </a:p>
        </p:txBody>
      </p:sp>
    </p:spTree>
    <p:extLst>
      <p:ext uri="{BB962C8B-B14F-4D97-AF65-F5344CB8AC3E}">
        <p14:creationId xmlns:p14="http://schemas.microsoft.com/office/powerpoint/2010/main" val="1734851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a:ln/>
        </p:spPr>
      </p:sp>
      <p:sp>
        <p:nvSpPr>
          <p:cNvPr id="253954" name="Notes Placeholder 2"/>
          <p:cNvSpPr>
            <a:spLocks noGrp="1"/>
          </p:cNvSpPr>
          <p:nvPr>
            <p:ph type="body" idx="1"/>
          </p:nvPr>
        </p:nvSpPr>
        <p:spPr>
          <a:noFill/>
          <a:ln/>
        </p:spPr>
        <p:txBody>
          <a:bodyPr/>
          <a:lstStyle/>
          <a:p>
            <a:r>
              <a:rPr lang="en-US" dirty="0" smtClean="0"/>
              <a:t>Sarah</a:t>
            </a:r>
          </a:p>
          <a:p>
            <a:endParaRPr lang="en-US" dirty="0" smtClean="0"/>
          </a:p>
          <a:p>
            <a:r>
              <a:rPr lang="en-US" dirty="0" smtClean="0"/>
              <a:t>Most control and risk for owner </a:t>
            </a:r>
          </a:p>
          <a:p>
            <a:r>
              <a:rPr lang="en-US" dirty="0" smtClean="0"/>
              <a:t>Existing or new entity</a:t>
            </a:r>
          </a:p>
          <a:p>
            <a:r>
              <a:rPr lang="en-US" dirty="0" smtClean="0"/>
              <a:t>Governed by a board of </a:t>
            </a:r>
          </a:p>
          <a:p>
            <a:pPr>
              <a:buFontTx/>
              <a:buNone/>
            </a:pPr>
            <a:r>
              <a:rPr lang="en-US" dirty="0" smtClean="0"/>
              <a:t>     directors</a:t>
            </a:r>
          </a:p>
          <a:p>
            <a:r>
              <a:rPr lang="en-US" dirty="0" smtClean="0"/>
              <a:t>Be aware of UBIT issues</a:t>
            </a:r>
          </a:p>
          <a:p>
            <a:r>
              <a:rPr lang="en-US" dirty="0" smtClean="0"/>
              <a:t>Loans based on owner’s</a:t>
            </a:r>
          </a:p>
          <a:p>
            <a:pPr>
              <a:buFontTx/>
              <a:buNone/>
            </a:pPr>
            <a:r>
              <a:rPr lang="en-US" dirty="0" smtClean="0"/>
              <a:t>      credit-worthiness</a:t>
            </a:r>
          </a:p>
        </p:txBody>
      </p:sp>
      <p:sp>
        <p:nvSpPr>
          <p:cNvPr id="253955" name="Header Placeholder 3"/>
          <p:cNvSpPr>
            <a:spLocks noGrp="1"/>
          </p:cNvSpPr>
          <p:nvPr>
            <p:ph type="hdr" sz="quarter"/>
          </p:nvPr>
        </p:nvSpPr>
        <p:spPr>
          <a:xfrm>
            <a:off x="2" y="1"/>
            <a:ext cx="2921720" cy="449447"/>
          </a:xfrm>
          <a:prstGeom prst="rect">
            <a:avLst/>
          </a:prstGeom>
          <a:noFill/>
        </p:spPr>
        <p:txBody>
          <a:bodyPr lIns="85202" tIns="42601" rIns="85202" bIns="42601"/>
          <a:lstStyle/>
          <a:p>
            <a:pPr defTabSz="896229"/>
            <a:r>
              <a:rPr lang="en-US" dirty="0" smtClean="0">
                <a:latin typeface="Arial" pitchFamily="34" charset="0"/>
              </a:rPr>
              <a:t>Multi-tenant Nonprofit Centers</a:t>
            </a:r>
          </a:p>
        </p:txBody>
      </p:sp>
      <p:sp>
        <p:nvSpPr>
          <p:cNvPr id="253956" name="Date Placeholder 4"/>
          <p:cNvSpPr>
            <a:spLocks noGrp="1"/>
          </p:cNvSpPr>
          <p:nvPr>
            <p:ph type="dt" sz="quarter" idx="1"/>
          </p:nvPr>
        </p:nvSpPr>
        <p:spPr>
          <a:noFill/>
        </p:spPr>
        <p:txBody>
          <a:bodyPr/>
          <a:lstStyle/>
          <a:p>
            <a:pPr defTabSz="896229"/>
            <a:fld id="{E1641A08-E525-4957-9641-60BBC201E363}" type="datetime5">
              <a:rPr lang="en-US" smtClean="0">
                <a:latin typeface="Arial" pitchFamily="34" charset="0"/>
              </a:rPr>
              <a:t>28-Oct-14</a:t>
            </a:fld>
            <a:endParaRPr lang="en-US" dirty="0" smtClean="0">
              <a:latin typeface="Arial" pitchFamily="34" charset="0"/>
            </a:endParaRPr>
          </a:p>
        </p:txBody>
      </p:sp>
      <p:sp>
        <p:nvSpPr>
          <p:cNvPr id="253957" name="Footer Placeholder 5"/>
          <p:cNvSpPr>
            <a:spLocks noGrp="1"/>
          </p:cNvSpPr>
          <p:nvPr>
            <p:ph type="ftr" sz="quarter" idx="4"/>
          </p:nvPr>
        </p:nvSpPr>
        <p:spPr>
          <a:noFill/>
        </p:spPr>
        <p:txBody>
          <a:bodyPr/>
          <a:lstStyle/>
          <a:p>
            <a:pPr defTabSz="896229"/>
            <a:endParaRPr lang="en-US" dirty="0" smtClean="0">
              <a:latin typeface="Arial" pitchFamily="34" charset="0"/>
            </a:endParaRPr>
          </a:p>
        </p:txBody>
      </p:sp>
      <p:sp>
        <p:nvSpPr>
          <p:cNvPr id="253958" name="Slide Number Placeholder 6"/>
          <p:cNvSpPr>
            <a:spLocks noGrp="1"/>
          </p:cNvSpPr>
          <p:nvPr>
            <p:ph type="sldNum" sz="quarter" idx="5"/>
          </p:nvPr>
        </p:nvSpPr>
        <p:spPr>
          <a:noFill/>
        </p:spPr>
        <p:txBody>
          <a:bodyPr/>
          <a:lstStyle/>
          <a:p>
            <a:pPr defTabSz="896229"/>
            <a:fld id="{2A3FFFB3-84D6-4736-A664-06FDEF14ACBB}" type="slidenum">
              <a:rPr lang="en-US" smtClean="0">
                <a:latin typeface="Arial" pitchFamily="34" charset="0"/>
              </a:rPr>
              <a:pPr defTabSz="896229"/>
              <a:t>23</a:t>
            </a:fld>
            <a:endParaRPr lang="en-US" dirty="0" smtClean="0">
              <a:latin typeface="Arial" pitchFamily="34" charset="0"/>
            </a:endParaRPr>
          </a:p>
        </p:txBody>
      </p:sp>
    </p:spTree>
    <p:extLst>
      <p:ext uri="{BB962C8B-B14F-4D97-AF65-F5344CB8AC3E}">
        <p14:creationId xmlns:p14="http://schemas.microsoft.com/office/powerpoint/2010/main" val="1393924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p:cNvSpPr>
          <p:nvPr>
            <p:ph type="sldImg"/>
          </p:nvPr>
        </p:nvSpPr>
        <p:spPr>
          <a:ln/>
        </p:spPr>
      </p:sp>
      <p:sp>
        <p:nvSpPr>
          <p:cNvPr id="258050" name="Notes Placeholder 2"/>
          <p:cNvSpPr>
            <a:spLocks noGrp="1"/>
          </p:cNvSpPr>
          <p:nvPr>
            <p:ph type="body" idx="1"/>
          </p:nvPr>
        </p:nvSpPr>
        <p:spPr>
          <a:noFill/>
          <a:ln/>
        </p:spPr>
        <p:txBody>
          <a:bodyPr/>
          <a:lstStyle/>
          <a:p>
            <a:r>
              <a:rPr lang="en-US" dirty="0" smtClean="0"/>
              <a:t>Private owner</a:t>
            </a:r>
          </a:p>
          <a:p>
            <a:r>
              <a:rPr lang="en-US" dirty="0" smtClean="0"/>
              <a:t>Tighter test on nonprofit</a:t>
            </a:r>
          </a:p>
        </p:txBody>
      </p:sp>
      <p:sp>
        <p:nvSpPr>
          <p:cNvPr id="258051" name="Header Placeholder 3"/>
          <p:cNvSpPr>
            <a:spLocks noGrp="1"/>
          </p:cNvSpPr>
          <p:nvPr>
            <p:ph type="hdr" sz="quarter"/>
          </p:nvPr>
        </p:nvSpPr>
        <p:spPr>
          <a:xfrm>
            <a:off x="2" y="1"/>
            <a:ext cx="2921720" cy="449447"/>
          </a:xfrm>
          <a:prstGeom prst="rect">
            <a:avLst/>
          </a:prstGeom>
          <a:noFill/>
        </p:spPr>
        <p:txBody>
          <a:bodyPr lIns="85202" tIns="42601" rIns="85202" bIns="42601"/>
          <a:lstStyle/>
          <a:p>
            <a:pPr defTabSz="896229"/>
            <a:r>
              <a:rPr lang="en-US" dirty="0" smtClean="0">
                <a:latin typeface="Arial" pitchFamily="34" charset="0"/>
              </a:rPr>
              <a:t>Multi-tenant Nonprofit Centers</a:t>
            </a:r>
          </a:p>
        </p:txBody>
      </p:sp>
      <p:sp>
        <p:nvSpPr>
          <p:cNvPr id="258052" name="Date Placeholder 4"/>
          <p:cNvSpPr>
            <a:spLocks noGrp="1"/>
          </p:cNvSpPr>
          <p:nvPr>
            <p:ph type="dt" sz="quarter" idx="1"/>
          </p:nvPr>
        </p:nvSpPr>
        <p:spPr>
          <a:noFill/>
        </p:spPr>
        <p:txBody>
          <a:bodyPr/>
          <a:lstStyle/>
          <a:p>
            <a:pPr defTabSz="896229"/>
            <a:fld id="{5FED2F8F-510B-41E9-8AD3-C4DD46147626}" type="datetime5">
              <a:rPr lang="en-US" smtClean="0">
                <a:latin typeface="Arial" pitchFamily="34" charset="0"/>
              </a:rPr>
              <a:t>28-Oct-14</a:t>
            </a:fld>
            <a:endParaRPr lang="en-US" dirty="0" smtClean="0">
              <a:latin typeface="Arial" pitchFamily="34" charset="0"/>
            </a:endParaRPr>
          </a:p>
        </p:txBody>
      </p:sp>
      <p:sp>
        <p:nvSpPr>
          <p:cNvPr id="258053" name="Footer Placeholder 5"/>
          <p:cNvSpPr>
            <a:spLocks noGrp="1"/>
          </p:cNvSpPr>
          <p:nvPr>
            <p:ph type="ftr" sz="quarter" idx="4"/>
          </p:nvPr>
        </p:nvSpPr>
        <p:spPr>
          <a:noFill/>
        </p:spPr>
        <p:txBody>
          <a:bodyPr/>
          <a:lstStyle/>
          <a:p>
            <a:pPr defTabSz="896229"/>
            <a:endParaRPr lang="en-US" dirty="0" smtClean="0">
              <a:latin typeface="Arial" pitchFamily="34" charset="0"/>
            </a:endParaRPr>
          </a:p>
        </p:txBody>
      </p:sp>
      <p:sp>
        <p:nvSpPr>
          <p:cNvPr id="258054" name="Slide Number Placeholder 6"/>
          <p:cNvSpPr>
            <a:spLocks noGrp="1"/>
          </p:cNvSpPr>
          <p:nvPr>
            <p:ph type="sldNum" sz="quarter" idx="5"/>
          </p:nvPr>
        </p:nvSpPr>
        <p:spPr>
          <a:noFill/>
        </p:spPr>
        <p:txBody>
          <a:bodyPr/>
          <a:lstStyle/>
          <a:p>
            <a:pPr defTabSz="896229"/>
            <a:fld id="{AB98251C-0BFF-41A1-B3D2-1FF99028C16F}" type="slidenum">
              <a:rPr lang="en-US" smtClean="0">
                <a:latin typeface="Arial" pitchFamily="34" charset="0"/>
              </a:rPr>
              <a:pPr defTabSz="896229"/>
              <a:t>24</a:t>
            </a:fld>
            <a:endParaRPr lang="en-US" dirty="0" smtClean="0">
              <a:latin typeface="Arial" pitchFamily="34" charset="0"/>
            </a:endParaRPr>
          </a:p>
        </p:txBody>
      </p:sp>
    </p:spTree>
    <p:extLst>
      <p:ext uri="{BB962C8B-B14F-4D97-AF65-F5344CB8AC3E}">
        <p14:creationId xmlns:p14="http://schemas.microsoft.com/office/powerpoint/2010/main" val="121140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Over $405 million in  investments in 31 centers, not adjusted for inflation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extrapolate out to over 200 centers and adjust for inflation, investment in the billions.</a:t>
            </a:r>
          </a:p>
          <a:p>
            <a:endParaRPr lang="en-US" dirty="0"/>
          </a:p>
        </p:txBody>
      </p:sp>
      <p:sp>
        <p:nvSpPr>
          <p:cNvPr id="4" name="Slide Number Placeholder 3"/>
          <p:cNvSpPr>
            <a:spLocks noGrp="1"/>
          </p:cNvSpPr>
          <p:nvPr>
            <p:ph type="sldNum" sz="quarter" idx="10"/>
          </p:nvPr>
        </p:nvSpPr>
        <p:spPr/>
        <p:txBody>
          <a:bodyPr/>
          <a:lstStyle/>
          <a:p>
            <a:pPr>
              <a:defRPr/>
            </a:pPr>
            <a:fld id="{C6947EAB-D9E7-4587-BD13-6D2E4AFB3E7A}" type="slidenum">
              <a:rPr lang="en-US" smtClean="0"/>
              <a:pPr>
                <a:defRPr/>
              </a:pPr>
              <a:t>25</a:t>
            </a:fld>
            <a:endParaRPr lang="en-US" dirty="0"/>
          </a:p>
        </p:txBody>
      </p:sp>
    </p:spTree>
    <p:extLst>
      <p:ext uri="{BB962C8B-B14F-4D97-AF65-F5344CB8AC3E}">
        <p14:creationId xmlns:p14="http://schemas.microsoft.com/office/powerpoint/2010/main" val="977640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Identify stakeholders involved with the collaboration:  partner</a:t>
            </a:r>
            <a:r>
              <a:rPr lang="en-US" sz="1200" kern="1200" baseline="0" dirty="0" smtClean="0">
                <a:solidFill>
                  <a:schemeClr val="tx1"/>
                </a:solidFill>
                <a:effectLst/>
                <a:latin typeface="+mn-lt"/>
                <a:ea typeface="+mn-ea"/>
                <a:cs typeface="+mn-cs"/>
              </a:rPr>
              <a:t> organizations, funders, sponsors, service providers, landlords, tenants, public agencies</a:t>
            </a:r>
            <a:endParaRPr lang="en-US" sz="1200" kern="1200" dirty="0" smtClean="0">
              <a:solidFill>
                <a:schemeClr val="tx1"/>
              </a:solidFill>
              <a:effectLst/>
              <a:latin typeface="+mn-lt"/>
              <a:ea typeface="+mn-ea"/>
              <a:cs typeface="+mn-cs"/>
            </a:endParaRPr>
          </a:p>
          <a:p>
            <a:pPr marL="2286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Identify the most important 5 – 10 stakeholders for this exercise;</a:t>
            </a:r>
            <a:r>
              <a:rPr lang="en-US" sz="1200" kern="1200" baseline="0" dirty="0" smtClean="0">
                <a:solidFill>
                  <a:schemeClr val="tx1"/>
                </a:solidFill>
                <a:effectLst/>
                <a:latin typeface="+mn-lt"/>
                <a:ea typeface="+mn-ea"/>
                <a:cs typeface="+mn-cs"/>
              </a:rPr>
              <a:t> those who have power to block or advance the project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Consider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Influence related both to relationships as well as what folks bring to the table (assets, client base, political or social influence, expertise, funding and financial contribution, relationships to [funders, networks, programs]); you can't just have one and expect success, how do you leverage the resources/assets that you and your partners have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Map the top 10 stakeholders on the graph and understand potential</a:t>
            </a:r>
            <a:r>
              <a:rPr lang="en-US" sz="1200" kern="1200" baseline="0" dirty="0" smtClean="0">
                <a:solidFill>
                  <a:schemeClr val="tx1"/>
                </a:solidFill>
                <a:effectLst/>
                <a:latin typeface="+mn-lt"/>
                <a:ea typeface="+mn-ea"/>
                <a:cs typeface="+mn-cs"/>
              </a:rPr>
              <a:t> next steps (manage closely; keep satisfied; keep informed; monitor)</a:t>
            </a:r>
            <a:endParaRPr lang="en-US" sz="1200" kern="1200" dirty="0" smtClean="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86AD22C-FD2B-A843-A173-34B26087FF89}" type="slidenum">
              <a:rPr lang="en-US" smtClean="0"/>
              <a:t>26</a:t>
            </a:fld>
            <a:endParaRPr lang="en-US" dirty="0"/>
          </a:p>
        </p:txBody>
      </p:sp>
    </p:spTree>
    <p:extLst>
      <p:ext uri="{BB962C8B-B14F-4D97-AF65-F5344CB8AC3E}">
        <p14:creationId xmlns:p14="http://schemas.microsoft.com/office/powerpoint/2010/main" val="2629652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AD22C-FD2B-A843-A173-34B26087FF89}" type="slidenum">
              <a:rPr lang="en-US" smtClean="0"/>
              <a:t>27</a:t>
            </a:fld>
            <a:endParaRPr lang="en-US" dirty="0"/>
          </a:p>
        </p:txBody>
      </p:sp>
    </p:spTree>
    <p:extLst>
      <p:ext uri="{BB962C8B-B14F-4D97-AF65-F5344CB8AC3E}">
        <p14:creationId xmlns:p14="http://schemas.microsoft.com/office/powerpoint/2010/main" val="1815572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pPr>
              <a:defRPr/>
            </a:pPr>
            <a:fld id="{068FEA37-2F3B-4DE5-A52E-30A5FA92729E}" type="datetime5">
              <a:rPr lang="en-US" smtClean="0"/>
              <a:pPr>
                <a:defRPr/>
              </a:pPr>
              <a:t>28-Oct-14</a:t>
            </a:fld>
            <a:endParaRPr lang="en-US"/>
          </a:p>
        </p:txBody>
      </p:sp>
      <p:sp>
        <p:nvSpPr>
          <p:cNvPr id="5" name="Footer Placeholder 4"/>
          <p:cNvSpPr>
            <a:spLocks noGrp="1"/>
          </p:cNvSpPr>
          <p:nvPr>
            <p:ph type="ftr" sz="quarter" idx="11"/>
          </p:nvPr>
        </p:nvSpPr>
        <p:spPr/>
        <p:txBody>
          <a:bodyPr/>
          <a:lstStyle/>
          <a:p>
            <a:pPr>
              <a:defRPr/>
            </a:pPr>
            <a:r>
              <a:rPr lang="en-US" smtClean="0"/>
              <a:t>© 2005 Tides Inc. &amp; Tides Shared Spaces</a:t>
            </a:r>
            <a:endParaRPr lang="en-US"/>
          </a:p>
        </p:txBody>
      </p:sp>
      <p:sp>
        <p:nvSpPr>
          <p:cNvPr id="6" name="Slide Number Placeholder 5"/>
          <p:cNvSpPr>
            <a:spLocks noGrp="1"/>
          </p:cNvSpPr>
          <p:nvPr>
            <p:ph type="sldNum" sz="quarter" idx="12"/>
          </p:nvPr>
        </p:nvSpPr>
        <p:spPr/>
        <p:txBody>
          <a:bodyPr/>
          <a:lstStyle/>
          <a:p>
            <a:pPr>
              <a:defRPr/>
            </a:pPr>
            <a:fld id="{34E62FED-E928-4C06-8D6D-CD8C88993BCF}" type="slidenum">
              <a:rPr lang="en-US" smtClean="0"/>
              <a:pPr>
                <a:defRPr/>
              </a:pPr>
              <a:t>29</a:t>
            </a:fld>
            <a:endParaRPr lang="en-US"/>
          </a:p>
        </p:txBody>
      </p:sp>
    </p:spTree>
    <p:extLst>
      <p:ext uri="{BB962C8B-B14F-4D97-AF65-F5344CB8AC3E}">
        <p14:creationId xmlns:p14="http://schemas.microsoft.com/office/powerpoint/2010/main" val="168134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What sector are you in? Nonprofit? For-profit? Government?</a:t>
            </a:r>
          </a:p>
          <a:p>
            <a:pPr lvl="0"/>
            <a:r>
              <a:rPr lang="en-US" sz="1200" kern="1200" dirty="0" smtClean="0">
                <a:solidFill>
                  <a:schemeClr val="tx1"/>
                </a:solidFill>
                <a:effectLst/>
                <a:latin typeface="+mn-lt"/>
                <a:ea typeface="+mn-ea"/>
                <a:cs typeface="+mn-cs"/>
              </a:rPr>
              <a:t>How many of you are EDs? Board members? Program staff? Operations? Consultants? Other?</a:t>
            </a:r>
          </a:p>
          <a:p>
            <a:pPr lvl="0"/>
            <a:r>
              <a:rPr lang="en-US" sz="1200" kern="1200" dirty="0" smtClean="0">
                <a:solidFill>
                  <a:schemeClr val="tx1"/>
                </a:solidFill>
                <a:effectLst/>
                <a:latin typeface="+mn-lt"/>
                <a:ea typeface="+mn-ea"/>
                <a:cs typeface="+mn-cs"/>
              </a:rPr>
              <a:t>How many organizations already own real estate?</a:t>
            </a:r>
          </a:p>
          <a:p>
            <a:pPr lvl="0"/>
            <a:r>
              <a:rPr lang="en-US" sz="1200" kern="1200" dirty="0" smtClean="0">
                <a:solidFill>
                  <a:schemeClr val="tx1"/>
                </a:solidFill>
                <a:effectLst/>
                <a:latin typeface="+mn-lt"/>
                <a:ea typeface="+mn-ea"/>
                <a:cs typeface="+mn-cs"/>
              </a:rPr>
              <a:t>How many of you are thinking of a real estate project?</a:t>
            </a:r>
          </a:p>
          <a:p>
            <a:pPr lvl="0"/>
            <a:r>
              <a:rPr lang="en-US" sz="1200" kern="1200" dirty="0" smtClean="0">
                <a:solidFill>
                  <a:schemeClr val="tx1"/>
                </a:solidFill>
                <a:effectLst/>
                <a:latin typeface="+mn-lt"/>
                <a:ea typeface="+mn-ea"/>
                <a:cs typeface="+mn-cs"/>
              </a:rPr>
              <a:t>How many are thinking about shared space? Shared staffing?</a:t>
            </a:r>
          </a:p>
          <a:p>
            <a:pPr lvl="0"/>
            <a:r>
              <a:rPr lang="en-US" sz="1200" kern="1200" dirty="0" smtClean="0">
                <a:solidFill>
                  <a:schemeClr val="tx1"/>
                </a:solidFill>
                <a:effectLst/>
                <a:latin typeface="+mn-lt"/>
                <a:ea typeface="+mn-ea"/>
                <a:cs typeface="+mn-cs"/>
              </a:rPr>
              <a:t>What do you want to get out of this session?  Top three questions.</a:t>
            </a:r>
          </a:p>
          <a:p>
            <a:endParaRPr lang="en-US" baseline="0" dirty="0" smtClean="0"/>
          </a:p>
        </p:txBody>
      </p:sp>
      <p:sp>
        <p:nvSpPr>
          <p:cNvPr id="4" name="Date Placeholder 3"/>
          <p:cNvSpPr>
            <a:spLocks noGrp="1"/>
          </p:cNvSpPr>
          <p:nvPr>
            <p:ph type="dt" idx="10"/>
          </p:nvPr>
        </p:nvSpPr>
        <p:spPr/>
        <p:txBody>
          <a:bodyPr/>
          <a:lstStyle/>
          <a:p>
            <a:pPr>
              <a:defRPr/>
            </a:pPr>
            <a:fld id="{068FEA37-2F3B-4DE5-A52E-30A5FA92729E}" type="datetime5">
              <a:rPr lang="en-US" smtClean="0"/>
              <a:pPr>
                <a:defRPr/>
              </a:pPr>
              <a:t>28-Oct-14</a:t>
            </a:fld>
            <a:endParaRPr lang="en-US"/>
          </a:p>
        </p:txBody>
      </p:sp>
      <p:sp>
        <p:nvSpPr>
          <p:cNvPr id="5" name="Footer Placeholder 4"/>
          <p:cNvSpPr>
            <a:spLocks noGrp="1"/>
          </p:cNvSpPr>
          <p:nvPr>
            <p:ph type="ftr" sz="quarter" idx="11"/>
          </p:nvPr>
        </p:nvSpPr>
        <p:spPr/>
        <p:txBody>
          <a:bodyPr/>
          <a:lstStyle/>
          <a:p>
            <a:pPr>
              <a:defRPr/>
            </a:pPr>
            <a:r>
              <a:rPr lang="en-US" smtClean="0"/>
              <a:t>© 2005 Tides Inc. &amp; Tides Shared Spaces</a:t>
            </a:r>
            <a:endParaRPr lang="en-US"/>
          </a:p>
        </p:txBody>
      </p:sp>
      <p:sp>
        <p:nvSpPr>
          <p:cNvPr id="6" name="Slide Number Placeholder 5"/>
          <p:cNvSpPr>
            <a:spLocks noGrp="1"/>
          </p:cNvSpPr>
          <p:nvPr>
            <p:ph type="sldNum" sz="quarter" idx="12"/>
          </p:nvPr>
        </p:nvSpPr>
        <p:spPr/>
        <p:txBody>
          <a:bodyPr/>
          <a:lstStyle/>
          <a:p>
            <a:pPr>
              <a:defRPr/>
            </a:pPr>
            <a:fld id="{34E62FED-E928-4C06-8D6D-CD8C88993BCF}" type="slidenum">
              <a:rPr lang="en-US" smtClean="0"/>
              <a:pPr>
                <a:defRPr/>
              </a:pPr>
              <a:t>6</a:t>
            </a:fld>
            <a:endParaRPr lang="en-US"/>
          </a:p>
        </p:txBody>
      </p:sp>
    </p:spTree>
    <p:extLst>
      <p:ext uri="{BB962C8B-B14F-4D97-AF65-F5344CB8AC3E}">
        <p14:creationId xmlns:p14="http://schemas.microsoft.com/office/powerpoint/2010/main" val="92531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Nonprofit centers come in all shapes and sizes and serve many different kinds of communities. All centers, however, share three basic features</a:t>
            </a:r>
          </a:p>
          <a:p>
            <a:pPr>
              <a:spcBef>
                <a:spcPct val="0"/>
              </a:spcBef>
            </a:pPr>
            <a:endParaRPr lang="en-US"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smtClean="0">
                <a:latin typeface="Calibri" pitchFamily="34" charset="0"/>
              </a:rPr>
              <a:t>What are we really talking</a:t>
            </a:r>
            <a:r>
              <a:rPr lang="en-US" sz="1200" b="1" i="0" baseline="0" dirty="0" smtClean="0">
                <a:latin typeface="Calibri" pitchFamily="34" charset="0"/>
              </a:rPr>
              <a:t> about?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i="0" dirty="0" smtClean="0">
                <a:latin typeface="Calibri" pitchFamily="34" charset="0"/>
              </a:rPr>
              <a:t>The collaborative use of space and resources across traditional organizational boundaries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i="0" dirty="0" smtClean="0">
                <a:latin typeface="Calibri" pitchFamily="34" charset="0"/>
              </a:rPr>
              <a:t>Creating a network among collaborating partners</a:t>
            </a:r>
            <a:r>
              <a:rPr lang="en-US" sz="1200" i="0" baseline="0" dirty="0" smtClean="0">
                <a:latin typeface="Calibri" pitchFamily="34" charset="0"/>
              </a:rPr>
              <a:t> to create value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i="0" baseline="0" dirty="0" smtClean="0">
                <a:latin typeface="Calibri" pitchFamily="34" charset="0"/>
              </a:rPr>
              <a:t>Powerful shift in thinking away from independent organizations operating in isolation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i="0" baseline="0" dirty="0" smtClean="0">
                <a:latin typeface="Calibri" pitchFamily="34" charset="0"/>
              </a:rPr>
              <a:t>A new model for funding: may involve earned income; subsidized rent; shared administrative expenses</a:t>
            </a:r>
            <a:endParaRPr lang="en-US" altLang="en-US" dirty="0" smtClean="0"/>
          </a:p>
          <a:p>
            <a:pPr>
              <a:spcBef>
                <a:spcPct val="0"/>
              </a:spcBef>
            </a:pPr>
            <a:endParaRPr lang="en-US" altLang="en-US" dirty="0" smtClean="0"/>
          </a:p>
        </p:txBody>
      </p:sp>
      <p:sp>
        <p:nvSpPr>
          <p:cNvPr id="880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CC4A6F0-0E7A-4C18-94BC-5DD604CB8CB8}" type="slidenum">
              <a:rPr lang="en-US" altLang="en-US"/>
              <a:pPr/>
              <a:t>7</a:t>
            </a:fld>
            <a:endParaRPr lang="en-US" altLang="en-US"/>
          </a:p>
        </p:txBody>
      </p:sp>
    </p:spTree>
    <p:extLst>
      <p:ext uri="{BB962C8B-B14F-4D97-AF65-F5344CB8AC3E}">
        <p14:creationId xmlns:p14="http://schemas.microsoft.com/office/powerpoint/2010/main" val="4005753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Anything</a:t>
            </a:r>
            <a:r>
              <a:rPr lang="en-US" baseline="0" dirty="0" smtClean="0"/>
              <a:t> that is not uniquely designed for mission-related activities has potential to be shared.</a:t>
            </a:r>
          </a:p>
          <a:p>
            <a:endParaRPr lang="en-US" baseline="0" dirty="0" smtClean="0"/>
          </a:p>
          <a:p>
            <a:r>
              <a:rPr lang="en-US" dirty="0" smtClean="0">
                <a:latin typeface="Arial" pitchFamily="-72" charset="0"/>
              </a:rPr>
              <a:t>For example, at the Cambridge Innovation Center, organizations can share technology equipment and services that align with the type of space rented. All have internet. Some have video conferencing, hard wired phone lines. Level of commitment depends - customized.</a:t>
            </a:r>
          </a:p>
          <a:p>
            <a:endParaRPr lang="en-US" dirty="0" smtClean="0"/>
          </a:p>
          <a:p>
            <a:pPr>
              <a:spcBef>
                <a:spcPct val="0"/>
              </a:spcBef>
            </a:pPr>
            <a:endParaRPr lang="en-US" altLang="en-US" dirty="0" smtClean="0"/>
          </a:p>
        </p:txBody>
      </p:sp>
      <p:sp>
        <p:nvSpPr>
          <p:cNvPr id="890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898223-59C2-40F1-B288-E61E845067F5}" type="slidenum">
              <a:rPr lang="en-US" altLang="en-US"/>
              <a:pPr/>
              <a:t>8</a:t>
            </a:fld>
            <a:endParaRPr lang="en-US" altLang="en-US"/>
          </a:p>
        </p:txBody>
      </p:sp>
    </p:spTree>
    <p:extLst>
      <p:ext uri="{BB962C8B-B14F-4D97-AF65-F5344CB8AC3E}">
        <p14:creationId xmlns:p14="http://schemas.microsoft.com/office/powerpoint/2010/main" val="225795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dirty="0" smtClean="0"/>
              <a:t>Shared services: </a:t>
            </a:r>
          </a:p>
          <a:p>
            <a:r>
              <a:rPr lang="en-US" sz="1200" dirty="0" smtClean="0"/>
              <a:t>Reception, administration</a:t>
            </a:r>
          </a:p>
          <a:p>
            <a:r>
              <a:rPr lang="en-US" sz="1200" dirty="0" smtClean="0"/>
              <a:t>Financial management</a:t>
            </a:r>
          </a:p>
          <a:p>
            <a:r>
              <a:rPr lang="en-US" sz="1200" dirty="0" smtClean="0"/>
              <a:t>Human resources</a:t>
            </a:r>
          </a:p>
          <a:p>
            <a:r>
              <a:rPr lang="en-US" sz="1200" dirty="0" smtClean="0"/>
              <a:t>IT services</a:t>
            </a:r>
          </a:p>
          <a:p>
            <a:r>
              <a:rPr lang="en-US" sz="1200" dirty="0" smtClean="0"/>
              <a:t>Marketing &amp; communications</a:t>
            </a:r>
          </a:p>
          <a:p>
            <a:r>
              <a:rPr lang="en-US" sz="1200" dirty="0" smtClean="0"/>
              <a:t>Lobbying</a:t>
            </a:r>
          </a:p>
          <a:p>
            <a:pPr marL="0" marR="0" indent="0" algn="l" defTabSz="457200" rtl="0" eaLnBrk="1" fontAlgn="auto" latinLnBrk="0" hangingPunct="1">
              <a:lnSpc>
                <a:spcPct val="100000"/>
              </a:lnSpc>
              <a:spcBef>
                <a:spcPct val="0"/>
              </a:spcBef>
              <a:spcAft>
                <a:spcPts val="0"/>
              </a:spcAft>
              <a:buClrTx/>
              <a:buSzTx/>
              <a:buFontTx/>
              <a:buNone/>
              <a:tabLst/>
              <a:defRPr/>
            </a:pPr>
            <a:r>
              <a:rPr lang="en-US" sz="1200" dirty="0" smtClean="0"/>
              <a:t>Fundraising/grant-writing</a:t>
            </a:r>
          </a:p>
          <a:p>
            <a:pPr>
              <a:spcBef>
                <a:spcPct val="0"/>
              </a:spcBef>
            </a:pPr>
            <a:endParaRPr lang="en-US"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25A2EE1-A2B6-47DF-884A-F304B49EA264}" type="slidenum">
              <a:rPr lang="en-US" altLang="en-US"/>
              <a:pPr/>
              <a:t>9</a:t>
            </a:fld>
            <a:endParaRPr lang="en-US" altLang="en-US"/>
          </a:p>
        </p:txBody>
      </p:sp>
    </p:spTree>
    <p:extLst>
      <p:ext uri="{BB962C8B-B14F-4D97-AF65-F5344CB8AC3E}">
        <p14:creationId xmlns:p14="http://schemas.microsoft.com/office/powerpoint/2010/main" val="2714819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Service</a:t>
            </a:r>
            <a:r>
              <a:rPr lang="en-US" baseline="0" dirty="0" smtClean="0"/>
              <a:t> centers: serve a specific population, like a one-stop center, provides direct services</a:t>
            </a:r>
          </a:p>
          <a:p>
            <a:r>
              <a:rPr lang="en-US" baseline="0" dirty="0" smtClean="0"/>
              <a:t>Theme centers: arts, environment or other</a:t>
            </a:r>
          </a:p>
          <a:p>
            <a:r>
              <a:rPr lang="en-US" baseline="0" dirty="0" smtClean="0"/>
              <a:t>Multi-sector – serves all kinds of organizations</a:t>
            </a:r>
            <a:endParaRPr lang="en-US" dirty="0"/>
          </a:p>
        </p:txBody>
      </p:sp>
      <p:sp>
        <p:nvSpPr>
          <p:cNvPr id="4" name="Slide Number Placeholder 3"/>
          <p:cNvSpPr>
            <a:spLocks noGrp="1"/>
          </p:cNvSpPr>
          <p:nvPr>
            <p:ph type="sldNum" sz="quarter" idx="10"/>
          </p:nvPr>
        </p:nvSpPr>
        <p:spPr/>
        <p:txBody>
          <a:bodyPr/>
          <a:lstStyle/>
          <a:p>
            <a:fld id="{6E8EF09D-EA03-4708-97B4-41AE148AEEB4}" type="slidenum">
              <a:rPr lang="en-US" smtClean="0"/>
              <a:pPr/>
              <a:t>10</a:t>
            </a:fld>
            <a:endParaRPr lang="en-US" dirty="0"/>
          </a:p>
        </p:txBody>
      </p:sp>
    </p:spTree>
    <p:extLst>
      <p:ext uri="{BB962C8B-B14F-4D97-AF65-F5344CB8AC3E}">
        <p14:creationId xmlns:p14="http://schemas.microsoft.com/office/powerpoint/2010/main" val="1086390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72" charset="0"/>
              </a:rPr>
              <a:t>Shared resources can be small in scope around non-core activities</a:t>
            </a:r>
          </a:p>
          <a:p>
            <a:pPr marL="174982" indent="-174982">
              <a:buFont typeface="Arial"/>
              <a:buChar char="•"/>
            </a:pPr>
            <a:r>
              <a:rPr lang="en-US" sz="1000" dirty="0">
                <a:latin typeface="Arial" pitchFamily="-72" charset="0"/>
              </a:rPr>
              <a:t>Non threatening</a:t>
            </a:r>
          </a:p>
          <a:p>
            <a:pPr marL="174982" indent="-174982">
              <a:buFont typeface="Arial"/>
              <a:buChar char="•"/>
            </a:pPr>
            <a:r>
              <a:rPr lang="en-US" sz="1000" dirty="0">
                <a:latin typeface="Arial" pitchFamily="-72" charset="0"/>
              </a:rPr>
              <a:t>Simple outsource decision</a:t>
            </a:r>
          </a:p>
          <a:p>
            <a:pPr marL="174982" indent="-174982">
              <a:buFont typeface="Arial"/>
              <a:buChar char="•"/>
            </a:pPr>
            <a:r>
              <a:rPr lang="en-US" sz="1000" dirty="0">
                <a:latin typeface="Arial" pitchFamily="-72" charset="0"/>
              </a:rPr>
              <a:t>Easy to finance and enter into</a:t>
            </a:r>
          </a:p>
          <a:p>
            <a:pPr marL="174982" indent="-174982">
              <a:buFont typeface="Arial"/>
              <a:buChar char="•"/>
            </a:pPr>
            <a:r>
              <a:rPr lang="en-US" sz="1000" dirty="0">
                <a:latin typeface="Arial" pitchFamily="-72" charset="0"/>
              </a:rPr>
              <a:t>Simple contractual relationship</a:t>
            </a:r>
          </a:p>
          <a:p>
            <a:endParaRPr lang="en-US" dirty="0" smtClean="0">
              <a:latin typeface="Arial" pitchFamily="-72" charset="0"/>
            </a:endParaRPr>
          </a:p>
          <a:p>
            <a:r>
              <a:rPr lang="en-US" dirty="0" smtClean="0">
                <a:latin typeface="Arial" pitchFamily="-72" charset="0"/>
              </a:rPr>
              <a:t>Shared resources can be a very big organizational change effort. Requires </a:t>
            </a:r>
          </a:p>
          <a:p>
            <a:pPr marL="174982" indent="-174982">
              <a:buFont typeface="Arial"/>
              <a:buChar char="•"/>
            </a:pPr>
            <a:r>
              <a:rPr lang="en-US" dirty="0" smtClean="0">
                <a:latin typeface="Arial" pitchFamily="-72" charset="0"/>
              </a:rPr>
              <a:t>Careful planning</a:t>
            </a:r>
          </a:p>
          <a:p>
            <a:pPr marL="174982" indent="-174982">
              <a:buFont typeface="Arial"/>
              <a:buChar char="•"/>
            </a:pPr>
            <a:r>
              <a:rPr lang="en-US" dirty="0" smtClean="0">
                <a:latin typeface="Arial" pitchFamily="-72" charset="0"/>
              </a:rPr>
              <a:t>Considerable commitment</a:t>
            </a:r>
          </a:p>
          <a:p>
            <a:pPr marL="174982" indent="-174982">
              <a:buFont typeface="Arial"/>
              <a:buChar char="•"/>
            </a:pPr>
            <a:r>
              <a:rPr lang="en-US" dirty="0" smtClean="0">
                <a:latin typeface="Arial" pitchFamily="-72" charset="0"/>
              </a:rPr>
              <a:t>Different philosophy for control and accountability </a:t>
            </a:r>
          </a:p>
          <a:p>
            <a:pPr marL="174982" indent="-174982">
              <a:buFont typeface="Arial"/>
              <a:buChar char="•"/>
            </a:pPr>
            <a:r>
              <a:rPr lang="en-US" dirty="0" smtClean="0">
                <a:latin typeface="Arial" pitchFamily="-72" charset="0"/>
              </a:rPr>
              <a:t>Investment - time, people, money, reputation</a:t>
            </a:r>
          </a:p>
          <a:p>
            <a:pPr marL="174982" indent="-174982">
              <a:buFont typeface="Arial"/>
              <a:buChar char="•"/>
            </a:pPr>
            <a:r>
              <a:rPr lang="en-US" dirty="0" smtClean="0">
                <a:latin typeface="Arial" pitchFamily="-72" charset="0"/>
              </a:rPr>
              <a:t>Complicated financing allocations</a:t>
            </a:r>
            <a:endParaRPr lang="en-US" b="1" dirty="0" smtClean="0">
              <a:latin typeface="Arial" pitchFamily="-72" charset="0"/>
            </a:endParaRPr>
          </a:p>
          <a:p>
            <a:endParaRPr lang="en-US" sz="1000" dirty="0">
              <a:latin typeface="Arial" pitchFamily="-72" charset="0"/>
            </a:endParaRPr>
          </a:p>
          <a:p>
            <a:r>
              <a:rPr lang="en-US" sz="1000" dirty="0">
                <a:latin typeface="Arial" pitchFamily="-72" charset="0"/>
              </a:rPr>
              <a:t>High level of trust typically built over time with shared positive experiences</a:t>
            </a:r>
          </a:p>
          <a:p>
            <a:endParaRPr lang="en-US" sz="1000" dirty="0">
              <a:latin typeface="Arial" pitchFamily="-72" charset="0"/>
            </a:endParaRPr>
          </a:p>
          <a:p>
            <a:r>
              <a:rPr lang="en-US" sz="1000" b="1" dirty="0">
                <a:latin typeface="Arial" pitchFamily="-72" charset="0"/>
              </a:rPr>
              <a:t>QUESTION TO PARTICIPANTS:  </a:t>
            </a:r>
            <a:r>
              <a:rPr lang="en-US" sz="1000" dirty="0">
                <a:latin typeface="Arial" pitchFamily="-72" charset="0"/>
              </a:rPr>
              <a:t>Look again at this spectrum of shared services and associated levels of trust</a:t>
            </a:r>
          </a:p>
          <a:p>
            <a:pPr marL="174982" indent="-174982">
              <a:buFont typeface="Arial"/>
              <a:buChar char="•"/>
            </a:pPr>
            <a:r>
              <a:rPr lang="en-US" sz="1000" dirty="0">
                <a:latin typeface="Arial" pitchFamily="-72" charset="0"/>
              </a:rPr>
              <a:t>Where is your organization now?</a:t>
            </a:r>
          </a:p>
          <a:p>
            <a:pPr marL="174982" indent="-174982">
              <a:buFont typeface="Arial"/>
              <a:buChar char="•"/>
            </a:pPr>
            <a:r>
              <a:rPr lang="en-US" sz="1000" dirty="0">
                <a:latin typeface="Arial" pitchFamily="-72" charset="0"/>
              </a:rPr>
              <a:t>Where do you want your organization to be in 5 years, why? </a:t>
            </a:r>
          </a:p>
          <a:p>
            <a:endParaRPr lang="en-US" sz="1000" dirty="0">
              <a:latin typeface="Arial" pitchFamily="-72" charset="0"/>
            </a:endParaRPr>
          </a:p>
          <a:p>
            <a:endParaRPr lang="en-US" dirty="0"/>
          </a:p>
        </p:txBody>
      </p:sp>
      <p:sp>
        <p:nvSpPr>
          <p:cNvPr id="4" name="Slide Number Placeholder 3"/>
          <p:cNvSpPr>
            <a:spLocks noGrp="1"/>
          </p:cNvSpPr>
          <p:nvPr>
            <p:ph type="sldNum" sz="quarter" idx="10"/>
          </p:nvPr>
        </p:nvSpPr>
        <p:spPr/>
        <p:txBody>
          <a:bodyPr/>
          <a:lstStyle/>
          <a:p>
            <a:fld id="{186AD22C-FD2B-A843-A173-34B26087FF89}" type="slidenum">
              <a:rPr lang="en-US" smtClean="0"/>
              <a:t>11</a:t>
            </a:fld>
            <a:endParaRPr lang="en-US"/>
          </a:p>
        </p:txBody>
      </p:sp>
    </p:spTree>
    <p:extLst>
      <p:ext uri="{BB962C8B-B14F-4D97-AF65-F5344CB8AC3E}">
        <p14:creationId xmlns:p14="http://schemas.microsoft.com/office/powerpoint/2010/main" val="4083358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84275" y="698500"/>
            <a:ext cx="4654550" cy="3490913"/>
          </a:xfrm>
          <a:ln/>
        </p:spPr>
      </p:sp>
      <p:sp>
        <p:nvSpPr>
          <p:cNvPr id="30723" name="Notes Placeholder 2"/>
          <p:cNvSpPr>
            <a:spLocks noGrp="1"/>
          </p:cNvSpPr>
          <p:nvPr>
            <p:ph type="body" idx="1"/>
          </p:nvPr>
        </p:nvSpPr>
        <p:spPr>
          <a:noFill/>
          <a:ln/>
        </p:spPr>
        <p:txBody>
          <a:bodyPr/>
          <a:lstStyle/>
          <a:p>
            <a:r>
              <a:rPr lang="en-US" sz="1200" b="0" i="0" kern="1200" dirty="0" smtClean="0">
                <a:solidFill>
                  <a:schemeClr val="tx1"/>
                </a:solidFill>
                <a:effectLst/>
                <a:latin typeface="+mn-lt"/>
                <a:ea typeface="+mn-ea"/>
                <a:cs typeface="+mn-cs"/>
              </a:rPr>
              <a:t>In 2010 </a:t>
            </a:r>
            <a:r>
              <a:rPr lang="en-US" sz="1200" b="0" i="0" kern="1200" dirty="0" err="1" smtClean="0">
                <a:solidFill>
                  <a:schemeClr val="tx1"/>
                </a:solidFill>
                <a:effectLst/>
                <a:latin typeface="+mn-lt"/>
                <a:ea typeface="+mn-ea"/>
                <a:cs typeface="+mn-cs"/>
              </a:rPr>
              <a:t>Fenix</a:t>
            </a:r>
            <a:r>
              <a:rPr lang="en-US" sz="1200" b="0" i="0" kern="1200" dirty="0" smtClean="0">
                <a:solidFill>
                  <a:schemeClr val="tx1"/>
                </a:solidFill>
                <a:effectLst/>
                <a:latin typeface="+mn-lt"/>
                <a:ea typeface="+mn-ea"/>
                <a:cs typeface="+mn-cs"/>
              </a:rPr>
              <a:t> acquired a 3-floor, 4300 square foot building in downtown Framingham, MA zoned for commercial office space.  </a:t>
            </a:r>
          </a:p>
          <a:p>
            <a:pPr marL="171450" indent="-171450">
              <a:buFont typeface="Arial"/>
              <a:buChar char="•"/>
            </a:pPr>
            <a:r>
              <a:rPr lang="en-US" sz="1200" b="0" i="0" kern="1200" dirty="0" smtClean="0">
                <a:solidFill>
                  <a:schemeClr val="tx1"/>
                </a:solidFill>
                <a:effectLst/>
                <a:latin typeface="+mn-lt"/>
                <a:ea typeface="+mn-ea"/>
                <a:cs typeface="+mn-cs"/>
              </a:rPr>
              <a:t>Located in residential neighborhood, </a:t>
            </a:r>
            <a:r>
              <a:rPr lang="en-US" sz="1200" b="0" i="0" kern="1200" dirty="0" err="1" smtClean="0">
                <a:solidFill>
                  <a:schemeClr val="tx1"/>
                </a:solidFill>
                <a:effectLst/>
                <a:latin typeface="+mn-lt"/>
                <a:ea typeface="+mn-ea"/>
                <a:cs typeface="+mn-cs"/>
              </a:rPr>
              <a:t>victorian</a:t>
            </a:r>
            <a:r>
              <a:rPr lang="en-US" sz="1200" b="0" i="0" kern="1200" dirty="0" smtClean="0">
                <a:solidFill>
                  <a:schemeClr val="tx1"/>
                </a:solidFill>
                <a:effectLst/>
                <a:latin typeface="+mn-lt"/>
                <a:ea typeface="+mn-ea"/>
                <a:cs typeface="+mn-cs"/>
              </a:rPr>
              <a:t> building</a:t>
            </a:r>
          </a:p>
          <a:p>
            <a:pPr marL="171450" indent="-171450">
              <a:buFont typeface="Arial"/>
              <a:buChar char="•"/>
            </a:pPr>
            <a:r>
              <a:rPr lang="en-US" sz="1200" b="0" i="0" kern="1200" dirty="0" smtClean="0">
                <a:solidFill>
                  <a:schemeClr val="tx1"/>
                </a:solidFill>
                <a:effectLst/>
                <a:latin typeface="+mn-lt"/>
                <a:ea typeface="+mn-ea"/>
                <a:cs typeface="+mn-cs"/>
              </a:rPr>
              <a:t>Houses 7 non-profits serving the Metro-West communities</a:t>
            </a:r>
          </a:p>
          <a:p>
            <a:pPr marL="171450" indent="-171450">
              <a:buFont typeface="Arial"/>
              <a:buChar char="•"/>
            </a:pPr>
            <a:r>
              <a:rPr lang="en-US" sz="1200" b="0" i="0" kern="1200" dirty="0" smtClean="0">
                <a:solidFill>
                  <a:schemeClr val="tx1"/>
                </a:solidFill>
                <a:effectLst/>
                <a:latin typeface="+mn-lt"/>
                <a:ea typeface="+mn-ea"/>
                <a:cs typeface="+mn-cs"/>
              </a:rPr>
              <a:t>Rented is well below market prices (approximately 50%).  </a:t>
            </a:r>
          </a:p>
          <a:p>
            <a:pPr marL="171450" indent="-171450">
              <a:buFont typeface="Arial"/>
              <a:buChar char="•"/>
            </a:pPr>
            <a:r>
              <a:rPr lang="en-US" sz="1200" b="0" i="0" kern="1200" dirty="0" smtClean="0">
                <a:solidFill>
                  <a:schemeClr val="tx1"/>
                </a:solidFill>
                <a:effectLst/>
                <a:latin typeface="+mn-lt"/>
                <a:ea typeface="+mn-ea"/>
                <a:cs typeface="+mn-cs"/>
              </a:rPr>
              <a:t>Rent includes common conference room and internet access</a:t>
            </a:r>
          </a:p>
          <a:p>
            <a:pPr marL="0" indent="0">
              <a:buFont typeface="Arial"/>
              <a:buNone/>
            </a:pPr>
            <a:endParaRPr lang="en-US" sz="1200" b="0" i="0" kern="1200" dirty="0" smtClean="0">
              <a:solidFill>
                <a:schemeClr val="tx1"/>
              </a:solidFill>
              <a:effectLst/>
              <a:latin typeface="+mn-lt"/>
              <a:ea typeface="+mn-ea"/>
              <a:cs typeface="+mn-cs"/>
            </a:endParaRPr>
          </a:p>
          <a:p>
            <a:pPr marL="0" indent="0">
              <a:buFont typeface="Arial"/>
              <a:buNone/>
            </a:pPr>
            <a:r>
              <a:rPr lang="en-US" sz="1200" kern="1200" dirty="0" smtClean="0">
                <a:solidFill>
                  <a:schemeClr val="tx1"/>
                </a:solidFill>
                <a:effectLst/>
                <a:latin typeface="+mn-lt"/>
                <a:ea typeface="+mn-ea"/>
                <a:cs typeface="+mn-cs"/>
              </a:rPr>
              <a:t>Personal connections led the owner to </a:t>
            </a:r>
            <a:r>
              <a:rPr lang="en-US" sz="1200" kern="1200" dirty="0" err="1" smtClean="0">
                <a:solidFill>
                  <a:schemeClr val="tx1"/>
                </a:solidFill>
                <a:effectLst/>
                <a:latin typeface="+mn-lt"/>
                <a:ea typeface="+mn-ea"/>
                <a:cs typeface="+mn-cs"/>
              </a:rPr>
              <a:t>Metrowest</a:t>
            </a:r>
            <a:r>
              <a:rPr lang="en-US" sz="1200" kern="1200" dirty="0" smtClean="0">
                <a:solidFill>
                  <a:schemeClr val="tx1"/>
                </a:solidFill>
                <a:effectLst/>
                <a:latin typeface="+mn-lt"/>
                <a:ea typeface="+mn-ea"/>
                <a:cs typeface="+mn-cs"/>
              </a:rPr>
              <a:t> Nonprofit Network. MWNN acted as marketing partner to help get word out to local nonprofits about space.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Original vision for shared space, equipment and conference room. When 2 organizations rented the entire first and second floors the shared space concept changed.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Third floor houses 5 small organizations </a:t>
            </a:r>
          </a:p>
          <a:p>
            <a:pPr marL="171450" indent="-171450">
              <a:buFont typeface="Arial"/>
              <a:buChar char="•"/>
            </a:pPr>
            <a:r>
              <a:rPr lang="en-US" sz="1200" kern="1200" dirty="0" smtClean="0">
                <a:solidFill>
                  <a:schemeClr val="tx1"/>
                </a:solidFill>
                <a:effectLst/>
                <a:latin typeface="+mn-lt"/>
                <a:ea typeface="+mn-ea"/>
                <a:cs typeface="+mn-cs"/>
              </a:rPr>
              <a:t>Rental terms are negotiated;</a:t>
            </a:r>
            <a:r>
              <a:rPr lang="en-US" sz="1200" kern="1200" baseline="0" dirty="0" smtClean="0">
                <a:solidFill>
                  <a:schemeClr val="tx1"/>
                </a:solidFill>
                <a:effectLst/>
                <a:latin typeface="+mn-lt"/>
                <a:ea typeface="+mn-ea"/>
                <a:cs typeface="+mn-cs"/>
              </a:rPr>
              <a:t> y</a:t>
            </a:r>
            <a:r>
              <a:rPr lang="en-US" sz="1200" kern="1200" dirty="0" smtClean="0">
                <a:solidFill>
                  <a:schemeClr val="tx1"/>
                </a:solidFill>
                <a:effectLst/>
                <a:latin typeface="+mn-lt"/>
                <a:ea typeface="+mn-ea"/>
                <a:cs typeface="+mn-cs"/>
              </a:rPr>
              <a:t>ear to year lease agreements </a:t>
            </a:r>
          </a:p>
          <a:p>
            <a:pPr marL="171450" indent="-171450">
              <a:buFont typeface="Arial"/>
              <a:buChar char="•"/>
            </a:pPr>
            <a:r>
              <a:rPr lang="en-US" sz="1200" kern="1200" dirty="0" smtClean="0">
                <a:solidFill>
                  <a:schemeClr val="tx1"/>
                </a:solidFill>
                <a:effectLst/>
                <a:latin typeface="+mn-lt"/>
                <a:ea typeface="+mn-ea"/>
                <a:cs typeface="+mn-cs"/>
              </a:rPr>
              <a:t>Intended for people to not work at home, increase connection and potentially collaboration</a:t>
            </a:r>
          </a:p>
          <a:p>
            <a:pPr marL="171450" indent="-171450">
              <a:buFont typeface="Arial"/>
              <a:buChar char="•"/>
            </a:pPr>
            <a:r>
              <a:rPr lang="en-US" sz="1200" kern="1200" dirty="0" smtClean="0">
                <a:solidFill>
                  <a:schemeClr val="tx1"/>
                </a:solidFill>
                <a:effectLst/>
                <a:latin typeface="+mn-lt"/>
                <a:ea typeface="+mn-ea"/>
                <a:cs typeface="+mn-cs"/>
              </a:rPr>
              <a:t>Challenge to implement though because many organizations are not using space regularly during business hours – small organizations use space more flexibly. </a:t>
            </a:r>
          </a:p>
          <a:p>
            <a:pPr marL="171450" indent="-171450">
              <a:buFont typeface="Arial"/>
              <a:buChar char="•"/>
            </a:pPr>
            <a:r>
              <a:rPr lang="en-US" sz="1200" kern="1200" dirty="0" smtClean="0">
                <a:solidFill>
                  <a:schemeClr val="tx1"/>
                </a:solidFill>
                <a:effectLst/>
                <a:latin typeface="+mn-lt"/>
                <a:ea typeface="+mn-ea"/>
                <a:cs typeface="+mn-cs"/>
              </a:rPr>
              <a:t>Previously talked about sharing copier and coffee maker but not established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Severely reduced rent for smaller organizations.  </a:t>
            </a:r>
          </a:p>
          <a:p>
            <a:endParaRPr lang="en-US" sz="1200" b="0" i="0" kern="1200" dirty="0" smtClean="0">
              <a:solidFill>
                <a:schemeClr val="tx1"/>
              </a:solidFill>
              <a:effectLst/>
              <a:latin typeface="+mn-lt"/>
              <a:ea typeface="+mn-ea"/>
              <a:cs typeface="+mn-cs"/>
            </a:endParaRPr>
          </a:p>
          <a:p>
            <a:r>
              <a:rPr lang="en-US" dirty="0" smtClean="0"/>
              <a:t/>
            </a:r>
            <a:br>
              <a:rPr lang="en-US" dirty="0" smtClean="0"/>
            </a:br>
            <a:r>
              <a:rPr lang="en-US" sz="1200" b="1" i="0" kern="1200" dirty="0" smtClean="0">
                <a:solidFill>
                  <a:schemeClr val="tx1"/>
                </a:solidFill>
                <a:effectLst/>
                <a:latin typeface="+mn-lt"/>
                <a:ea typeface="+mn-ea"/>
                <a:cs typeface="+mn-cs"/>
              </a:rPr>
              <a:t>The following organizations currently occupy the </a:t>
            </a:r>
            <a:r>
              <a:rPr lang="en-US" sz="1200" b="1" i="0" kern="1200" dirty="0" err="1" smtClean="0">
                <a:solidFill>
                  <a:schemeClr val="tx1"/>
                </a:solidFill>
                <a:effectLst/>
                <a:latin typeface="+mn-lt"/>
                <a:ea typeface="+mn-ea"/>
                <a:cs typeface="+mn-cs"/>
              </a:rPr>
              <a:t>Fenix</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Deloss</a:t>
            </a:r>
            <a:r>
              <a:rPr lang="en-US" sz="1200" b="1" i="0" kern="1200" dirty="0" smtClean="0">
                <a:solidFill>
                  <a:schemeClr val="tx1"/>
                </a:solidFill>
                <a:effectLst/>
                <a:latin typeface="+mn-lt"/>
                <a:ea typeface="+mn-ea"/>
                <a:cs typeface="+mn-cs"/>
              </a:rPr>
              <a:t> Building:</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Impact Framingham</a:t>
            </a:r>
            <a:br>
              <a:rPr lang="en-US" sz="1200" b="0" i="0" kern="1200" dirty="0" smtClean="0">
                <a:solidFill>
                  <a:schemeClr val="tx1"/>
                </a:solidFill>
                <a:effectLst/>
                <a:latin typeface="+mn-lt"/>
                <a:ea typeface="+mn-ea"/>
                <a:cs typeface="+mn-cs"/>
              </a:rPr>
            </a:br>
            <a:r>
              <a:rPr lang="en-US" sz="1200" b="1" i="0" u="none" strike="noStrike" kern="1200" dirty="0" smtClean="0">
                <a:solidFill>
                  <a:schemeClr val="tx1"/>
                </a:solidFill>
                <a:effectLst/>
                <a:latin typeface="+mn-lt"/>
                <a:ea typeface="+mn-ea"/>
                <a:cs typeface="+mn-cs"/>
                <a:hlinkClick r:id="rId3"/>
              </a:rPr>
              <a:t>www.impactframingham.org</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ITN Greater Boston</a:t>
            </a:r>
            <a:br>
              <a:rPr lang="en-US" sz="1200" b="0" i="0" kern="1200" dirty="0" smtClean="0">
                <a:solidFill>
                  <a:schemeClr val="tx1"/>
                </a:solidFill>
                <a:effectLst/>
                <a:latin typeface="+mn-lt"/>
                <a:ea typeface="+mn-ea"/>
                <a:cs typeface="+mn-cs"/>
              </a:rPr>
            </a:br>
            <a:r>
              <a:rPr lang="en-US" sz="1200" b="1" i="0" u="none" strike="noStrike" kern="1200" dirty="0" smtClean="0">
                <a:solidFill>
                  <a:schemeClr val="tx1"/>
                </a:solidFill>
                <a:effectLst/>
                <a:latin typeface="+mn-lt"/>
                <a:ea typeface="+mn-ea"/>
                <a:cs typeface="+mn-cs"/>
                <a:hlinkClick r:id="rId4"/>
              </a:rPr>
              <a:t>www.itngreaterboston.org</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Jeff's Place</a:t>
            </a:r>
            <a:br>
              <a:rPr lang="en-US" sz="1200" b="0" i="0" kern="1200" dirty="0" smtClean="0">
                <a:solidFill>
                  <a:schemeClr val="tx1"/>
                </a:solidFill>
                <a:effectLst/>
                <a:latin typeface="+mn-lt"/>
                <a:ea typeface="+mn-ea"/>
                <a:cs typeface="+mn-cs"/>
              </a:rPr>
            </a:br>
            <a:r>
              <a:rPr lang="en-US" sz="1200" b="1" i="0" u="none" strike="noStrike" kern="1200" dirty="0" smtClean="0">
                <a:solidFill>
                  <a:schemeClr val="tx1"/>
                </a:solidFill>
                <a:effectLst/>
                <a:latin typeface="+mn-lt"/>
                <a:ea typeface="+mn-ea"/>
                <a:cs typeface="+mn-cs"/>
                <a:hlinkClick r:id="rId5"/>
              </a:rPr>
              <a:t>www.jeffsplacemetrowest.org</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Metro-West Free Medical Program</a:t>
            </a:r>
            <a:br>
              <a:rPr lang="en-US" sz="1200" b="0" i="0" kern="1200" dirty="0" smtClean="0">
                <a:solidFill>
                  <a:schemeClr val="tx1"/>
                </a:solidFill>
                <a:effectLst/>
                <a:latin typeface="+mn-lt"/>
                <a:ea typeface="+mn-ea"/>
                <a:cs typeface="+mn-cs"/>
              </a:rPr>
            </a:br>
            <a:r>
              <a:rPr lang="en-US" sz="1200" b="1" i="0" u="none" strike="noStrike" kern="1200" dirty="0" smtClean="0">
                <a:solidFill>
                  <a:schemeClr val="tx1"/>
                </a:solidFill>
                <a:effectLst/>
                <a:latin typeface="+mn-lt"/>
                <a:ea typeface="+mn-ea"/>
                <a:cs typeface="+mn-cs"/>
                <a:hlinkClick r:id="rId6"/>
              </a:rPr>
              <a:t>www.metrowestfreemedicalprogram.org</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Metro-West Non-Profit Network</a:t>
            </a:r>
            <a:br>
              <a:rPr lang="en-US" sz="1200" b="0" i="0" kern="1200" dirty="0" smtClean="0">
                <a:solidFill>
                  <a:schemeClr val="tx1"/>
                </a:solidFill>
                <a:effectLst/>
                <a:latin typeface="+mn-lt"/>
                <a:ea typeface="+mn-ea"/>
                <a:cs typeface="+mn-cs"/>
              </a:rPr>
            </a:br>
            <a:r>
              <a:rPr lang="en-US" sz="1200" b="1" i="0" u="none" strike="noStrike" kern="1200" dirty="0" smtClean="0">
                <a:solidFill>
                  <a:schemeClr val="tx1"/>
                </a:solidFill>
                <a:effectLst/>
                <a:latin typeface="+mn-lt"/>
                <a:ea typeface="+mn-ea"/>
                <a:cs typeface="+mn-cs"/>
                <a:hlinkClick r:id="rId7"/>
              </a:rPr>
              <a:t>www.metrowestnonprofitnetwork.wordpress.com</a:t>
            </a:r>
            <a:endParaRPr lang="en-US" sz="1200" b="0" i="0" kern="1200" dirty="0" smtClean="0">
              <a:solidFill>
                <a:schemeClr val="tx1"/>
              </a:solidFill>
              <a:effectLst/>
              <a:latin typeface="+mn-lt"/>
              <a:ea typeface="+mn-ea"/>
              <a:cs typeface="+mn-cs"/>
            </a:endParaRPr>
          </a:p>
          <a:p>
            <a:endParaRPr lang="en-US" dirty="0" smtClean="0">
              <a:latin typeface="Arial" pitchFamily="34" charset="0"/>
            </a:endParaRPr>
          </a:p>
          <a:p>
            <a:r>
              <a:rPr lang="en-US" dirty="0" smtClean="0"/>
              <a:t>Reaching Independence and Striving for Excellence</a:t>
            </a:r>
            <a:br>
              <a:rPr lang="en-US" dirty="0" smtClean="0"/>
            </a:br>
            <a:r>
              <a:rPr lang="en-US" dirty="0" smtClean="0"/>
              <a:t/>
            </a:r>
            <a:br>
              <a:rPr lang="en-US" dirty="0" smtClean="0"/>
            </a:br>
            <a:r>
              <a:rPr lang="en-US" dirty="0" smtClean="0"/>
              <a:t>The Volunteer Family</a:t>
            </a:r>
            <a:br>
              <a:rPr lang="en-US" dirty="0" smtClean="0"/>
            </a:br>
            <a:r>
              <a:rPr lang="en-US" sz="1200" b="1" u="none" strike="noStrike" kern="1200" dirty="0" smtClean="0">
                <a:solidFill>
                  <a:schemeClr val="tx1"/>
                </a:solidFill>
                <a:effectLst/>
                <a:latin typeface="+mn-lt"/>
                <a:ea typeface="+mn-ea"/>
                <a:cs typeface="+mn-cs"/>
                <a:hlinkClick r:id="rId8"/>
              </a:rPr>
              <a:t>www.thevolunteerfamily.org</a:t>
            </a:r>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15A5301-19D9-4FEF-99B2-B1C83FE07517}" type="slidenum">
              <a:rPr lang="en-US" smtClean="0"/>
              <a:pPr>
                <a:defRPr/>
              </a:pPr>
              <a:t>12</a:t>
            </a:fld>
            <a:endParaRPr lang="en-US"/>
          </a:p>
        </p:txBody>
      </p:sp>
    </p:spTree>
    <p:extLst>
      <p:ext uri="{BB962C8B-B14F-4D97-AF65-F5344CB8AC3E}">
        <p14:creationId xmlns:p14="http://schemas.microsoft.com/office/powerpoint/2010/main" val="288826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914400" y="3962400"/>
            <a:ext cx="6477000" cy="1362075"/>
          </a:xfrm>
        </p:spPr>
        <p:txBody>
          <a:bodyPr anchor="t">
            <a:normAutofit/>
          </a:bodyPr>
          <a:lstStyle>
            <a:lvl1pPr algn="r">
              <a:defRPr sz="2400" b="1" cap="none">
                <a:solidFill>
                  <a:srgbClr val="393939"/>
                </a:solidFill>
                <a:latin typeface="Arial Narrow" pitchFamily="34" charset="0"/>
              </a:defRPr>
            </a:lvl1pPr>
          </a:lstStyle>
          <a:p>
            <a:r>
              <a:rPr lang="en-US" dirty="0" smtClean="0"/>
              <a:t>Click to edit master title style</a:t>
            </a:r>
            <a:endParaRPr lang="en-US" dirty="0"/>
          </a:p>
        </p:txBody>
      </p:sp>
      <p:sp>
        <p:nvSpPr>
          <p:cNvPr id="21" name="Date Placeholder 3"/>
          <p:cNvSpPr txBox="1">
            <a:spLocks/>
          </p:cNvSpPr>
          <p:nvPr userDrawn="1"/>
        </p:nvSpPr>
        <p:spPr>
          <a:xfrm>
            <a:off x="4572000" y="6324600"/>
            <a:ext cx="1981200" cy="533400"/>
          </a:xfrm>
          <a:prstGeom prst="rect">
            <a:avLst/>
          </a:prstGeom>
        </p:spPr>
        <p:txBody>
          <a:bodyPr/>
          <a:lstStyle>
            <a:lvl1pPr>
              <a:defRPr sz="1600" b="1">
                <a:solidFill>
                  <a:schemeClr val="bg1"/>
                </a:solidFill>
                <a:latin typeface="Arial Narrow"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chemeClr val="bg1"/>
                </a:solidFill>
                <a:effectLst/>
                <a:uLnTx/>
                <a:uFillTx/>
                <a:latin typeface="Arial Narrow" pitchFamily="34" charset="0"/>
                <a:ea typeface="+mn-ea"/>
                <a:cs typeface="+mn-cs"/>
              </a:rPr>
              <a:t>nonprofitcenters.org</a:t>
            </a:r>
          </a:p>
        </p:txBody>
      </p:sp>
      <p:sp>
        <p:nvSpPr>
          <p:cNvPr id="34" name="Text Placeholder 33"/>
          <p:cNvSpPr>
            <a:spLocks noGrp="1"/>
          </p:cNvSpPr>
          <p:nvPr>
            <p:ph type="body" sz="quarter" idx="10" hasCustomPrompt="1"/>
          </p:nvPr>
        </p:nvSpPr>
        <p:spPr>
          <a:xfrm>
            <a:off x="914400" y="1295400"/>
            <a:ext cx="6477000" cy="2514600"/>
          </a:xfrm>
        </p:spPr>
        <p:txBody>
          <a:bodyPr>
            <a:noAutofit/>
          </a:bodyPr>
          <a:lstStyle>
            <a:lvl1pPr marL="0" marR="0" indent="0" algn="r" defTabSz="914400" rtl="0" eaLnBrk="1" fontAlgn="auto" latinLnBrk="0" hangingPunct="1">
              <a:lnSpc>
                <a:spcPct val="100000"/>
              </a:lnSpc>
              <a:spcBef>
                <a:spcPct val="0"/>
              </a:spcBef>
              <a:spcAft>
                <a:spcPts val="0"/>
              </a:spcAft>
              <a:buClrTx/>
              <a:buSzTx/>
              <a:buFontTx/>
              <a:buNone/>
              <a:tabLst/>
              <a:defRPr kumimoji="0" lang="en-US" sz="6800" b="1" i="0" u="none" strike="noStrike" kern="1200" cap="none" spc="0" normalizeH="0" baseline="0" noProof="0">
                <a:ln>
                  <a:noFill/>
                </a:ln>
                <a:solidFill>
                  <a:srgbClr val="335687"/>
                </a:solidFill>
                <a:effectLst/>
                <a:uLnTx/>
                <a:uFillTx/>
                <a:latin typeface="Arial Narrow"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6800" b="1" i="0" u="none" strike="noStrike" kern="1200" cap="none" spc="0" normalizeH="0" baseline="0" noProof="0" dirty="0" smtClean="0">
                <a:ln>
                  <a:noFill/>
                </a:ln>
                <a:solidFill>
                  <a:srgbClr val="393939"/>
                </a:solidFill>
                <a:effectLst/>
                <a:uLnTx/>
                <a:uFillTx/>
                <a:latin typeface="Arial Narrow" pitchFamily="34" charset="0"/>
                <a:ea typeface="+mj-ea"/>
                <a:cs typeface="+mj-cs"/>
              </a:rPr>
              <a:t>EDIT TITLE</a:t>
            </a:r>
          </a:p>
        </p:txBody>
      </p:sp>
      <p:sp>
        <p:nvSpPr>
          <p:cNvPr id="7" name="Date Placeholder 3"/>
          <p:cNvSpPr txBox="1">
            <a:spLocks/>
          </p:cNvSpPr>
          <p:nvPr userDrawn="1"/>
        </p:nvSpPr>
        <p:spPr>
          <a:xfrm>
            <a:off x="7315200" y="6324600"/>
            <a:ext cx="1828800" cy="533400"/>
          </a:xfrm>
          <a:prstGeom prst="rect">
            <a:avLst/>
          </a:prstGeom>
        </p:spPr>
        <p:txBody>
          <a:bodyPr/>
          <a:lstStyle>
            <a:lvl1pPr>
              <a:defRPr sz="1600" b="1">
                <a:solidFill>
                  <a:schemeClr val="bg1"/>
                </a:solidFill>
                <a:latin typeface="Arial Narrow"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1" u="none" strike="noStrike" kern="1200" cap="none" spc="0" normalizeH="0" baseline="0" noProof="0" dirty="0" smtClean="0">
              <a:ln>
                <a:noFill/>
              </a:ln>
              <a:solidFill>
                <a:schemeClr val="bg1"/>
              </a:solidFill>
              <a:effectLst/>
              <a:uLnTx/>
              <a:uFillTx/>
              <a:latin typeface="Arial Narrow"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schemeClr val="bg1"/>
                </a:solidFill>
                <a:effectLst/>
                <a:uLnTx/>
                <a:uFillTx/>
                <a:latin typeface="Arial Narrow" pitchFamily="34" charset="0"/>
                <a:ea typeface="+mn-ea"/>
                <a:cs typeface="+mn-cs"/>
              </a:rPr>
              <a:t>A project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schemeClr val="bg1"/>
                </a:solidFill>
                <a:effectLst/>
                <a:uLnTx/>
                <a:uFillTx/>
                <a:latin typeface="Arial Narrow" pitchFamily="34" charset="0"/>
                <a:ea typeface="+mn-ea"/>
                <a:cs typeface="+mn-cs"/>
              </a:rPr>
              <a:t>Third Sector New England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txBox="1">
            <a:spLocks/>
          </p:cNvSpPr>
          <p:nvPr userDrawn="1"/>
        </p:nvSpPr>
        <p:spPr>
          <a:xfrm>
            <a:off x="6553200" y="6477000"/>
            <a:ext cx="2209800" cy="381000"/>
          </a:xfrm>
          <a:prstGeom prst="rect">
            <a:avLst/>
          </a:prstGeom>
        </p:spPr>
        <p:txBody>
          <a:bodyPr/>
          <a:lstStyle>
            <a:lvl1pPr>
              <a:defRPr sz="1600" b="1">
                <a:solidFill>
                  <a:schemeClr val="bg1"/>
                </a:solidFill>
                <a:latin typeface="Arial Narrow"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7ECC0D-94CD-4A4D-8308-C42A5DF82954}" type="slidenum">
              <a:rPr kumimoji="0" lang="en-US" sz="16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txBox="1">
            <a:spLocks/>
          </p:cNvSpPr>
          <p:nvPr userDrawn="1"/>
        </p:nvSpPr>
        <p:spPr>
          <a:xfrm>
            <a:off x="6553200" y="6477000"/>
            <a:ext cx="2209800" cy="381000"/>
          </a:xfrm>
          <a:prstGeom prst="rect">
            <a:avLst/>
          </a:prstGeom>
        </p:spPr>
        <p:txBody>
          <a:bodyPr/>
          <a:lstStyle>
            <a:lvl1pPr>
              <a:defRPr sz="1600" b="1">
                <a:solidFill>
                  <a:schemeClr val="bg1"/>
                </a:solidFill>
                <a:latin typeface="Arial Narrow"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7ECC0D-94CD-4A4D-8308-C42A5DF82954}" type="slidenum">
              <a:rPr kumimoji="0" lang="en-US" sz="16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txBox="1">
            <a:spLocks/>
          </p:cNvSpPr>
          <p:nvPr userDrawn="1"/>
        </p:nvSpPr>
        <p:spPr>
          <a:xfrm>
            <a:off x="6553200" y="6477000"/>
            <a:ext cx="2209800" cy="381000"/>
          </a:xfrm>
          <a:prstGeom prst="rect">
            <a:avLst/>
          </a:prstGeom>
        </p:spPr>
        <p:txBody>
          <a:bodyPr/>
          <a:lstStyle>
            <a:lvl1pPr>
              <a:defRPr sz="1600" b="1">
                <a:solidFill>
                  <a:schemeClr val="bg1"/>
                </a:solidFill>
                <a:latin typeface="Arial Narrow"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7ECC0D-94CD-4A4D-8308-C42A5DF82954}" type="slidenum">
              <a:rPr kumimoji="0" lang="en-US" sz="16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6553200" y="6477000"/>
            <a:ext cx="2209800" cy="381000"/>
          </a:xfrm>
          <a:prstGeom prst="rect">
            <a:avLst/>
          </a:prstGeom>
        </p:spPr>
        <p:txBody>
          <a:bodyPr/>
          <a:lstStyle>
            <a:lvl1pPr>
              <a:defRPr sz="1600" b="1">
                <a:solidFill>
                  <a:schemeClr val="bg1"/>
                </a:solidFill>
                <a:latin typeface="Arial Narrow"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7ECC0D-94CD-4A4D-8308-C42A5DF82954}" type="slidenum">
              <a:rPr kumimoji="0" lang="en-US" sz="16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6553200" y="6477000"/>
            <a:ext cx="2209800" cy="381000"/>
          </a:xfrm>
          <a:prstGeom prst="rect">
            <a:avLst/>
          </a:prstGeom>
        </p:spPr>
        <p:txBody>
          <a:bodyPr/>
          <a:lstStyle>
            <a:lvl1pPr>
              <a:defRPr sz="1600" b="1">
                <a:solidFill>
                  <a:schemeClr val="bg1"/>
                </a:solidFill>
                <a:latin typeface="Arial Narrow"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7ECC0D-94CD-4A4D-8308-C42A5DF82954}" type="slidenum">
              <a:rPr kumimoji="0" lang="en-US" sz="16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p:spPr>
        <p:txBody>
          <a:bodyPr>
            <a:normAutofit/>
          </a:bodyPr>
          <a:lstStyle>
            <a:lvl1pPr algn="l">
              <a:defRPr sz="4200" b="1">
                <a:solidFill>
                  <a:srgbClr val="393939"/>
                </a:solidFill>
              </a:defRPr>
            </a:lvl1pPr>
          </a:lstStyle>
          <a:p>
            <a:r>
              <a:rPr lang="en-US" smtClean="0"/>
              <a:t>Click to edit Master title style</a:t>
            </a:r>
            <a:endParaRPr lang="en-US"/>
          </a:p>
        </p:txBody>
      </p:sp>
      <p:sp>
        <p:nvSpPr>
          <p:cNvPr id="7" name="Rectangle 6"/>
          <p:cNvSpPr/>
          <p:nvPr userDrawn="1"/>
        </p:nvSpPr>
        <p:spPr>
          <a:xfrm>
            <a:off x="0" y="685800"/>
            <a:ext cx="609600" cy="429768"/>
          </a:xfrm>
          <a:prstGeom prst="rect">
            <a:avLst/>
          </a:prstGeom>
          <a:solidFill>
            <a:srgbClr val="335687"/>
          </a:solidFill>
          <a:ln>
            <a:solidFill>
              <a:srgbClr val="335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txBox="1">
            <a:spLocks/>
          </p:cNvSpPr>
          <p:nvPr userDrawn="1"/>
        </p:nvSpPr>
        <p:spPr>
          <a:xfrm>
            <a:off x="7315200" y="6400800"/>
            <a:ext cx="1524000" cy="304800"/>
          </a:xfrm>
          <a:prstGeom prst="rect">
            <a:avLst/>
          </a:prstGeom>
        </p:spPr>
        <p:txBody>
          <a:bodyPr/>
          <a:lstStyle>
            <a:lvl1pPr>
              <a:defRPr sz="1600" b="1">
                <a:solidFill>
                  <a:schemeClr val="bg1"/>
                </a:solidFill>
                <a:latin typeface="Arial Narrow"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fld id="{AF7ECC0D-94CD-4A4D-8308-C42A5DF82954}" type="slidenum">
              <a:rPr kumimoji="0" lang="en-US" sz="18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153400" cy="1143000"/>
          </a:xfrm>
        </p:spPr>
        <p:txBody>
          <a:bodyPr>
            <a:normAutofit/>
          </a:bodyPr>
          <a:lstStyle>
            <a:lvl1pPr algn="l">
              <a:defRPr sz="4200" b="1">
                <a:solidFill>
                  <a:srgbClr val="39393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600200"/>
            <a:ext cx="8229600" cy="4525963"/>
          </a:xfrm>
        </p:spPr>
        <p:txBody>
          <a:bodyPr>
            <a:normAutofit/>
          </a:bodyPr>
          <a:lstStyle>
            <a:lvl1pPr>
              <a:defRPr sz="2400">
                <a:solidFill>
                  <a:srgbClr val="393939"/>
                </a:solidFill>
                <a:latin typeface="Arial Narrow" pitchFamily="34" charset="0"/>
              </a:defRPr>
            </a:lvl1pPr>
            <a:lvl2pPr>
              <a:defRPr sz="2400">
                <a:solidFill>
                  <a:srgbClr val="393939"/>
                </a:solidFill>
                <a:latin typeface="Arial Narrow" pitchFamily="34" charset="0"/>
              </a:defRPr>
            </a:lvl2pPr>
            <a:lvl3pPr>
              <a:defRPr sz="2400">
                <a:solidFill>
                  <a:srgbClr val="393939"/>
                </a:solidFill>
                <a:latin typeface="Arial Narrow" pitchFamily="34" charset="0"/>
              </a:defRPr>
            </a:lvl3pPr>
            <a:lvl4pPr>
              <a:defRPr sz="2400">
                <a:solidFill>
                  <a:srgbClr val="393939"/>
                </a:solidFill>
                <a:latin typeface="Arial Narrow" pitchFamily="34" charset="0"/>
              </a:defRPr>
            </a:lvl4pPr>
            <a:lvl5pPr>
              <a:defRPr sz="2400">
                <a:solidFill>
                  <a:srgbClr val="393939"/>
                </a:solidFill>
                <a:latin typeface="Arial Narrow"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0" y="685800"/>
            <a:ext cx="609600" cy="429768"/>
          </a:xfrm>
          <a:prstGeom prst="rect">
            <a:avLst/>
          </a:prstGeom>
          <a:solidFill>
            <a:srgbClr val="335687"/>
          </a:solidFill>
          <a:ln>
            <a:solidFill>
              <a:srgbClr val="335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userDrawn="1"/>
        </p:nvSpPr>
        <p:spPr>
          <a:xfrm>
            <a:off x="7315200" y="6400800"/>
            <a:ext cx="1524000" cy="304800"/>
          </a:xfrm>
          <a:prstGeom prst="rect">
            <a:avLst/>
          </a:prstGeom>
        </p:spPr>
        <p:txBody>
          <a:bodyPr/>
          <a:lstStyle>
            <a:lvl1pPr>
              <a:defRPr sz="1600" b="1">
                <a:solidFill>
                  <a:schemeClr val="bg1"/>
                </a:solidFill>
                <a:latin typeface="Arial Narrow"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fld id="{AF7ECC0D-94CD-4A4D-8308-C42A5DF82954}" type="slidenum">
              <a:rPr kumimoji="0" lang="en-US" sz="18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153400" cy="1143000"/>
          </a:xfrm>
        </p:spPr>
        <p:txBody>
          <a:bodyPr>
            <a:normAutofit/>
          </a:bodyPr>
          <a:lstStyle>
            <a:lvl1pPr algn="l">
              <a:defRPr sz="4200" b="1">
                <a:solidFill>
                  <a:srgbClr val="39393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600200"/>
            <a:ext cx="8229600" cy="4525963"/>
          </a:xfrm>
        </p:spPr>
        <p:txBody>
          <a:bodyPr>
            <a:normAutofit/>
          </a:bodyPr>
          <a:lstStyle>
            <a:lvl1pPr>
              <a:defRPr sz="2400">
                <a:solidFill>
                  <a:srgbClr val="393939"/>
                </a:solidFill>
                <a:latin typeface="Arial Narrow" pitchFamily="34" charset="0"/>
              </a:defRPr>
            </a:lvl1pPr>
            <a:lvl2pPr>
              <a:defRPr sz="2400">
                <a:solidFill>
                  <a:srgbClr val="393939"/>
                </a:solidFill>
                <a:latin typeface="Arial Narrow" pitchFamily="34" charset="0"/>
              </a:defRPr>
            </a:lvl2pPr>
            <a:lvl3pPr>
              <a:defRPr sz="2400">
                <a:solidFill>
                  <a:srgbClr val="393939"/>
                </a:solidFill>
                <a:latin typeface="Arial Narrow" pitchFamily="34" charset="0"/>
              </a:defRPr>
            </a:lvl3pPr>
            <a:lvl4pPr>
              <a:defRPr sz="2400">
                <a:solidFill>
                  <a:srgbClr val="393939"/>
                </a:solidFill>
                <a:latin typeface="Arial Narrow" pitchFamily="34" charset="0"/>
              </a:defRPr>
            </a:lvl4pPr>
            <a:lvl5pPr>
              <a:defRPr sz="2400">
                <a:solidFill>
                  <a:srgbClr val="393939"/>
                </a:solidFill>
                <a:latin typeface="Arial Narrow"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0" y="685800"/>
            <a:ext cx="609600" cy="429768"/>
          </a:xfrm>
          <a:prstGeom prst="rect">
            <a:avLst/>
          </a:prstGeom>
          <a:solidFill>
            <a:srgbClr val="6FA99A"/>
          </a:solidFill>
          <a:ln>
            <a:solidFill>
              <a:srgbClr val="6F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userDrawn="1"/>
        </p:nvSpPr>
        <p:spPr>
          <a:xfrm>
            <a:off x="7315200" y="6400800"/>
            <a:ext cx="1524000" cy="304800"/>
          </a:xfrm>
          <a:prstGeom prst="rect">
            <a:avLst/>
          </a:prstGeom>
        </p:spPr>
        <p:txBody>
          <a:bodyPr/>
          <a:lstStyle>
            <a:lvl1pPr>
              <a:defRPr sz="1600" b="1">
                <a:solidFill>
                  <a:schemeClr val="bg1"/>
                </a:solidFill>
                <a:latin typeface="Arial Narrow"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fld id="{AF7ECC0D-94CD-4A4D-8308-C42A5DF82954}" type="slidenum">
              <a:rPr kumimoji="0" lang="en-US" sz="18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
        <p:nvSpPr>
          <p:cNvPr id="6" name="Rectangle 5"/>
          <p:cNvSpPr/>
          <p:nvPr userDrawn="1"/>
        </p:nvSpPr>
        <p:spPr>
          <a:xfrm>
            <a:off x="7315200" y="6324600"/>
            <a:ext cx="1828800" cy="533400"/>
          </a:xfrm>
          <a:prstGeom prst="rect">
            <a:avLst/>
          </a:prstGeom>
          <a:solidFill>
            <a:srgbClr val="6FA99A"/>
          </a:solidFill>
          <a:ln>
            <a:solidFill>
              <a:srgbClr val="6F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userDrawn="1"/>
        </p:nvSpPr>
        <p:spPr>
          <a:xfrm>
            <a:off x="7315200" y="6400800"/>
            <a:ext cx="1524000" cy="304800"/>
          </a:xfrm>
          <a:prstGeom prst="rect">
            <a:avLst/>
          </a:prstGeom>
        </p:spPr>
        <p:txBody>
          <a:bodyPr/>
          <a:lstStyle>
            <a:lvl1pPr>
              <a:defRPr sz="1600" b="1">
                <a:solidFill>
                  <a:schemeClr val="bg1"/>
                </a:solidFill>
                <a:latin typeface="Arial Narrow"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fld id="{AF7ECC0D-94CD-4A4D-8308-C42A5DF82954}" type="slidenum">
              <a:rPr kumimoji="0" lang="en-US" sz="18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153400" cy="1143000"/>
          </a:xfrm>
        </p:spPr>
        <p:txBody>
          <a:bodyPr>
            <a:normAutofit/>
          </a:bodyPr>
          <a:lstStyle>
            <a:lvl1pPr algn="l">
              <a:defRPr sz="4200" b="1">
                <a:solidFill>
                  <a:srgbClr val="39393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600200"/>
            <a:ext cx="8153400" cy="4525963"/>
          </a:xfrm>
        </p:spPr>
        <p:txBody>
          <a:bodyPr>
            <a:normAutofit/>
          </a:bodyPr>
          <a:lstStyle>
            <a:lvl1pPr>
              <a:defRPr sz="2400">
                <a:solidFill>
                  <a:srgbClr val="393939"/>
                </a:solidFill>
                <a:latin typeface="Arial Narrow" pitchFamily="34" charset="0"/>
              </a:defRPr>
            </a:lvl1pPr>
            <a:lvl2pPr>
              <a:defRPr sz="2400">
                <a:solidFill>
                  <a:srgbClr val="393939"/>
                </a:solidFill>
                <a:latin typeface="Arial Narrow" pitchFamily="34" charset="0"/>
              </a:defRPr>
            </a:lvl2pPr>
            <a:lvl3pPr>
              <a:defRPr sz="2400">
                <a:solidFill>
                  <a:srgbClr val="393939"/>
                </a:solidFill>
                <a:latin typeface="Arial Narrow" pitchFamily="34" charset="0"/>
              </a:defRPr>
            </a:lvl3pPr>
            <a:lvl4pPr>
              <a:defRPr sz="2400">
                <a:solidFill>
                  <a:srgbClr val="393939"/>
                </a:solidFill>
                <a:latin typeface="Arial Narrow" pitchFamily="34" charset="0"/>
              </a:defRPr>
            </a:lvl4pPr>
            <a:lvl5pPr>
              <a:defRPr sz="2400">
                <a:solidFill>
                  <a:srgbClr val="393939"/>
                </a:solidFill>
                <a:latin typeface="Arial Narrow"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0" y="685800"/>
            <a:ext cx="609600" cy="429768"/>
          </a:xfrm>
          <a:prstGeom prst="rect">
            <a:avLst/>
          </a:prstGeom>
          <a:solidFill>
            <a:srgbClr val="67997C"/>
          </a:solidFill>
          <a:ln>
            <a:solidFill>
              <a:srgbClr val="6799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userDrawn="1"/>
        </p:nvSpPr>
        <p:spPr>
          <a:xfrm>
            <a:off x="7315200" y="6400800"/>
            <a:ext cx="1524000" cy="304800"/>
          </a:xfrm>
          <a:prstGeom prst="rect">
            <a:avLst/>
          </a:prstGeom>
        </p:spPr>
        <p:txBody>
          <a:bodyPr/>
          <a:lstStyle>
            <a:lvl1pPr>
              <a:defRPr sz="1600" b="1">
                <a:solidFill>
                  <a:schemeClr val="bg1"/>
                </a:solidFill>
                <a:latin typeface="Arial Narrow"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fld id="{AF7ECC0D-94CD-4A4D-8308-C42A5DF82954}" type="slidenum">
              <a:rPr kumimoji="0" lang="en-US" sz="18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
        <p:nvSpPr>
          <p:cNvPr id="6" name="Rectangle 5"/>
          <p:cNvSpPr/>
          <p:nvPr userDrawn="1"/>
        </p:nvSpPr>
        <p:spPr>
          <a:xfrm>
            <a:off x="7315200" y="6324600"/>
            <a:ext cx="1828800" cy="533400"/>
          </a:xfrm>
          <a:prstGeom prst="rect">
            <a:avLst/>
          </a:prstGeom>
          <a:solidFill>
            <a:srgbClr val="67997C"/>
          </a:solidFill>
          <a:ln>
            <a:solidFill>
              <a:srgbClr val="6799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txBox="1">
            <a:spLocks/>
          </p:cNvSpPr>
          <p:nvPr userDrawn="1"/>
        </p:nvSpPr>
        <p:spPr>
          <a:xfrm>
            <a:off x="7315200" y="6400800"/>
            <a:ext cx="1524000" cy="304800"/>
          </a:xfrm>
          <a:prstGeom prst="rect">
            <a:avLst/>
          </a:prstGeom>
        </p:spPr>
        <p:txBody>
          <a:bodyPr/>
          <a:lstStyle>
            <a:lvl1pPr>
              <a:defRPr sz="1600" b="1">
                <a:solidFill>
                  <a:schemeClr val="bg1"/>
                </a:solidFill>
                <a:latin typeface="Arial Narrow"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fld id="{AF7ECC0D-94CD-4A4D-8308-C42A5DF82954}" type="slidenum">
              <a:rPr kumimoji="0" lang="en-US" sz="18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txBox="1">
            <a:spLocks/>
          </p:cNvSpPr>
          <p:nvPr userDrawn="1"/>
        </p:nvSpPr>
        <p:spPr>
          <a:xfrm>
            <a:off x="6553200" y="6477000"/>
            <a:ext cx="2209800" cy="381000"/>
          </a:xfrm>
          <a:prstGeom prst="rect">
            <a:avLst/>
          </a:prstGeom>
        </p:spPr>
        <p:txBody>
          <a:bodyPr/>
          <a:lstStyle>
            <a:lvl1pPr>
              <a:defRPr sz="1600" b="1">
                <a:solidFill>
                  <a:schemeClr val="bg1"/>
                </a:solidFill>
                <a:latin typeface="Arial Narrow"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7ECC0D-94CD-4A4D-8308-C42A5DF82954}" type="slidenum">
              <a:rPr kumimoji="0" lang="en-US" sz="16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17C9D-6AF3-4628-AB2C-776A03CFF62D}" type="datetimeFigureOut">
              <a:rPr lang="en-US" smtClean="0"/>
              <a:pPr/>
              <a:t>10/28/2014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Date Placeholder 3"/>
          <p:cNvSpPr txBox="1">
            <a:spLocks/>
          </p:cNvSpPr>
          <p:nvPr userDrawn="1"/>
        </p:nvSpPr>
        <p:spPr>
          <a:xfrm>
            <a:off x="6553200" y="6477000"/>
            <a:ext cx="2209800" cy="381000"/>
          </a:xfrm>
          <a:prstGeom prst="rect">
            <a:avLst/>
          </a:prstGeom>
        </p:spPr>
        <p:txBody>
          <a:bodyPr/>
          <a:lstStyle>
            <a:lvl1pPr>
              <a:defRPr sz="1600" b="1">
                <a:solidFill>
                  <a:schemeClr val="bg1"/>
                </a:solidFill>
                <a:latin typeface="Arial Narrow"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7ECC0D-94CD-4A4D-8308-C42A5DF82954}" type="slidenum">
              <a:rPr kumimoji="0" lang="en-US" sz="16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txBox="1">
            <a:spLocks/>
          </p:cNvSpPr>
          <p:nvPr userDrawn="1"/>
        </p:nvSpPr>
        <p:spPr>
          <a:xfrm>
            <a:off x="6553200" y="6477000"/>
            <a:ext cx="2209800" cy="381000"/>
          </a:xfrm>
          <a:prstGeom prst="rect">
            <a:avLst/>
          </a:prstGeom>
        </p:spPr>
        <p:txBody>
          <a:bodyPr/>
          <a:lstStyle>
            <a:lvl1pPr>
              <a:defRPr sz="1600" b="1">
                <a:solidFill>
                  <a:schemeClr val="bg1"/>
                </a:solidFill>
                <a:latin typeface="Arial Narrow"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7ECC0D-94CD-4A4D-8308-C42A5DF82954}" type="slidenum">
              <a:rPr kumimoji="0" lang="en-US" sz="16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txBox="1">
            <a:spLocks/>
          </p:cNvSpPr>
          <p:nvPr userDrawn="1"/>
        </p:nvSpPr>
        <p:spPr>
          <a:xfrm>
            <a:off x="6553200" y="6477000"/>
            <a:ext cx="2209800" cy="381000"/>
          </a:xfrm>
          <a:prstGeom prst="rect">
            <a:avLst/>
          </a:prstGeom>
        </p:spPr>
        <p:txBody>
          <a:bodyPr/>
          <a:lstStyle>
            <a:lvl1pPr>
              <a:defRPr sz="1600" b="1">
                <a:solidFill>
                  <a:schemeClr val="bg1"/>
                </a:solidFill>
                <a:latin typeface="Arial Narrow"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7ECC0D-94CD-4A4D-8308-C42A5DF82954}" type="slidenum">
              <a:rPr kumimoji="0" lang="en-US" sz="16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17C9D-6AF3-4628-AB2C-776A03CFF62D}" type="datetimeFigureOut">
              <a:rPr lang="en-US" smtClean="0"/>
              <a:pPr/>
              <a:t>10/28/2014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DA641-CA2A-406E-81FE-08DDEDA9F982}" type="slidenum">
              <a:rPr lang="en-US" smtClean="0"/>
              <a:pPr/>
              <a:t>‹#›</a:t>
            </a:fld>
            <a:endParaRPr lang="en-US" dirty="0"/>
          </a:p>
        </p:txBody>
      </p:sp>
      <p:sp>
        <p:nvSpPr>
          <p:cNvPr id="8" name="Rectangle 7"/>
          <p:cNvSpPr/>
          <p:nvPr/>
        </p:nvSpPr>
        <p:spPr>
          <a:xfrm>
            <a:off x="0" y="6324600"/>
            <a:ext cx="7391400" cy="533400"/>
          </a:xfrm>
          <a:prstGeom prst="rect">
            <a:avLst/>
          </a:prstGeom>
          <a:solidFill>
            <a:srgbClr val="393939"/>
          </a:solidFill>
          <a:ln>
            <a:solidFill>
              <a:srgbClr val="393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315200" y="6324600"/>
            <a:ext cx="1828800" cy="533400"/>
          </a:xfrm>
          <a:prstGeom prst="rect">
            <a:avLst/>
          </a:prstGeom>
          <a:solidFill>
            <a:srgbClr val="335687"/>
          </a:solidFill>
          <a:ln>
            <a:solidFill>
              <a:srgbClr val="335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txBox="1">
            <a:spLocks/>
          </p:cNvSpPr>
          <p:nvPr/>
        </p:nvSpPr>
        <p:spPr>
          <a:xfrm>
            <a:off x="533400" y="6416675"/>
            <a:ext cx="4953000" cy="365125"/>
          </a:xfrm>
          <a:prstGeom prst="rect">
            <a:avLst/>
          </a:prstGeom>
        </p:spPr>
        <p:txBody>
          <a:bodyPr/>
          <a:lstStyle>
            <a:lvl1pPr>
              <a:defRPr sz="1800" b="1">
                <a:solidFill>
                  <a:schemeClr val="bg1"/>
                </a:solidFill>
                <a:latin typeface="Arial Narrow" pitchFamily="34" charset="0"/>
                <a:ea typeface="Verdana" pitchFamily="34" charset="0"/>
                <a:cs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Verdana" pitchFamily="34" charset="0"/>
                <a:cs typeface="Verdana" pitchFamily="34" charset="0"/>
              </a:rPr>
              <a:t>© 2014 The Nonprofit Centers Network</a:t>
            </a:r>
          </a:p>
        </p:txBody>
      </p:sp>
      <p:cxnSp>
        <p:nvCxnSpPr>
          <p:cNvPr id="12" name="Straight Connector 11"/>
          <p:cNvCxnSpPr/>
          <p:nvPr/>
        </p:nvCxnSpPr>
        <p:spPr>
          <a:xfrm>
            <a:off x="4267200" y="6400800"/>
            <a:ext cx="0" cy="4114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400" kern="1200">
          <a:solidFill>
            <a:schemeClr val="tx1"/>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393939"/>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93939"/>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93939"/>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93939"/>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93939"/>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arah@nonprofitcenters.or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info@jackiecefola.com"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mailto:sarah@nonprofitcenters.or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mailto:info@jackiecefol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nonprofitcenter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590925"/>
            <a:ext cx="7620000" cy="1362075"/>
          </a:xfrm>
        </p:spPr>
        <p:txBody>
          <a:bodyPr>
            <a:normAutofit fontScale="90000"/>
          </a:bodyPr>
          <a:lstStyle/>
          <a:p>
            <a:r>
              <a:rPr lang="en-US" dirty="0" smtClean="0"/>
              <a:t>Presented to the Massachusetts </a:t>
            </a:r>
            <a:r>
              <a:rPr lang="en-US" dirty="0"/>
              <a:t>Nonprofit Network</a:t>
            </a:r>
            <a:br>
              <a:rPr lang="en-US" dirty="0"/>
            </a:br>
            <a:r>
              <a:rPr lang="en-US" dirty="0" smtClean="0"/>
              <a:t>The Nonprofit Centers Network </a:t>
            </a:r>
            <a:br>
              <a:rPr lang="en-US" dirty="0" smtClean="0"/>
            </a:br>
            <a:r>
              <a:rPr lang="en-US" dirty="0" smtClean="0"/>
              <a:t>October 29, 2014</a:t>
            </a:r>
            <a:br>
              <a:rPr lang="en-US" dirty="0" smtClean="0"/>
            </a:br>
            <a:r>
              <a:rPr lang="en-US" dirty="0"/>
              <a:t/>
            </a:r>
            <a:br>
              <a:rPr lang="en-US" dirty="0"/>
            </a:br>
            <a:r>
              <a:rPr lang="en-US" dirty="0" smtClean="0"/>
              <a:t>Sarah Eisinger &amp; Jackie Cefola</a:t>
            </a:r>
            <a:endParaRPr lang="en-US" dirty="0"/>
          </a:p>
        </p:txBody>
      </p:sp>
      <p:sp>
        <p:nvSpPr>
          <p:cNvPr id="3" name="Text Placeholder 2"/>
          <p:cNvSpPr>
            <a:spLocks noGrp="1"/>
          </p:cNvSpPr>
          <p:nvPr>
            <p:ph type="body" sz="quarter" idx="10"/>
          </p:nvPr>
        </p:nvSpPr>
        <p:spPr>
          <a:xfrm>
            <a:off x="1143000" y="1752600"/>
            <a:ext cx="7772400" cy="2057400"/>
          </a:xfrm>
        </p:spPr>
        <p:txBody>
          <a:bodyPr/>
          <a:lstStyle/>
          <a:p>
            <a:r>
              <a:rPr lang="en-US" sz="4000" dirty="0" smtClean="0"/>
              <a:t>Building Together: Sharing Space and Staffing for Impact</a:t>
            </a:r>
          </a:p>
          <a:p>
            <a:endParaRPr lang="en-US" sz="1800" dirty="0" smtClean="0"/>
          </a:p>
        </p:txBody>
      </p:sp>
    </p:spTree>
    <p:extLst>
      <p:ext uri="{BB962C8B-B14F-4D97-AF65-F5344CB8AC3E}">
        <p14:creationId xmlns:p14="http://schemas.microsoft.com/office/powerpoint/2010/main" val="3838651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Types of Centers</a:t>
            </a:r>
            <a:endParaRPr lang="en-US" sz="3600" dirty="0"/>
          </a:p>
        </p:txBody>
      </p:sp>
      <p:graphicFrame>
        <p:nvGraphicFramePr>
          <p:cNvPr id="6" name="Chart 5"/>
          <p:cNvGraphicFramePr/>
          <p:nvPr/>
        </p:nvGraphicFramePr>
        <p:xfrm>
          <a:off x="689317" y="322943"/>
          <a:ext cx="8454683" cy="509895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05000" y="6045200"/>
            <a:ext cx="6769100" cy="246221"/>
          </a:xfrm>
          <a:prstGeom prst="rect">
            <a:avLst/>
          </a:prstGeom>
          <a:noFill/>
        </p:spPr>
        <p:txBody>
          <a:bodyPr wrap="square" rtlCol="0">
            <a:spAutoFit/>
          </a:bodyPr>
          <a:lstStyle/>
          <a:p>
            <a:pPr algn="r"/>
            <a:r>
              <a:rPr lang="en-US" sz="1000" i="1" dirty="0" smtClean="0">
                <a:latin typeface="+mj-lt"/>
              </a:rPr>
              <a:t>Measuring Collaborations: The Benefits and Impacts of Nonprofit Centers, The Nonprofit Centers Network, 2011</a:t>
            </a:r>
            <a:endParaRPr lang="en-US" sz="1000" dirty="0">
              <a:latin typeface="+mj-lt"/>
            </a:endParaRPr>
          </a:p>
        </p:txBody>
      </p:sp>
    </p:spTree>
    <p:extLst>
      <p:ext uri="{BB962C8B-B14F-4D97-AF65-F5344CB8AC3E}">
        <p14:creationId xmlns:p14="http://schemas.microsoft.com/office/powerpoint/2010/main" val="2427221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Trust, More Sharing</a:t>
            </a:r>
            <a:endParaRPr lang="en-US" dirty="0"/>
          </a:p>
        </p:txBody>
      </p:sp>
      <p:sp>
        <p:nvSpPr>
          <p:cNvPr id="7" name="Rectangle 7"/>
          <p:cNvSpPr>
            <a:spLocks noChangeArrowheads="1"/>
          </p:cNvSpPr>
          <p:nvPr/>
        </p:nvSpPr>
        <p:spPr bwMode="auto">
          <a:xfrm>
            <a:off x="666750" y="2328862"/>
            <a:ext cx="1473200" cy="998538"/>
          </a:xfrm>
          <a:prstGeom prst="rect">
            <a:avLst/>
          </a:prstGeom>
          <a:solidFill>
            <a:srgbClr val="008000">
              <a:alpha val="9000"/>
            </a:srgbClr>
          </a:solidFill>
          <a:ln w="9525">
            <a:solidFill>
              <a:srgbClr val="335687"/>
            </a:solidFill>
            <a:miter lim="800000"/>
            <a:headEnd/>
            <a:tailEnd/>
          </a:ln>
        </p:spPr>
        <p:txBody>
          <a:bodyPr wrap="none" anchor="ctr"/>
          <a:lstStyle/>
          <a:p>
            <a:pPr algn="ctr" eaLnBrk="1" hangingPunct="1"/>
            <a:endParaRPr lang="en-US" sz="1800" dirty="0">
              <a:solidFill>
                <a:srgbClr val="FFFFFF"/>
              </a:solidFill>
              <a:latin typeface="Calibri" pitchFamily="-112" charset="0"/>
            </a:endParaRPr>
          </a:p>
        </p:txBody>
      </p:sp>
      <p:sp>
        <p:nvSpPr>
          <p:cNvPr id="8" name="Rectangle 8"/>
          <p:cNvSpPr>
            <a:spLocks noChangeArrowheads="1"/>
          </p:cNvSpPr>
          <p:nvPr/>
        </p:nvSpPr>
        <p:spPr bwMode="auto">
          <a:xfrm>
            <a:off x="2206625" y="2328862"/>
            <a:ext cx="1168400" cy="998538"/>
          </a:xfrm>
          <a:prstGeom prst="rect">
            <a:avLst/>
          </a:prstGeom>
          <a:solidFill>
            <a:srgbClr val="008000">
              <a:alpha val="22000"/>
            </a:srgbClr>
          </a:solidFill>
          <a:ln w="9525">
            <a:solidFill>
              <a:srgbClr val="335687"/>
            </a:solidFill>
            <a:miter lim="800000"/>
            <a:headEnd/>
            <a:tailEnd/>
          </a:ln>
        </p:spPr>
        <p:txBody>
          <a:bodyPr wrap="none" anchor="ctr"/>
          <a:lstStyle/>
          <a:p>
            <a:pPr algn="ctr" eaLnBrk="1" hangingPunct="1"/>
            <a:endParaRPr lang="en-US" sz="1800" dirty="0">
              <a:solidFill>
                <a:srgbClr val="FFFFFF"/>
              </a:solidFill>
              <a:latin typeface="Calibri" pitchFamily="-112" charset="0"/>
            </a:endParaRPr>
          </a:p>
        </p:txBody>
      </p:sp>
      <p:sp>
        <p:nvSpPr>
          <p:cNvPr id="9" name="Rectangle 9"/>
          <p:cNvSpPr>
            <a:spLocks noChangeArrowheads="1"/>
          </p:cNvSpPr>
          <p:nvPr/>
        </p:nvSpPr>
        <p:spPr bwMode="auto">
          <a:xfrm>
            <a:off x="3441700" y="2343150"/>
            <a:ext cx="1082675" cy="998537"/>
          </a:xfrm>
          <a:prstGeom prst="rect">
            <a:avLst/>
          </a:prstGeom>
          <a:solidFill>
            <a:srgbClr val="008000">
              <a:alpha val="45000"/>
            </a:srgbClr>
          </a:solidFill>
          <a:ln w="9525">
            <a:solidFill>
              <a:srgbClr val="335687"/>
            </a:solidFill>
            <a:miter lim="800000"/>
            <a:headEnd/>
            <a:tailEnd/>
          </a:ln>
        </p:spPr>
        <p:txBody>
          <a:bodyPr wrap="none" anchor="ctr"/>
          <a:lstStyle/>
          <a:p>
            <a:pPr algn="ctr" eaLnBrk="1" hangingPunct="1"/>
            <a:endParaRPr lang="en-US" sz="1800" dirty="0">
              <a:solidFill>
                <a:srgbClr val="FFFFFF"/>
              </a:solidFill>
              <a:latin typeface="Calibri" pitchFamily="-112" charset="0"/>
            </a:endParaRPr>
          </a:p>
        </p:txBody>
      </p:sp>
      <p:sp>
        <p:nvSpPr>
          <p:cNvPr id="10" name="Rectangle 10"/>
          <p:cNvSpPr>
            <a:spLocks noChangeArrowheads="1"/>
          </p:cNvSpPr>
          <p:nvPr/>
        </p:nvSpPr>
        <p:spPr bwMode="auto">
          <a:xfrm>
            <a:off x="7064375" y="2328862"/>
            <a:ext cx="1287463" cy="998538"/>
          </a:xfrm>
          <a:prstGeom prst="rect">
            <a:avLst/>
          </a:prstGeom>
          <a:solidFill>
            <a:srgbClr val="008000"/>
          </a:solidFill>
          <a:ln w="9525">
            <a:solidFill>
              <a:srgbClr val="335687"/>
            </a:solidFill>
            <a:miter lim="800000"/>
            <a:headEnd/>
            <a:tailEnd/>
          </a:ln>
        </p:spPr>
        <p:txBody>
          <a:bodyPr wrap="none" anchor="ctr"/>
          <a:lstStyle/>
          <a:p>
            <a:pPr algn="ctr" eaLnBrk="1" hangingPunct="1"/>
            <a:endParaRPr lang="en-US" sz="1800" dirty="0">
              <a:solidFill>
                <a:srgbClr val="FFFFFF"/>
              </a:solidFill>
              <a:latin typeface="Calibri" pitchFamily="-112" charset="0"/>
            </a:endParaRPr>
          </a:p>
        </p:txBody>
      </p:sp>
      <p:sp>
        <p:nvSpPr>
          <p:cNvPr id="11" name="Text Box 11"/>
          <p:cNvSpPr txBox="1">
            <a:spLocks noChangeArrowheads="1"/>
          </p:cNvSpPr>
          <p:nvPr/>
        </p:nvSpPr>
        <p:spPr bwMode="auto">
          <a:xfrm>
            <a:off x="685800" y="2362200"/>
            <a:ext cx="1447800" cy="800219"/>
          </a:xfrm>
          <a:prstGeom prst="rect">
            <a:avLst/>
          </a:prstGeom>
          <a:noFill/>
          <a:ln w="9525">
            <a:noFill/>
            <a:miter lim="800000"/>
            <a:headEnd/>
            <a:tailEnd/>
          </a:ln>
        </p:spPr>
        <p:txBody>
          <a:bodyPr wrap="square">
            <a:spAutoFit/>
          </a:bodyPr>
          <a:lstStyle/>
          <a:p>
            <a:pPr>
              <a:spcBef>
                <a:spcPct val="50000"/>
              </a:spcBef>
            </a:pPr>
            <a:r>
              <a:rPr lang="en-US" sz="2300" b="1" dirty="0">
                <a:latin typeface="Arial Narrow"/>
                <a:cs typeface="Arial Narrow"/>
              </a:rPr>
              <a:t>Short-term Programs</a:t>
            </a:r>
          </a:p>
        </p:txBody>
      </p:sp>
      <p:sp>
        <p:nvSpPr>
          <p:cNvPr id="12" name="Text Box 12"/>
          <p:cNvSpPr txBox="1">
            <a:spLocks noChangeArrowheads="1"/>
          </p:cNvSpPr>
          <p:nvPr/>
        </p:nvSpPr>
        <p:spPr bwMode="auto">
          <a:xfrm>
            <a:off x="2133600" y="2514600"/>
            <a:ext cx="1539875" cy="400110"/>
          </a:xfrm>
          <a:prstGeom prst="rect">
            <a:avLst/>
          </a:prstGeom>
          <a:noFill/>
          <a:ln w="9525">
            <a:noFill/>
            <a:miter lim="800000"/>
            <a:headEnd/>
            <a:tailEnd/>
          </a:ln>
        </p:spPr>
        <p:txBody>
          <a:bodyPr>
            <a:spAutoFit/>
          </a:bodyPr>
          <a:lstStyle/>
          <a:p>
            <a:pPr>
              <a:spcBef>
                <a:spcPct val="50000"/>
              </a:spcBef>
            </a:pPr>
            <a:r>
              <a:rPr lang="en-US" sz="2000" b="1" dirty="0">
                <a:latin typeface="Arial Narrow"/>
                <a:cs typeface="Arial Narrow"/>
              </a:rPr>
              <a:t>Equipment</a:t>
            </a:r>
          </a:p>
        </p:txBody>
      </p:sp>
      <p:sp>
        <p:nvSpPr>
          <p:cNvPr id="13" name="Text Box 13"/>
          <p:cNvSpPr txBox="1">
            <a:spLocks noChangeArrowheads="1"/>
          </p:cNvSpPr>
          <p:nvPr/>
        </p:nvSpPr>
        <p:spPr bwMode="auto">
          <a:xfrm>
            <a:off x="3429000" y="2481262"/>
            <a:ext cx="1143000" cy="523220"/>
          </a:xfrm>
          <a:prstGeom prst="rect">
            <a:avLst/>
          </a:prstGeom>
          <a:noFill/>
          <a:ln w="9525">
            <a:noFill/>
            <a:miter lim="800000"/>
            <a:headEnd/>
            <a:tailEnd/>
          </a:ln>
        </p:spPr>
        <p:txBody>
          <a:bodyPr wrap="square">
            <a:spAutoFit/>
          </a:bodyPr>
          <a:lstStyle/>
          <a:p>
            <a:pPr>
              <a:spcBef>
                <a:spcPct val="50000"/>
              </a:spcBef>
            </a:pPr>
            <a:r>
              <a:rPr lang="en-US" sz="2800" b="1" dirty="0">
                <a:solidFill>
                  <a:schemeClr val="bg1"/>
                </a:solidFill>
                <a:latin typeface="Arial Narrow"/>
                <a:cs typeface="Arial Narrow"/>
              </a:rPr>
              <a:t>Space</a:t>
            </a:r>
          </a:p>
        </p:txBody>
      </p:sp>
      <p:sp>
        <p:nvSpPr>
          <p:cNvPr id="14" name="Rectangle 14"/>
          <p:cNvSpPr>
            <a:spLocks noChangeArrowheads="1"/>
          </p:cNvSpPr>
          <p:nvPr/>
        </p:nvSpPr>
        <p:spPr bwMode="auto">
          <a:xfrm>
            <a:off x="4592638" y="2343150"/>
            <a:ext cx="1082675" cy="998537"/>
          </a:xfrm>
          <a:prstGeom prst="rect">
            <a:avLst/>
          </a:prstGeom>
          <a:solidFill>
            <a:srgbClr val="008000">
              <a:alpha val="59000"/>
            </a:srgbClr>
          </a:solidFill>
          <a:ln w="9525">
            <a:solidFill>
              <a:srgbClr val="335687"/>
            </a:solidFill>
            <a:miter lim="800000"/>
            <a:headEnd/>
            <a:tailEnd/>
          </a:ln>
        </p:spPr>
        <p:txBody>
          <a:bodyPr wrap="none" anchor="ctr"/>
          <a:lstStyle/>
          <a:p>
            <a:pPr algn="ctr" eaLnBrk="1" hangingPunct="1"/>
            <a:endParaRPr lang="en-US" sz="1800" dirty="0">
              <a:solidFill>
                <a:srgbClr val="FFFFFF"/>
              </a:solidFill>
              <a:latin typeface="Calibri" pitchFamily="-112" charset="0"/>
            </a:endParaRPr>
          </a:p>
        </p:txBody>
      </p:sp>
      <p:sp>
        <p:nvSpPr>
          <p:cNvPr id="15" name="Rectangle 15"/>
          <p:cNvSpPr>
            <a:spLocks noChangeArrowheads="1"/>
          </p:cNvSpPr>
          <p:nvPr/>
        </p:nvSpPr>
        <p:spPr bwMode="auto">
          <a:xfrm>
            <a:off x="5761038" y="2343150"/>
            <a:ext cx="1235075" cy="998537"/>
          </a:xfrm>
          <a:prstGeom prst="rect">
            <a:avLst/>
          </a:prstGeom>
          <a:solidFill>
            <a:srgbClr val="008000">
              <a:alpha val="83000"/>
            </a:srgbClr>
          </a:solidFill>
          <a:ln w="9525">
            <a:solidFill>
              <a:srgbClr val="335687"/>
            </a:solidFill>
            <a:miter lim="800000"/>
            <a:headEnd/>
            <a:tailEnd/>
          </a:ln>
        </p:spPr>
        <p:txBody>
          <a:bodyPr wrap="none" anchor="ctr"/>
          <a:lstStyle/>
          <a:p>
            <a:pPr algn="ctr" eaLnBrk="1" hangingPunct="1"/>
            <a:endParaRPr lang="en-US" sz="1800" dirty="0">
              <a:solidFill>
                <a:srgbClr val="FFFFFF"/>
              </a:solidFill>
              <a:latin typeface="Calibri" pitchFamily="-112" charset="0"/>
            </a:endParaRPr>
          </a:p>
        </p:txBody>
      </p:sp>
      <p:sp>
        <p:nvSpPr>
          <p:cNvPr id="16" name="Text Box 17"/>
          <p:cNvSpPr txBox="1">
            <a:spLocks noChangeArrowheads="1"/>
          </p:cNvSpPr>
          <p:nvPr/>
        </p:nvSpPr>
        <p:spPr bwMode="auto">
          <a:xfrm>
            <a:off x="4572000" y="2362200"/>
            <a:ext cx="1143000" cy="769441"/>
          </a:xfrm>
          <a:prstGeom prst="rect">
            <a:avLst/>
          </a:prstGeom>
          <a:noFill/>
          <a:ln w="9525">
            <a:noFill/>
            <a:miter lim="800000"/>
            <a:headEnd/>
            <a:tailEnd/>
          </a:ln>
        </p:spPr>
        <p:txBody>
          <a:bodyPr wrap="square">
            <a:spAutoFit/>
          </a:bodyPr>
          <a:lstStyle/>
          <a:p>
            <a:r>
              <a:rPr lang="en-US" sz="2200" b="1" dirty="0" smtClean="0">
                <a:solidFill>
                  <a:schemeClr val="bg1"/>
                </a:solidFill>
                <a:latin typeface="Arial Narrow"/>
                <a:cs typeface="Arial Narrow"/>
              </a:rPr>
              <a:t>In depth</a:t>
            </a:r>
          </a:p>
          <a:p>
            <a:r>
              <a:rPr lang="en-US" sz="2200" b="1" dirty="0" smtClean="0">
                <a:solidFill>
                  <a:schemeClr val="bg1"/>
                </a:solidFill>
                <a:latin typeface="Arial Narrow"/>
                <a:cs typeface="Arial Narrow"/>
              </a:rPr>
              <a:t>Program</a:t>
            </a:r>
            <a:endParaRPr lang="en-US" sz="2200" b="1" dirty="0">
              <a:solidFill>
                <a:schemeClr val="bg1"/>
              </a:solidFill>
              <a:latin typeface="Arial Narrow"/>
              <a:cs typeface="Arial Narrow"/>
            </a:endParaRPr>
          </a:p>
        </p:txBody>
      </p:sp>
      <p:sp>
        <p:nvSpPr>
          <p:cNvPr id="17" name="Text Box 18"/>
          <p:cNvSpPr txBox="1">
            <a:spLocks noChangeArrowheads="1"/>
          </p:cNvSpPr>
          <p:nvPr/>
        </p:nvSpPr>
        <p:spPr bwMode="auto">
          <a:xfrm>
            <a:off x="5791200" y="2514600"/>
            <a:ext cx="1219200" cy="492443"/>
          </a:xfrm>
          <a:prstGeom prst="rect">
            <a:avLst/>
          </a:prstGeom>
          <a:noFill/>
          <a:ln w="9525">
            <a:noFill/>
            <a:miter lim="800000"/>
            <a:headEnd/>
            <a:tailEnd/>
          </a:ln>
        </p:spPr>
        <p:txBody>
          <a:bodyPr wrap="square">
            <a:spAutoFit/>
          </a:bodyPr>
          <a:lstStyle/>
          <a:p>
            <a:pPr>
              <a:spcBef>
                <a:spcPct val="50000"/>
              </a:spcBef>
            </a:pPr>
            <a:r>
              <a:rPr lang="en-US" sz="2600" b="1" dirty="0" smtClean="0">
                <a:solidFill>
                  <a:schemeClr val="bg1"/>
                </a:solidFill>
                <a:latin typeface="Arial Narrow"/>
                <a:cs typeface="Arial Narrow"/>
              </a:rPr>
              <a:t>Staffing</a:t>
            </a:r>
            <a:endParaRPr lang="en-US" sz="2600" b="1" dirty="0">
              <a:solidFill>
                <a:schemeClr val="bg1"/>
              </a:solidFill>
              <a:latin typeface="Arial Narrow"/>
              <a:cs typeface="Arial Narrow"/>
            </a:endParaRPr>
          </a:p>
        </p:txBody>
      </p:sp>
      <p:sp>
        <p:nvSpPr>
          <p:cNvPr id="18" name="Text Box 19"/>
          <p:cNvSpPr txBox="1">
            <a:spLocks noChangeArrowheads="1"/>
          </p:cNvSpPr>
          <p:nvPr/>
        </p:nvSpPr>
        <p:spPr bwMode="auto">
          <a:xfrm>
            <a:off x="7086600" y="2514600"/>
            <a:ext cx="1270000" cy="400110"/>
          </a:xfrm>
          <a:prstGeom prst="rect">
            <a:avLst/>
          </a:prstGeom>
          <a:noFill/>
          <a:ln w="9525">
            <a:noFill/>
            <a:miter lim="800000"/>
            <a:headEnd/>
            <a:tailEnd/>
          </a:ln>
        </p:spPr>
        <p:txBody>
          <a:bodyPr wrap="square">
            <a:spAutoFit/>
          </a:bodyPr>
          <a:lstStyle/>
          <a:p>
            <a:pPr>
              <a:spcBef>
                <a:spcPct val="50000"/>
              </a:spcBef>
            </a:pPr>
            <a:r>
              <a:rPr lang="en-US" sz="2000" b="1" dirty="0" smtClean="0">
                <a:solidFill>
                  <a:schemeClr val="bg1"/>
                </a:solidFill>
                <a:latin typeface="Arial Narrow"/>
                <a:cs typeface="Arial Narrow"/>
              </a:rPr>
              <a:t>Integration</a:t>
            </a:r>
            <a:endParaRPr lang="en-US" sz="2000" b="1" dirty="0">
              <a:solidFill>
                <a:schemeClr val="bg1"/>
              </a:solidFill>
              <a:latin typeface="Arial Narrow"/>
              <a:cs typeface="Arial Narrow"/>
            </a:endParaRPr>
          </a:p>
        </p:txBody>
      </p:sp>
      <p:grpSp>
        <p:nvGrpSpPr>
          <p:cNvPr id="21" name="Group 20"/>
          <p:cNvGrpSpPr/>
          <p:nvPr/>
        </p:nvGrpSpPr>
        <p:grpSpPr>
          <a:xfrm>
            <a:off x="609600" y="3352800"/>
            <a:ext cx="7999413" cy="1465838"/>
            <a:chOff x="739775" y="3995738"/>
            <a:chExt cx="7999413" cy="1465838"/>
          </a:xfrm>
        </p:grpSpPr>
        <p:sp>
          <p:nvSpPr>
            <p:cNvPr id="4" name="Text Box 4"/>
            <p:cNvSpPr txBox="1">
              <a:spLocks noChangeArrowheads="1"/>
            </p:cNvSpPr>
            <p:nvPr/>
          </p:nvSpPr>
          <p:spPr bwMode="auto">
            <a:xfrm>
              <a:off x="739775" y="3995738"/>
              <a:ext cx="1828800" cy="584776"/>
            </a:xfrm>
            <a:prstGeom prst="rect">
              <a:avLst/>
            </a:prstGeom>
            <a:noFill/>
            <a:ln w="9525">
              <a:noFill/>
              <a:miter lim="800000"/>
              <a:headEnd/>
              <a:tailEnd/>
            </a:ln>
          </p:spPr>
          <p:txBody>
            <a:bodyPr wrap="square">
              <a:spAutoFit/>
            </a:bodyPr>
            <a:lstStyle/>
            <a:p>
              <a:pPr>
                <a:spcBef>
                  <a:spcPct val="50000"/>
                </a:spcBef>
              </a:pPr>
              <a:r>
                <a:rPr lang="en-US" sz="3200" b="1" dirty="0">
                  <a:solidFill>
                    <a:srgbClr val="3A5486"/>
                  </a:solidFill>
                  <a:latin typeface="Arial Narrow"/>
                  <a:cs typeface="Arial Narrow"/>
                </a:rPr>
                <a:t>Low</a:t>
              </a:r>
            </a:p>
          </p:txBody>
        </p:sp>
        <p:sp>
          <p:nvSpPr>
            <p:cNvPr id="5" name="Text Box 5"/>
            <p:cNvSpPr txBox="1">
              <a:spLocks noChangeArrowheads="1"/>
            </p:cNvSpPr>
            <p:nvPr/>
          </p:nvSpPr>
          <p:spPr bwMode="auto">
            <a:xfrm>
              <a:off x="7791450" y="4037013"/>
              <a:ext cx="947738" cy="584776"/>
            </a:xfrm>
            <a:prstGeom prst="rect">
              <a:avLst/>
            </a:prstGeom>
            <a:noFill/>
            <a:ln w="9525">
              <a:noFill/>
              <a:miter lim="800000"/>
              <a:headEnd/>
              <a:tailEnd/>
            </a:ln>
          </p:spPr>
          <p:txBody>
            <a:bodyPr>
              <a:spAutoFit/>
            </a:bodyPr>
            <a:lstStyle/>
            <a:p>
              <a:pPr>
                <a:spcBef>
                  <a:spcPct val="50000"/>
                </a:spcBef>
              </a:pPr>
              <a:r>
                <a:rPr lang="en-US" sz="3200" b="1" dirty="0">
                  <a:solidFill>
                    <a:srgbClr val="3A5486"/>
                  </a:solidFill>
                  <a:latin typeface="Arial Narrow"/>
                  <a:cs typeface="Arial Narrow"/>
                </a:rPr>
                <a:t>High</a:t>
              </a:r>
            </a:p>
          </p:txBody>
        </p:sp>
        <p:sp>
          <p:nvSpPr>
            <p:cNvPr id="6" name="Text Box 6"/>
            <p:cNvSpPr txBox="1">
              <a:spLocks noChangeArrowheads="1"/>
            </p:cNvSpPr>
            <p:nvPr/>
          </p:nvSpPr>
          <p:spPr bwMode="auto">
            <a:xfrm>
              <a:off x="4038600" y="4876800"/>
              <a:ext cx="1065212" cy="584776"/>
            </a:xfrm>
            <a:prstGeom prst="rect">
              <a:avLst/>
            </a:prstGeom>
            <a:noFill/>
            <a:ln w="9525">
              <a:noFill/>
              <a:miter lim="800000"/>
              <a:headEnd/>
              <a:tailEnd/>
            </a:ln>
          </p:spPr>
          <p:txBody>
            <a:bodyPr wrap="square">
              <a:spAutoFit/>
            </a:bodyPr>
            <a:lstStyle/>
            <a:p>
              <a:pPr>
                <a:spcBef>
                  <a:spcPct val="50000"/>
                </a:spcBef>
              </a:pPr>
              <a:r>
                <a:rPr lang="en-US" sz="3200" b="1" dirty="0">
                  <a:solidFill>
                    <a:srgbClr val="3A5486"/>
                  </a:solidFill>
                  <a:latin typeface="Arial Narrow"/>
                  <a:cs typeface="Arial Narrow"/>
                </a:rPr>
                <a:t>Trust</a:t>
              </a:r>
            </a:p>
          </p:txBody>
        </p:sp>
        <p:cxnSp>
          <p:nvCxnSpPr>
            <p:cNvPr id="19" name="Straight Arrow Connector 18"/>
            <p:cNvCxnSpPr>
              <a:cxnSpLocks noChangeShapeType="1"/>
            </p:cNvCxnSpPr>
            <p:nvPr/>
          </p:nvCxnSpPr>
          <p:spPr bwMode="auto">
            <a:xfrm>
              <a:off x="862013" y="4710113"/>
              <a:ext cx="7505700" cy="1587"/>
            </a:xfrm>
            <a:prstGeom prst="straightConnector1">
              <a:avLst/>
            </a:prstGeom>
            <a:noFill/>
            <a:ln w="38100" cmpd="sng">
              <a:solidFill>
                <a:schemeClr val="tx1"/>
              </a:solidFill>
              <a:round/>
              <a:headEnd type="arrow" w="med" len="med"/>
              <a:tailEnd type="arrow" w="med" len="med"/>
            </a:ln>
          </p:spPr>
        </p:cxnSp>
      </p:grpSp>
    </p:spTree>
    <p:extLst>
      <p:ext uri="{BB962C8B-B14F-4D97-AF65-F5344CB8AC3E}">
        <p14:creationId xmlns:p14="http://schemas.microsoft.com/office/powerpoint/2010/main" val="1642480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dirty="0" smtClean="0"/>
              <a:t>Mission-based Non-profit Building</a:t>
            </a:r>
            <a:br>
              <a:rPr lang="en-US" dirty="0" smtClean="0"/>
            </a:br>
            <a:r>
              <a:rPr lang="en-US" dirty="0" smtClean="0"/>
              <a:t>Framingham, MA</a:t>
            </a:r>
          </a:p>
        </p:txBody>
      </p:sp>
      <p:pic>
        <p:nvPicPr>
          <p:cNvPr id="2" name="Picture 1"/>
          <p:cNvPicPr>
            <a:picLocks noChangeAspect="1"/>
          </p:cNvPicPr>
          <p:nvPr/>
        </p:nvPicPr>
        <p:blipFill>
          <a:blip r:embed="rId3"/>
          <a:stretch>
            <a:fillRect/>
          </a:stretch>
        </p:blipFill>
        <p:spPr>
          <a:xfrm>
            <a:off x="228600" y="2209800"/>
            <a:ext cx="4340009" cy="2895600"/>
          </a:xfrm>
          <a:prstGeom prst="rect">
            <a:avLst/>
          </a:prstGeom>
        </p:spPr>
      </p:pic>
      <p:pic>
        <p:nvPicPr>
          <p:cNvPr id="3" name="Picture 2"/>
          <p:cNvPicPr>
            <a:picLocks noChangeAspect="1"/>
          </p:cNvPicPr>
          <p:nvPr/>
        </p:nvPicPr>
        <p:blipFill>
          <a:blip r:embed="rId4"/>
          <a:stretch>
            <a:fillRect/>
          </a:stretch>
        </p:blipFill>
        <p:spPr>
          <a:xfrm>
            <a:off x="4800600" y="2209800"/>
            <a:ext cx="3966765" cy="2895600"/>
          </a:xfrm>
          <a:prstGeom prst="rect">
            <a:avLst/>
          </a:prstGeom>
        </p:spPr>
      </p:pic>
    </p:spTree>
    <p:extLst>
      <p:ext uri="{BB962C8B-B14F-4D97-AF65-F5344CB8AC3E}">
        <p14:creationId xmlns:p14="http://schemas.microsoft.com/office/powerpoint/2010/main" val="2601589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rot="16200000">
            <a:off x="2619466" y="444563"/>
            <a:ext cx="3825048" cy="7784181"/>
          </a:xfrm>
          <a:prstGeom prst="rect">
            <a:avLst/>
          </a:prstGeom>
          <a:solidFill>
            <a:schemeClr val="bg1">
              <a:lumMod val="95000"/>
            </a:schemeClr>
          </a:solidFill>
        </p:spPr>
        <p:txBody>
          <a:bodyPr wrap="square" rtlCol="0">
            <a:spAutoFit/>
          </a:bodyPr>
          <a:lstStyle/>
          <a:p>
            <a:pPr algn="ctr" defTabSz="457200" eaLnBrk="1" fontAlgn="auto" hangingPunct="1">
              <a:lnSpc>
                <a:spcPct val="120000"/>
              </a:lnSpc>
              <a:spcBef>
                <a:spcPts val="0"/>
              </a:spcBef>
              <a:spcAft>
                <a:spcPts val="0"/>
              </a:spcAft>
            </a:pPr>
            <a:endParaRPr lang="en-US" sz="300" dirty="0" smtClean="0">
              <a:solidFill>
                <a:prstClr val="black"/>
              </a:solidFill>
              <a:latin typeface="Open Sans"/>
              <a:cs typeface="Open Sans"/>
            </a:endParaRPr>
          </a:p>
          <a:p>
            <a:pPr algn="ctr" defTabSz="457200" eaLnBrk="1" fontAlgn="auto" hangingPunct="1">
              <a:lnSpc>
                <a:spcPct val="120000"/>
              </a:lnSpc>
              <a:spcBef>
                <a:spcPts val="0"/>
              </a:spcBef>
              <a:spcAft>
                <a:spcPts val="0"/>
              </a:spcAft>
            </a:pPr>
            <a:r>
              <a:rPr lang="en-US" sz="1600" dirty="0" smtClean="0">
                <a:solidFill>
                  <a:prstClr val="black"/>
                </a:solidFill>
                <a:latin typeface="Open Sans"/>
                <a:cs typeface="Open Sans"/>
              </a:rPr>
              <a:t>YOUR ORGANIZATION OR PROJECT</a:t>
            </a:r>
          </a:p>
          <a:p>
            <a:pPr algn="ctr" defTabSz="457200" eaLnBrk="1" fontAlgn="auto" hangingPunct="1">
              <a:lnSpc>
                <a:spcPct val="120000"/>
              </a:lnSpc>
              <a:spcBef>
                <a:spcPts val="0"/>
              </a:spcBef>
              <a:spcAft>
                <a:spcPts val="0"/>
              </a:spcAft>
            </a:pPr>
            <a:endParaRPr lang="en-US" sz="1700" dirty="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smtClean="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smtClean="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smtClean="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smtClean="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smtClean="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smtClean="0">
              <a:solidFill>
                <a:prstClr val="black"/>
              </a:solidFill>
              <a:latin typeface="Open Sans"/>
              <a:cs typeface="Open Sans"/>
            </a:endParaRPr>
          </a:p>
          <a:p>
            <a:pPr algn="ctr" defTabSz="457200" eaLnBrk="1" fontAlgn="auto" hangingPunct="1">
              <a:lnSpc>
                <a:spcPct val="120000"/>
              </a:lnSpc>
              <a:spcBef>
                <a:spcPts val="0"/>
              </a:spcBef>
              <a:spcAft>
                <a:spcPts val="0"/>
              </a:spcAft>
            </a:pPr>
            <a:r>
              <a:rPr lang="en-US" sz="1700" dirty="0" smtClean="0">
                <a:solidFill>
                  <a:prstClr val="black"/>
                </a:solidFill>
                <a:latin typeface="Open Sans"/>
                <a:cs typeface="Open Sans"/>
              </a:rPr>
              <a:t>      </a:t>
            </a:r>
          </a:p>
          <a:p>
            <a:pPr algn="ctr" defTabSz="457200" eaLnBrk="1" fontAlgn="auto" hangingPunct="1">
              <a:lnSpc>
                <a:spcPct val="120000"/>
              </a:lnSpc>
              <a:spcBef>
                <a:spcPts val="0"/>
              </a:spcBef>
              <a:spcAft>
                <a:spcPts val="0"/>
              </a:spcAft>
            </a:pPr>
            <a:endParaRPr lang="en-US" sz="1700" dirty="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smtClean="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smtClean="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smtClean="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smtClean="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smtClean="0">
              <a:solidFill>
                <a:prstClr val="black"/>
              </a:solidFill>
              <a:latin typeface="Open Sans"/>
              <a:cs typeface="Open Sans"/>
            </a:endParaRPr>
          </a:p>
          <a:p>
            <a:pPr algn="ctr" defTabSz="457200" eaLnBrk="1" fontAlgn="auto" hangingPunct="1">
              <a:lnSpc>
                <a:spcPct val="120000"/>
              </a:lnSpc>
              <a:spcBef>
                <a:spcPts val="0"/>
              </a:spcBef>
              <a:spcAft>
                <a:spcPts val="0"/>
              </a:spcAft>
            </a:pPr>
            <a:endParaRPr lang="en-US" sz="1700" dirty="0" smtClean="0">
              <a:solidFill>
                <a:prstClr val="black"/>
              </a:solidFill>
              <a:latin typeface="Open Sans"/>
              <a:cs typeface="Open Sans"/>
            </a:endParaRPr>
          </a:p>
        </p:txBody>
      </p:sp>
      <p:sp>
        <p:nvSpPr>
          <p:cNvPr id="2" name="Rectangle 1"/>
          <p:cNvSpPr/>
          <p:nvPr/>
        </p:nvSpPr>
        <p:spPr>
          <a:xfrm>
            <a:off x="1186798" y="2250013"/>
            <a:ext cx="1177637" cy="403891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8" name="TextBox 7"/>
          <p:cNvSpPr txBox="1"/>
          <p:nvPr/>
        </p:nvSpPr>
        <p:spPr>
          <a:xfrm>
            <a:off x="522750" y="349191"/>
            <a:ext cx="3968432" cy="461665"/>
          </a:xfrm>
          <a:prstGeom prst="rect">
            <a:avLst/>
          </a:prstGeom>
          <a:noFill/>
        </p:spPr>
        <p:txBody>
          <a:bodyPr wrap="square" rtlCol="0">
            <a:spAutoFit/>
          </a:bodyPr>
          <a:lstStyle/>
          <a:p>
            <a:pPr defTabSz="457200" eaLnBrk="1" fontAlgn="auto" hangingPunct="1">
              <a:spcBef>
                <a:spcPts val="0"/>
              </a:spcBef>
              <a:spcAft>
                <a:spcPts val="0"/>
              </a:spcAft>
            </a:pPr>
            <a:r>
              <a:rPr lang="en-US" b="1" dirty="0" smtClean="0">
                <a:solidFill>
                  <a:srgbClr val="FFFFFF"/>
                </a:solidFill>
                <a:latin typeface="Trebuchet MS"/>
                <a:cs typeface="Trebuchet MS"/>
              </a:rPr>
              <a:t>THE PROGRAMS</a:t>
            </a:r>
          </a:p>
        </p:txBody>
      </p:sp>
      <p:pic>
        <p:nvPicPr>
          <p:cNvPr id="4" name="Picture 3" descr="cw_cowork_butt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7998" y="3442877"/>
            <a:ext cx="879244" cy="879244"/>
          </a:xfrm>
          <a:prstGeom prst="rect">
            <a:avLst/>
          </a:prstGeom>
        </p:spPr>
      </p:pic>
      <p:pic>
        <p:nvPicPr>
          <p:cNvPr id="5" name="Picture 4" descr="cw_prep_butto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4341" y="2494197"/>
            <a:ext cx="879244" cy="879244"/>
          </a:xfrm>
          <a:prstGeom prst="rect">
            <a:avLst/>
          </a:prstGeom>
        </p:spPr>
      </p:pic>
      <p:pic>
        <p:nvPicPr>
          <p:cNvPr id="6" name="Picture 5" descr="cw_trust_butto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3513" y="4390660"/>
            <a:ext cx="880072" cy="880072"/>
          </a:xfrm>
          <a:prstGeom prst="rect">
            <a:avLst/>
          </a:prstGeom>
        </p:spPr>
      </p:pic>
      <p:pic>
        <p:nvPicPr>
          <p:cNvPr id="10" name="Picture 9" descr="cw_venture_butt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2800" y="5340002"/>
            <a:ext cx="890886" cy="890886"/>
          </a:xfrm>
          <a:prstGeom prst="rect">
            <a:avLst/>
          </a:prstGeom>
        </p:spPr>
      </p:pic>
      <p:sp>
        <p:nvSpPr>
          <p:cNvPr id="27" name="Rectangle 26"/>
          <p:cNvSpPr/>
          <p:nvPr/>
        </p:nvSpPr>
        <p:spPr>
          <a:xfrm>
            <a:off x="0" y="0"/>
            <a:ext cx="9144000" cy="127769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31" name="Picture 30" descr="cultureworks-gears only square.png"/>
          <p:cNvPicPr>
            <a:picLocks noChangeAspect="1"/>
          </p:cNvPicPr>
          <p:nvPr/>
        </p:nvPicPr>
        <p:blipFill>
          <a:blip r:embed="rId7" cstate="print">
            <a:extLst>
              <a:ext uri="{BEBA8EAE-BF5A-486C-A8C5-ECC9F3942E4B}">
                <a14:imgProps xmlns:a14="http://schemas.microsoft.com/office/drawing/2010/main">
                  <a14:imgLayer r:embed="rId8">
                    <a14:imgEffect>
                      <a14:artisticPaintStrokes/>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086299" y="222124"/>
            <a:ext cx="526182" cy="770786"/>
          </a:xfrm>
          <a:prstGeom prst="rect">
            <a:avLst/>
          </a:prstGeom>
        </p:spPr>
      </p:pic>
      <p:sp>
        <p:nvSpPr>
          <p:cNvPr id="23" name="TextBox 22"/>
          <p:cNvSpPr txBox="1"/>
          <p:nvPr/>
        </p:nvSpPr>
        <p:spPr>
          <a:xfrm>
            <a:off x="2456795" y="3653331"/>
            <a:ext cx="4844418" cy="361637"/>
          </a:xfrm>
          <a:prstGeom prst="rect">
            <a:avLst/>
          </a:prstGeom>
          <a:noFill/>
        </p:spPr>
        <p:txBody>
          <a:bodyPr wrap="square" rtlCol="0">
            <a:spAutoFit/>
          </a:bodyPr>
          <a:lstStyle/>
          <a:p>
            <a:pPr defTabSz="457200" eaLnBrk="1" fontAlgn="auto" hangingPunct="1">
              <a:lnSpc>
                <a:spcPct val="120000"/>
              </a:lnSpc>
              <a:spcBef>
                <a:spcPts val="0"/>
              </a:spcBef>
              <a:spcAft>
                <a:spcPts val="0"/>
              </a:spcAft>
            </a:pPr>
            <a:r>
              <a:rPr lang="en-US" sz="1500" dirty="0" smtClean="0">
                <a:solidFill>
                  <a:srgbClr val="000000"/>
                </a:solidFill>
                <a:latin typeface="Open Sans"/>
                <a:cs typeface="Open Sans"/>
              </a:rPr>
              <a:t>Space &amp; Community</a:t>
            </a:r>
            <a:endParaRPr lang="en-US" sz="1500" dirty="0">
              <a:solidFill>
                <a:srgbClr val="000000"/>
              </a:solidFill>
              <a:latin typeface="Open Sans"/>
              <a:cs typeface="Open Sans"/>
            </a:endParaRPr>
          </a:p>
        </p:txBody>
      </p:sp>
      <p:sp>
        <p:nvSpPr>
          <p:cNvPr id="24" name="TextBox 23"/>
          <p:cNvSpPr txBox="1"/>
          <p:nvPr/>
        </p:nvSpPr>
        <p:spPr>
          <a:xfrm>
            <a:off x="2456795" y="2694002"/>
            <a:ext cx="4844418" cy="361637"/>
          </a:xfrm>
          <a:prstGeom prst="rect">
            <a:avLst/>
          </a:prstGeom>
          <a:noFill/>
        </p:spPr>
        <p:txBody>
          <a:bodyPr wrap="square" rtlCol="0">
            <a:spAutoFit/>
          </a:bodyPr>
          <a:lstStyle/>
          <a:p>
            <a:pPr defTabSz="457200" eaLnBrk="1" fontAlgn="auto" hangingPunct="1">
              <a:lnSpc>
                <a:spcPct val="120000"/>
              </a:lnSpc>
              <a:spcBef>
                <a:spcPts val="0"/>
              </a:spcBef>
              <a:spcAft>
                <a:spcPts val="0"/>
              </a:spcAft>
            </a:pPr>
            <a:r>
              <a:rPr lang="en-US" sz="1500" dirty="0" smtClean="0">
                <a:solidFill>
                  <a:srgbClr val="000000"/>
                </a:solidFill>
                <a:latin typeface="Open Sans"/>
                <a:cs typeface="Open Sans"/>
              </a:rPr>
              <a:t>Planning &amp; Implementation Support</a:t>
            </a:r>
            <a:endParaRPr lang="en-US" sz="1500" dirty="0">
              <a:solidFill>
                <a:srgbClr val="000000"/>
              </a:solidFill>
              <a:latin typeface="Open Sans"/>
              <a:cs typeface="Open Sans"/>
            </a:endParaRPr>
          </a:p>
        </p:txBody>
      </p:sp>
      <p:sp>
        <p:nvSpPr>
          <p:cNvPr id="25" name="TextBox 24"/>
          <p:cNvSpPr txBox="1"/>
          <p:nvPr/>
        </p:nvSpPr>
        <p:spPr>
          <a:xfrm>
            <a:off x="2431544" y="5596514"/>
            <a:ext cx="4844418" cy="361637"/>
          </a:xfrm>
          <a:prstGeom prst="rect">
            <a:avLst/>
          </a:prstGeom>
          <a:noFill/>
        </p:spPr>
        <p:txBody>
          <a:bodyPr wrap="square" rtlCol="0">
            <a:spAutoFit/>
          </a:bodyPr>
          <a:lstStyle/>
          <a:p>
            <a:pPr defTabSz="457200" eaLnBrk="1" fontAlgn="auto" hangingPunct="1">
              <a:lnSpc>
                <a:spcPct val="120000"/>
              </a:lnSpc>
              <a:spcBef>
                <a:spcPts val="0"/>
              </a:spcBef>
              <a:spcAft>
                <a:spcPts val="0"/>
              </a:spcAft>
            </a:pPr>
            <a:r>
              <a:rPr lang="en-US" sz="1500" dirty="0" smtClean="0">
                <a:solidFill>
                  <a:srgbClr val="000000"/>
                </a:solidFill>
                <a:latin typeface="Open Sans"/>
                <a:cs typeface="Open Sans"/>
              </a:rPr>
              <a:t>Marketing &amp; Fundraising Support</a:t>
            </a:r>
            <a:endParaRPr lang="en-US" sz="1500" dirty="0">
              <a:solidFill>
                <a:srgbClr val="000000"/>
              </a:solidFill>
              <a:latin typeface="Open Sans"/>
              <a:cs typeface="Open Sans"/>
            </a:endParaRPr>
          </a:p>
        </p:txBody>
      </p:sp>
      <p:sp>
        <p:nvSpPr>
          <p:cNvPr id="26" name="TextBox 25"/>
          <p:cNvSpPr txBox="1"/>
          <p:nvPr/>
        </p:nvSpPr>
        <p:spPr>
          <a:xfrm>
            <a:off x="2431544" y="4647171"/>
            <a:ext cx="6742936" cy="361637"/>
          </a:xfrm>
          <a:prstGeom prst="rect">
            <a:avLst/>
          </a:prstGeom>
          <a:noFill/>
        </p:spPr>
        <p:txBody>
          <a:bodyPr wrap="square" rtlCol="0">
            <a:spAutoFit/>
          </a:bodyPr>
          <a:lstStyle/>
          <a:p>
            <a:pPr defTabSz="457200" eaLnBrk="1" fontAlgn="auto" hangingPunct="1">
              <a:lnSpc>
                <a:spcPct val="120000"/>
              </a:lnSpc>
              <a:spcBef>
                <a:spcPts val="0"/>
              </a:spcBef>
              <a:spcAft>
                <a:spcPts val="0"/>
              </a:spcAft>
            </a:pPr>
            <a:r>
              <a:rPr lang="en-US" sz="1500" dirty="0" smtClean="0">
                <a:solidFill>
                  <a:srgbClr val="000000"/>
                </a:solidFill>
                <a:latin typeface="Open Sans"/>
                <a:cs typeface="Open Sans"/>
              </a:rPr>
              <a:t>Nonprofit Umbrella &amp; Back Office Management</a:t>
            </a:r>
            <a:endParaRPr lang="en-US" sz="1500" dirty="0">
              <a:solidFill>
                <a:srgbClr val="000000"/>
              </a:solidFill>
              <a:latin typeface="Open Sans"/>
              <a:cs typeface="Open Sans"/>
            </a:endParaRPr>
          </a:p>
        </p:txBody>
      </p:sp>
      <p:sp>
        <p:nvSpPr>
          <p:cNvPr id="37" name="TextBox 36"/>
          <p:cNvSpPr txBox="1"/>
          <p:nvPr/>
        </p:nvSpPr>
        <p:spPr>
          <a:xfrm>
            <a:off x="522749" y="1574666"/>
            <a:ext cx="8459615" cy="823559"/>
          </a:xfrm>
          <a:prstGeom prst="rect">
            <a:avLst/>
          </a:prstGeom>
          <a:noFill/>
        </p:spPr>
        <p:txBody>
          <a:bodyPr wrap="square" rtlCol="0">
            <a:spAutoFit/>
          </a:bodyPr>
          <a:lstStyle/>
          <a:p>
            <a:pPr defTabSz="457200" eaLnBrk="1" fontAlgn="auto" hangingPunct="1">
              <a:lnSpc>
                <a:spcPct val="140000"/>
              </a:lnSpc>
              <a:spcBef>
                <a:spcPts val="0"/>
              </a:spcBef>
              <a:spcAft>
                <a:spcPts val="0"/>
              </a:spcAft>
            </a:pPr>
            <a:r>
              <a:rPr lang="en-US" sz="1800" dirty="0" smtClean="0">
                <a:solidFill>
                  <a:srgbClr val="000000"/>
                </a:solidFill>
                <a:latin typeface="Open Sans"/>
                <a:cs typeface="Open Sans"/>
              </a:rPr>
              <a:t>The Model Projects and organizations start with </a:t>
            </a:r>
            <a:r>
              <a:rPr lang="en-US" sz="1800" dirty="0" smtClean="0">
                <a:solidFill>
                  <a:prstClr val="black"/>
                </a:solidFill>
                <a:latin typeface="Open Sans Light"/>
                <a:cs typeface="Open Sans Light"/>
              </a:rPr>
              <a:t>CONTENT, SERVICES , OR  PRODUCTS </a:t>
            </a:r>
            <a:r>
              <a:rPr lang="en-US" sz="1800" dirty="0" smtClean="0">
                <a:solidFill>
                  <a:srgbClr val="000000"/>
                </a:solidFill>
                <a:latin typeface="Open Sans"/>
                <a:cs typeface="Open Sans"/>
              </a:rPr>
              <a:t>but struggle to build capacity in the following areas:</a:t>
            </a:r>
            <a:endParaRPr lang="en-US" sz="1800" dirty="0">
              <a:solidFill>
                <a:prstClr val="white">
                  <a:lumMod val="75000"/>
                </a:prstClr>
              </a:solidFill>
              <a:latin typeface="Open Sans Light"/>
              <a:cs typeface="Open Sans Light"/>
            </a:endParaRPr>
          </a:p>
        </p:txBody>
      </p:sp>
      <p:pic>
        <p:nvPicPr>
          <p:cNvPr id="17" name="Picture 16" descr="cultureworks-final_white.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520" y="-69014"/>
            <a:ext cx="5765800" cy="1320800"/>
          </a:xfrm>
          <a:prstGeom prst="rect">
            <a:avLst/>
          </a:prstGeom>
        </p:spPr>
      </p:pic>
    </p:spTree>
    <p:extLst>
      <p:ext uri="{BB962C8B-B14F-4D97-AF65-F5344CB8AC3E}">
        <p14:creationId xmlns:p14="http://schemas.microsoft.com/office/powerpoint/2010/main" val="1006798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8200" y="228600"/>
            <a:ext cx="3810000" cy="1218687"/>
          </a:xfrm>
          <a:prstGeom prst="rect">
            <a:avLst/>
          </a:prstGeom>
        </p:spPr>
      </p:pic>
      <p:pic>
        <p:nvPicPr>
          <p:cNvPr id="3" name="Picture 2"/>
          <p:cNvPicPr>
            <a:picLocks noChangeAspect="1"/>
          </p:cNvPicPr>
          <p:nvPr/>
        </p:nvPicPr>
        <p:blipFill>
          <a:blip r:embed="rId4"/>
          <a:stretch>
            <a:fillRect/>
          </a:stretch>
        </p:blipFill>
        <p:spPr>
          <a:xfrm>
            <a:off x="228600" y="1676400"/>
            <a:ext cx="3870669" cy="4419600"/>
          </a:xfrm>
          <a:prstGeom prst="rect">
            <a:avLst/>
          </a:prstGeom>
        </p:spPr>
      </p:pic>
      <p:pic>
        <p:nvPicPr>
          <p:cNvPr id="7" name="Picture 6"/>
          <p:cNvPicPr>
            <a:picLocks noChangeAspect="1"/>
          </p:cNvPicPr>
          <p:nvPr/>
        </p:nvPicPr>
        <p:blipFill>
          <a:blip r:embed="rId5"/>
          <a:stretch>
            <a:fillRect/>
          </a:stretch>
        </p:blipFill>
        <p:spPr>
          <a:xfrm>
            <a:off x="4343400" y="1752600"/>
            <a:ext cx="2362200" cy="2697204"/>
          </a:xfrm>
          <a:prstGeom prst="rect">
            <a:avLst/>
          </a:prstGeom>
        </p:spPr>
      </p:pic>
      <p:pic>
        <p:nvPicPr>
          <p:cNvPr id="8" name="Picture 7"/>
          <p:cNvPicPr>
            <a:picLocks noChangeAspect="1"/>
          </p:cNvPicPr>
          <p:nvPr/>
        </p:nvPicPr>
        <p:blipFill rotWithShape="1">
          <a:blip r:embed="rId6"/>
          <a:srcRect b="38995"/>
          <a:stretch/>
        </p:blipFill>
        <p:spPr>
          <a:xfrm>
            <a:off x="4267200" y="4572000"/>
            <a:ext cx="4546627" cy="1600200"/>
          </a:xfrm>
          <a:prstGeom prst="rect">
            <a:avLst/>
          </a:prstGeom>
        </p:spPr>
      </p:pic>
    </p:spTree>
    <p:extLst>
      <p:ext uri="{BB962C8B-B14F-4D97-AF65-F5344CB8AC3E}">
        <p14:creationId xmlns:p14="http://schemas.microsoft.com/office/powerpoint/2010/main" val="1820530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b="6556"/>
          <a:stretch/>
        </p:blipFill>
        <p:spPr>
          <a:xfrm>
            <a:off x="6172200" y="2057400"/>
            <a:ext cx="2743200" cy="1777100"/>
          </a:xfrm>
          <a:prstGeom prst="rect">
            <a:avLst/>
          </a:prstGeom>
        </p:spPr>
      </p:pic>
      <p:pic>
        <p:nvPicPr>
          <p:cNvPr id="8" name="Picture 7"/>
          <p:cNvPicPr>
            <a:picLocks noChangeAspect="1"/>
          </p:cNvPicPr>
          <p:nvPr/>
        </p:nvPicPr>
        <p:blipFill rotWithShape="1">
          <a:blip r:embed="rId4"/>
          <a:srcRect b="7747"/>
          <a:stretch/>
        </p:blipFill>
        <p:spPr>
          <a:xfrm>
            <a:off x="6172200" y="3962400"/>
            <a:ext cx="2731293" cy="1746848"/>
          </a:xfrm>
          <a:prstGeom prst="rect">
            <a:avLst/>
          </a:prstGeom>
        </p:spPr>
      </p:pic>
      <p:pic>
        <p:nvPicPr>
          <p:cNvPr id="11" name="Picture 10"/>
          <p:cNvPicPr>
            <a:picLocks noChangeAspect="1"/>
          </p:cNvPicPr>
          <p:nvPr/>
        </p:nvPicPr>
        <p:blipFill rotWithShape="1">
          <a:blip r:embed="rId5"/>
          <a:srcRect l="37860"/>
          <a:stretch/>
        </p:blipFill>
        <p:spPr>
          <a:xfrm>
            <a:off x="228600" y="2209800"/>
            <a:ext cx="5682032" cy="3384677"/>
          </a:xfrm>
          <a:prstGeom prst="rect">
            <a:avLst/>
          </a:prstGeom>
        </p:spPr>
      </p:pic>
      <p:pic>
        <p:nvPicPr>
          <p:cNvPr id="12" name="Picture 11"/>
          <p:cNvPicPr>
            <a:picLocks noChangeAspect="1"/>
          </p:cNvPicPr>
          <p:nvPr/>
        </p:nvPicPr>
        <p:blipFill rotWithShape="1">
          <a:blip r:embed="rId6"/>
          <a:srcRect t="21841" b="26803"/>
          <a:stretch/>
        </p:blipFill>
        <p:spPr>
          <a:xfrm>
            <a:off x="609600" y="152400"/>
            <a:ext cx="3581400" cy="1839263"/>
          </a:xfrm>
          <a:prstGeom prst="rect">
            <a:avLst/>
          </a:prstGeom>
        </p:spPr>
      </p:pic>
    </p:spTree>
    <p:extLst>
      <p:ext uri="{BB962C8B-B14F-4D97-AF65-F5344CB8AC3E}">
        <p14:creationId xmlns:p14="http://schemas.microsoft.com/office/powerpoint/2010/main" val="569934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Collaborate? </a:t>
            </a:r>
            <a:endParaRPr lang="en-US" dirty="0"/>
          </a:p>
        </p:txBody>
      </p:sp>
      <p:sp>
        <p:nvSpPr>
          <p:cNvPr id="3" name="Content Placeholder 2"/>
          <p:cNvSpPr>
            <a:spLocks noGrp="1"/>
          </p:cNvSpPr>
          <p:nvPr>
            <p:ph idx="1"/>
          </p:nvPr>
        </p:nvSpPr>
        <p:spPr>
          <a:xfrm>
            <a:off x="756968" y="1524000"/>
            <a:ext cx="4653232" cy="3263504"/>
          </a:xfrm>
        </p:spPr>
        <p:txBody>
          <a:bodyPr>
            <a:normAutofit fontScale="92500" lnSpcReduction="10000"/>
          </a:bodyPr>
          <a:lstStyle/>
          <a:p>
            <a:pPr marL="0" indent="0">
              <a:buNone/>
            </a:pPr>
            <a:r>
              <a:rPr lang="en-US" dirty="0" smtClean="0"/>
              <a:t>Formal &amp; Informal -</a:t>
            </a:r>
          </a:p>
          <a:p>
            <a:r>
              <a:rPr lang="en-US" dirty="0" smtClean="0"/>
              <a:t>Two or more parties</a:t>
            </a:r>
          </a:p>
          <a:p>
            <a:r>
              <a:rPr lang="en-US" dirty="0" smtClean="0"/>
              <a:t>Common purpose or goal</a:t>
            </a:r>
          </a:p>
          <a:p>
            <a:r>
              <a:rPr lang="en-US" dirty="0" smtClean="0"/>
              <a:t>Working together = organizational priority for all parties</a:t>
            </a:r>
          </a:p>
          <a:p>
            <a:r>
              <a:rPr lang="en-US" dirty="0" smtClean="0"/>
              <a:t>Mutually agreed upon decision-making process</a:t>
            </a:r>
          </a:p>
          <a:p>
            <a:r>
              <a:rPr lang="en-US" dirty="0" smtClean="0"/>
              <a:t>Mechanism for accountability between partners</a:t>
            </a:r>
            <a:endParaRPr lang="en-US" dirty="0"/>
          </a:p>
        </p:txBody>
      </p:sp>
      <p:pic>
        <p:nvPicPr>
          <p:cNvPr id="7" name="Picture 2" descr="https://www.mnnonline.org/wp-content/uploads/2014/09/VictoriaEstrella.com_collaboration-10-01-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7452" y="1752600"/>
            <a:ext cx="3847240" cy="28346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98856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sz="3600" dirty="0" smtClean="0"/>
              <a:t>Benefits: Cost Savings</a:t>
            </a:r>
            <a:endParaRPr lang="en-US" sz="36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67695112"/>
              </p:ext>
            </p:extLst>
          </p:nvPr>
        </p:nvGraphicFramePr>
        <p:xfrm>
          <a:off x="533400" y="1626186"/>
          <a:ext cx="7924800" cy="48133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1905000" y="1130300"/>
            <a:ext cx="5105400" cy="533400"/>
          </a:xfrm>
          <a:prstGeom prst="rect">
            <a:avLst/>
          </a:prstGeom>
        </p:spPr>
        <p:txBody>
          <a:bodyPr/>
          <a:lstStyle/>
          <a:p>
            <a:pPr marR="0" lvl="0" defTabSz="914400" fontAlgn="auto">
              <a:lnSpc>
                <a:spcPct val="100000"/>
              </a:lnSpc>
              <a:spcBef>
                <a:spcPts val="580"/>
              </a:spcBef>
              <a:spcAft>
                <a:spcPts val="0"/>
              </a:spcAft>
              <a:buClr>
                <a:schemeClr val="accent1"/>
              </a:buClr>
              <a:buSzPct val="85000"/>
              <a:tabLst/>
              <a:defRPr/>
            </a:pPr>
            <a:r>
              <a:rPr lang="en-US" sz="2400" b="1" dirty="0" smtClean="0">
                <a:solidFill>
                  <a:srgbClr val="53514F"/>
                </a:solidFill>
                <a:latin typeface="+mj-lt"/>
                <a:ea typeface="+mj-ea"/>
                <a:cs typeface="+mj-cs"/>
              </a:rPr>
              <a:t>Lease Rates Relative to Market</a:t>
            </a:r>
            <a:endParaRPr lang="en-US" sz="2400" b="1" dirty="0">
              <a:solidFill>
                <a:srgbClr val="53514F"/>
              </a:solidFill>
              <a:latin typeface="+mj-lt"/>
              <a:ea typeface="+mj-ea"/>
              <a:cs typeface="+mj-cs"/>
            </a:endParaRPr>
          </a:p>
        </p:txBody>
      </p:sp>
      <p:sp>
        <p:nvSpPr>
          <p:cNvPr id="5" name="TextBox 4"/>
          <p:cNvSpPr txBox="1"/>
          <p:nvPr/>
        </p:nvSpPr>
        <p:spPr>
          <a:xfrm>
            <a:off x="1905000" y="6045200"/>
            <a:ext cx="6769100" cy="246221"/>
          </a:xfrm>
          <a:prstGeom prst="rect">
            <a:avLst/>
          </a:prstGeom>
          <a:noFill/>
        </p:spPr>
        <p:txBody>
          <a:bodyPr wrap="square" rtlCol="0">
            <a:spAutoFit/>
          </a:bodyPr>
          <a:lstStyle/>
          <a:p>
            <a:pPr algn="r"/>
            <a:r>
              <a:rPr lang="en-US" sz="1000" i="1" dirty="0" smtClean="0">
                <a:latin typeface="+mj-lt"/>
              </a:rPr>
              <a:t>Measuring Collaborations: The Benefits and Impacts of Nonprofit Centers, The Nonprofit Centers Network, 2011</a:t>
            </a:r>
            <a:endParaRPr lang="en-US" sz="1000" dirty="0">
              <a:latin typeface="+mj-lt"/>
            </a:endParaRPr>
          </a:p>
        </p:txBody>
      </p:sp>
    </p:spTree>
    <p:extLst>
      <p:ext uri="{BB962C8B-B14F-4D97-AF65-F5344CB8AC3E}">
        <p14:creationId xmlns:p14="http://schemas.microsoft.com/office/powerpoint/2010/main" val="1339843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04800" y="1447800"/>
            <a:ext cx="2590800" cy="457200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1"/>
          <p:cNvSpPr txBox="1">
            <a:spLocks/>
          </p:cNvSpPr>
          <p:nvPr/>
        </p:nvSpPr>
        <p:spPr bwMode="auto">
          <a:xfrm>
            <a:off x="482600" y="527441"/>
            <a:ext cx="7975600" cy="76795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5A9E"/>
                </a:solidFill>
                <a:effectLst/>
                <a:uLnTx/>
                <a:uFillTx/>
                <a:latin typeface="+mj-lt"/>
                <a:ea typeface="+mj-ea"/>
                <a:cs typeface="+mj-cs"/>
              </a:rPr>
              <a:t> </a:t>
            </a:r>
            <a:r>
              <a:rPr lang="en-US" sz="4400" b="1" dirty="0">
                <a:solidFill>
                  <a:srgbClr val="393939"/>
                </a:solidFill>
                <a:latin typeface="Arial Narrow" pitchFamily="34" charset="0"/>
                <a:ea typeface="+mj-ea"/>
                <a:cs typeface="+mj-cs"/>
              </a:rPr>
              <a:t>Benefits: Organizational Capacity</a:t>
            </a:r>
          </a:p>
        </p:txBody>
      </p:sp>
      <p:graphicFrame>
        <p:nvGraphicFramePr>
          <p:cNvPr id="13" name="Chart 12"/>
          <p:cNvGraphicFramePr/>
          <p:nvPr/>
        </p:nvGraphicFramePr>
        <p:xfrm>
          <a:off x="592667" y="1396999"/>
          <a:ext cx="8127999" cy="46482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05000" y="6045200"/>
            <a:ext cx="6769100" cy="246221"/>
          </a:xfrm>
          <a:prstGeom prst="rect">
            <a:avLst/>
          </a:prstGeom>
          <a:noFill/>
        </p:spPr>
        <p:txBody>
          <a:bodyPr wrap="square" rtlCol="0">
            <a:spAutoFit/>
          </a:bodyPr>
          <a:lstStyle/>
          <a:p>
            <a:pPr algn="r"/>
            <a:r>
              <a:rPr lang="en-US" sz="1000" i="1" dirty="0" smtClean="0">
                <a:latin typeface="+mj-lt"/>
              </a:rPr>
              <a:t>Measuring Collaborations: The Benefits and Impacts of Nonprofit Centers, The Nonprofit Centers Network, 2011</a:t>
            </a:r>
            <a:endParaRPr lang="en-US" sz="1000" dirty="0">
              <a:latin typeface="+mj-lt"/>
            </a:endParaRPr>
          </a:p>
        </p:txBody>
      </p:sp>
    </p:spTree>
    <p:extLst>
      <p:ext uri="{BB962C8B-B14F-4D97-AF65-F5344CB8AC3E}">
        <p14:creationId xmlns:p14="http://schemas.microsoft.com/office/powerpoint/2010/main" val="1830527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Determine </a:t>
            </a:r>
            <a:r>
              <a:rPr lang="en-US" dirty="0"/>
              <a:t>Y</a:t>
            </a:r>
            <a:r>
              <a:rPr lang="en-US" dirty="0" smtClean="0"/>
              <a:t>our Readiness</a:t>
            </a:r>
            <a:endParaRPr lang="en-US" dirty="0"/>
          </a:p>
        </p:txBody>
      </p:sp>
      <p:sp>
        <p:nvSpPr>
          <p:cNvPr id="3" name="Rectangle 2"/>
          <p:cNvSpPr/>
          <p:nvPr/>
        </p:nvSpPr>
        <p:spPr>
          <a:xfrm>
            <a:off x="914400" y="1676400"/>
            <a:ext cx="7620000" cy="3046988"/>
          </a:xfrm>
          <a:prstGeom prst="rect">
            <a:avLst/>
          </a:prstGeom>
        </p:spPr>
        <p:txBody>
          <a:bodyPr wrap="square">
            <a:spAutoFit/>
          </a:bodyPr>
          <a:lstStyle/>
          <a:p>
            <a:pPr marL="514350" indent="-514350">
              <a:buFont typeface="+mj-lt"/>
              <a:buAutoNum type="arabicPeriod"/>
            </a:pPr>
            <a:r>
              <a:rPr lang="en-US" sz="3200" dirty="0" smtClean="0">
                <a:solidFill>
                  <a:srgbClr val="393939"/>
                </a:solidFill>
                <a:latin typeface="Arial Narrow" pitchFamily="34" charset="0"/>
              </a:rPr>
              <a:t>What is your organization’s goal? What are you trying to achieve?  </a:t>
            </a:r>
          </a:p>
          <a:p>
            <a:pPr marL="514350" indent="-514350">
              <a:buFont typeface="+mj-lt"/>
              <a:buAutoNum type="arabicPeriod"/>
            </a:pPr>
            <a:r>
              <a:rPr lang="en-US" sz="3200" dirty="0" smtClean="0">
                <a:solidFill>
                  <a:srgbClr val="393939"/>
                </a:solidFill>
                <a:latin typeface="Arial Narrow" pitchFamily="34" charset="0"/>
              </a:rPr>
              <a:t>Is </a:t>
            </a:r>
            <a:r>
              <a:rPr lang="en-US" sz="3200" dirty="0">
                <a:solidFill>
                  <a:srgbClr val="393939"/>
                </a:solidFill>
                <a:latin typeface="Arial Narrow" pitchFamily="34" charset="0"/>
              </a:rPr>
              <a:t>collaboration the right method to achieve this goal?</a:t>
            </a:r>
          </a:p>
          <a:p>
            <a:pPr marL="514350" indent="-514350">
              <a:buFont typeface="+mj-lt"/>
              <a:buAutoNum type="arabicPeriod"/>
            </a:pPr>
            <a:r>
              <a:rPr lang="en-US" sz="3200" dirty="0" smtClean="0">
                <a:solidFill>
                  <a:srgbClr val="393939"/>
                </a:solidFill>
                <a:latin typeface="Arial Narrow" pitchFamily="34" charset="0"/>
              </a:rPr>
              <a:t>What resources are available to support the collaboration?</a:t>
            </a:r>
            <a:endParaRPr lang="en-US" sz="3200" dirty="0">
              <a:solidFill>
                <a:srgbClr val="393939"/>
              </a:solidFill>
              <a:latin typeface="Arial Narrow" pitchFamily="34" charset="0"/>
            </a:endParaRPr>
          </a:p>
        </p:txBody>
      </p:sp>
    </p:spTree>
    <p:extLst>
      <p:ext uri="{BB962C8B-B14F-4D97-AF65-F5344CB8AC3E}">
        <p14:creationId xmlns:p14="http://schemas.microsoft.com/office/powerpoint/2010/main" val="1756125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315" y="1325796"/>
            <a:ext cx="4963886" cy="3855804"/>
          </a:xfrm>
        </p:spPr>
        <p:txBody>
          <a:bodyPr>
            <a:noAutofit/>
          </a:bodyPr>
          <a:lstStyle/>
          <a:p>
            <a:pPr marL="0" indent="0">
              <a:buNone/>
            </a:pPr>
            <a:r>
              <a:rPr lang="en-US" dirty="0" smtClean="0">
                <a:solidFill>
                  <a:schemeClr val="tx1">
                    <a:lumMod val="50000"/>
                  </a:schemeClr>
                </a:solidFill>
              </a:rPr>
              <a:t>Sarah Eisinger</a:t>
            </a:r>
            <a:br>
              <a:rPr lang="en-US" dirty="0" smtClean="0">
                <a:solidFill>
                  <a:schemeClr val="tx1">
                    <a:lumMod val="50000"/>
                  </a:schemeClr>
                </a:solidFill>
              </a:rPr>
            </a:br>
            <a:r>
              <a:rPr lang="en-US" dirty="0" smtClean="0">
                <a:solidFill>
                  <a:schemeClr val="tx1">
                    <a:lumMod val="50000"/>
                  </a:schemeClr>
                </a:solidFill>
              </a:rPr>
              <a:t>Executive Director</a:t>
            </a:r>
            <a:br>
              <a:rPr lang="en-US" dirty="0" smtClean="0">
                <a:solidFill>
                  <a:schemeClr val="tx1">
                    <a:lumMod val="50000"/>
                  </a:schemeClr>
                </a:solidFill>
              </a:rPr>
            </a:br>
            <a:r>
              <a:rPr lang="en-US" dirty="0" smtClean="0">
                <a:solidFill>
                  <a:schemeClr val="tx1">
                    <a:lumMod val="50000"/>
                  </a:schemeClr>
                </a:solidFill>
              </a:rPr>
              <a:t>The Nonprofit Centers Network</a:t>
            </a:r>
          </a:p>
          <a:p>
            <a:pPr marL="0" indent="0">
              <a:buNone/>
            </a:pPr>
            <a:r>
              <a:rPr lang="en-US" dirty="0" smtClean="0">
                <a:solidFill>
                  <a:schemeClr val="tx1">
                    <a:lumMod val="50000"/>
                  </a:schemeClr>
                </a:solidFill>
                <a:hlinkClick r:id="rId3"/>
              </a:rPr>
              <a:t>sarah@nonprofitcenters.org</a:t>
            </a:r>
            <a:endParaRPr lang="en-US" dirty="0" smtClean="0">
              <a:solidFill>
                <a:schemeClr val="tx1">
                  <a:lumMod val="50000"/>
                </a:schemeClr>
              </a:solidFill>
            </a:endParaRPr>
          </a:p>
          <a:p>
            <a:pPr marL="0" indent="0">
              <a:buNone/>
            </a:pPr>
            <a:endParaRPr lang="en-US" dirty="0" smtClean="0">
              <a:solidFill>
                <a:schemeClr val="tx1">
                  <a:lumMod val="50000"/>
                </a:schemeClr>
              </a:solidFill>
            </a:endParaRPr>
          </a:p>
          <a:p>
            <a:pPr marL="0" indent="0">
              <a:buNone/>
            </a:pPr>
            <a:endParaRPr lang="en-US" dirty="0">
              <a:solidFill>
                <a:schemeClr val="tx1">
                  <a:lumMod val="50000"/>
                </a:schemeClr>
              </a:solidFill>
            </a:endParaRPr>
          </a:p>
          <a:p>
            <a:pPr marL="0" indent="0">
              <a:buNone/>
            </a:pPr>
            <a:r>
              <a:rPr lang="en-US" dirty="0" smtClean="0">
                <a:solidFill>
                  <a:schemeClr val="tx1">
                    <a:lumMod val="50000"/>
                  </a:schemeClr>
                </a:solidFill>
              </a:rPr>
              <a:t>Jackie Cefola</a:t>
            </a:r>
          </a:p>
          <a:p>
            <a:pPr marL="0" indent="0">
              <a:buNone/>
            </a:pPr>
            <a:r>
              <a:rPr lang="en-US" dirty="0" smtClean="0">
                <a:solidFill>
                  <a:schemeClr val="tx1">
                    <a:lumMod val="50000"/>
                  </a:schemeClr>
                </a:solidFill>
              </a:rPr>
              <a:t>Principal</a:t>
            </a:r>
            <a:br>
              <a:rPr lang="en-US" dirty="0" smtClean="0">
                <a:solidFill>
                  <a:schemeClr val="tx1">
                    <a:lumMod val="50000"/>
                  </a:schemeClr>
                </a:solidFill>
              </a:rPr>
            </a:br>
            <a:r>
              <a:rPr lang="en-US" dirty="0" smtClean="0">
                <a:solidFill>
                  <a:schemeClr val="tx1">
                    <a:lumMod val="50000"/>
                  </a:schemeClr>
                </a:solidFill>
              </a:rPr>
              <a:t>Jackie Cefola Consulting</a:t>
            </a:r>
            <a:br>
              <a:rPr lang="en-US" dirty="0" smtClean="0">
                <a:solidFill>
                  <a:schemeClr val="tx1">
                    <a:lumMod val="50000"/>
                  </a:schemeClr>
                </a:solidFill>
              </a:rPr>
            </a:br>
            <a:r>
              <a:rPr lang="en-US" dirty="0" smtClean="0">
                <a:solidFill>
                  <a:schemeClr val="tx1">
                    <a:lumMod val="50000"/>
                  </a:schemeClr>
                </a:solidFill>
                <a:hlinkClick r:id="rId4"/>
              </a:rPr>
              <a:t>info@jackiecefola.com</a:t>
            </a:r>
            <a:endParaRPr lang="en-US" dirty="0" smtClean="0">
              <a:solidFill>
                <a:schemeClr val="tx1">
                  <a:lumMod val="50000"/>
                </a:schemeClr>
              </a:solidFill>
            </a:endParaRPr>
          </a:p>
          <a:p>
            <a:pPr marL="0" indent="0">
              <a:buNone/>
            </a:pPr>
            <a:endParaRPr lang="en-US" dirty="0">
              <a:solidFill>
                <a:schemeClr val="tx1">
                  <a:lumMod val="50000"/>
                </a:schemeClr>
              </a:solidFill>
            </a:endParaRPr>
          </a:p>
          <a:p>
            <a:pPr marL="0" indent="0">
              <a:buNone/>
            </a:pPr>
            <a:endParaRPr lang="en-US" dirty="0" smtClean="0">
              <a:solidFill>
                <a:schemeClr val="tx1">
                  <a:lumMod val="50000"/>
                </a:schemeClr>
              </a:solidFill>
            </a:endParaRPr>
          </a:p>
          <a:p>
            <a:pPr marL="0" indent="0">
              <a:buNone/>
            </a:pPr>
            <a:endParaRPr lang="en-US" dirty="0" smtClean="0">
              <a:solidFill>
                <a:schemeClr val="tx1">
                  <a:lumMod val="50000"/>
                </a:schemeClr>
              </a:solidFill>
            </a:endParaRPr>
          </a:p>
          <a:p>
            <a:pPr marL="0" indent="0">
              <a:buNone/>
            </a:pPr>
            <a:endParaRPr lang="en-US" dirty="0">
              <a:solidFill>
                <a:schemeClr val="tx1">
                  <a:lumMod val="50000"/>
                </a:schemeClr>
              </a:solidFill>
            </a:endParaRPr>
          </a:p>
          <a:p>
            <a:pPr marL="0" indent="0">
              <a:buNone/>
            </a:pPr>
            <a:endParaRPr lang="en-US" dirty="0" smtClean="0">
              <a:solidFill>
                <a:schemeClr val="tx1">
                  <a:lumMod val="50000"/>
                </a:schemeClr>
              </a:solidFill>
            </a:endParaRPr>
          </a:p>
          <a:p>
            <a:pPr marL="0" indent="0">
              <a:buNone/>
            </a:pPr>
            <a:r>
              <a:rPr lang="en-US" dirty="0" smtClean="0">
                <a:solidFill>
                  <a:schemeClr val="tx1">
                    <a:lumMod val="50000"/>
                  </a:schemeClr>
                </a:solidFill>
              </a:rPr>
              <a:t>	</a:t>
            </a:r>
          </a:p>
        </p:txBody>
      </p:sp>
      <p:sp>
        <p:nvSpPr>
          <p:cNvPr id="6" name="Title 5"/>
          <p:cNvSpPr>
            <a:spLocks noGrp="1"/>
          </p:cNvSpPr>
          <p:nvPr>
            <p:ph type="title"/>
          </p:nvPr>
        </p:nvSpPr>
        <p:spPr/>
        <p:txBody>
          <a:bodyPr/>
          <a:lstStyle/>
          <a:p>
            <a:r>
              <a:rPr lang="en-US" dirty="0" smtClean="0"/>
              <a:t>Who We Are</a:t>
            </a:r>
            <a:endParaRPr lang="en-US" dirty="0"/>
          </a:p>
        </p:txBody>
      </p:sp>
      <p:sp>
        <p:nvSpPr>
          <p:cNvPr id="11" name="TextBox 10"/>
          <p:cNvSpPr txBox="1"/>
          <p:nvPr/>
        </p:nvSpPr>
        <p:spPr>
          <a:xfrm>
            <a:off x="1662791" y="1319934"/>
            <a:ext cx="2375807" cy="641419"/>
          </a:xfrm>
          <a:prstGeom prst="rect">
            <a:avLst/>
          </a:prstGeom>
        </p:spPr>
        <p:txBody>
          <a:bodyPr vert="horz" wrap="square" lIns="91440" tIns="45720" rIns="91440" bIns="45720" rtlCol="0" anchor="ctr">
            <a:noAutofit/>
          </a:bodyPr>
          <a:lstStyle/>
          <a:p>
            <a:pPr marL="0" marR="0" indent="0" algn="r" defTabSz="914400" rtl="0" eaLnBrk="1" fontAlgn="auto" latinLnBrk="0" hangingPunct="1">
              <a:lnSpc>
                <a:spcPct val="100000"/>
              </a:lnSpc>
              <a:spcBef>
                <a:spcPct val="0"/>
              </a:spcBef>
              <a:spcAft>
                <a:spcPts val="0"/>
              </a:spcAft>
              <a:buClrTx/>
              <a:buSzTx/>
              <a:buFontTx/>
              <a:buNone/>
              <a:tabLst/>
            </a:pPr>
            <a:endParaRPr kumimoji="0" lang="en-US" sz="6800" b="1" i="0" u="none" strike="noStrike" kern="1200" cap="none" spc="0" normalizeH="0" baseline="0" noProof="0" dirty="0" smtClean="0">
              <a:ln>
                <a:noFill/>
              </a:ln>
              <a:solidFill>
                <a:srgbClr val="393939"/>
              </a:solidFill>
              <a:effectLst/>
              <a:uLnTx/>
              <a:uFillTx/>
              <a:latin typeface="Arial Narrow" pitchFamily="34" charset="0"/>
              <a:ea typeface="+mj-ea"/>
              <a:cs typeface="+mj-cs"/>
            </a:endParaRPr>
          </a:p>
        </p:txBody>
      </p:sp>
      <p:pic>
        <p:nvPicPr>
          <p:cNvPr id="12" name="Picture 11"/>
          <p:cNvPicPr>
            <a:picLocks noChangeAspect="1"/>
          </p:cNvPicPr>
          <p:nvPr/>
        </p:nvPicPr>
        <p:blipFill>
          <a:blip r:embed="rId5"/>
          <a:stretch>
            <a:fillRect/>
          </a:stretch>
        </p:blipFill>
        <p:spPr>
          <a:xfrm>
            <a:off x="4610100" y="786418"/>
            <a:ext cx="2095500" cy="2871182"/>
          </a:xfrm>
          <a:prstGeom prst="rect">
            <a:avLst/>
          </a:prstGeom>
        </p:spPr>
      </p:pic>
      <p:pic>
        <p:nvPicPr>
          <p:cNvPr id="5" name="Picture 4"/>
          <p:cNvPicPr>
            <a:picLocks noChangeAspect="1"/>
          </p:cNvPicPr>
          <p:nvPr/>
        </p:nvPicPr>
        <p:blipFill>
          <a:blip r:embed="rId6"/>
          <a:stretch>
            <a:fillRect/>
          </a:stretch>
        </p:blipFill>
        <p:spPr>
          <a:xfrm>
            <a:off x="4648200" y="3736752"/>
            <a:ext cx="2696231" cy="2511648"/>
          </a:xfrm>
          <a:prstGeom prst="rect">
            <a:avLst/>
          </a:prstGeom>
        </p:spPr>
      </p:pic>
    </p:spTree>
    <p:extLst>
      <p:ext uri="{BB962C8B-B14F-4D97-AF65-F5344CB8AC3E}">
        <p14:creationId xmlns:p14="http://schemas.microsoft.com/office/powerpoint/2010/main" val="3010453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Development of Centers</a:t>
            </a:r>
            <a:endParaRPr lang="en-US" sz="3600" dirty="0"/>
          </a:p>
        </p:txBody>
      </p:sp>
      <p:graphicFrame>
        <p:nvGraphicFramePr>
          <p:cNvPr id="6" name="Chart 5"/>
          <p:cNvGraphicFramePr/>
          <p:nvPr>
            <p:extLst/>
          </p:nvPr>
        </p:nvGraphicFramePr>
        <p:xfrm>
          <a:off x="1066800" y="1190625"/>
          <a:ext cx="73152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743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a:bodyPr>
          <a:lstStyle/>
          <a:p>
            <a:pPr eaLnBrk="1" hangingPunct="1"/>
            <a:r>
              <a:rPr lang="en-US" dirty="0" smtClean="0"/>
              <a:t>Staffing &amp; Operations</a:t>
            </a:r>
            <a:endParaRPr lang="en-CA" dirty="0" smtClean="0"/>
          </a:p>
        </p:txBody>
      </p:sp>
      <p:sp>
        <p:nvSpPr>
          <p:cNvPr id="3" name="Content Placeholder 2"/>
          <p:cNvSpPr>
            <a:spLocks noGrp="1"/>
          </p:cNvSpPr>
          <p:nvPr>
            <p:ph idx="4294967295"/>
          </p:nvPr>
        </p:nvSpPr>
        <p:spPr>
          <a:xfrm>
            <a:off x="0" y="1196975"/>
            <a:ext cx="8229600" cy="5327650"/>
          </a:xfrm>
        </p:spPr>
        <p:txBody>
          <a:bodyPr rtlCol="0">
            <a:normAutofit/>
          </a:bodyPr>
          <a:lstStyle/>
          <a:p>
            <a:pPr eaLnBrk="1" fontAlgn="auto" hangingPunct="1">
              <a:spcAft>
                <a:spcPts val="0"/>
              </a:spcAft>
              <a:buFont typeface="Wingdings" pitchFamily="2" charset="2"/>
              <a:buChar char="§"/>
              <a:defRPr/>
            </a:pPr>
            <a:endParaRPr lang="en-US" dirty="0" smtClean="0"/>
          </a:p>
          <a:p>
            <a:pPr eaLnBrk="1" fontAlgn="auto" hangingPunct="1">
              <a:spcAft>
                <a:spcPts val="0"/>
              </a:spcAft>
              <a:buFont typeface="Wingdings" pitchFamily="2" charset="2"/>
              <a:buChar char="§"/>
              <a:defRPr/>
            </a:pPr>
            <a:endParaRPr lang="en-US" dirty="0" smtClean="0"/>
          </a:p>
          <a:p>
            <a:pPr marL="0" indent="0" eaLnBrk="1" fontAlgn="auto" hangingPunct="1">
              <a:spcAft>
                <a:spcPts val="0"/>
              </a:spcAft>
              <a:buFontTx/>
              <a:buNone/>
              <a:defRPr/>
            </a:pPr>
            <a:endParaRPr lang="en-US" dirty="0" smtClean="0"/>
          </a:p>
        </p:txBody>
      </p:sp>
      <p:sp>
        <p:nvSpPr>
          <p:cNvPr id="106500" name="Rectangle 8"/>
          <p:cNvSpPr>
            <a:spLocks noChangeArrowheads="1"/>
          </p:cNvSpPr>
          <p:nvPr/>
        </p:nvSpPr>
        <p:spPr bwMode="auto">
          <a:xfrm>
            <a:off x="796925" y="3414713"/>
            <a:ext cx="1473200" cy="998537"/>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sz="1800">
              <a:solidFill>
                <a:srgbClr val="FFFFFF"/>
              </a:solidFill>
            </a:endParaRPr>
          </a:p>
        </p:txBody>
      </p:sp>
      <p:sp>
        <p:nvSpPr>
          <p:cNvPr id="10" name="Rectangle 9"/>
          <p:cNvSpPr>
            <a:spLocks noChangeArrowheads="1"/>
          </p:cNvSpPr>
          <p:nvPr/>
        </p:nvSpPr>
        <p:spPr bwMode="auto">
          <a:xfrm>
            <a:off x="7194550" y="3443288"/>
            <a:ext cx="1287463" cy="998537"/>
          </a:xfrm>
          <a:prstGeom prst="rect">
            <a:avLst/>
          </a:prstGeom>
          <a:solidFill>
            <a:schemeClr val="accent1">
              <a:lumMod val="75000"/>
            </a:schemeClr>
          </a:solidFill>
          <a:ln w="9525">
            <a:solidFill>
              <a:schemeClr val="tx1"/>
            </a:solidFill>
            <a:miter lim="800000"/>
            <a:headEnd/>
            <a:tailEnd/>
          </a:ln>
        </p:spPr>
        <p:txBody>
          <a:bodyPr wrap="none" anchor="ctr"/>
          <a:lstStyle/>
          <a:p>
            <a:pPr algn="ctr" eaLnBrk="1" fontAlgn="auto" hangingPunct="1">
              <a:spcBef>
                <a:spcPts val="0"/>
              </a:spcBef>
              <a:spcAft>
                <a:spcPts val="0"/>
              </a:spcAft>
              <a:defRPr/>
            </a:pPr>
            <a:endParaRPr lang="en-US" dirty="0">
              <a:solidFill>
                <a:srgbClr val="FFFFFF"/>
              </a:solidFill>
              <a:latin typeface="Calibri" pitchFamily="-112" charset="0"/>
              <a:cs typeface="+mn-cs"/>
            </a:endParaRPr>
          </a:p>
        </p:txBody>
      </p:sp>
      <p:sp>
        <p:nvSpPr>
          <p:cNvPr id="106502" name="Text Box 11"/>
          <p:cNvSpPr txBox="1">
            <a:spLocks noChangeArrowheads="1"/>
          </p:cNvSpPr>
          <p:nvPr/>
        </p:nvSpPr>
        <p:spPr bwMode="auto">
          <a:xfrm>
            <a:off x="800100" y="3484563"/>
            <a:ext cx="1473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50000"/>
              </a:spcBef>
              <a:buFontTx/>
              <a:buNone/>
            </a:pPr>
            <a:r>
              <a:rPr lang="en-US" sz="1600" b="1" dirty="0" smtClean="0">
                <a:latin typeface="Arial" panose="020B0604020202020204" pitchFamily="34" charset="0"/>
              </a:rPr>
              <a:t>Community Council</a:t>
            </a:r>
            <a:endParaRPr lang="en-US" sz="1600" b="1" dirty="0">
              <a:latin typeface="Arial" panose="020B0604020202020204" pitchFamily="34" charset="0"/>
            </a:endParaRPr>
          </a:p>
        </p:txBody>
      </p:sp>
      <p:sp>
        <p:nvSpPr>
          <p:cNvPr id="106503" name="Rectangle 11"/>
          <p:cNvSpPr>
            <a:spLocks noChangeArrowheads="1"/>
          </p:cNvSpPr>
          <p:nvPr/>
        </p:nvSpPr>
        <p:spPr bwMode="auto">
          <a:xfrm>
            <a:off x="5618163" y="3457575"/>
            <a:ext cx="1309687" cy="998538"/>
          </a:xfrm>
          <a:prstGeom prst="rect">
            <a:avLst/>
          </a:prstGeom>
          <a:solidFill>
            <a:srgbClr val="00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sz="1800">
              <a:solidFill>
                <a:srgbClr val="FFFFFF"/>
              </a:solidFill>
            </a:endParaRPr>
          </a:p>
        </p:txBody>
      </p:sp>
      <p:sp>
        <p:nvSpPr>
          <p:cNvPr id="106504" name="Text Box 17"/>
          <p:cNvSpPr txBox="1">
            <a:spLocks noChangeArrowheads="1"/>
          </p:cNvSpPr>
          <p:nvPr/>
        </p:nvSpPr>
        <p:spPr bwMode="auto">
          <a:xfrm>
            <a:off x="5630863" y="3656013"/>
            <a:ext cx="1295400"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sz="1600" b="1">
                <a:latin typeface="Arial" panose="020B0604020202020204" pitchFamily="34" charset="0"/>
              </a:rPr>
              <a:t>Board Members</a:t>
            </a:r>
          </a:p>
        </p:txBody>
      </p:sp>
      <p:sp>
        <p:nvSpPr>
          <p:cNvPr id="106505" name="Text Box 19"/>
          <p:cNvSpPr txBox="1">
            <a:spLocks noChangeArrowheads="1"/>
          </p:cNvSpPr>
          <p:nvPr/>
        </p:nvSpPr>
        <p:spPr bwMode="auto">
          <a:xfrm>
            <a:off x="7200900" y="3714750"/>
            <a:ext cx="127000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50000"/>
              </a:spcBef>
              <a:buFontTx/>
              <a:buNone/>
            </a:pPr>
            <a:r>
              <a:rPr lang="en-US" sz="1600" b="1">
                <a:latin typeface="Arial" panose="020B0604020202020204" pitchFamily="34" charset="0"/>
              </a:rPr>
              <a:t>Co-owners</a:t>
            </a:r>
          </a:p>
        </p:txBody>
      </p:sp>
      <p:sp>
        <p:nvSpPr>
          <p:cNvPr id="16" name="Rectangle 15"/>
          <p:cNvSpPr>
            <a:spLocks noChangeArrowheads="1"/>
          </p:cNvSpPr>
          <p:nvPr/>
        </p:nvSpPr>
        <p:spPr bwMode="auto">
          <a:xfrm>
            <a:off x="4052888" y="3444875"/>
            <a:ext cx="1309687" cy="998538"/>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eaLnBrk="1" fontAlgn="auto" hangingPunct="1">
              <a:spcBef>
                <a:spcPts val="0"/>
              </a:spcBef>
              <a:spcAft>
                <a:spcPts val="0"/>
              </a:spcAft>
              <a:defRPr/>
            </a:pPr>
            <a:endParaRPr lang="en-US" dirty="0">
              <a:solidFill>
                <a:srgbClr val="FFFFFF"/>
              </a:solidFill>
              <a:latin typeface="Calibri" pitchFamily="-112" charset="0"/>
              <a:cs typeface="+mn-cs"/>
            </a:endParaRPr>
          </a:p>
        </p:txBody>
      </p:sp>
      <p:sp>
        <p:nvSpPr>
          <p:cNvPr id="106507" name="Text Box 17"/>
          <p:cNvSpPr txBox="1">
            <a:spLocks noChangeArrowheads="1"/>
          </p:cNvSpPr>
          <p:nvPr/>
        </p:nvSpPr>
        <p:spPr bwMode="auto">
          <a:xfrm>
            <a:off x="4065588" y="3659188"/>
            <a:ext cx="12954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sz="1600" b="1">
                <a:latin typeface="Arial" panose="020B0604020202020204" pitchFamily="34" charset="0"/>
              </a:rPr>
              <a:t>Advisory Committee</a:t>
            </a:r>
          </a:p>
        </p:txBody>
      </p:sp>
      <p:sp>
        <p:nvSpPr>
          <p:cNvPr id="106508" name="Rectangle 9"/>
          <p:cNvSpPr>
            <a:spLocks noChangeArrowheads="1"/>
          </p:cNvSpPr>
          <p:nvPr/>
        </p:nvSpPr>
        <p:spPr bwMode="auto">
          <a:xfrm>
            <a:off x="2525713" y="3429000"/>
            <a:ext cx="1243012" cy="998538"/>
          </a:xfrm>
          <a:prstGeom prst="rect">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sz="1800">
              <a:solidFill>
                <a:srgbClr val="FFFFFF"/>
              </a:solidFill>
            </a:endParaRPr>
          </a:p>
        </p:txBody>
      </p:sp>
      <p:sp>
        <p:nvSpPr>
          <p:cNvPr id="106509" name="Text Box 17"/>
          <p:cNvSpPr txBox="1">
            <a:spLocks noChangeArrowheads="1"/>
          </p:cNvSpPr>
          <p:nvPr/>
        </p:nvSpPr>
        <p:spPr bwMode="auto">
          <a:xfrm>
            <a:off x="2505075" y="3521075"/>
            <a:ext cx="12954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sz="1600" b="1">
                <a:latin typeface="Arial" panose="020B0604020202020204" pitchFamily="34" charset="0"/>
              </a:rPr>
              <a:t>Directors/ Tenant Council</a:t>
            </a:r>
          </a:p>
        </p:txBody>
      </p:sp>
      <p:cxnSp>
        <p:nvCxnSpPr>
          <p:cNvPr id="106510" name="Straight Arrow Connector 20"/>
          <p:cNvCxnSpPr>
            <a:cxnSpLocks noChangeShapeType="1"/>
          </p:cNvCxnSpPr>
          <p:nvPr/>
        </p:nvCxnSpPr>
        <p:spPr bwMode="auto">
          <a:xfrm>
            <a:off x="5689600" y="2511425"/>
            <a:ext cx="2525713" cy="14288"/>
          </a:xfrm>
          <a:prstGeom prst="straightConnector1">
            <a:avLst/>
          </a:prstGeom>
          <a:noFill/>
          <a:ln w="9525" algn="ctr">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106511" name="Straight Arrow Connector 21"/>
          <p:cNvCxnSpPr>
            <a:cxnSpLocks noChangeShapeType="1"/>
          </p:cNvCxnSpPr>
          <p:nvPr/>
        </p:nvCxnSpPr>
        <p:spPr bwMode="auto">
          <a:xfrm>
            <a:off x="4325938" y="3062288"/>
            <a:ext cx="3954462" cy="7937"/>
          </a:xfrm>
          <a:prstGeom prst="straightConnector1">
            <a:avLst/>
          </a:prstGeom>
          <a:noFill/>
          <a:ln w="9525" algn="ctr">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106512" name="Straight Arrow Connector 22"/>
          <p:cNvCxnSpPr>
            <a:cxnSpLocks noChangeShapeType="1"/>
          </p:cNvCxnSpPr>
          <p:nvPr/>
        </p:nvCxnSpPr>
        <p:spPr bwMode="auto">
          <a:xfrm flipV="1">
            <a:off x="2351088" y="4949825"/>
            <a:ext cx="5980112" cy="14288"/>
          </a:xfrm>
          <a:prstGeom prst="straightConnector1">
            <a:avLst/>
          </a:prstGeom>
          <a:noFill/>
          <a:ln w="9525" algn="ctr">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sp>
        <p:nvSpPr>
          <p:cNvPr id="106513" name="Text Box 11"/>
          <p:cNvSpPr txBox="1">
            <a:spLocks noChangeArrowheads="1"/>
          </p:cNvSpPr>
          <p:nvPr/>
        </p:nvSpPr>
        <p:spPr bwMode="auto">
          <a:xfrm>
            <a:off x="3700463" y="4986338"/>
            <a:ext cx="18018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50000"/>
              </a:spcBef>
              <a:buFontTx/>
              <a:buNone/>
            </a:pPr>
            <a:r>
              <a:rPr lang="en-US" sz="1600" b="1" dirty="0">
                <a:latin typeface="Arial" panose="020B0604020202020204" pitchFamily="34" charset="0"/>
              </a:rPr>
              <a:t>Programming</a:t>
            </a:r>
          </a:p>
        </p:txBody>
      </p:sp>
      <p:sp>
        <p:nvSpPr>
          <p:cNvPr id="106514" name="Text Box 11"/>
          <p:cNvSpPr txBox="1">
            <a:spLocks noChangeArrowheads="1"/>
          </p:cNvSpPr>
          <p:nvPr/>
        </p:nvSpPr>
        <p:spPr bwMode="auto">
          <a:xfrm>
            <a:off x="6359525" y="2105025"/>
            <a:ext cx="147320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50000"/>
              </a:spcBef>
              <a:buFontTx/>
              <a:buNone/>
            </a:pPr>
            <a:r>
              <a:rPr lang="en-US" sz="1600" b="1">
                <a:latin typeface="Arial" panose="020B0604020202020204" pitchFamily="34" charset="0"/>
              </a:rPr>
              <a:t>Budget</a:t>
            </a:r>
          </a:p>
        </p:txBody>
      </p:sp>
      <p:sp>
        <p:nvSpPr>
          <p:cNvPr id="106515" name="Text Box 11"/>
          <p:cNvSpPr txBox="1">
            <a:spLocks noChangeArrowheads="1"/>
          </p:cNvSpPr>
          <p:nvPr/>
        </p:nvSpPr>
        <p:spPr bwMode="auto">
          <a:xfrm>
            <a:off x="5457825" y="2635250"/>
            <a:ext cx="19034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50000"/>
              </a:spcBef>
              <a:buFontTx/>
              <a:buNone/>
            </a:pPr>
            <a:r>
              <a:rPr lang="en-US" sz="1600" b="1">
                <a:latin typeface="Arial" panose="020B0604020202020204" pitchFamily="34" charset="0"/>
              </a:rPr>
              <a:t>Tenant Selection</a:t>
            </a:r>
          </a:p>
        </p:txBody>
      </p:sp>
      <p:cxnSp>
        <p:nvCxnSpPr>
          <p:cNvPr id="106516" name="Straight Arrow Connector 35"/>
          <p:cNvCxnSpPr>
            <a:cxnSpLocks noChangeShapeType="1"/>
          </p:cNvCxnSpPr>
          <p:nvPr/>
        </p:nvCxnSpPr>
        <p:spPr bwMode="auto">
          <a:xfrm flipV="1">
            <a:off x="1393825" y="5478463"/>
            <a:ext cx="6915150" cy="7937"/>
          </a:xfrm>
          <a:prstGeom prst="straightConnector1">
            <a:avLst/>
          </a:prstGeom>
          <a:noFill/>
          <a:ln w="9525" algn="ctr">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sp>
        <p:nvSpPr>
          <p:cNvPr id="106517" name="Text Box 11"/>
          <p:cNvSpPr txBox="1">
            <a:spLocks noChangeArrowheads="1"/>
          </p:cNvSpPr>
          <p:nvPr/>
        </p:nvSpPr>
        <p:spPr bwMode="auto">
          <a:xfrm>
            <a:off x="4594225" y="4470400"/>
            <a:ext cx="1903413"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50000"/>
              </a:spcBef>
              <a:buFontTx/>
              <a:buNone/>
            </a:pPr>
            <a:r>
              <a:rPr lang="en-US" sz="1600" b="1">
                <a:latin typeface="Arial" panose="020B0604020202020204" pitchFamily="34" charset="0"/>
              </a:rPr>
              <a:t>Operations</a:t>
            </a:r>
          </a:p>
        </p:txBody>
      </p:sp>
      <p:sp>
        <p:nvSpPr>
          <p:cNvPr id="106518" name="Text Box 4"/>
          <p:cNvSpPr txBox="1">
            <a:spLocks noChangeArrowheads="1"/>
          </p:cNvSpPr>
          <p:nvPr/>
        </p:nvSpPr>
        <p:spPr bwMode="auto">
          <a:xfrm>
            <a:off x="1143000" y="5943600"/>
            <a:ext cx="8461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400" dirty="0">
                <a:solidFill>
                  <a:srgbClr val="005B5C"/>
                </a:solidFill>
                <a:latin typeface="Arial" panose="020B0604020202020204" pitchFamily="34" charset="0"/>
              </a:rPr>
              <a:t>Low</a:t>
            </a:r>
          </a:p>
        </p:txBody>
      </p:sp>
      <p:sp>
        <p:nvSpPr>
          <p:cNvPr id="106519" name="Text Box 5"/>
          <p:cNvSpPr txBox="1">
            <a:spLocks noChangeArrowheads="1"/>
          </p:cNvSpPr>
          <p:nvPr/>
        </p:nvSpPr>
        <p:spPr bwMode="auto">
          <a:xfrm>
            <a:off x="7369175" y="5946775"/>
            <a:ext cx="9477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400" dirty="0">
                <a:solidFill>
                  <a:srgbClr val="005B5C"/>
                </a:solidFill>
                <a:latin typeface="Arial" panose="020B0604020202020204" pitchFamily="34" charset="0"/>
              </a:rPr>
              <a:t>High</a:t>
            </a:r>
          </a:p>
        </p:txBody>
      </p:sp>
      <p:cxnSp>
        <p:nvCxnSpPr>
          <p:cNvPr id="106520" name="Straight Arrow Connector 18"/>
          <p:cNvCxnSpPr>
            <a:cxnSpLocks noChangeShapeType="1"/>
          </p:cNvCxnSpPr>
          <p:nvPr/>
        </p:nvCxnSpPr>
        <p:spPr bwMode="auto">
          <a:xfrm>
            <a:off x="825500" y="5949950"/>
            <a:ext cx="7505700" cy="1588"/>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5" name="Text Box 11"/>
          <p:cNvSpPr txBox="1">
            <a:spLocks noChangeArrowheads="1"/>
          </p:cNvSpPr>
          <p:nvPr/>
        </p:nvSpPr>
        <p:spPr bwMode="auto">
          <a:xfrm>
            <a:off x="3035545" y="5561013"/>
            <a:ext cx="18018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50000"/>
              </a:spcBef>
              <a:buFontTx/>
              <a:buNone/>
            </a:pPr>
            <a:r>
              <a:rPr lang="en-US" sz="1600" b="1" dirty="0" smtClean="0">
                <a:latin typeface="Arial" panose="020B0604020202020204" pitchFamily="34" charset="0"/>
              </a:rPr>
              <a:t>Control &amp; Risk</a:t>
            </a:r>
            <a:endParaRPr lang="en-US" sz="1600" b="1" dirty="0">
              <a:latin typeface="Arial" panose="020B0604020202020204" pitchFamily="34" charset="0"/>
            </a:endParaRPr>
          </a:p>
        </p:txBody>
      </p:sp>
    </p:spTree>
    <p:extLst>
      <p:ext uri="{BB962C8B-B14F-4D97-AF65-F5344CB8AC3E}">
        <p14:creationId xmlns:p14="http://schemas.microsoft.com/office/powerpoint/2010/main" val="2343551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dirty="0" smtClean="0"/>
              <a:t>Ownership Options</a:t>
            </a:r>
          </a:p>
        </p:txBody>
      </p:sp>
      <p:sp>
        <p:nvSpPr>
          <p:cNvPr id="102403" name="Rectangle 3"/>
          <p:cNvSpPr>
            <a:spLocks noGrp="1" noChangeArrowheads="1"/>
          </p:cNvSpPr>
          <p:nvPr>
            <p:ph idx="4294967295"/>
          </p:nvPr>
        </p:nvSpPr>
        <p:spPr>
          <a:xfrm>
            <a:off x="363414" y="1905000"/>
            <a:ext cx="3835523" cy="4085492"/>
          </a:xfrm>
        </p:spPr>
        <p:txBody>
          <a:bodyPr/>
          <a:lstStyle/>
          <a:p>
            <a:pPr marL="457200" indent="-457200" eaLnBrk="1" hangingPunct="1">
              <a:buFont typeface="Calibri" panose="020F0502020204030204" pitchFamily="34" charset="0"/>
              <a:buAutoNum type="arabicPeriod"/>
            </a:pPr>
            <a:r>
              <a:rPr lang="en-US" sz="2400" dirty="0" smtClean="0"/>
              <a:t>Sole Owner</a:t>
            </a:r>
          </a:p>
          <a:p>
            <a:pPr marL="457200" indent="-457200" eaLnBrk="1" hangingPunct="1">
              <a:buFont typeface="Calibri" panose="020F0502020204030204" pitchFamily="34" charset="0"/>
              <a:buAutoNum type="arabicPeriod"/>
            </a:pPr>
            <a:r>
              <a:rPr lang="en-US" sz="2400" dirty="0" smtClean="0"/>
              <a:t>Master Lease</a:t>
            </a:r>
          </a:p>
          <a:p>
            <a:pPr marL="457200" indent="-457200" eaLnBrk="1" hangingPunct="1">
              <a:buFont typeface="Calibri" panose="020F0502020204030204" pitchFamily="34" charset="0"/>
              <a:buAutoNum type="arabicPeriod"/>
            </a:pPr>
            <a:r>
              <a:rPr lang="en-US" sz="2400" dirty="0" smtClean="0">
                <a:solidFill>
                  <a:schemeClr val="bg1">
                    <a:lumMod val="75000"/>
                  </a:schemeClr>
                </a:solidFill>
              </a:rPr>
              <a:t>Community Nonprofit Ownership</a:t>
            </a:r>
          </a:p>
          <a:p>
            <a:pPr marL="457200" indent="-457200" eaLnBrk="1" hangingPunct="1">
              <a:buFont typeface="Calibri" panose="020F0502020204030204" pitchFamily="34" charset="0"/>
              <a:buAutoNum type="arabicPeriod"/>
            </a:pPr>
            <a:r>
              <a:rPr lang="en-US" sz="2400" dirty="0" smtClean="0">
                <a:solidFill>
                  <a:schemeClr val="bg1">
                    <a:lumMod val="75000"/>
                  </a:schemeClr>
                </a:solidFill>
              </a:rPr>
              <a:t>Limited Liability Corporation</a:t>
            </a:r>
          </a:p>
          <a:p>
            <a:pPr marL="457200" indent="-457200" eaLnBrk="1" hangingPunct="1">
              <a:buFont typeface="Calibri" panose="020F0502020204030204" pitchFamily="34" charset="0"/>
              <a:buAutoNum type="arabicPeriod"/>
            </a:pPr>
            <a:r>
              <a:rPr lang="en-US" sz="2400" dirty="0" smtClean="0">
                <a:solidFill>
                  <a:schemeClr val="bg1">
                    <a:lumMod val="75000"/>
                  </a:schemeClr>
                </a:solidFill>
              </a:rPr>
              <a:t>Commercial Condominium</a:t>
            </a:r>
          </a:p>
          <a:p>
            <a:pPr marL="457200" indent="-457200" eaLnBrk="1" hangingPunct="1">
              <a:buFont typeface="Calibri" panose="020F0502020204030204" pitchFamily="34" charset="0"/>
              <a:buAutoNum type="arabicPeriod"/>
            </a:pPr>
            <a:endParaRPr lang="en-US" sz="2400" dirty="0" smtClean="0"/>
          </a:p>
        </p:txBody>
      </p:sp>
      <p:pic>
        <p:nvPicPr>
          <p:cNvPr id="102404" name="Picture 8" descr="Exterior 16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138" y="1820863"/>
            <a:ext cx="4462462" cy="2979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05" name="Text Box 6"/>
          <p:cNvSpPr txBox="1">
            <a:spLocks noChangeArrowheads="1"/>
          </p:cNvSpPr>
          <p:nvPr/>
        </p:nvSpPr>
        <p:spPr bwMode="auto">
          <a:xfrm>
            <a:off x="5565775" y="4795838"/>
            <a:ext cx="32194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1329" tIns="45664" rIns="91329" bIns="4566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sz="1200"/>
              <a:t>18th Street Arts Center</a:t>
            </a:r>
          </a:p>
          <a:p>
            <a:pPr algn="r">
              <a:spcBef>
                <a:spcPct val="0"/>
              </a:spcBef>
              <a:buFontTx/>
              <a:buNone/>
            </a:pPr>
            <a:r>
              <a:rPr lang="en-US" sz="1200"/>
              <a:t>Santa Monica, CA</a:t>
            </a:r>
          </a:p>
        </p:txBody>
      </p:sp>
    </p:spTree>
    <p:extLst>
      <p:ext uri="{BB962C8B-B14F-4D97-AF65-F5344CB8AC3E}">
        <p14:creationId xmlns:p14="http://schemas.microsoft.com/office/powerpoint/2010/main" val="128988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2" name="Picture 34" descr="house.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167063" y="1792288"/>
            <a:ext cx="2243137" cy="3465512"/>
          </a:xfrm>
          <a:prstGeom prst="rect">
            <a:avLst/>
          </a:prstGeom>
          <a:noFill/>
          <a:ln w="9525">
            <a:noFill/>
            <a:miter lim="800000"/>
            <a:headEnd/>
            <a:tailEnd/>
          </a:ln>
        </p:spPr>
      </p:pic>
      <p:sp>
        <p:nvSpPr>
          <p:cNvPr id="252933" name="TextBox 38"/>
          <p:cNvSpPr txBox="1">
            <a:spLocks noChangeArrowheads="1"/>
          </p:cNvSpPr>
          <p:nvPr/>
        </p:nvSpPr>
        <p:spPr bwMode="auto">
          <a:xfrm>
            <a:off x="0" y="533400"/>
            <a:ext cx="9144000" cy="646113"/>
          </a:xfrm>
          <a:prstGeom prst="rect">
            <a:avLst/>
          </a:prstGeom>
          <a:noFill/>
          <a:ln w="9525">
            <a:noFill/>
            <a:miter lim="800000"/>
            <a:headEnd/>
            <a:tailEnd/>
          </a:ln>
        </p:spPr>
        <p:txBody>
          <a:bodyPr>
            <a:spAutoFit/>
          </a:bodyPr>
          <a:lstStyle/>
          <a:p>
            <a:pPr algn="ctr" eaLnBrk="0" hangingPunct="0"/>
            <a:r>
              <a:rPr lang="en-US" sz="3600" b="1" dirty="0">
                <a:solidFill>
                  <a:schemeClr val="accent1"/>
                </a:solidFill>
                <a:latin typeface="Arial" pitchFamily="34" charset="0"/>
                <a:cs typeface="Arial" pitchFamily="34" charset="0"/>
              </a:rPr>
              <a:t>Sole Owner</a:t>
            </a:r>
          </a:p>
        </p:txBody>
      </p:sp>
      <p:sp>
        <p:nvSpPr>
          <p:cNvPr id="40" name="Right Arrow 39"/>
          <p:cNvSpPr/>
          <p:nvPr/>
        </p:nvSpPr>
        <p:spPr>
          <a:xfrm>
            <a:off x="5562600" y="2935288"/>
            <a:ext cx="1905000" cy="138271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52935" name="TextBox 40"/>
          <p:cNvSpPr txBox="1">
            <a:spLocks noChangeArrowheads="1"/>
          </p:cNvSpPr>
          <p:nvPr/>
        </p:nvSpPr>
        <p:spPr bwMode="auto">
          <a:xfrm>
            <a:off x="5562600" y="3278188"/>
            <a:ext cx="2286000" cy="647700"/>
          </a:xfrm>
          <a:prstGeom prst="rect">
            <a:avLst/>
          </a:prstGeom>
          <a:noFill/>
          <a:ln w="9525">
            <a:noFill/>
            <a:miter lim="800000"/>
            <a:headEnd/>
            <a:tailEnd/>
          </a:ln>
        </p:spPr>
        <p:txBody>
          <a:bodyPr>
            <a:spAutoFit/>
          </a:bodyPr>
          <a:lstStyle/>
          <a:p>
            <a:pPr eaLnBrk="0" hangingPunct="0"/>
            <a:r>
              <a:rPr lang="en-US" sz="3600" b="1" dirty="0">
                <a:latin typeface="Arial" pitchFamily="34" charset="0"/>
                <a:cs typeface="Arial" pitchFamily="34" charset="0"/>
              </a:rPr>
              <a:t>Leases</a:t>
            </a:r>
          </a:p>
        </p:txBody>
      </p:sp>
      <p:sp>
        <p:nvSpPr>
          <p:cNvPr id="45" name="Rectangle 44"/>
          <p:cNvSpPr/>
          <p:nvPr/>
        </p:nvSpPr>
        <p:spPr>
          <a:xfrm>
            <a:off x="3276600" y="2935288"/>
            <a:ext cx="2057400" cy="1143000"/>
          </a:xfrm>
          <a:prstGeom prst="rect">
            <a:avLst/>
          </a:prstGeom>
          <a:solidFill>
            <a:srgbClr val="FFFF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52937" name="TextBox 43"/>
          <p:cNvSpPr txBox="1">
            <a:spLocks noChangeArrowheads="1"/>
          </p:cNvSpPr>
          <p:nvPr/>
        </p:nvSpPr>
        <p:spPr bwMode="auto">
          <a:xfrm>
            <a:off x="3200400" y="3087688"/>
            <a:ext cx="2209800" cy="1200150"/>
          </a:xfrm>
          <a:prstGeom prst="rect">
            <a:avLst/>
          </a:prstGeom>
          <a:noFill/>
          <a:ln w="9525">
            <a:noFill/>
            <a:miter lim="800000"/>
            <a:headEnd/>
            <a:tailEnd/>
          </a:ln>
        </p:spPr>
        <p:txBody>
          <a:bodyPr>
            <a:spAutoFit/>
          </a:bodyPr>
          <a:lstStyle/>
          <a:p>
            <a:pPr algn="ctr" eaLnBrk="0" hangingPunct="0"/>
            <a:r>
              <a:rPr lang="en-US" sz="2600" b="1" dirty="0">
                <a:latin typeface="Arial" pitchFamily="34" charset="0"/>
                <a:cs typeface="Arial" pitchFamily="34" charset="0"/>
              </a:rPr>
              <a:t>Owner: </a:t>
            </a:r>
          </a:p>
          <a:p>
            <a:pPr algn="ctr" eaLnBrk="0" hangingPunct="0"/>
            <a:r>
              <a:rPr lang="en-US" sz="2600" b="1" dirty="0">
                <a:latin typeface="Arial" pitchFamily="34" charset="0"/>
                <a:cs typeface="Arial" pitchFamily="34" charset="0"/>
              </a:rPr>
              <a:t>A </a:t>
            </a:r>
            <a:r>
              <a:rPr lang="en-US" sz="2000" b="1" i="1" dirty="0">
                <a:latin typeface="Arial" pitchFamily="34" charset="0"/>
                <a:cs typeface="Arial" pitchFamily="34" charset="0"/>
              </a:rPr>
              <a:t>nonprofit</a:t>
            </a:r>
            <a:endParaRPr lang="en-US" sz="2000" b="1" dirty="0">
              <a:latin typeface="Arial" pitchFamily="34" charset="0"/>
              <a:cs typeface="Arial" pitchFamily="34" charset="0"/>
            </a:endParaRPr>
          </a:p>
          <a:p>
            <a:pPr algn="ctr" eaLnBrk="0" hangingPunct="0"/>
            <a:endParaRPr lang="en-US" sz="2000" b="1" i="1" dirty="0">
              <a:latin typeface="Arial" pitchFamily="34" charset="0"/>
              <a:cs typeface="Arial" pitchFamily="34" charset="0"/>
            </a:endParaRPr>
          </a:p>
        </p:txBody>
      </p:sp>
      <p:sp>
        <p:nvSpPr>
          <p:cNvPr id="12" name="Isosceles Triangle 11"/>
          <p:cNvSpPr/>
          <p:nvPr/>
        </p:nvSpPr>
        <p:spPr>
          <a:xfrm rot="10800000">
            <a:off x="7543800" y="4373563"/>
            <a:ext cx="1371600" cy="1189037"/>
          </a:xfrm>
          <a:prstGeom prst="triangle">
            <a:avLst/>
          </a:prstGeom>
          <a:solidFill>
            <a:srgbClr val="FFFF66">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3" name="Oval 12"/>
          <p:cNvSpPr/>
          <p:nvPr/>
        </p:nvSpPr>
        <p:spPr>
          <a:xfrm>
            <a:off x="7620000" y="1706563"/>
            <a:ext cx="1219200" cy="1219200"/>
          </a:xfrm>
          <a:prstGeom prst="ellipse">
            <a:avLst/>
          </a:prstGeom>
          <a:solidFill>
            <a:srgbClr val="FFFF66">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52940" name="TextBox 13"/>
          <p:cNvSpPr txBox="1">
            <a:spLocks noChangeArrowheads="1"/>
          </p:cNvSpPr>
          <p:nvPr/>
        </p:nvSpPr>
        <p:spPr bwMode="auto">
          <a:xfrm>
            <a:off x="7467600" y="1858963"/>
            <a:ext cx="1524000" cy="831850"/>
          </a:xfrm>
          <a:prstGeom prst="rect">
            <a:avLst/>
          </a:prstGeom>
          <a:noFill/>
          <a:ln w="9525">
            <a:noFill/>
            <a:miter lim="800000"/>
            <a:headEnd/>
            <a:tailEnd/>
          </a:ln>
        </p:spPr>
        <p:txBody>
          <a:bodyPr>
            <a:spAutoFit/>
          </a:bodyPr>
          <a:lstStyle/>
          <a:p>
            <a:pPr algn="ctr" eaLnBrk="0" hangingPunct="0"/>
            <a:r>
              <a:rPr lang="en-US" sz="2800" b="1" dirty="0">
                <a:latin typeface="Arial" pitchFamily="34" charset="0"/>
                <a:cs typeface="Arial" pitchFamily="34" charset="0"/>
              </a:rPr>
              <a:t>B</a:t>
            </a:r>
          </a:p>
          <a:p>
            <a:pPr algn="ctr" eaLnBrk="0" hangingPunct="0"/>
            <a:r>
              <a:rPr lang="en-US" sz="1800" b="1" i="1" dirty="0">
                <a:latin typeface="Arial" pitchFamily="34" charset="0"/>
                <a:cs typeface="Arial" pitchFamily="34" charset="0"/>
              </a:rPr>
              <a:t>nonprofit</a:t>
            </a:r>
            <a:endParaRPr lang="en-US" sz="1800" b="1" dirty="0">
              <a:latin typeface="Arial" pitchFamily="34" charset="0"/>
              <a:cs typeface="Arial" pitchFamily="34" charset="0"/>
            </a:endParaRPr>
          </a:p>
        </p:txBody>
      </p:sp>
      <p:sp>
        <p:nvSpPr>
          <p:cNvPr id="15" name="Oval 14"/>
          <p:cNvSpPr/>
          <p:nvPr/>
        </p:nvSpPr>
        <p:spPr>
          <a:xfrm>
            <a:off x="7620000" y="3001963"/>
            <a:ext cx="1219200" cy="1219200"/>
          </a:xfrm>
          <a:prstGeom prst="ellipse">
            <a:avLst/>
          </a:prstGeom>
          <a:solidFill>
            <a:srgbClr val="FFFF66">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52942" name="TextBox 15"/>
          <p:cNvSpPr txBox="1">
            <a:spLocks noChangeArrowheads="1"/>
          </p:cNvSpPr>
          <p:nvPr/>
        </p:nvSpPr>
        <p:spPr bwMode="auto">
          <a:xfrm>
            <a:off x="7467600" y="3154363"/>
            <a:ext cx="1524000" cy="831850"/>
          </a:xfrm>
          <a:prstGeom prst="rect">
            <a:avLst/>
          </a:prstGeom>
          <a:noFill/>
          <a:ln w="9525">
            <a:noFill/>
            <a:miter lim="800000"/>
            <a:headEnd/>
            <a:tailEnd/>
          </a:ln>
        </p:spPr>
        <p:txBody>
          <a:bodyPr>
            <a:spAutoFit/>
          </a:bodyPr>
          <a:lstStyle/>
          <a:p>
            <a:pPr algn="ctr" eaLnBrk="0" hangingPunct="0"/>
            <a:r>
              <a:rPr lang="en-US" sz="2800" b="1" dirty="0">
                <a:latin typeface="Arial" pitchFamily="34" charset="0"/>
                <a:cs typeface="Arial" pitchFamily="34" charset="0"/>
              </a:rPr>
              <a:t>C</a:t>
            </a:r>
          </a:p>
          <a:p>
            <a:pPr algn="ctr" eaLnBrk="0" hangingPunct="0"/>
            <a:r>
              <a:rPr lang="en-US" sz="1800" b="1" i="1" dirty="0">
                <a:latin typeface="Arial" pitchFamily="34" charset="0"/>
                <a:cs typeface="Arial" pitchFamily="34" charset="0"/>
              </a:rPr>
              <a:t>nonprofit</a:t>
            </a:r>
            <a:endParaRPr lang="en-US" sz="1800" b="1" dirty="0">
              <a:latin typeface="Arial" pitchFamily="34" charset="0"/>
              <a:cs typeface="Arial" pitchFamily="34" charset="0"/>
            </a:endParaRPr>
          </a:p>
        </p:txBody>
      </p:sp>
      <p:sp>
        <p:nvSpPr>
          <p:cNvPr id="252943" name="TextBox 16"/>
          <p:cNvSpPr txBox="1">
            <a:spLocks noChangeArrowheads="1"/>
          </p:cNvSpPr>
          <p:nvPr/>
        </p:nvSpPr>
        <p:spPr bwMode="auto">
          <a:xfrm>
            <a:off x="7620000" y="4572000"/>
            <a:ext cx="1219200" cy="523875"/>
          </a:xfrm>
          <a:prstGeom prst="rect">
            <a:avLst/>
          </a:prstGeom>
          <a:noFill/>
          <a:ln w="9525">
            <a:noFill/>
            <a:miter lim="800000"/>
            <a:headEnd/>
            <a:tailEnd/>
          </a:ln>
        </p:spPr>
        <p:txBody>
          <a:bodyPr>
            <a:spAutoFit/>
          </a:bodyPr>
          <a:lstStyle/>
          <a:p>
            <a:pPr algn="ctr" eaLnBrk="0" hangingPunct="0"/>
            <a:r>
              <a:rPr lang="en-US" sz="2800" b="1" dirty="0">
                <a:latin typeface="Arial" pitchFamily="34" charset="0"/>
                <a:cs typeface="Arial" pitchFamily="34" charset="0"/>
              </a:rPr>
              <a:t>D</a:t>
            </a:r>
          </a:p>
        </p:txBody>
      </p:sp>
    </p:spTree>
    <p:extLst>
      <p:ext uri="{BB962C8B-B14F-4D97-AF65-F5344CB8AC3E}">
        <p14:creationId xmlns:p14="http://schemas.microsoft.com/office/powerpoint/2010/main" val="1384338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5" name="Picture 34" descr="house.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934839" y="1792288"/>
            <a:ext cx="2243137" cy="3465512"/>
          </a:xfrm>
          <a:prstGeom prst="rect">
            <a:avLst/>
          </a:prstGeom>
          <a:noFill/>
          <a:ln w="9525">
            <a:noFill/>
            <a:miter lim="800000"/>
            <a:headEnd/>
            <a:tailEnd/>
          </a:ln>
        </p:spPr>
      </p:pic>
      <p:sp>
        <p:nvSpPr>
          <p:cNvPr id="18" name="Rectangle 17"/>
          <p:cNvSpPr/>
          <p:nvPr/>
        </p:nvSpPr>
        <p:spPr>
          <a:xfrm>
            <a:off x="3042562" y="2057400"/>
            <a:ext cx="2057400" cy="3149600"/>
          </a:xfrm>
          <a:prstGeom prst="rect">
            <a:avLst/>
          </a:prstGeom>
          <a:solidFill>
            <a:srgbClr val="0099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57030" name="TextBox 38"/>
          <p:cNvSpPr txBox="1">
            <a:spLocks noChangeArrowheads="1"/>
          </p:cNvSpPr>
          <p:nvPr/>
        </p:nvSpPr>
        <p:spPr bwMode="auto">
          <a:xfrm>
            <a:off x="0" y="533400"/>
            <a:ext cx="9144000" cy="646113"/>
          </a:xfrm>
          <a:prstGeom prst="rect">
            <a:avLst/>
          </a:prstGeom>
          <a:noFill/>
          <a:ln w="9525">
            <a:noFill/>
            <a:miter lim="800000"/>
            <a:headEnd/>
            <a:tailEnd/>
          </a:ln>
        </p:spPr>
        <p:txBody>
          <a:bodyPr>
            <a:spAutoFit/>
          </a:bodyPr>
          <a:lstStyle/>
          <a:p>
            <a:pPr algn="ctr" eaLnBrk="0" hangingPunct="0"/>
            <a:r>
              <a:rPr lang="en-US" sz="3600" b="1" dirty="0">
                <a:solidFill>
                  <a:srgbClr val="005A9E"/>
                </a:solidFill>
                <a:latin typeface="Arial" pitchFamily="34" charset="0"/>
                <a:cs typeface="Arial" pitchFamily="34" charset="0"/>
              </a:rPr>
              <a:t>Master Lease</a:t>
            </a:r>
          </a:p>
        </p:txBody>
      </p:sp>
      <p:sp>
        <p:nvSpPr>
          <p:cNvPr id="45" name="Rectangle 44"/>
          <p:cNvSpPr/>
          <p:nvPr/>
        </p:nvSpPr>
        <p:spPr>
          <a:xfrm>
            <a:off x="3118762" y="3240088"/>
            <a:ext cx="1892300" cy="1890712"/>
          </a:xfrm>
          <a:prstGeom prst="rect">
            <a:avLst/>
          </a:prstGeom>
          <a:solidFill>
            <a:srgbClr val="FFFF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57032" name="TextBox 43"/>
          <p:cNvSpPr txBox="1">
            <a:spLocks noChangeArrowheads="1"/>
          </p:cNvSpPr>
          <p:nvPr/>
        </p:nvSpPr>
        <p:spPr bwMode="auto">
          <a:xfrm>
            <a:off x="2982690" y="3582992"/>
            <a:ext cx="2209800" cy="1508125"/>
          </a:xfrm>
          <a:prstGeom prst="rect">
            <a:avLst/>
          </a:prstGeom>
          <a:noFill/>
          <a:ln w="9525">
            <a:noFill/>
            <a:miter lim="800000"/>
            <a:headEnd/>
            <a:tailEnd/>
          </a:ln>
        </p:spPr>
        <p:txBody>
          <a:bodyPr>
            <a:spAutoFit/>
          </a:bodyPr>
          <a:lstStyle/>
          <a:p>
            <a:pPr algn="ctr" eaLnBrk="0" hangingPunct="0"/>
            <a:r>
              <a:rPr lang="en-US" sz="2600" b="1" dirty="0" smtClean="0">
                <a:latin typeface="Arial" pitchFamily="34" charset="0"/>
                <a:cs typeface="Arial" pitchFamily="34" charset="0"/>
              </a:rPr>
              <a:t>Lessee: </a:t>
            </a:r>
            <a:endParaRPr lang="en-US" sz="2600" b="1" dirty="0">
              <a:latin typeface="Arial" pitchFamily="34" charset="0"/>
              <a:cs typeface="Arial" pitchFamily="34" charset="0"/>
            </a:endParaRPr>
          </a:p>
          <a:p>
            <a:pPr algn="ctr" eaLnBrk="0" hangingPunct="0"/>
            <a:r>
              <a:rPr lang="en-US" sz="2600" b="1" dirty="0">
                <a:latin typeface="Arial" pitchFamily="34" charset="0"/>
                <a:cs typeface="Arial" pitchFamily="34" charset="0"/>
              </a:rPr>
              <a:t>A </a:t>
            </a:r>
          </a:p>
          <a:p>
            <a:pPr algn="ctr" eaLnBrk="0" hangingPunct="0"/>
            <a:r>
              <a:rPr lang="en-US" sz="2000" b="1" i="1" dirty="0">
                <a:latin typeface="Arial" pitchFamily="34" charset="0"/>
                <a:cs typeface="Arial" pitchFamily="34" charset="0"/>
              </a:rPr>
              <a:t>nonprofit</a:t>
            </a:r>
            <a:endParaRPr lang="en-US" sz="2000" b="1" dirty="0">
              <a:latin typeface="Arial" pitchFamily="34" charset="0"/>
              <a:cs typeface="Arial" pitchFamily="34" charset="0"/>
            </a:endParaRPr>
          </a:p>
          <a:p>
            <a:pPr algn="ctr" eaLnBrk="0" hangingPunct="0"/>
            <a:endParaRPr lang="en-US" sz="2000" b="1" i="1" dirty="0">
              <a:latin typeface="Arial" pitchFamily="34" charset="0"/>
              <a:cs typeface="Arial" pitchFamily="34" charset="0"/>
            </a:endParaRPr>
          </a:p>
        </p:txBody>
      </p:sp>
      <p:sp>
        <p:nvSpPr>
          <p:cNvPr id="12" name="Isosceles Triangle 11"/>
          <p:cNvSpPr/>
          <p:nvPr/>
        </p:nvSpPr>
        <p:spPr>
          <a:xfrm rot="10800000">
            <a:off x="7543800" y="5160963"/>
            <a:ext cx="1371600" cy="1189037"/>
          </a:xfrm>
          <a:prstGeom prst="triangle">
            <a:avLst/>
          </a:prstGeom>
          <a:solidFill>
            <a:srgbClr val="FFFF66">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3" name="Oval 12"/>
          <p:cNvSpPr/>
          <p:nvPr/>
        </p:nvSpPr>
        <p:spPr>
          <a:xfrm>
            <a:off x="7620000" y="2493963"/>
            <a:ext cx="1219200" cy="1219200"/>
          </a:xfrm>
          <a:prstGeom prst="ellipse">
            <a:avLst/>
          </a:prstGeom>
          <a:solidFill>
            <a:srgbClr val="FFFF66">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57035" name="TextBox 13"/>
          <p:cNvSpPr txBox="1">
            <a:spLocks noChangeArrowheads="1"/>
          </p:cNvSpPr>
          <p:nvPr/>
        </p:nvSpPr>
        <p:spPr bwMode="auto">
          <a:xfrm>
            <a:off x="7467600" y="2646363"/>
            <a:ext cx="1524000" cy="831850"/>
          </a:xfrm>
          <a:prstGeom prst="rect">
            <a:avLst/>
          </a:prstGeom>
          <a:noFill/>
          <a:ln w="9525">
            <a:noFill/>
            <a:miter lim="800000"/>
            <a:headEnd/>
            <a:tailEnd/>
          </a:ln>
        </p:spPr>
        <p:txBody>
          <a:bodyPr>
            <a:spAutoFit/>
          </a:bodyPr>
          <a:lstStyle/>
          <a:p>
            <a:pPr algn="ctr" eaLnBrk="0" hangingPunct="0"/>
            <a:r>
              <a:rPr lang="en-US" sz="2800" b="1" dirty="0">
                <a:latin typeface="Arial" pitchFamily="34" charset="0"/>
                <a:cs typeface="Arial" pitchFamily="34" charset="0"/>
              </a:rPr>
              <a:t>B</a:t>
            </a:r>
          </a:p>
          <a:p>
            <a:pPr algn="ctr" eaLnBrk="0" hangingPunct="0"/>
            <a:r>
              <a:rPr lang="en-US" sz="1800" b="1" i="1" dirty="0">
                <a:latin typeface="Arial" pitchFamily="34" charset="0"/>
                <a:cs typeface="Arial" pitchFamily="34" charset="0"/>
              </a:rPr>
              <a:t>nonprofit</a:t>
            </a:r>
            <a:endParaRPr lang="en-US" sz="1800" b="1" dirty="0">
              <a:latin typeface="Arial" pitchFamily="34" charset="0"/>
              <a:cs typeface="Arial" pitchFamily="34" charset="0"/>
            </a:endParaRPr>
          </a:p>
        </p:txBody>
      </p:sp>
      <p:sp>
        <p:nvSpPr>
          <p:cNvPr id="15" name="Oval 14"/>
          <p:cNvSpPr/>
          <p:nvPr/>
        </p:nvSpPr>
        <p:spPr>
          <a:xfrm>
            <a:off x="7620000" y="3789363"/>
            <a:ext cx="1219200" cy="1219200"/>
          </a:xfrm>
          <a:prstGeom prst="ellipse">
            <a:avLst/>
          </a:prstGeom>
          <a:solidFill>
            <a:srgbClr val="FFFF66">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57037" name="TextBox 15"/>
          <p:cNvSpPr txBox="1">
            <a:spLocks noChangeArrowheads="1"/>
          </p:cNvSpPr>
          <p:nvPr/>
        </p:nvSpPr>
        <p:spPr bwMode="auto">
          <a:xfrm>
            <a:off x="7467600" y="3941763"/>
            <a:ext cx="1524000" cy="831850"/>
          </a:xfrm>
          <a:prstGeom prst="rect">
            <a:avLst/>
          </a:prstGeom>
          <a:noFill/>
          <a:ln w="9525">
            <a:noFill/>
            <a:miter lim="800000"/>
            <a:headEnd/>
            <a:tailEnd/>
          </a:ln>
        </p:spPr>
        <p:txBody>
          <a:bodyPr>
            <a:spAutoFit/>
          </a:bodyPr>
          <a:lstStyle/>
          <a:p>
            <a:pPr algn="ctr" eaLnBrk="0" hangingPunct="0"/>
            <a:r>
              <a:rPr lang="en-US" sz="2800" b="1" dirty="0">
                <a:latin typeface="Arial" pitchFamily="34" charset="0"/>
                <a:cs typeface="Arial" pitchFamily="34" charset="0"/>
              </a:rPr>
              <a:t>C</a:t>
            </a:r>
          </a:p>
          <a:p>
            <a:pPr algn="ctr" eaLnBrk="0" hangingPunct="0"/>
            <a:r>
              <a:rPr lang="en-US" sz="1800" b="1" i="1" dirty="0">
                <a:latin typeface="Arial" pitchFamily="34" charset="0"/>
                <a:cs typeface="Arial" pitchFamily="34" charset="0"/>
              </a:rPr>
              <a:t>nonprofit</a:t>
            </a:r>
            <a:endParaRPr lang="en-US" sz="1800" b="1" dirty="0">
              <a:latin typeface="Arial" pitchFamily="34" charset="0"/>
              <a:cs typeface="Arial" pitchFamily="34" charset="0"/>
            </a:endParaRPr>
          </a:p>
        </p:txBody>
      </p:sp>
      <p:sp>
        <p:nvSpPr>
          <p:cNvPr id="257038" name="TextBox 16"/>
          <p:cNvSpPr txBox="1">
            <a:spLocks noChangeArrowheads="1"/>
          </p:cNvSpPr>
          <p:nvPr/>
        </p:nvSpPr>
        <p:spPr bwMode="auto">
          <a:xfrm>
            <a:off x="7620000" y="5359400"/>
            <a:ext cx="1219200" cy="523875"/>
          </a:xfrm>
          <a:prstGeom prst="rect">
            <a:avLst/>
          </a:prstGeom>
          <a:noFill/>
          <a:ln w="9525">
            <a:noFill/>
            <a:miter lim="800000"/>
            <a:headEnd/>
            <a:tailEnd/>
          </a:ln>
        </p:spPr>
        <p:txBody>
          <a:bodyPr>
            <a:spAutoFit/>
          </a:bodyPr>
          <a:lstStyle/>
          <a:p>
            <a:pPr algn="ctr" eaLnBrk="0" hangingPunct="0"/>
            <a:r>
              <a:rPr lang="en-US" sz="2800" b="1" dirty="0">
                <a:latin typeface="Arial" pitchFamily="34" charset="0"/>
                <a:cs typeface="Arial" pitchFamily="34" charset="0"/>
              </a:rPr>
              <a:t>D</a:t>
            </a:r>
          </a:p>
        </p:txBody>
      </p:sp>
      <p:sp>
        <p:nvSpPr>
          <p:cNvPr id="257039" name="TextBox 18"/>
          <p:cNvSpPr txBox="1">
            <a:spLocks noChangeArrowheads="1"/>
          </p:cNvSpPr>
          <p:nvPr/>
        </p:nvSpPr>
        <p:spPr bwMode="auto">
          <a:xfrm>
            <a:off x="2939148" y="2071688"/>
            <a:ext cx="2209800" cy="1414462"/>
          </a:xfrm>
          <a:prstGeom prst="rect">
            <a:avLst/>
          </a:prstGeom>
          <a:noFill/>
          <a:ln w="9525">
            <a:noFill/>
            <a:miter lim="800000"/>
            <a:headEnd/>
            <a:tailEnd/>
          </a:ln>
        </p:spPr>
        <p:txBody>
          <a:bodyPr>
            <a:spAutoFit/>
          </a:bodyPr>
          <a:lstStyle/>
          <a:p>
            <a:pPr algn="ctr" eaLnBrk="0" hangingPunct="0"/>
            <a:r>
              <a:rPr lang="en-US" sz="2600" b="1" dirty="0">
                <a:latin typeface="Arial" pitchFamily="34" charset="0"/>
                <a:cs typeface="Arial" pitchFamily="34" charset="0"/>
              </a:rPr>
              <a:t>Owner:</a:t>
            </a:r>
          </a:p>
          <a:p>
            <a:pPr algn="ctr" eaLnBrk="0" hangingPunct="0"/>
            <a:r>
              <a:rPr lang="en-US" sz="2000" b="1" i="1" dirty="0">
                <a:latin typeface="Arial" pitchFamily="34" charset="0"/>
                <a:cs typeface="Arial" pitchFamily="34" charset="0"/>
              </a:rPr>
              <a:t>Government or Commercial</a:t>
            </a:r>
          </a:p>
          <a:p>
            <a:pPr algn="ctr" eaLnBrk="0" hangingPunct="0"/>
            <a:endParaRPr lang="en-US" sz="2000" b="1" dirty="0">
              <a:latin typeface="Arial" pitchFamily="34" charset="0"/>
              <a:cs typeface="Arial" pitchFamily="34" charset="0"/>
            </a:endParaRPr>
          </a:p>
        </p:txBody>
      </p:sp>
      <p:sp>
        <p:nvSpPr>
          <p:cNvPr id="40" name="Right Arrow 39"/>
          <p:cNvSpPr/>
          <p:nvPr/>
        </p:nvSpPr>
        <p:spPr>
          <a:xfrm>
            <a:off x="5250542" y="3697288"/>
            <a:ext cx="2260600" cy="138271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57041" name="TextBox 40"/>
          <p:cNvSpPr txBox="1">
            <a:spLocks noChangeArrowheads="1"/>
          </p:cNvSpPr>
          <p:nvPr/>
        </p:nvSpPr>
        <p:spPr bwMode="auto">
          <a:xfrm>
            <a:off x="5185232" y="4094616"/>
            <a:ext cx="2286000" cy="523220"/>
          </a:xfrm>
          <a:prstGeom prst="rect">
            <a:avLst/>
          </a:prstGeom>
          <a:noFill/>
          <a:ln w="9525">
            <a:noFill/>
            <a:miter lim="800000"/>
            <a:headEnd/>
            <a:tailEnd/>
          </a:ln>
        </p:spPr>
        <p:txBody>
          <a:bodyPr>
            <a:spAutoFit/>
          </a:bodyPr>
          <a:lstStyle/>
          <a:p>
            <a:pPr eaLnBrk="0" hangingPunct="0"/>
            <a:r>
              <a:rPr lang="en-US" sz="2800" b="1" dirty="0" smtClean="0">
                <a:latin typeface="Arial" pitchFamily="34" charset="0"/>
                <a:cs typeface="Arial" pitchFamily="34" charset="0"/>
              </a:rPr>
              <a:t>Sub- Leases</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1610873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393939"/>
                </a:solidFill>
              </a:rPr>
              <a:t>Capital</a:t>
            </a:r>
            <a:r>
              <a:rPr lang="en-US" sz="3600" dirty="0" smtClean="0"/>
              <a:t> </a:t>
            </a:r>
            <a:r>
              <a:rPr lang="en-US" sz="3600" b="1" dirty="0">
                <a:solidFill>
                  <a:srgbClr val="393939"/>
                </a:solidFill>
              </a:rPr>
              <a:t>Financing</a:t>
            </a:r>
          </a:p>
        </p:txBody>
      </p:sp>
      <p:graphicFrame>
        <p:nvGraphicFramePr>
          <p:cNvPr id="5" name="Content Placeholder 4"/>
          <p:cNvGraphicFramePr>
            <a:graphicFrameLocks noGrp="1"/>
          </p:cNvGraphicFramePr>
          <p:nvPr>
            <p:ph sz="half" idx="1"/>
            <p:extLst/>
          </p:nvPr>
        </p:nvGraphicFramePr>
        <p:xfrm>
          <a:off x="457200" y="1143000"/>
          <a:ext cx="83058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2198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Stakeholder Analysis</a:t>
            </a:r>
            <a:endParaRPr lang="en-US" dirty="0"/>
          </a:p>
        </p:txBody>
      </p:sp>
      <p:pic>
        <p:nvPicPr>
          <p:cNvPr id="4" name="Picture 3"/>
          <p:cNvPicPr>
            <a:picLocks noChangeAspect="1"/>
          </p:cNvPicPr>
          <p:nvPr/>
        </p:nvPicPr>
        <p:blipFill>
          <a:blip r:embed="rId3"/>
          <a:stretch>
            <a:fillRect/>
          </a:stretch>
        </p:blipFill>
        <p:spPr>
          <a:xfrm>
            <a:off x="1676399" y="1443332"/>
            <a:ext cx="5105401" cy="4563306"/>
          </a:xfrm>
          <a:prstGeom prst="rect">
            <a:avLst/>
          </a:prstGeom>
        </p:spPr>
      </p:pic>
      <p:sp>
        <p:nvSpPr>
          <p:cNvPr id="3" name="TextBox 2"/>
          <p:cNvSpPr txBox="1"/>
          <p:nvPr/>
        </p:nvSpPr>
        <p:spPr>
          <a:xfrm>
            <a:off x="7010400" y="6032962"/>
            <a:ext cx="2133600" cy="291638"/>
          </a:xfrm>
          <a:prstGeom prst="rect">
            <a:avLst/>
          </a:prstGeom>
        </p:spPr>
        <p:txBody>
          <a:bodyPr vert="horz" wrap="square" lIns="91440" tIns="45720" rIns="91440" bIns="45720" rtlCol="0" anchor="ctr">
            <a:noAutofit/>
          </a:bodyPr>
          <a:lstStyle/>
          <a:p>
            <a:pPr marL="0" marR="0" indent="0" algn="r" defTabSz="914400" rtl="0" eaLnBrk="1" fontAlgn="auto" latinLnBrk="0" hangingPunct="1">
              <a:lnSpc>
                <a:spcPct val="100000"/>
              </a:lnSpc>
              <a:spcBef>
                <a:spcPct val="0"/>
              </a:spcBef>
              <a:spcAft>
                <a:spcPts val="0"/>
              </a:spcAft>
              <a:buClrTx/>
              <a:buSzTx/>
              <a:buFontTx/>
              <a:buNone/>
              <a:tabLst/>
            </a:pPr>
            <a:r>
              <a:rPr kumimoji="0" lang="en-US" sz="900" b="1" i="1" u="none" strike="noStrike" kern="1200" cap="none" spc="0" normalizeH="0" baseline="0" noProof="0" dirty="0" smtClean="0">
                <a:ln>
                  <a:noFill/>
                </a:ln>
                <a:solidFill>
                  <a:srgbClr val="393939"/>
                </a:solidFill>
                <a:effectLst/>
                <a:uLnTx/>
                <a:uFillTx/>
                <a:latin typeface="Arial Narrow" pitchFamily="34" charset="0"/>
                <a:ea typeface="+mj-ea"/>
                <a:cs typeface="+mj-cs"/>
              </a:rPr>
              <a:t>Credit: Denver Leadership Institute</a:t>
            </a:r>
          </a:p>
        </p:txBody>
      </p:sp>
    </p:spTree>
    <p:extLst>
      <p:ext uri="{BB962C8B-B14F-4D97-AF65-F5344CB8AC3E}">
        <p14:creationId xmlns:p14="http://schemas.microsoft.com/office/powerpoint/2010/main" val="2742318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9210"/>
          <a:stretch/>
        </p:blipFill>
        <p:spPr>
          <a:xfrm>
            <a:off x="5257800" y="990600"/>
            <a:ext cx="3810000" cy="5257800"/>
          </a:xfrm>
          <a:prstGeom prst="rect">
            <a:avLst/>
          </a:prstGeom>
        </p:spPr>
      </p:pic>
      <p:sp>
        <p:nvSpPr>
          <p:cNvPr id="2" name="Title 1"/>
          <p:cNvSpPr>
            <a:spLocks noGrp="1"/>
          </p:cNvSpPr>
          <p:nvPr>
            <p:ph type="title"/>
          </p:nvPr>
        </p:nvSpPr>
        <p:spPr/>
        <p:txBody>
          <a:bodyPr/>
          <a:lstStyle/>
          <a:p>
            <a:r>
              <a:rPr lang="en-US" dirty="0" smtClean="0"/>
              <a:t>What’s Next: Regional Dialogue</a:t>
            </a:r>
            <a:endParaRPr lang="en-US" dirty="0"/>
          </a:p>
        </p:txBody>
      </p:sp>
      <p:sp>
        <p:nvSpPr>
          <p:cNvPr id="5" name="AutoShape 4" descr="data:image/jpeg;base64,/9j/4AAQSkZJRgABAQAAAQABAAD/2wCEAAkGBxITERUUEhIUExUXGRkXFRcWFSAYFxgXFxUYFxgXGBgYHCggGBolHBcUITEhJikrLi4uGB8zODMsNygtLisBCgoKDg0OGxAQGywmICUsLC8wNCwwLzQ0NCw0LCwsLCwsLCwsLCwsLCwsLCwsLCwsLCwsLCwsLCwsLCwsLCwsLP/AABEIARYAtQMBEQACEQEDEQH/xAAbAAEAAgMBAQAAAAAAAAAAAAAAAwUCBAYBB//EAEcQAAIBAgQCBgYGBwcDBQEAAAECAAMRBBIhMQVBBhMiUWFxMoGRobHBFCNCUtHwYnJzgpLT4RUzNEOTssJTs/EkRFSD0gf/xAAbAQEAAwEBAQEAAAAAAAAAAAAAAwQFAgEGB//EADcRAAICAQMBBQYFBAICAwAAAAABAhEDBBIhMQUTQVFhIjJxgaGxkcHR4fAGFBVSM0Ij8RY0cv/aAAwDAQACEQMRAD8A+4wBAEAQBAEAQBAEAQBAEAQCl6RYom1BD2qgu5B9GkCA3kW9EbfaP2ZQ7R1f9vhte8+F+vy+9EuKG6RX8Ow6JiaWQBA2cEJ2QxyXAYDQiwY+oTK7FyzlklGUm1XS/VE2oiqs6etWVFLOwVRuWNgPWZ9IVCix3SLMjfRkeo2qpUAU08wbKTcsCVFib2tpz2lDP2jgxOUXL2kvJ9fIkjik6dcGFHidam16h66n9qyAVF7iMpAZR3AZu6+0oaTtlTltzJL1X59fxJZ6elcS/wAPXV1DIQysLgjYgzdTtWisST0CAIAgCAIAgCAIAgCAIAgCAIAgEGNxS0qbVH9FRc21J7gBzJNgBzJE8lJRTk+iCVnNYcMb1Kn94+r63C/dpg/dUaeJu27GfFa3VPUZXPw6L4GhjhsjRnWoqwswvzHIgjYgjUEd41lbHkljlug6Z20mqZgcKCQajNVI0U1DmyjwG1/G1zzJljPrs+dVOXH4HMccY9ETASodnsAiw+JOHcuqg03I61QbEMSF61RbtHYMCRoARqLHc7K1+xrBPlN8enp8CtmxX7SOqn0xUEAQBAEAQBAEAQBAEAQBAEAQBAOe4tiOtq5B6FIgn9KrbbxCAg/rEc1mD2zq6XcR8ev5L8yzp4f9mRz5stiAIB5eAewDU4s1qFVvuozfwgt8pZ0f/wBjH/8AqP3Rxk9x/A7CfcmcIAgCAIAgCAIAgCAIAgCAIAgFfxrGtTpjJbrHORL7BiCSx8Aqsbc7W0vK+q1EdPieR+H3OoR3OimoUgqhRy5ncncknmSbknvM+IyTlOTlLqzRSpUiScHogGucEh3W/rP4zvewZ08Oim4UA/n+k8cmwSzkFd0jpFsHiVU2LUaoB7iabAGTaeezNCXk0/qczVxaO1BvPvDNPYAgCAIAgCAIAgCAIAgCAIAgHPdKKh6ygBb/ADH2vqFVO/uqH3TI7alWnXrJfZlnSx3T+RWtXa41934z57TYo5ZNMtZvYVo9NRvvH1AfhLy0WL1K3fSPM7fePu+QnS0mLyPO9kZ0GOYC5Isd/VKurwwhBOK8STFNt8m3M8nEA1+IJmpVFHNGHtUidRdSTPH0Ol4c96NM96Kfaon6AZhsQBAEAQBAEAQBAEAQBAEAQDCtVVVLMQqqCWJ2AAuSYBxbYh6zCtUGUlbIn/TRsrFT3sSBc+AHKfH9o656idL3V0/X5mrp8Kxq/Fg7j1yLQ/8AI/gear3F8TOaxQEAjq8vzykGdeydRdGFTQHwHwlPavI7UnfUtpnlo8IvpALToy5ODwxO5o0ifXTWfoV2ZZZQBAEAQBAEAQBAEAQBAEAQCp6VMPolW7EXAXQXLFmChLaaMSFOo0Y6jcRZq7uW50qfJ1C9yooFJtrvztqL89Z8EbZ4248/kZc0X/L8ivqfcMXrqDYsAfOa1oz6MPpife9xi0e0ySry8/kZFm90IwqjsnyPwlQ6RaKdJnFw9E8BY9GP8HQ8Kaj+EW+U+9wO8cX6L7GZLqy0kp4IAgCAIAgCAIAgCAIAgCAVHSoIcK4ep1eqspAuSyMHVVUg5iStrAX1kWeMJY5KbpNcnUG1JNdTnqJYqpYWawzDuNtR7Z8G+vBtnldrC+u+lu86D4yXA5Ka29SPKk4uyWbplnt4BHV5ef8AT5yLN7h6jwSmem9hj2F/VHwmfP3mXUSzkG70VUjDgm+rOd7ggubFR9hf0eXncz7nRqsEPgjOye8y4lk4EAQBAEAQBAEAQBAEAQDxmAFzoBvAOP4pjVr1kenmNNFYZm0Vi1u1TXfkRmI1G1wbz5ztjV4siWODtp+HT/38OC/pMUovc0RzALxFV3BN7DkO+4sT3y3pJQU/a+RBqFJx4JpsGcIBG5ubd0r5p8bT1CVj02aWJUIvM2Gg1P8ASU3jk5OkWtyS5MTiidAAPPX3D8ZYw6Pd1ZxLNXQcMx9XDm2talY2RQqurFyxYEkB7lje5Gw8Z9Fp9UoRUJLhJIqSVuzoOFcXWuXUI6FMpIfLqGzWIysRurD1eIl7HkjNXE5aosZIeCAIAgCAIAgCAIAgCAc30xrN9VT2pMW61r6EgAJSYb2csT3Hq7H0rGnr5zjhbh/EdR6lUgupG2403Hd7rT47Kqma2F3BGH0Ufef+Kc7vRElEjLt3X/PvtJtK13qsiz33bokm0ZogEdReevKQ5YJps9TI6lYA2N/UCedtxKh1RiuJB+y/8NvjFCiUHUeOnz+Xvk2B1Kjx9CWWzkseihAqV1yjN2HL/aKtnCox3OUq9vBvbqaOScKrocSOjls5EAQBAEAQBAEAQCLEYhEALuqAkKCxAuzGyqL8ySABAKbjXHKlKoUp01fIgqVAWsxRi4ApgXu3Ybew2lPVa2GnlGMk/a/Akhjck6Obq06VatXqoxZHq6FXIDimqpZsptUUOr2DXtfS2wzdbnnDNKMXw0r/AA/c9iuDaTc+P5/CYmoXRl7TPhozlYtGNQXB93nynUJbZJnklaozBn0BkCegxqnTz09s5m0lbPUYCUD0Me74zmctqs7xw3ugFN9T46DuP/iSaWSyNvyOs2Lu0iWXyAkwHExhmqFlZldcwyqWbrEWwTTkw25Ag/el7SZoxTjLg5ki74TxoVmyMjUqmXNYkEMAQGKMDcgEruFPaGkuYs0cnunLVFrJTwQBAEAQBAEAQD530xqrUxbAHOqIqEFiVDksXAUmwOU0wbDwkWR+BldoZXuUF4ckPR02rsNSWp3uSSewwFrn9cTC7ZTcIP1f8+hc7GySk57nb4/Mta6gOQPA+3T5e+ZmF3E1cq5ImW/Mjykjin1OIzceh6hNxc39XPT+sq5cairRcw5XN0yH+06Gn11LVjTHbXV19JBr6Q5jcTnucn+r6X08PP4E26PmR8O4rRrXFCrSrZbZslQMFBvlvlJtsR6jNN5nhxx7yLT9VX3KPc75va+DauTzt5f1nK1LkrRHOGyVHmUefnrOXJvqzkynIPKYvrr4a/KVc2S+Ey9gx7VbXJ6zdod/Pyt+IEm0KlvuuDnVNba8Txy/ILblcn8JqclLgAP3r7D6+ccjgyNQ06lOsASaZOYDnTbRwBzNrMOd1tzMsafL3c7fQ5as7ShVV1VlN1YBlPeCLg+ybBGZwDjOPdL61HEVKKUqXYIAZmJvdFfVRa3pWtflIpZaltou6fR99Ddur5Fa3TbFj/4w86b/AM2O8LH+MX+30/cwPTPG73w/+k382czytRbO49mRbS3fQ8bplje/Dj/6W/mzP/ycvCJb/wAHDxm/wIX6WY4g/W0x3ZKQ/wCTNPF2jNuqR7/hMSXvP6foRN0lxx/9048qdL50zLD1U/QgXZ2FeZo8Oqs6Z3YuzM7FiAMxLk5rKAADvoLaye2+WfC69JamaTtJllwhrYmn4rUX3Bv+BmZ2sr09+q/Mu9jS/wDNJen5l7i1s3mPeNCf9sxMD9mjdyrmzUFE/wDUb3fhJyKzMAi27Wvud5xkhuVEmLIoO2cZR6H1uuFTNTyda9ZVzHR6jvmb0d+rFIeZf1zy10Nm2ndJfJJfnf0J1hd38y+6J4DEUKK0q+XsJTRStc1Aci5TZTSTqxoNLt7tamryY8k3OHi2+ldfm7+hLijKKplvfU/nwPyjA/Zor6le0meycrHha08bo9Sb6HtHb3eq+nutKOStzo0sd7VZ6PS8x8P/ADL+gn1j8yrqo9GZzRKhjVqBRdjYae82A8SSQLeM9SbdIEYqGo1OnRys9XVSb5QlrtUNtco0HK5ZRpeS4cLySo8bo7DheD6mjTpZi+RQgY7kKLDbw0+Z3myRm1APk3Sakox+IIv6akk75jSRj+6AQAfC0pZXFZbbN7s/c8NerNOSNpK2WyA4ylkDGqoDZraX9A5W210Oh7pSyZ5tuMUdxeNJSb/i6nuHxCVFzIQ68iNjzuL77zNlGUHTNDHkjkjuj0M/AC3wlrDpZyak+hFlzRScV1IMTmysQTtsO7nbTe17eNpYSSlTM/Nv7uXd+9Tr4llSIyLksVsMuuhW2hBHhLjPzFp293U2MCSK9A/p6+um6/OUu0Veml8vujQ7KlWpXrf2OsqUQxBOtvZr39+0+WUmlwfVNJmlWXKxFjbcaaa8pbxTuPJBkg74MARvykpEeU302JGwIHs0kM9LNu4ouw1EaqQK3J9Idx1Fj85Pp9P7LU48kWbNynFmyEQoD2VNhr3W5e6Um5Qm15HfvILh1N7NmPnoD4gT15ZnixxRrpT0037zqROJybfJZhFJcGPVP9/2KJza8jqmehhYEMGsbZtPI7aSxpXWZeBDnV42YDFOWIWhWcZsgZACpa18vpdnS+rWG2uov9BHTzlFSXiZtm5wTgy4mmldqtVfrWY09AL0azCmCrAlCpRSQLEka90v4dPGKi2uUctnQcE4NSw1MJTBJsAXa2drXtcgDQXNgLAchLCSXQ5LGegQD5d0twLUsZULarV+tQ9+gVl817PqZZk9oxaafgz6PsbJGUXHxX5lSrC+m412Mz980qvg2nCLd1yaeD4QUrVapcZGB6pdurNWzVbnnmdVPtk0su6Kilz4/Lp9ChDBtySk3x4el9fxZLgcN1VKnSuLoiISNiVUAkd20mjhhmbk3Vv6HWPJLDCMOtJI2A3gR+fOaJAQVXsth6R0UC1yTta+nj5CU63SI9RqIafE8k3wjewdHJTVd8qgesDWXD81yTc5OT6t2Sg2emb2tVpezrVB+MratXgmvRlns91qYfE7MuBuQJ8hR9gFcHYg+UUCrxRAfLrqdvOxJ8tZc08m5KLI541tcjJ2YaBbjvLW+U1OSrwM7cwAPO+vLlPJS2ptnqVujaVqdgLhu7nrf2CY0lkk3OviW1S4NPjGLFHJq6q3ZHUqpqM5ZQi9sFQpu1yRvbUXl3szT4s83HLbpcfb9CPNKUVwaNPHhaDENdlWo46wmxIzNv8AaA2NrkbHWcajSyWopxai5Uq8rri/zJ8eRd3w+UjWShUqowruyJUQuyOqjIpqMqDmCCKZvYlSObZs0u63T4tI8fdK538enp588fAhwzll3bnwXOF4PVrqj0hToLUBSo1NAoXqmqZKqI2hzgje9rDeaU9L/dvHmmnGuq/nqV1k7tSgubOr4Rw1cPTyKzv2mYlzckucx20GpOgAGpmhGKiqRAbdKkqiyqFBJJAFtWNydOZJJJnQM4AgCAcB/wD0Rj9Iogns9W+UW1uXXPf2U7ev1ZvaMZyUVFWbnYjgpTb60v59jly8zv7eapyVG/30eaI81tLE+W0tUUW2zISSEd0qOWY1CxdUUhbqzE2ubKVFhyv2hqfZ3Wck9isyO1dfPSQi4K2/Mmw2ECEm+ZjuxAvbu0AsPDzlZZWnaPjtXq8mqnvyG0r+qWIZFLgq0YYu4QtY2Wz8vskN3+Er5dRjlGUE+Xa/ItaWElmhL1R21SipNyoJ7yJ8mmz7E8pstrra3eNvdPWndMFWnaLt33C+r+vwne7a16EqjcWiZal+R56WudN9ps99BRUm+GZux3R4puTrcaeW15Q1eaV7U+Gi3p8aq2uTEhthl258xtLOmz96qroQ5sWx2Y0adJqdSvWJc0a1MKqG9ytsqte4UGo4JY29EXtabOkwY8WLdXrx6dCvKbbIuofErQqYhxkp1GVzVqIvVsKy3Xs5c2ZVyqSA1nuVF5NOM8rg0/Z53LztcLy/nmItJPjnwJRwao9VKNSm30VHyU3yMXNKmuXqncMpyl0L52XTSxbMGEjxKUkpRVRqn4/t+PJ5upcPr1O3w2HWmioihVUWUDYASc4JYAgCAIAgHynpDijUxVdySbOaa+C0+zbyzZz+9IZvk3dBBLEn5lc2o05fnnIskd0S6nRj4ShlbguepNihvfoei17XF/fKjyzfK4LkccEqIlW9dbAdlHzHuzsmUevIx/dk+GUnF7mfJf1XPEoY8ardd/Lp9X9jeDg7Ee2SnxdGSrcgeM5lLaty8DqHLo2scPqqn6jf7TKUPeRbj1R0OJuwDXupAJHnz8d9pm4nFSprk+pyXXBruzZbC25P4ew/CSyxW7OMeVR6nlA5VAOluf4+MhyYmuUWMeaMuDZw7qVtszXG2utzc+E5lGS69Ecbk2a5oqSb8iRubb22v4TltroTx5VkWGo4hkFWlh86NnFPLU7W9gzhgLKxG4Laa63n0Ol7MlGCm3y6+Rn58257V0R1XD+B00pOj2qNV/vXtbPuAAL9lQDYC+m+5JO3DHGEdqK1ip0foGmKRU5Q61T2iSzrsXY6sNALHkLbaT1QilSXB4Ws6AgCAIAgCAIB8v6W0smNra3zBKnldMtj4/Vk+sSGfDNvs+V4q8mVJeQSyxStcl9LzJEpXFwfO/fMnO3Kbci7iltjSPGQjcfOQ7SdTRDgFvmqc2OX92mzBfPUsb+MuwW2KR+bf1BqpZ9bJeEeFX1+d/obc6MQ2cNTB15g9/rErZZSTrwLGOKqyXqjrdibi1ja3uEhskLLAVi+Go6fYpk3O/YHzt7JF/aSU3L1Z9K8ylHg8FMnXOw8Li2h15Tx8OjiyHGOKYvmOgLEsSQqJYsxUavuAFGpLAXF7yxpdO8866JdTxyozp0a9F2ur1V62ysb52DotzTporA01LHmLCwuTeW9V2Y5Rfd+FUvP7DHkSfJap0PWv2sWzlSS30cMAi3zDtlfTNsjWvYMDYkS5o+z8eCKclcvF/p9vU8yZpS48DrFAAsNANpoEJ7AEAQBAEAQBAEAQD5f0zxXWY2r2Tlo9XQzW7OZ066xPO+b1W7zrU1O/wAOiNXs6UI8N+0/sv4ylLja49spGubWEY6jkPiZWzJXfiT4m6PMeSVCLfM5A03y3Bc3G3Zvr4icY63W+iKXa2p7jSykny+F8X+nUyyhQBbKANBtp4S0pKXKPzWSlds5zjPGqtKu6gfV5aQBtcq9SowBOnosFI8DbvliOK4X8S1hwxnFX1t/gTcI4zVarTVlYAtiAWspV+rqlUACksLDQ3AlPNjW1yv/AF+qLTxQUaXodUuJXnofHb2yqot9CtJbepv8IrKKC62ALIL/AKDsoHsWWW/M2sL3QT9DaGVhdLHXce/WRyipLgl6dSXhXCOvrUaz0QaSZipdhZiRZWCAnMN7E95I5X0Oz9NkxXKXR+H2OJNHZ2mmcHsAQBAEAQBAEAQBAEAQCj6aoPoGK7+rY+sC4PncCcz91/Akxe/H4r7nzQzJPqCbCi9wRcaHUc/yJWzVdrqT4ro9FhXpgD7FQ6abGmLd3P3SP/o/l+Zhf1G//DBev5G9VqG21uWvlraxnenxqc6fQ+NyS2xs1WReYXW17gctpsFRNmIQaWsbfPexlHLo01cGWoalriQLC/xlbDCUW00e6iUZJNFn0aqL1Rpg9pGdmBttUqu4Itpl1Pjpr3mXJ1s2NJOMsSUfDqWuWo7ZKKhnylhc2RRsCx8yNBqbHuneHDLK+Cw3R1fCsAtCktJSSFvqTzZix8hcmwGgFgLATYiqVEZtz0CAIAgCAIAgCAIAgCAIBTdMv8Bif2T/AAnkujJMXvx+KPl5/Vb2j/8AUq7I+R9MTUqpA5ETHztd46RfxwuCZjh8R/6jtcqfZAH3msx9y+2IxcoceZ8t/U83Du43xy/nwb9WuCNiDcW/I9c6huwy3HyXGT2SA25i58vxlyOsxuNy4fkcvTTTpGa2tp5y2uhWZKcKCuo132v6pkTzt5G/AtLGttGqistWk4UgKxNSynNkKMCAALt2jTJHMA7kCS95GmrJtE9mW5Okdz0QAqNUrqboQtNDbRgt2ZvGzOV20KtNHR43GFvxNluzppbPBAEAQBAEAQBAEAQBAEAQCo6X/wCBxP7J/wDaZ4+hJi/5I/Ffc+Yv85Q1MXLG0j6rC0ppsxK35keUxro0SDB3NWpUsbACko31Uksw7gSQN/seEu4o7YL15Pz/APqbVLLqViX/AE/Omb2bTYjzicd0aR89jkoyTZmz25H1CUKNIKL7C3npvO4ylF8M4mlXKN6oD94r7PmJ4iAgpVC6Kyiq9JygNUAABGYBnXY2ClmzWt3X2lvFpm5rfwr/AJ+hPjwvctx9UpUwqhVAAAAAGwA0AE3jTMoAgCAIAgCAIAgCAIAgCAIBS9MCThKiIuZ6o6tFuBct4nYAZifAGcyaStnqyLG1N+DRwDcFxY3ooo7zV93ZUyCMoydJl6XbmBc7ZfT9TwcFxe3V0vPrj/Lme+zp+aLP/wAq03+kvp+pFguA4xC4K0ShYsg61swLEs4JNPa5uO68srSy2pXyfKdpZ8GpzvLitX1uuvyZv0+B4oi4Sj5dc1/+1Injp02U1hvxPP7FxS6FKP8AqsdP9KV3onNtxa+ZaU1FJOzA8Jxf3MPbxrt/Ina7Nl/sjzv4ev4fubGB4K5ZGxRSyElaaHOhJQqc7OilvSNhYbc5PHTdyrXLPceSFuvqXrUQylLAIQV7JtoRbQAWE86P1J0/E3eC8cq1Ky0XRGKoesdKmazC1mK2GUNfY63vuBc6GPJv8C3Ge46KSHYgCAIAgCAIAgCAIAgCAIBTcZbNWor90PVPmAKa+0VH9kg1DqNFfUyqNEOK9H2fGQYI7siRmzdRZot3G48tJdlBxKxFiMVTpKWqVFRQQCzsAASbAXPebCcnSTbpInXi2HRHL16SilYVSaigUy1sock9km4375Smm5FqMHS4LGRg0a9MA2B11Ovu09st4pOXUgyJIiAPMj2f1kxGapoPXqrh17KjLVqP2T2BUJCZCe0HyMpNiAD3kSGOJObkaukjuimztKNFUAVFCgbBRYD1CWS6ZwBAEAQBAEAQBAEAQBAEAQDnq73xNZgCcuSl3eipqE6/tbeqVNQ7lRS1T9pIwxGYgG1tdr39ek5xZVjbdWyo4b+LNYm43t36D5iakcilDc38SrKDUqKnpRwr6VhTRuO09MsW+6tVWYdkb2Bt42nkskJKrVkmLdCW6n4lHw7oViXQrWq07VKgq4lgCxqOtOouUIygFczrvyprpM/JOMX7PJe71eXwOz4BgqtLD0krvnqIoRmDEhsvZDWNtSoBI5EnfeV5STfBFNpu0TYsWPz5SfA/CyDIvQ12I5m3dc2uBLyxXH1IU6ZCaVRahejURCxDE9VmY5UsEzZv7rRbrbvIIJkeSCwwTsvafUy9xI6LgnEWqhlqACohAbLorAi6uoJJAOo3NirC5tecwmpq0aMJblZZTs7EAQBAEAQBAEAQBAEAQBAOBpdIwhqK2HrZutq5rGna4qsNL1NrAW8AJFLR5Mj3KiKWhy5HvVcmOJ6ULYfUVgB+z9X+Z5xHs7PJ7Y1fxOVoMseXX4ms/SmmdBSrZtLdlTprc5s+UWsNCb6jQyRdkardtr68fiP7ed0B0oUb0ax/0x8HnT7G1K60vn+x6tNP0PR0sVTcUKvtQf8AOef4nOly1+L/AED0U5dK/nyJW6aKAS2HqgDU2ZDp/FIJaHJFN2v58jt9k5krtfz5FjW4nUYWWgR+vUUbH9HNKWLUQhNSfJ4+x80lVr6/oZ8JxBrpny5LPUQ65tadRqZsbDS6nlNKeuW1bVyZOXSPFkcJPoTOoUm/tMz8k5TdssYklHg1sNj1p4nrKhy0lpEBkBe7MwJ6zIDkVQtwTp2jqLaz6dqN2+S1iaXidg65gRc6i1wbHXuI2PjLZYOOr1v7Or0FNetUp1QVqdYS4uHRRUv/AJf94L7KbbXIgjdxa8js4JBAEAQBAEAQBAEAQBAPk+IP1lX9tW/7zy/i91Gni9xGBawuZLGLk6RI3XJpkmbsI7YqKKLduzF5HnXFhGIlDOrjZa00qlXmR4wHq359lvgZSnzFoty91mnisFi7V2AqWqDHdX1efrMzO/UrUu5BQqQyFVFioHn8/HG+FX+v7/uU3u5d/wC37fsdtwXiNJKpRSVSu10dQOrNXKC63tYs11a4vcnWx35WOcY+0jN7SxKUu8hXTn9Toq9Nt9wB699dh5TnqZcJUVuIxyZzSucxABspKguGKgmxAJCsbHkJ1DE5c+BLNuMHKjf4dx0UaSUnpscihMyMHUhRlB7T572F7WJ8W3OhZJDWY2ueDR4/xJcQgpVVp0abFW+sqA1WCOrgBdl1Vbm7ae0eWR5dWpRagmzp+CVzUw1F21LUqbHzZAT8Z0XzdgCAIAgCAIAgCAIAgHyTrMzOe+pUPtqMfnNJRcYq/JfY08LuCI69QAW5ybDF7lJeB7OSSo5zFE9f2xiDrT6rqs2Tft57dne98/K1tZby5UpOUr8Krp634fG/DoVIxcpJEvB8IyvXv1lustTzu5GTq0PZzsQRmza+YkGHOrkpXXhy35eZP/bNW15/Qu0ora5Prv7pFknuZNjWxGFegCjWa/ZPwkbO3kdF7hvQX9UfAT5h62XkieOmjXUpatqtNKaUyWpq7OFGYALTzFhpdVzVAmtsy0VB1NhfTbgvh+RiSSU3dcP8zqeCCvUw9Cior03GVarvTYEIl1JzVQAzNlG1z2r20MijhudtcGf3F5HfQ9xYpUETD0WWo9OoHxFV3yUlc0yv1tQ3Cu11tTW5AtpbezSqkSZoKUHBcFtguj4qDPiHzZh2FpVCKagj0gy5Wdjcm501FhpcqOcWlhBc8s3cVwKkcPVo0kSl1iFGYLrZhlYk7s1idSd56WEkuEWigAWGgG0Hp7AEAQBAEAQBAEAQBAPiqPpfNbNrv3m8+pxYYSxQ3LwX2LMZNLg8M5nj2Ht2LeMjkrVHUZbXYUDewvzlKcdro0cct0bNtKigWvyvbcgcyQNh4yOUkupBOaT9pk9Xh2Iq02FKhVYmy6qaY1Nj2ntpa9yNpDkyra1F8kUs8Eup1uG6KVCLVK3V6WAogEj9+opv/CJjQ0MF7zs8n2jN+4qOmwmGWmi00FlRQqjuCiwEumeeYzCrVTI2axIJyuyHQ3tmQg201F9doBzScBxBcgLh8PSpkrRCKSCrbuVBHaIygknkeRueoyor5sHe8N0iw4PwWrh6bqtfMSFFPMpKUwi5VUKXJI9c5JoppU3ZT1+IY8nKy1KZGU3FEst1YMRelnzqbZdxo17XE4lJrojyUmuis7DD1CyKxUqSASp3UkXsfETs7JIAgCAIAgCAIAgCAaHFuL0cOuaq1r+io1dj3KvPlrsOZE7x455JbYK2epWfKKrKXORCqsx6un6TAHUIAo7R30F7Cw1tc/T4W8OFLNJcEy4XJccM6KYmuVzKcPTK5s7gFtxZRTzBlYi57QFtLgnSUNV2lFrbj5OXOuh1a9CMEAfq3NxbWs+mgFxZtDpe++pmV/cZf9mcbmbadFsEDf6NTOlrEZh5lTcE+NryNzk+rY3SqrN/BcPo0RalSSmP0FC387bzk5bvqbMAQBAEAQBAEAQBAEAQBAEAQBAEAQCl6SdH1xQTtdW6E2cC5ykdpbHkSFPqk+DUTwS3QPU6JOB9H6OGuUBZyLNUc3Yjew5KL20UAaCc5c+TK7m7DbZbSI8EAQBAEAQBAEAQBAEAQBAEAQBAEAQBAEAQBAEAQBAEAQBAEAQBAEAQBAEAQBAEAQBAEAQBAEAQBAEAQBAEAQBAEAQBAEAQBAEAQBAEAQBAEAQBAEAQBAEAQBAEAQBAEAQBAEAQBAEAQBAEAQBAEAQBAEAQBAEAQBAEAQBAEAQBAEAQBAEAQBAEAQBAEA//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2"/>
          <p:cNvSpPr>
            <a:spLocks noGrp="1"/>
          </p:cNvSpPr>
          <p:nvPr>
            <p:ph idx="1"/>
          </p:nvPr>
        </p:nvSpPr>
        <p:spPr>
          <a:xfrm>
            <a:off x="457200" y="1371600"/>
            <a:ext cx="4572000" cy="4525963"/>
          </a:xfrm>
        </p:spPr>
        <p:txBody>
          <a:bodyPr/>
          <a:lstStyle/>
          <a:p>
            <a:pPr marL="914400" lvl="1" indent="-457200">
              <a:buFont typeface="+mj-lt"/>
              <a:buAutoNum type="arabicPeriod"/>
            </a:pPr>
            <a:r>
              <a:rPr lang="en-US" dirty="0" smtClean="0"/>
              <a:t>How can shared resources impact your organization, community, region? </a:t>
            </a:r>
          </a:p>
          <a:p>
            <a:pPr marL="914400" lvl="1" indent="-457200">
              <a:buFont typeface="+mj-lt"/>
              <a:buAutoNum type="arabicPeriod"/>
            </a:pPr>
            <a:r>
              <a:rPr lang="en-US" dirty="0" smtClean="0"/>
              <a:t>Who should be included in the discussion</a:t>
            </a:r>
            <a:r>
              <a:rPr lang="en-US" dirty="0"/>
              <a:t> </a:t>
            </a:r>
            <a:r>
              <a:rPr lang="en-US" dirty="0" smtClean="0"/>
              <a:t>about shared resources?</a:t>
            </a:r>
            <a:endParaRPr lang="en-US" dirty="0"/>
          </a:p>
          <a:p>
            <a:pPr marL="914400" lvl="1" indent="-457200">
              <a:buFont typeface="+mj-lt"/>
              <a:buAutoNum type="arabicPeriod"/>
            </a:pPr>
            <a:r>
              <a:rPr lang="en-US" dirty="0"/>
              <a:t>Who leads the effort?</a:t>
            </a:r>
          </a:p>
          <a:p>
            <a:pPr marL="914400" lvl="1" indent="-457200">
              <a:buFont typeface="+mj-lt"/>
              <a:buAutoNum type="arabicPeriod"/>
            </a:pPr>
            <a:r>
              <a:rPr lang="en-US" dirty="0" smtClean="0"/>
              <a:t>What </a:t>
            </a:r>
            <a:r>
              <a:rPr lang="en-US" dirty="0"/>
              <a:t>are the key first steps?</a:t>
            </a:r>
          </a:p>
          <a:p>
            <a:endParaRPr lang="en-US" dirty="0"/>
          </a:p>
        </p:txBody>
      </p:sp>
    </p:spTree>
    <p:extLst>
      <p:ext uri="{BB962C8B-B14F-4D97-AF65-F5344CB8AC3E}">
        <p14:creationId xmlns:p14="http://schemas.microsoft.com/office/powerpoint/2010/main" val="893145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200" y="990600"/>
            <a:ext cx="5959508" cy="5193628"/>
          </a:xfrm>
          <a:prstGeom prst="rect">
            <a:avLst/>
          </a:prstGeom>
        </p:spPr>
      </p:pic>
      <p:sp>
        <p:nvSpPr>
          <p:cNvPr id="3" name="Title 1"/>
          <p:cNvSpPr txBox="1">
            <a:spLocks/>
          </p:cNvSpPr>
          <p:nvPr/>
        </p:nvSpPr>
        <p:spPr>
          <a:xfrm>
            <a:off x="762000" y="304800"/>
            <a:ext cx="8153400" cy="1143000"/>
          </a:xfrm>
          <a:prstGeom prst="rect">
            <a:avLst/>
          </a:prstGeom>
        </p:spPr>
        <p:txBody>
          <a:bodyPr/>
          <a:lstStyle>
            <a:lvl1pPr algn="ctr" defTabSz="914400" rtl="0" eaLnBrk="1" latinLnBrk="0" hangingPunct="1">
              <a:spcBef>
                <a:spcPct val="0"/>
              </a:spcBef>
              <a:buNone/>
              <a:defRPr sz="4400" kern="1200">
                <a:solidFill>
                  <a:schemeClr val="tx1"/>
                </a:solidFill>
                <a:latin typeface="Arial Narrow" pitchFamily="34" charset="0"/>
                <a:ea typeface="+mj-ea"/>
                <a:cs typeface="+mj-cs"/>
              </a:defRPr>
            </a:lvl1pPr>
          </a:lstStyle>
          <a:p>
            <a:pPr algn="l"/>
            <a:r>
              <a:rPr lang="en-US" sz="4000" b="1" dirty="0" smtClean="0"/>
              <a:t>Join us in Vancouver: June 1-3, 2015!</a:t>
            </a:r>
          </a:p>
        </p:txBody>
      </p:sp>
    </p:spTree>
    <p:extLst>
      <p:ext uri="{BB962C8B-B14F-4D97-AF65-F5344CB8AC3E}">
        <p14:creationId xmlns:p14="http://schemas.microsoft.com/office/powerpoint/2010/main" val="3825326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315" y="1325796"/>
            <a:ext cx="4963886" cy="3855804"/>
          </a:xfrm>
        </p:spPr>
        <p:txBody>
          <a:bodyPr>
            <a:noAutofit/>
          </a:bodyPr>
          <a:lstStyle/>
          <a:p>
            <a:pPr marL="0" indent="0">
              <a:buNone/>
            </a:pPr>
            <a:r>
              <a:rPr lang="en-US" dirty="0" smtClean="0">
                <a:solidFill>
                  <a:schemeClr val="tx1">
                    <a:lumMod val="50000"/>
                  </a:schemeClr>
                </a:solidFill>
              </a:rPr>
              <a:t>Sarah Eisinger</a:t>
            </a:r>
            <a:br>
              <a:rPr lang="en-US" dirty="0" smtClean="0">
                <a:solidFill>
                  <a:schemeClr val="tx1">
                    <a:lumMod val="50000"/>
                  </a:schemeClr>
                </a:solidFill>
              </a:rPr>
            </a:br>
            <a:r>
              <a:rPr lang="en-US" dirty="0" smtClean="0">
                <a:solidFill>
                  <a:schemeClr val="tx1">
                    <a:lumMod val="50000"/>
                  </a:schemeClr>
                </a:solidFill>
              </a:rPr>
              <a:t>Executive Director</a:t>
            </a:r>
            <a:br>
              <a:rPr lang="en-US" dirty="0" smtClean="0">
                <a:solidFill>
                  <a:schemeClr val="tx1">
                    <a:lumMod val="50000"/>
                  </a:schemeClr>
                </a:solidFill>
              </a:rPr>
            </a:br>
            <a:r>
              <a:rPr lang="en-US" dirty="0" smtClean="0">
                <a:solidFill>
                  <a:schemeClr val="tx1">
                    <a:lumMod val="50000"/>
                  </a:schemeClr>
                </a:solidFill>
              </a:rPr>
              <a:t>The Nonprofit Centers Network</a:t>
            </a:r>
          </a:p>
          <a:p>
            <a:pPr marL="0" indent="0">
              <a:buNone/>
            </a:pPr>
            <a:r>
              <a:rPr lang="en-US" dirty="0" smtClean="0">
                <a:solidFill>
                  <a:schemeClr val="tx1">
                    <a:lumMod val="50000"/>
                  </a:schemeClr>
                </a:solidFill>
                <a:hlinkClick r:id="rId3"/>
              </a:rPr>
              <a:t>sarah@nonprofitcenters.org</a:t>
            </a:r>
            <a:endParaRPr lang="en-US" dirty="0" smtClean="0">
              <a:solidFill>
                <a:schemeClr val="tx1">
                  <a:lumMod val="50000"/>
                </a:schemeClr>
              </a:solidFill>
            </a:endParaRPr>
          </a:p>
          <a:p>
            <a:pPr marL="0" indent="0">
              <a:buNone/>
            </a:pPr>
            <a:endParaRPr lang="en-US" dirty="0" smtClean="0">
              <a:solidFill>
                <a:schemeClr val="tx1">
                  <a:lumMod val="50000"/>
                </a:schemeClr>
              </a:solidFill>
            </a:endParaRPr>
          </a:p>
          <a:p>
            <a:pPr marL="0" indent="0">
              <a:buNone/>
            </a:pPr>
            <a:endParaRPr lang="en-US" dirty="0">
              <a:solidFill>
                <a:schemeClr val="tx1">
                  <a:lumMod val="50000"/>
                </a:schemeClr>
              </a:solidFill>
            </a:endParaRPr>
          </a:p>
          <a:p>
            <a:pPr marL="0" indent="0">
              <a:buNone/>
            </a:pPr>
            <a:r>
              <a:rPr lang="en-US" dirty="0" smtClean="0">
                <a:solidFill>
                  <a:schemeClr val="tx1">
                    <a:lumMod val="50000"/>
                  </a:schemeClr>
                </a:solidFill>
              </a:rPr>
              <a:t>Jackie Cefola</a:t>
            </a:r>
          </a:p>
          <a:p>
            <a:pPr marL="0" indent="0">
              <a:buNone/>
            </a:pPr>
            <a:r>
              <a:rPr lang="en-US" dirty="0" smtClean="0">
                <a:solidFill>
                  <a:schemeClr val="tx1">
                    <a:lumMod val="50000"/>
                  </a:schemeClr>
                </a:solidFill>
              </a:rPr>
              <a:t>Principal</a:t>
            </a:r>
            <a:br>
              <a:rPr lang="en-US" dirty="0" smtClean="0">
                <a:solidFill>
                  <a:schemeClr val="tx1">
                    <a:lumMod val="50000"/>
                  </a:schemeClr>
                </a:solidFill>
              </a:rPr>
            </a:br>
            <a:r>
              <a:rPr lang="en-US" dirty="0" smtClean="0">
                <a:solidFill>
                  <a:schemeClr val="tx1">
                    <a:lumMod val="50000"/>
                  </a:schemeClr>
                </a:solidFill>
              </a:rPr>
              <a:t>Jackie Cefola Consulting</a:t>
            </a:r>
            <a:br>
              <a:rPr lang="en-US" dirty="0" smtClean="0">
                <a:solidFill>
                  <a:schemeClr val="tx1">
                    <a:lumMod val="50000"/>
                  </a:schemeClr>
                </a:solidFill>
              </a:rPr>
            </a:br>
            <a:r>
              <a:rPr lang="en-US" dirty="0" smtClean="0">
                <a:solidFill>
                  <a:schemeClr val="tx1">
                    <a:lumMod val="50000"/>
                  </a:schemeClr>
                </a:solidFill>
                <a:hlinkClick r:id="rId4"/>
              </a:rPr>
              <a:t>info@jackiecefola.com</a:t>
            </a:r>
            <a:endParaRPr lang="en-US" dirty="0" smtClean="0">
              <a:solidFill>
                <a:schemeClr val="tx1">
                  <a:lumMod val="50000"/>
                </a:schemeClr>
              </a:solidFill>
            </a:endParaRPr>
          </a:p>
          <a:p>
            <a:pPr marL="0" indent="0">
              <a:buNone/>
            </a:pPr>
            <a:endParaRPr lang="en-US" dirty="0">
              <a:solidFill>
                <a:schemeClr val="tx1">
                  <a:lumMod val="50000"/>
                </a:schemeClr>
              </a:solidFill>
            </a:endParaRPr>
          </a:p>
          <a:p>
            <a:pPr marL="0" indent="0">
              <a:buNone/>
            </a:pPr>
            <a:endParaRPr lang="en-US" dirty="0" smtClean="0">
              <a:solidFill>
                <a:schemeClr val="tx1">
                  <a:lumMod val="50000"/>
                </a:schemeClr>
              </a:solidFill>
            </a:endParaRPr>
          </a:p>
          <a:p>
            <a:pPr marL="0" indent="0">
              <a:buNone/>
            </a:pPr>
            <a:endParaRPr lang="en-US" dirty="0" smtClean="0">
              <a:solidFill>
                <a:schemeClr val="tx1">
                  <a:lumMod val="50000"/>
                </a:schemeClr>
              </a:solidFill>
            </a:endParaRPr>
          </a:p>
          <a:p>
            <a:pPr marL="0" indent="0">
              <a:buNone/>
            </a:pPr>
            <a:endParaRPr lang="en-US" dirty="0">
              <a:solidFill>
                <a:schemeClr val="tx1">
                  <a:lumMod val="50000"/>
                </a:schemeClr>
              </a:solidFill>
            </a:endParaRPr>
          </a:p>
          <a:p>
            <a:pPr marL="0" indent="0">
              <a:buNone/>
            </a:pPr>
            <a:endParaRPr lang="en-US" dirty="0" smtClean="0">
              <a:solidFill>
                <a:schemeClr val="tx1">
                  <a:lumMod val="50000"/>
                </a:schemeClr>
              </a:solidFill>
            </a:endParaRPr>
          </a:p>
          <a:p>
            <a:pPr marL="0" indent="0">
              <a:buNone/>
            </a:pPr>
            <a:r>
              <a:rPr lang="en-US" dirty="0" smtClean="0">
                <a:solidFill>
                  <a:schemeClr val="tx1">
                    <a:lumMod val="50000"/>
                  </a:schemeClr>
                </a:solidFill>
              </a:rPr>
              <a:t>	</a:t>
            </a:r>
          </a:p>
        </p:txBody>
      </p:sp>
      <p:sp>
        <p:nvSpPr>
          <p:cNvPr id="6" name="Title 5"/>
          <p:cNvSpPr>
            <a:spLocks noGrp="1"/>
          </p:cNvSpPr>
          <p:nvPr>
            <p:ph type="title"/>
          </p:nvPr>
        </p:nvSpPr>
        <p:spPr/>
        <p:txBody>
          <a:bodyPr/>
          <a:lstStyle/>
          <a:p>
            <a:r>
              <a:rPr lang="en-US" dirty="0" smtClean="0"/>
              <a:t>Thank you!</a:t>
            </a:r>
            <a:endParaRPr lang="en-US" dirty="0"/>
          </a:p>
        </p:txBody>
      </p:sp>
      <p:sp>
        <p:nvSpPr>
          <p:cNvPr id="11" name="TextBox 10"/>
          <p:cNvSpPr txBox="1"/>
          <p:nvPr/>
        </p:nvSpPr>
        <p:spPr>
          <a:xfrm>
            <a:off x="1662791" y="1319934"/>
            <a:ext cx="2375807" cy="641419"/>
          </a:xfrm>
          <a:prstGeom prst="rect">
            <a:avLst/>
          </a:prstGeom>
        </p:spPr>
        <p:txBody>
          <a:bodyPr vert="horz" wrap="square" lIns="91440" tIns="45720" rIns="91440" bIns="45720" rtlCol="0" anchor="ctr">
            <a:noAutofit/>
          </a:bodyPr>
          <a:lstStyle/>
          <a:p>
            <a:pPr marL="0" marR="0" indent="0" algn="r" defTabSz="914400" rtl="0" eaLnBrk="1" fontAlgn="auto" latinLnBrk="0" hangingPunct="1">
              <a:lnSpc>
                <a:spcPct val="100000"/>
              </a:lnSpc>
              <a:spcBef>
                <a:spcPct val="0"/>
              </a:spcBef>
              <a:spcAft>
                <a:spcPts val="0"/>
              </a:spcAft>
              <a:buClrTx/>
              <a:buSzTx/>
              <a:buFontTx/>
              <a:buNone/>
              <a:tabLst/>
            </a:pPr>
            <a:endParaRPr kumimoji="0" lang="en-US" sz="6800" b="1" i="0" u="none" strike="noStrike" kern="1200" cap="none" spc="0" normalizeH="0" baseline="0" noProof="0" dirty="0" smtClean="0">
              <a:ln>
                <a:noFill/>
              </a:ln>
              <a:solidFill>
                <a:srgbClr val="393939"/>
              </a:solidFill>
              <a:effectLst/>
              <a:uLnTx/>
              <a:uFillTx/>
              <a:latin typeface="Arial Narrow" pitchFamily="34" charset="0"/>
              <a:ea typeface="+mj-ea"/>
              <a:cs typeface="+mj-cs"/>
            </a:endParaRPr>
          </a:p>
        </p:txBody>
      </p:sp>
    </p:spTree>
    <p:extLst>
      <p:ext uri="{BB962C8B-B14F-4D97-AF65-F5344CB8AC3E}">
        <p14:creationId xmlns:p14="http://schemas.microsoft.com/office/powerpoint/2010/main" val="3778052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33400" y="1661880"/>
            <a:ext cx="7924800" cy="39769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393939"/>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93939"/>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93939"/>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93939"/>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93939"/>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p>
          <a:p>
            <a:pPr>
              <a:buFontTx/>
              <a:buNone/>
            </a:pPr>
            <a:r>
              <a:rPr lang="en-US" dirty="0" smtClean="0"/>
              <a:t>The premiere </a:t>
            </a:r>
            <a:r>
              <a:rPr lang="en-US" dirty="0"/>
              <a:t>learning community for </a:t>
            </a:r>
            <a:r>
              <a:rPr lang="en-US" dirty="0" smtClean="0"/>
              <a:t>nonprofit</a:t>
            </a:r>
          </a:p>
          <a:p>
            <a:pPr>
              <a:buFontTx/>
              <a:buNone/>
            </a:pPr>
            <a:r>
              <a:rPr lang="en-US" dirty="0" smtClean="0"/>
              <a:t>shared </a:t>
            </a:r>
            <a:r>
              <a:rPr lang="en-US" dirty="0"/>
              <a:t>space and </a:t>
            </a:r>
            <a:r>
              <a:rPr lang="en-US" dirty="0" smtClean="0"/>
              <a:t>services across North America.</a:t>
            </a:r>
          </a:p>
          <a:p>
            <a:pPr>
              <a:buFontTx/>
              <a:buNone/>
            </a:pPr>
            <a:r>
              <a:rPr lang="en-US" dirty="0" smtClean="0">
                <a:hlinkClick r:id="rId2"/>
              </a:rPr>
              <a:t>www.nonprofitcenters.org</a:t>
            </a:r>
            <a:endParaRPr lang="en-US" dirty="0" smtClean="0"/>
          </a:p>
          <a:p>
            <a:pPr>
              <a:buFontTx/>
              <a:buNone/>
            </a:pPr>
            <a:r>
              <a:rPr lang="en-US" dirty="0" smtClean="0"/>
              <a:t> </a:t>
            </a:r>
          </a:p>
        </p:txBody>
      </p:sp>
      <p:sp>
        <p:nvSpPr>
          <p:cNvPr id="5" name="TextBox 4"/>
          <p:cNvSpPr txBox="1"/>
          <p:nvPr/>
        </p:nvSpPr>
        <p:spPr>
          <a:xfrm>
            <a:off x="2741458" y="1936194"/>
            <a:ext cx="914400" cy="914400"/>
          </a:xfrm>
          <a:prstGeom prst="rect">
            <a:avLst/>
          </a:prstGeom>
        </p:spPr>
        <p:txBody>
          <a:bodyPr vert="horz" wrap="none" lIns="91440" tIns="45720" rIns="91440" bIns="45720" rtlCol="0" anchor="ctr">
            <a:noAutofit/>
          </a:bodyPr>
          <a:lstStyle/>
          <a:p>
            <a:pPr marL="0" marR="0" indent="0" algn="r" defTabSz="914400" rtl="0" eaLnBrk="1" fontAlgn="auto" latinLnBrk="0" hangingPunct="1">
              <a:lnSpc>
                <a:spcPct val="100000"/>
              </a:lnSpc>
              <a:spcBef>
                <a:spcPct val="0"/>
              </a:spcBef>
              <a:spcAft>
                <a:spcPts val="0"/>
              </a:spcAft>
              <a:buClrTx/>
              <a:buSzTx/>
              <a:buFontTx/>
              <a:buNone/>
              <a:tabLst/>
            </a:pPr>
            <a:endParaRPr kumimoji="0" lang="en-US" sz="6800" b="1" i="0" u="none" strike="noStrike" kern="1200" cap="none" spc="0" normalizeH="0" baseline="0" noProof="0" dirty="0" smtClean="0">
              <a:ln>
                <a:noFill/>
              </a:ln>
              <a:solidFill>
                <a:srgbClr val="393939"/>
              </a:solidFill>
              <a:effectLst/>
              <a:uLnTx/>
              <a:uFillTx/>
              <a:latin typeface="Arial Narrow" pitchFamily="34" charset="0"/>
              <a:ea typeface="+mj-ea"/>
              <a:cs typeface="+mj-cs"/>
            </a:endParaRPr>
          </a:p>
        </p:txBody>
      </p:sp>
      <p:pic>
        <p:nvPicPr>
          <p:cNvPr id="6" name="Picture 5"/>
          <p:cNvPicPr>
            <a:picLocks noChangeAspect="1"/>
          </p:cNvPicPr>
          <p:nvPr/>
        </p:nvPicPr>
        <p:blipFill>
          <a:blip r:embed="rId3"/>
          <a:stretch>
            <a:fillRect/>
          </a:stretch>
        </p:blipFill>
        <p:spPr>
          <a:xfrm>
            <a:off x="1219200" y="304800"/>
            <a:ext cx="7086600" cy="1196715"/>
          </a:xfrm>
          <a:prstGeom prst="rect">
            <a:avLst/>
          </a:prstGeom>
        </p:spPr>
      </p:pic>
    </p:spTree>
    <p:extLst>
      <p:ext uri="{BB962C8B-B14F-4D97-AF65-F5344CB8AC3E}">
        <p14:creationId xmlns:p14="http://schemas.microsoft.com/office/powerpoint/2010/main" val="189023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NCN Members Across North America</a:t>
            </a:r>
            <a:endParaRPr lang="en-US" dirty="0"/>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8" y="1209358"/>
            <a:ext cx="9296398" cy="5115242"/>
          </a:xfrm>
          <a:prstGeom prst="rect">
            <a:avLst/>
          </a:prstGeom>
        </p:spPr>
      </p:pic>
    </p:spTree>
    <p:extLst>
      <p:ext uri="{BB962C8B-B14F-4D97-AF65-F5344CB8AC3E}">
        <p14:creationId xmlns:p14="http://schemas.microsoft.com/office/powerpoint/2010/main" val="80807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Rectangle 2"/>
          <p:cNvSpPr/>
          <p:nvPr/>
        </p:nvSpPr>
        <p:spPr>
          <a:xfrm>
            <a:off x="381000" y="1676400"/>
            <a:ext cx="7620000" cy="2853601"/>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sz="2800" dirty="0">
                <a:solidFill>
                  <a:schemeClr val="tx1">
                    <a:lumMod val="50000"/>
                  </a:schemeClr>
                </a:solidFill>
                <a:latin typeface="Arial Narrow" pitchFamily="34" charset="0"/>
              </a:rPr>
              <a:t>Introduce the shared space and shared services </a:t>
            </a:r>
            <a:r>
              <a:rPr lang="en-US" sz="2800" dirty="0" smtClean="0">
                <a:solidFill>
                  <a:schemeClr val="tx1">
                    <a:lumMod val="50000"/>
                  </a:schemeClr>
                </a:solidFill>
                <a:latin typeface="Arial Narrow" pitchFamily="34" charset="0"/>
              </a:rPr>
              <a:t>model</a:t>
            </a:r>
            <a:endParaRPr lang="en-US" sz="2800" dirty="0">
              <a:solidFill>
                <a:schemeClr val="tx1">
                  <a:lumMod val="50000"/>
                </a:schemeClr>
              </a:solidFill>
              <a:latin typeface="Arial Narrow" pitchFamily="34" charset="0"/>
            </a:endParaRPr>
          </a:p>
          <a:p>
            <a:pPr marL="342900" marR="0" lvl="0" indent="-342900">
              <a:lnSpc>
                <a:spcPct val="107000"/>
              </a:lnSpc>
              <a:spcBef>
                <a:spcPts val="0"/>
              </a:spcBef>
              <a:spcAft>
                <a:spcPts val="0"/>
              </a:spcAft>
              <a:buFont typeface="+mj-lt"/>
              <a:buAutoNum type="arabicPeriod"/>
            </a:pPr>
            <a:r>
              <a:rPr lang="en-US" sz="2800" dirty="0" smtClean="0">
                <a:solidFill>
                  <a:schemeClr val="tx1">
                    <a:lumMod val="50000"/>
                  </a:schemeClr>
                </a:solidFill>
                <a:latin typeface="Arial Narrow" pitchFamily="34" charset="0"/>
              </a:rPr>
              <a:t>Highlight case studies </a:t>
            </a:r>
            <a:r>
              <a:rPr lang="en-US" sz="2800" dirty="0">
                <a:solidFill>
                  <a:schemeClr val="tx1">
                    <a:lumMod val="50000"/>
                  </a:schemeClr>
                </a:solidFill>
                <a:latin typeface="Arial Narrow" pitchFamily="34" charset="0"/>
              </a:rPr>
              <a:t>of best </a:t>
            </a:r>
            <a:r>
              <a:rPr lang="en-US" sz="2800" dirty="0" smtClean="0">
                <a:solidFill>
                  <a:schemeClr val="tx1">
                    <a:lumMod val="50000"/>
                  </a:schemeClr>
                </a:solidFill>
                <a:latin typeface="Arial Narrow" pitchFamily="34" charset="0"/>
              </a:rPr>
              <a:t>practices</a:t>
            </a:r>
          </a:p>
          <a:p>
            <a:pPr marL="342900" marR="0" lvl="0" indent="-342900">
              <a:lnSpc>
                <a:spcPct val="107000"/>
              </a:lnSpc>
              <a:spcBef>
                <a:spcPts val="0"/>
              </a:spcBef>
              <a:spcAft>
                <a:spcPts val="0"/>
              </a:spcAft>
              <a:buFont typeface="+mj-lt"/>
              <a:buAutoNum type="arabicPeriod"/>
            </a:pPr>
            <a:r>
              <a:rPr lang="en-US" sz="2800" dirty="0" smtClean="0">
                <a:solidFill>
                  <a:schemeClr val="tx1">
                    <a:lumMod val="50000"/>
                  </a:schemeClr>
                </a:solidFill>
                <a:latin typeface="Arial Narrow" pitchFamily="34" charset="0"/>
              </a:rPr>
              <a:t>Explore potential </a:t>
            </a:r>
            <a:r>
              <a:rPr lang="en-US" sz="2800" dirty="0">
                <a:solidFill>
                  <a:schemeClr val="tx1">
                    <a:lumMod val="50000"/>
                  </a:schemeClr>
                </a:solidFill>
                <a:latin typeface="Arial Narrow" pitchFamily="34" charset="0"/>
              </a:rPr>
              <a:t>benefits for your organization </a:t>
            </a:r>
          </a:p>
          <a:p>
            <a:pPr marL="342900" marR="0" lvl="0" indent="-342900">
              <a:lnSpc>
                <a:spcPct val="107000"/>
              </a:lnSpc>
              <a:spcBef>
                <a:spcPts val="0"/>
              </a:spcBef>
              <a:spcAft>
                <a:spcPts val="0"/>
              </a:spcAft>
              <a:buFont typeface="+mj-lt"/>
              <a:buAutoNum type="arabicPeriod"/>
            </a:pPr>
            <a:r>
              <a:rPr lang="en-US" sz="2800" dirty="0">
                <a:solidFill>
                  <a:schemeClr val="tx1">
                    <a:lumMod val="50000"/>
                  </a:schemeClr>
                </a:solidFill>
                <a:latin typeface="Arial Narrow" pitchFamily="34" charset="0"/>
              </a:rPr>
              <a:t>Introduce key implementation steps </a:t>
            </a:r>
          </a:p>
          <a:p>
            <a:pPr marL="342900" marR="0" lvl="0" indent="-342900">
              <a:lnSpc>
                <a:spcPct val="107000"/>
              </a:lnSpc>
              <a:spcBef>
                <a:spcPts val="0"/>
              </a:spcBef>
              <a:spcAft>
                <a:spcPts val="800"/>
              </a:spcAft>
              <a:buFont typeface="+mj-lt"/>
              <a:buAutoNum type="arabicPeriod"/>
            </a:pPr>
            <a:r>
              <a:rPr lang="en-US" sz="2800" dirty="0">
                <a:solidFill>
                  <a:schemeClr val="tx1">
                    <a:lumMod val="50000"/>
                  </a:schemeClr>
                </a:solidFill>
                <a:latin typeface="Arial Narrow" pitchFamily="34" charset="0"/>
              </a:rPr>
              <a:t>Add to regional dialogue about collaborative resources</a:t>
            </a:r>
          </a:p>
        </p:txBody>
      </p:sp>
    </p:spTree>
    <p:extLst>
      <p:ext uri="{BB962C8B-B14F-4D97-AF65-F5344CB8AC3E}">
        <p14:creationId xmlns:p14="http://schemas.microsoft.com/office/powerpoint/2010/main" val="122322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2514600"/>
            <a:ext cx="8153400" cy="1143000"/>
          </a:xfrm>
        </p:spPr>
        <p:txBody>
          <a:bodyPr>
            <a:normAutofit/>
          </a:bodyPr>
          <a:lstStyle/>
          <a:p>
            <a:r>
              <a:rPr lang="en-US" sz="4800" dirty="0" smtClean="0"/>
              <a:t>More About You</a:t>
            </a:r>
            <a:endParaRPr lang="en-US" sz="4800" dirty="0"/>
          </a:p>
        </p:txBody>
      </p:sp>
      <p:sp>
        <p:nvSpPr>
          <p:cNvPr id="11" name="TextBox 10"/>
          <p:cNvSpPr txBox="1"/>
          <p:nvPr/>
        </p:nvSpPr>
        <p:spPr>
          <a:xfrm>
            <a:off x="1662791" y="1319934"/>
            <a:ext cx="2375807" cy="641419"/>
          </a:xfrm>
          <a:prstGeom prst="rect">
            <a:avLst/>
          </a:prstGeom>
        </p:spPr>
        <p:txBody>
          <a:bodyPr vert="horz" wrap="square" lIns="91440" tIns="45720" rIns="91440" bIns="45720" rtlCol="0" anchor="ctr">
            <a:noAutofit/>
          </a:bodyPr>
          <a:lstStyle/>
          <a:p>
            <a:pPr marL="0" marR="0" indent="0" algn="r" defTabSz="914400" rtl="0" eaLnBrk="1" fontAlgn="auto" latinLnBrk="0" hangingPunct="1">
              <a:lnSpc>
                <a:spcPct val="100000"/>
              </a:lnSpc>
              <a:spcBef>
                <a:spcPct val="0"/>
              </a:spcBef>
              <a:spcAft>
                <a:spcPts val="0"/>
              </a:spcAft>
              <a:buClrTx/>
              <a:buSzTx/>
              <a:buFontTx/>
              <a:buNone/>
              <a:tabLst/>
            </a:pPr>
            <a:endParaRPr kumimoji="0" lang="en-US" sz="6800" b="1" i="0" u="none" strike="noStrike" kern="1200" cap="none" spc="0" normalizeH="0" baseline="0" noProof="0" dirty="0" smtClean="0">
              <a:ln>
                <a:noFill/>
              </a:ln>
              <a:solidFill>
                <a:srgbClr val="393939"/>
              </a:solidFill>
              <a:effectLst/>
              <a:uLnTx/>
              <a:uFillTx/>
              <a:latin typeface="Arial Narrow" pitchFamily="34" charset="0"/>
              <a:ea typeface="+mj-ea"/>
              <a:cs typeface="+mj-cs"/>
            </a:endParaRPr>
          </a:p>
        </p:txBody>
      </p:sp>
    </p:spTree>
    <p:extLst>
      <p:ext uri="{BB962C8B-B14F-4D97-AF65-F5344CB8AC3E}">
        <p14:creationId xmlns:p14="http://schemas.microsoft.com/office/powerpoint/2010/main" val="3308346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38200" y="274638"/>
            <a:ext cx="8229600" cy="792162"/>
          </a:xfrm>
        </p:spPr>
        <p:txBody>
          <a:bodyPr anchor="t">
            <a:normAutofit/>
          </a:bodyPr>
          <a:lstStyle/>
          <a:p>
            <a:pPr algn="l"/>
            <a:r>
              <a:rPr lang="en-US" altLang="en-US" sz="4200" b="1" dirty="0">
                <a:solidFill>
                  <a:srgbClr val="393939"/>
                </a:solidFill>
              </a:rPr>
              <a:t>What is a Nonprofit Center?</a:t>
            </a:r>
          </a:p>
        </p:txBody>
      </p:sp>
      <p:sp>
        <p:nvSpPr>
          <p:cNvPr id="24579" name="Content Placeholder 2"/>
          <p:cNvSpPr>
            <a:spLocks noGrp="1"/>
          </p:cNvSpPr>
          <p:nvPr>
            <p:ph sz="half" idx="2"/>
          </p:nvPr>
        </p:nvSpPr>
        <p:spPr>
          <a:xfrm>
            <a:off x="457200" y="1981200"/>
            <a:ext cx="8229600" cy="4495800"/>
          </a:xfrm>
        </p:spPr>
        <p:txBody>
          <a:bodyPr/>
          <a:lstStyle/>
          <a:p>
            <a:pPr>
              <a:spcAft>
                <a:spcPts val="1200"/>
              </a:spcAft>
            </a:pPr>
            <a:r>
              <a:rPr lang="en-US" altLang="en-US" b="1" smtClean="0"/>
              <a:t>Buildings </a:t>
            </a:r>
            <a:r>
              <a:rPr lang="en-US" altLang="en-US" smtClean="0"/>
              <a:t>- Exists as a physical site (one or more buildings)</a:t>
            </a:r>
          </a:p>
          <a:p>
            <a:pPr>
              <a:spcAft>
                <a:spcPts val="1200"/>
              </a:spcAft>
            </a:pPr>
            <a:r>
              <a:rPr lang="en-US" altLang="en-US" b="1" smtClean="0"/>
              <a:t>Shared Space </a:t>
            </a:r>
            <a:r>
              <a:rPr lang="en-US" altLang="en-US" smtClean="0"/>
              <a:t>- Provides affordable, stable workspace, builds capacity, and supports mission-driven services.</a:t>
            </a:r>
          </a:p>
          <a:p>
            <a:pPr>
              <a:spcAft>
                <a:spcPts val="1200"/>
              </a:spcAft>
            </a:pPr>
            <a:r>
              <a:rPr lang="en-US" altLang="en-US" b="1" smtClean="0"/>
              <a:t>Multiple Uses &amp; Users </a:t>
            </a:r>
            <a:r>
              <a:rPr lang="en-US" altLang="en-US" smtClean="0"/>
              <a:t>- Composed of multiple (2 or more), primarily not-for-profit, tenant organizations</a:t>
            </a:r>
          </a:p>
        </p:txBody>
      </p:sp>
    </p:spTree>
    <p:extLst>
      <p:ext uri="{BB962C8B-B14F-4D97-AF65-F5344CB8AC3E}">
        <p14:creationId xmlns:p14="http://schemas.microsoft.com/office/powerpoint/2010/main" val="2218571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2" descr="Thoreau-ProjectSheet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93318"/>
            <a:ext cx="2538413" cy="2726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pic>
        <p:nvPicPr>
          <p:cNvPr id="25603" name="Picture 23" descr="NEW Center river view.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0"/>
            <a:ext cx="2514600" cy="1676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pic>
        <p:nvPicPr>
          <p:cNvPr id="25604" name="Picture 24" descr=" Thoreau Center San Francisc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895600"/>
            <a:ext cx="2470150" cy="147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pic>
        <p:nvPicPr>
          <p:cNvPr id="25605" name="Picture 25" descr="image.pd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1066800"/>
            <a:ext cx="2822575" cy="222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pic>
        <p:nvPicPr>
          <p:cNvPr id="25606" name="Picture 26" descr="uo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990600"/>
            <a:ext cx="2667000" cy="177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pic>
        <p:nvPicPr>
          <p:cNvPr id="25607" name="Picture 27" descr="watercolor_text.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3505200"/>
            <a:ext cx="2743200" cy="2741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pic>
        <p:nvPicPr>
          <p:cNvPr id="25608" name="Picture 28" descr="buildi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495800"/>
            <a:ext cx="2209799" cy="1750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25609" name="Title 1"/>
          <p:cNvSpPr>
            <a:spLocks noGrp="1"/>
          </p:cNvSpPr>
          <p:nvPr>
            <p:ph type="title"/>
          </p:nvPr>
        </p:nvSpPr>
        <p:spPr>
          <a:xfrm>
            <a:off x="838200" y="228600"/>
            <a:ext cx="8229600" cy="792163"/>
          </a:xfrm>
        </p:spPr>
        <p:txBody>
          <a:bodyPr anchor="t"/>
          <a:lstStyle/>
          <a:p>
            <a:r>
              <a:rPr lang="en-US" altLang="en-US" sz="3600" smtClean="0"/>
              <a:t>Buildings</a:t>
            </a:r>
          </a:p>
        </p:txBody>
      </p:sp>
    </p:spTree>
    <p:extLst>
      <p:ext uri="{BB962C8B-B14F-4D97-AF65-F5344CB8AC3E}">
        <p14:creationId xmlns:p14="http://schemas.microsoft.com/office/powerpoint/2010/main" val="158708013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4" descr="2010223-cs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10000"/>
            <a:ext cx="3124200" cy="2306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pic>
        <p:nvPicPr>
          <p:cNvPr id="26628" name="Picture 26" descr="coworkin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90600"/>
            <a:ext cx="2990850" cy="224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pic>
        <p:nvPicPr>
          <p:cNvPr id="26629" name="Picture 28" descr="original.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352800"/>
            <a:ext cx="4230688" cy="281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26630" name="Title 1"/>
          <p:cNvSpPr>
            <a:spLocks noGrp="1"/>
          </p:cNvSpPr>
          <p:nvPr>
            <p:ph type="title"/>
          </p:nvPr>
        </p:nvSpPr>
        <p:spPr>
          <a:xfrm>
            <a:off x="838200" y="228600"/>
            <a:ext cx="8229600" cy="792163"/>
          </a:xfrm>
        </p:spPr>
        <p:txBody>
          <a:bodyPr anchor="t"/>
          <a:lstStyle/>
          <a:p>
            <a:r>
              <a:rPr lang="en-US" altLang="en-US" sz="3600" dirty="0" smtClean="0"/>
              <a:t>Spaces and Services</a:t>
            </a:r>
          </a:p>
        </p:txBody>
      </p:sp>
      <p:pic>
        <p:nvPicPr>
          <p:cNvPr id="7" name="Picture 6" descr="cw2.jpg"/>
          <p:cNvPicPr>
            <a:picLocks noChangeAspect="1"/>
          </p:cNvPicPr>
          <p:nvPr/>
        </p:nvPicPr>
        <p:blipFill>
          <a:blip r:embed="rId6"/>
          <a:stretch>
            <a:fillRect/>
          </a:stretch>
        </p:blipFill>
        <p:spPr>
          <a:xfrm>
            <a:off x="4800600" y="990600"/>
            <a:ext cx="4114800" cy="2743200"/>
          </a:xfrm>
          <a:prstGeom prst="rect">
            <a:avLst/>
          </a:prstGeom>
        </p:spPr>
      </p:pic>
    </p:spTree>
    <p:extLst>
      <p:ext uri="{BB962C8B-B14F-4D97-AF65-F5344CB8AC3E}">
        <p14:creationId xmlns:p14="http://schemas.microsoft.com/office/powerpoint/2010/main" val="3832273043"/>
      </p:ext>
    </p:extLst>
  </p:cSld>
  <p:clrMapOvr>
    <a:masterClrMapping/>
  </p:clrMapOvr>
  <p:transition spd="med"/>
</p:sld>
</file>

<file path=ppt/theme/theme1.xml><?xml version="1.0" encoding="utf-8"?>
<a:theme xmlns:a="http://schemas.openxmlformats.org/drawingml/2006/main" name="template">
  <a:themeElements>
    <a:clrScheme name="Custom 1">
      <a:dk1>
        <a:srgbClr val="686663"/>
      </a:dk1>
      <a:lt1>
        <a:srgbClr val="FFFFFF"/>
      </a:lt1>
      <a:dk2>
        <a:srgbClr val="FFFFFF"/>
      </a:dk2>
      <a:lt2>
        <a:srgbClr val="335687"/>
      </a:lt2>
      <a:accent1>
        <a:srgbClr val="335687"/>
      </a:accent1>
      <a:accent2>
        <a:srgbClr val="67997C"/>
      </a:accent2>
      <a:accent3>
        <a:srgbClr val="6FA99A"/>
      </a:accent3>
      <a:accent4>
        <a:srgbClr val="8064A2"/>
      </a:accent4>
      <a:accent5>
        <a:srgbClr val="C00000"/>
      </a:accent5>
      <a:accent6>
        <a:srgbClr val="E36C09"/>
      </a:accent6>
      <a:hlink>
        <a:srgbClr val="335687"/>
      </a:hlink>
      <a:folHlink>
        <a:srgbClr val="6866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marL="0" marR="0" indent="0" algn="r" defTabSz="914400" rtl="0" eaLnBrk="1" fontAlgn="auto" latinLnBrk="0" hangingPunct="1">
          <a:lnSpc>
            <a:spcPct val="100000"/>
          </a:lnSpc>
          <a:spcBef>
            <a:spcPct val="0"/>
          </a:spcBef>
          <a:spcAft>
            <a:spcPts val="0"/>
          </a:spcAft>
          <a:buClrTx/>
          <a:buSzTx/>
          <a:buFontTx/>
          <a:buNone/>
          <a:tabLst/>
          <a:defRPr kumimoji="0" sz="6800" b="1" i="0" u="none" strike="noStrike" kern="1200" cap="none" spc="0" normalizeH="0" baseline="0" noProof="0" dirty="0" smtClean="0">
            <a:ln>
              <a:noFill/>
            </a:ln>
            <a:solidFill>
              <a:srgbClr val="393939"/>
            </a:solidFill>
            <a:effectLst/>
            <a:uLnTx/>
            <a:uFillTx/>
            <a:latin typeface="Arial Narrow" pitchFamily="34"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5B2619A61C0D419EBFFF558C45CF36" ma:contentTypeVersion="0" ma:contentTypeDescription="Create a new document." ma:contentTypeScope="" ma:versionID="e1b0d8062778cd0dba5a5891f10742eb">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8E60F3-B727-4C79-A2F2-9FEA531FDBF7}">
  <ds:schemaRef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terms/"/>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89F9E5C-D04A-41E9-B823-07717A26AD28}">
  <ds:schemaRefs>
    <ds:schemaRef ds:uri="http://schemas.microsoft.com/sharepoint/v3/contenttype/forms"/>
  </ds:schemaRefs>
</ds:datastoreItem>
</file>

<file path=customXml/itemProps3.xml><?xml version="1.0" encoding="utf-8"?>
<ds:datastoreItem xmlns:ds="http://schemas.openxmlformats.org/officeDocument/2006/customXml" ds:itemID="{CD91CF79-2677-4D3F-9FF9-E7EE230287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template.potx</Template>
  <TotalTime>17106</TotalTime>
  <Words>1740</Words>
  <Application>Microsoft Office PowerPoint</Application>
  <PresentationFormat>On-screen Show (4:3)</PresentationFormat>
  <Paragraphs>376</Paragraphs>
  <Slides>29</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Arial Narrow</vt:lpstr>
      <vt:lpstr>Calibri</vt:lpstr>
      <vt:lpstr>Open Sans</vt:lpstr>
      <vt:lpstr>Open Sans Light</vt:lpstr>
      <vt:lpstr>Trebuchet MS</vt:lpstr>
      <vt:lpstr>Verdana</vt:lpstr>
      <vt:lpstr>Wingdings</vt:lpstr>
      <vt:lpstr>Wingdings 2</vt:lpstr>
      <vt:lpstr>template</vt:lpstr>
      <vt:lpstr>Presented to the Massachusetts Nonprofit Network The Nonprofit Centers Network  October 29, 2014  Sarah Eisinger &amp; Jackie Cefola</vt:lpstr>
      <vt:lpstr>Who We Are</vt:lpstr>
      <vt:lpstr>PowerPoint Presentation</vt:lpstr>
      <vt:lpstr>NCN Members Across North America</vt:lpstr>
      <vt:lpstr>Session Objectives</vt:lpstr>
      <vt:lpstr>More About You</vt:lpstr>
      <vt:lpstr>What is a Nonprofit Center?</vt:lpstr>
      <vt:lpstr>Buildings</vt:lpstr>
      <vt:lpstr>Spaces and Services</vt:lpstr>
      <vt:lpstr>Types of Centers</vt:lpstr>
      <vt:lpstr>More Trust, More Sharing</vt:lpstr>
      <vt:lpstr>Mission-based Non-profit Building Framingham, MA</vt:lpstr>
      <vt:lpstr>PowerPoint Presentation</vt:lpstr>
      <vt:lpstr>PowerPoint Presentation</vt:lpstr>
      <vt:lpstr>PowerPoint Presentation</vt:lpstr>
      <vt:lpstr>Why Collaborate? </vt:lpstr>
      <vt:lpstr>Benefits: Cost Savings</vt:lpstr>
      <vt:lpstr>PowerPoint Presentation</vt:lpstr>
      <vt:lpstr>Activity: Determine Your Readiness</vt:lpstr>
      <vt:lpstr>Development of Centers</vt:lpstr>
      <vt:lpstr>Staffing &amp; Operations</vt:lpstr>
      <vt:lpstr>Ownership Options</vt:lpstr>
      <vt:lpstr>PowerPoint Presentation</vt:lpstr>
      <vt:lpstr>PowerPoint Presentation</vt:lpstr>
      <vt:lpstr>Capital Financing</vt:lpstr>
      <vt:lpstr>Activity: Stakeholder Analysis</vt:lpstr>
      <vt:lpstr>What’s Next: Regional Dialogue</vt:lpstr>
      <vt:lpstr>PowerPoint Presentation</vt:lpstr>
      <vt:lpstr>Thank you!</vt:lpstr>
    </vt:vector>
  </TitlesOfParts>
  <Company>Tides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 Martinez</dc:creator>
  <cp:lastModifiedBy>Sarah Eisinger</cp:lastModifiedBy>
  <cp:revision>889</cp:revision>
  <cp:lastPrinted>2014-06-03T15:57:47Z</cp:lastPrinted>
  <dcterms:created xsi:type="dcterms:W3CDTF">2013-08-08T22:11:09Z</dcterms:created>
  <dcterms:modified xsi:type="dcterms:W3CDTF">2014-10-28T20:03:44Z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0x010100655B2619A61C0D419EBFFF558C45CF36</vt:lpwstr>
  </property>
</Properties>
</file>