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4" r:id="rId2"/>
    <p:sldId id="635" r:id="rId3"/>
    <p:sldId id="639" r:id="rId4"/>
    <p:sldId id="600" r:id="rId5"/>
    <p:sldId id="647" r:id="rId6"/>
    <p:sldId id="640" r:id="rId7"/>
    <p:sldId id="648" r:id="rId8"/>
    <p:sldId id="649" r:id="rId9"/>
    <p:sldId id="663" r:id="rId10"/>
    <p:sldId id="664" r:id="rId11"/>
  </p:sldIdLst>
  <p:sldSz cx="9144000" cy="6858000" type="screen4x3"/>
  <p:notesSz cx="7026275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Book Antiqu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Book Antiqu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Book Antiqu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Book Antiqu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Book Antiqua" pitchFamily="18" charset="0"/>
        <a:ea typeface="+mn-ea"/>
        <a:cs typeface="Arial" charset="0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Book Antiqua" pitchFamily="18" charset="0"/>
        <a:ea typeface="+mn-ea"/>
        <a:cs typeface="Arial" charset="0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Book Antiqua" pitchFamily="18" charset="0"/>
        <a:ea typeface="+mn-ea"/>
        <a:cs typeface="Arial" charset="0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Book Antiqua" pitchFamily="18" charset="0"/>
        <a:ea typeface="+mn-ea"/>
        <a:cs typeface="Arial" charset="0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Book Antiqua" pitchFamily="18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P_Administrator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3399"/>
    <a:srgbClr val="FF0066"/>
    <a:srgbClr val="0000FF"/>
    <a:srgbClr val="9E92F6"/>
    <a:srgbClr val="CC99FF"/>
    <a:srgbClr val="3366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4605" autoAdjust="0"/>
  </p:normalViewPr>
  <p:slideViewPr>
    <p:cSldViewPr snapToObjects="1">
      <p:cViewPr>
        <p:scale>
          <a:sx n="77" d="100"/>
          <a:sy n="77" d="100"/>
        </p:scale>
        <p:origin x="-1182" y="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5" d="100"/>
          <a:sy n="55" d="100"/>
        </p:scale>
        <p:origin x="-2832" y="-90"/>
      </p:cViewPr>
      <p:guideLst>
        <p:guide orient="horz" pos="2933"/>
        <p:guide pos="2213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8255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5356" cy="465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t" anchorCtr="0" compatLnSpc="1">
            <a:prstTxWarp prst="textNoShape">
              <a:avLst/>
            </a:prstTxWarp>
          </a:bodyPr>
          <a:lstStyle>
            <a:lvl1pPr defTabSz="957491" eaLnBrk="0" hangingPunct="0">
              <a:defRPr sz="1000" b="0" i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0920" y="0"/>
            <a:ext cx="3045356" cy="465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t" anchorCtr="0" compatLnSpc="1">
            <a:prstTxWarp prst="textNoShape">
              <a:avLst/>
            </a:prstTxWarp>
          </a:bodyPr>
          <a:lstStyle>
            <a:lvl1pPr algn="r" defTabSz="957491" eaLnBrk="0" hangingPunct="0">
              <a:defRPr sz="1000" b="0" i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4850"/>
            <a:ext cx="4638675" cy="3478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7156" y="4423967"/>
            <a:ext cx="5151965" cy="4190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0" tIns="47715" rIns="93840" bIns="47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6344"/>
            <a:ext cx="3045356" cy="465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b" anchorCtr="0" compatLnSpc="1">
            <a:prstTxWarp prst="textNoShape">
              <a:avLst/>
            </a:prstTxWarp>
          </a:bodyPr>
          <a:lstStyle>
            <a:lvl1pPr defTabSz="957491" eaLnBrk="0" hangingPunct="0">
              <a:defRPr sz="1000" b="0" i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0920" y="8846344"/>
            <a:ext cx="3045356" cy="465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6" tIns="0" rIns="19086" bIns="0" numCol="1" anchor="b" anchorCtr="0" compatLnSpc="1">
            <a:prstTxWarp prst="textNoShape">
              <a:avLst/>
            </a:prstTxWarp>
          </a:bodyPr>
          <a:lstStyle>
            <a:lvl1pPr algn="r" defTabSz="957491" eaLnBrk="0" hangingPunct="0">
              <a:defRPr sz="1000" b="0" i="1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9D70F0-266B-4759-98EC-875F19ECE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62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6725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35038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01763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70075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5C7E13-8F8E-4E56-8063-8D631D1F8CCD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5388" y="706438"/>
            <a:ext cx="4635500" cy="3476625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660" tIns="46125" rIns="90660" bIns="46125"/>
          <a:lstStyle/>
          <a:p>
            <a:pPr marL="114517" indent="-114517" defTabSz="954310" eaLnBrk="1" hangingPunct="1"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8504" indent="-29173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6930" indent="-23338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3702" indent="-23338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00474" indent="-23338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7246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34018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00790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7562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062161-E332-47C7-80B2-A90F405840C7}" type="slidenum">
              <a:rPr lang="en-US" altLang="en-US" smtClean="0"/>
              <a:pPr eaLnBrk="1" hangingPunct="1"/>
              <a:t>10</a:t>
            </a:fld>
            <a:endParaRPr lang="en-US" altLang="en-US" smtClean="0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87450" y="728663"/>
            <a:ext cx="4651375" cy="3489325"/>
          </a:xfrm>
          <a:ln w="12700" cap="flat">
            <a:solidFill>
              <a:schemeClr val="tx1"/>
            </a:solidFill>
          </a:ln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837" y="4423331"/>
            <a:ext cx="5152602" cy="4190524"/>
          </a:xfrm>
          <a:noFill/>
        </p:spPr>
        <p:txBody>
          <a:bodyPr lIns="92245" tIns="46122" rIns="92245" bIns="46122"/>
          <a:lstStyle/>
          <a:p>
            <a:pPr defTabSz="931923"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8675" cy="3478213"/>
          </a:xfrm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8675" cy="3478213"/>
          </a:xfrm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704850"/>
            <a:ext cx="4638675" cy="3478213"/>
          </a:xfrm>
          <a:ln/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8504" indent="-29173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6930" indent="-23338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3702" indent="-23338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00474" indent="-23338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7246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34018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00790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7562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062161-E332-47C7-80B2-A90F405840C7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87450" y="728663"/>
            <a:ext cx="4651375" cy="3489325"/>
          </a:xfrm>
          <a:ln w="12700" cap="flat">
            <a:solidFill>
              <a:schemeClr val="tx1"/>
            </a:solidFill>
          </a:ln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837" y="4423331"/>
            <a:ext cx="5152602" cy="4190524"/>
          </a:xfrm>
          <a:noFill/>
        </p:spPr>
        <p:txBody>
          <a:bodyPr lIns="92245" tIns="46122" rIns="92245" bIns="46122"/>
          <a:lstStyle/>
          <a:p>
            <a:pPr defTabSz="931923"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oc id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4362" indent="-286293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5172" indent="-229034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3240" indent="-229034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61309" indent="-229034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800">
                <a:solidFill>
                  <a:srgbClr val="000000"/>
                </a:solidFill>
              </a:rPr>
              <a:t>BO-ZXA.818/010700BsbusHR1</a:t>
            </a:r>
          </a:p>
        </p:txBody>
      </p:sp>
      <p:sp>
        <p:nvSpPr>
          <p:cNvPr id="16387" name="pg num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4362" indent="-286293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5172" indent="-229034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3240" indent="-229034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61309" indent="-229034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9378" indent="-22903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7446" indent="-22903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35515" indent="-22903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93584" indent="-229034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31826D-B423-4E94-8004-5C98488211A5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6388" name="Rectangle 13"/>
          <p:cNvSpPr>
            <a:spLocks noChangeArrowheads="1" noTextEdit="1"/>
          </p:cNvSpPr>
          <p:nvPr>
            <p:ph type="sldImg"/>
          </p:nvPr>
        </p:nvSpPr>
        <p:spPr>
          <a:xfrm>
            <a:off x="1193800" y="704850"/>
            <a:ext cx="4638675" cy="3478213"/>
          </a:xfrm>
          <a:ln/>
        </p:spPr>
      </p:sp>
      <p:sp>
        <p:nvSpPr>
          <p:cNvPr id="16389" name="Rectangle 1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6390" name="McK Separator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576713" y="1422239"/>
            <a:ext cx="573347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614" tIns="45807" rIns="91614" bIns="45807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8504" indent="-29173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6930" indent="-23338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3702" indent="-23338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00474" indent="-23338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7246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34018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00790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7562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062161-E332-47C7-80B2-A90F405840C7}" type="slidenum">
              <a:rPr lang="en-US" altLang="en-US" smtClean="0"/>
              <a:pPr eaLnBrk="1" hangingPunct="1"/>
              <a:t>7</a:t>
            </a:fld>
            <a:endParaRPr lang="en-US" altLang="en-US" smtClean="0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87450" y="728663"/>
            <a:ext cx="4651375" cy="3489325"/>
          </a:xfrm>
          <a:ln w="12700" cap="flat">
            <a:solidFill>
              <a:schemeClr val="tx1"/>
            </a:solidFill>
          </a:ln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837" y="4423331"/>
            <a:ext cx="5152602" cy="4190524"/>
          </a:xfrm>
          <a:noFill/>
        </p:spPr>
        <p:txBody>
          <a:bodyPr lIns="92245" tIns="46122" rIns="92245" bIns="46122"/>
          <a:lstStyle/>
          <a:p>
            <a:pPr defTabSz="931923"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8504" indent="-29173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6930" indent="-23338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3702" indent="-23338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00474" indent="-23338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7246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34018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00790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7562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062161-E332-47C7-80B2-A90F405840C7}" type="slidenum">
              <a:rPr lang="en-US" altLang="en-US" smtClean="0"/>
              <a:pPr eaLnBrk="1" hangingPunct="1"/>
              <a:t>8</a:t>
            </a:fld>
            <a:endParaRPr lang="en-US" altLang="en-US" smtClean="0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87450" y="728663"/>
            <a:ext cx="4651375" cy="3489325"/>
          </a:xfrm>
          <a:ln w="12700" cap="flat">
            <a:solidFill>
              <a:schemeClr val="tx1"/>
            </a:solidFill>
          </a:ln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837" y="4423331"/>
            <a:ext cx="5152602" cy="4190524"/>
          </a:xfrm>
          <a:noFill/>
        </p:spPr>
        <p:txBody>
          <a:bodyPr lIns="92245" tIns="46122" rIns="92245" bIns="46122"/>
          <a:lstStyle/>
          <a:p>
            <a:pPr defTabSz="931923"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8504" indent="-29173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6930" indent="-23338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3702" indent="-23338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00474" indent="-23338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7246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34018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00790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7562" indent="-2333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062161-E332-47C7-80B2-A90F405840C7}" type="slidenum">
              <a:rPr lang="en-US" altLang="en-US" smtClean="0"/>
              <a:pPr eaLnBrk="1" hangingPunct="1"/>
              <a:t>9</a:t>
            </a:fld>
            <a:endParaRPr lang="en-US" altLang="en-US" smtClean="0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87450" y="728663"/>
            <a:ext cx="4651375" cy="3489325"/>
          </a:xfrm>
          <a:ln w="12700" cap="flat">
            <a:solidFill>
              <a:schemeClr val="tx1"/>
            </a:solidFill>
          </a:ln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837" y="4423331"/>
            <a:ext cx="5152602" cy="4190524"/>
          </a:xfrm>
          <a:noFill/>
        </p:spPr>
        <p:txBody>
          <a:bodyPr lIns="92245" tIns="46122" rIns="92245" bIns="46122"/>
          <a:lstStyle/>
          <a:p>
            <a:pPr defTabSz="931923"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7B100-B699-4858-ACA4-9CE82BB9D71F}" type="datetime1">
              <a:rPr lang="en-US" smtClean="0"/>
              <a:t>10/28/2014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B958C-BED1-4B3C-988F-089FB13CB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F694B-756D-4EFA-9600-FC288A96F049}" type="datetime1">
              <a:rPr lang="en-US" smtClean="0"/>
              <a:t>10/28/2014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35C23-672E-4FAF-97AD-62F3197B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97878-47FA-442E-BAE9-4760E2E8363A}" type="datetime1">
              <a:rPr lang="en-US" smtClean="0"/>
              <a:t>10/28/2014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F3D67-7C35-41A8-AD40-D79A5D294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5817B-9B92-4237-90EB-B2140D4336C3}" type="datetime1">
              <a:rPr lang="en-US" smtClean="0"/>
              <a:t>10/28/2014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2031E-A2AD-4A52-9A34-1A92EB974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89055-288A-4002-B185-63B1C9558B03}" type="datetime1">
              <a:rPr lang="en-US" smtClean="0"/>
              <a:t>10/28/2014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F6D04-F135-4F7C-A82D-17945EE85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5876E-55E6-4E89-85DC-45EB8F181D42}" type="datetime1">
              <a:rPr lang="en-US" smtClean="0"/>
              <a:t>10/28/2014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49399-DAAC-4418-B129-19F34FE04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AE278-268F-4FA5-B741-3FB9B543B0CE}" type="datetime1">
              <a:rPr lang="en-US" smtClean="0"/>
              <a:t>10/28/2014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D8179-0835-4790-A4B4-7215AF058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BD29C-2CE7-4675-AFCF-CB54A2ECE300}" type="datetime1">
              <a:rPr lang="en-US" smtClean="0"/>
              <a:t>10/28/2014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D02D4-21DA-4704-B077-80B317E37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0C7CD-8C1E-4CB3-A13B-E8482F46C161}" type="datetime1">
              <a:rPr lang="en-US" smtClean="0"/>
              <a:t>10/28/2014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A5F73-6F12-4510-AA18-7AA19AA9E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5F34A-FE9F-42A0-B2B2-877E07DD8602}" type="datetime1">
              <a:rPr lang="en-US" smtClean="0"/>
              <a:t>10/28/2014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05B6B-D037-47D0-BB5A-749A255D8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C121A-DC9D-4E3A-8053-BC3F9809D174}" type="datetime1">
              <a:rPr lang="en-US" smtClean="0"/>
              <a:t>10/28/2014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F99AF-3C93-4DA5-91CE-1934E30A2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18C3E-AB3B-49AE-B8D7-4C0B6BF3B681}" type="datetime1">
              <a:rPr lang="en-US" smtClean="0"/>
              <a:t>10/28/2014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9DD8F-91B2-4307-8668-E4E9EA1602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25A7E-F515-4E62-8AFF-05C2AB59D509}" type="datetime1">
              <a:rPr lang="en-US" smtClean="0"/>
              <a:t>10/28/2014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A662F-E84B-4AEE-8E37-ADC6A448B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27A2EDC-68A1-4319-A485-8DC6C7CCAC74}" type="datetime1">
              <a:rPr lang="en-US" smtClean="0"/>
              <a:t>10/28/2014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F1A340CF-303F-4BF5-9413-0A138A923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Document1.doc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67000"/>
            <a:ext cx="8153400" cy="1143000"/>
          </a:xfrm>
        </p:spPr>
        <p:txBody>
          <a:bodyPr/>
          <a:lstStyle/>
          <a:p>
            <a:r>
              <a:rPr lang="en-US" sz="3600" b="1" dirty="0"/>
              <a:t>Creating Mutually Beneficial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Nonprofit-Corporate </a:t>
            </a:r>
            <a:r>
              <a:rPr lang="en-US" sz="3600" b="1" dirty="0"/>
              <a:t>Partnerships</a:t>
            </a:r>
            <a:endParaRPr lang="en-US" sz="2400" i="1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5105400"/>
            <a:ext cx="6400800" cy="838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dirty="0" smtClean="0"/>
              <a:t>October 29</a:t>
            </a:r>
            <a:r>
              <a:rPr lang="en-US" dirty="0" smtClean="0"/>
              <a:t>, 2014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77D821-D606-402D-82F8-3BE6A474FE96}" type="slidenum">
              <a:rPr lang="en-US" altLang="en-US" smtClean="0"/>
              <a:pPr eaLnBrk="1" hangingPunct="1"/>
              <a:t>10</a:t>
            </a:fld>
            <a:endParaRPr lang="en-US" altLang="en-US" smtClean="0"/>
          </a:p>
        </p:txBody>
      </p:sp>
      <p:sp>
        <p:nvSpPr>
          <p:cNvPr id="3075" name="Line 6"/>
          <p:cNvSpPr>
            <a:spLocks noChangeShapeType="1"/>
          </p:cNvSpPr>
          <p:nvPr/>
        </p:nvSpPr>
        <p:spPr bwMode="auto">
          <a:xfrm>
            <a:off x="1663700" y="1503363"/>
            <a:ext cx="6648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title"/>
          </p:nvPr>
        </p:nvSpPr>
        <p:spPr>
          <a:xfrm>
            <a:off x="587375" y="76200"/>
            <a:ext cx="7969250" cy="1720850"/>
          </a:xfrm>
          <a:noFill/>
        </p:spPr>
        <p:txBody>
          <a:bodyPr lIns="84138" tIns="41275" rIns="84138" bIns="41275"/>
          <a:lstStyle/>
          <a:p>
            <a:pPr defTabSz="755650" eaLnBrk="1" hangingPunct="1"/>
            <a:r>
              <a:rPr lang="en-US" altLang="en-US" sz="2800" dirty="0" smtClean="0"/>
              <a:t>Partnership Identification and Approach</a:t>
            </a:r>
            <a:endParaRPr lang="en-US" altLang="en-US" sz="2800" dirty="0" smtClean="0"/>
          </a:p>
        </p:txBody>
      </p:sp>
      <p:sp>
        <p:nvSpPr>
          <p:cNvPr id="3078" name="Line 17"/>
          <p:cNvSpPr>
            <a:spLocks noChangeShapeType="1"/>
          </p:cNvSpPr>
          <p:nvPr/>
        </p:nvSpPr>
        <p:spPr bwMode="auto">
          <a:xfrm>
            <a:off x="685800" y="1503363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AutoShape 9"/>
          <p:cNvSpPr>
            <a:spLocks noChangeArrowheads="1"/>
          </p:cNvSpPr>
          <p:nvPr/>
        </p:nvSpPr>
        <p:spPr bwMode="auto">
          <a:xfrm>
            <a:off x="2074975" y="1628800"/>
            <a:ext cx="1632929" cy="1044116"/>
          </a:xfrm>
          <a:prstGeom prst="homePlate">
            <a:avLst>
              <a:gd name="adj" fmla="val 1859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AutoShape 10"/>
          <p:cNvSpPr>
            <a:spLocks noChangeArrowheads="1"/>
          </p:cNvSpPr>
          <p:nvPr/>
        </p:nvSpPr>
        <p:spPr bwMode="auto">
          <a:xfrm>
            <a:off x="636856" y="1628800"/>
            <a:ext cx="1629432" cy="1044116"/>
          </a:xfrm>
          <a:prstGeom prst="homePlate">
            <a:avLst>
              <a:gd name="adj" fmla="val 1855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853647" y="1877278"/>
            <a:ext cx="111717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b="1" dirty="0" smtClean="0"/>
              <a:t>Asset and opportunity assessment</a:t>
            </a:r>
            <a:endParaRPr lang="en-US" altLang="en-US" sz="1200" b="1" dirty="0"/>
          </a:p>
        </p:txBody>
      </p:sp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2350207" y="1877290"/>
            <a:ext cx="1274524" cy="553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/>
              <a:t>Partner identification and approach  </a:t>
            </a:r>
            <a:endParaRPr lang="en-US" altLang="en-US" sz="1200" b="1" dirty="0"/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647564" y="2888940"/>
            <a:ext cx="3204356" cy="50768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Determine Goal for Corporate Funding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endParaRPr lang="en-US" altLang="en-US" sz="1600" b="0" kern="0" dirty="0" smtClean="0"/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Determine Corporate Target Criteria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Hold an “I Wish” Non-profit Program Brainstorming Session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Develop “Hot List” of Corporations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Initiate contact with Corporations, using personal </a:t>
            </a:r>
            <a:r>
              <a:rPr lang="en-US" altLang="en-US" sz="1600" b="0" kern="0" dirty="0"/>
              <a:t>c</a:t>
            </a:r>
            <a:r>
              <a:rPr lang="en-US" altLang="en-US" sz="1600" b="0" kern="0" dirty="0" smtClean="0"/>
              <a:t>onnection when possible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4463988" y="1916571"/>
            <a:ext cx="4392488" cy="50768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2400"/>
              </a:spcBef>
              <a:buNone/>
            </a:pPr>
            <a:endParaRPr lang="en-US" altLang="en-US" sz="1400" b="0" kern="0" dirty="0" smtClean="0"/>
          </a:p>
        </p:txBody>
      </p: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2987824" y="5085184"/>
            <a:ext cx="816705" cy="460549"/>
          </a:xfrm>
          <a:prstGeom prst="rightArrow">
            <a:avLst>
              <a:gd name="adj1" fmla="val 50000"/>
              <a:gd name="adj2" fmla="val 84294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3779912" y="4261507"/>
            <a:ext cx="5254352" cy="2155825"/>
            <a:chOff x="1079500" y="2073275"/>
            <a:chExt cx="7305675" cy="2466975"/>
          </a:xfrm>
        </p:grpSpPr>
        <p:sp>
          <p:nvSpPr>
            <p:cNvPr id="40" name="Rectangle 4"/>
            <p:cNvSpPr>
              <a:spLocks noChangeArrowheads="1"/>
            </p:cNvSpPr>
            <p:nvPr/>
          </p:nvSpPr>
          <p:spPr bwMode="auto">
            <a:xfrm>
              <a:off x="1079500" y="2949575"/>
              <a:ext cx="1503363" cy="5476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l"/>
              <a:r>
                <a:rPr lang="en-US" altLang="en-US" sz="800" dirty="0">
                  <a:latin typeface="Times New Roman" pitchFamily="18" charset="0"/>
                </a:rPr>
                <a:t>Firm Incentive to </a:t>
              </a:r>
              <a:r>
                <a:rPr lang="en-US" altLang="en-US" sz="800" dirty="0" smtClean="0">
                  <a:latin typeface="Times New Roman" pitchFamily="18" charset="0"/>
                </a:rPr>
                <a:t>Partner</a:t>
              </a:r>
              <a:endParaRPr lang="en-US" altLang="en-US" sz="800" dirty="0">
                <a:latin typeface="Times New Roman" pitchFamily="18" charset="0"/>
              </a:endParaRPr>
            </a:p>
          </p:txBody>
        </p:sp>
        <p:sp>
          <p:nvSpPr>
            <p:cNvPr id="41" name="Rectangle 5"/>
            <p:cNvSpPr>
              <a:spLocks noChangeArrowheads="1"/>
            </p:cNvSpPr>
            <p:nvPr/>
          </p:nvSpPr>
          <p:spPr bwMode="auto">
            <a:xfrm>
              <a:off x="2974975" y="2090738"/>
              <a:ext cx="1120775" cy="5730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l"/>
              <a:r>
                <a:rPr lang="en-US" altLang="en-US" sz="800">
                  <a:latin typeface="Times New Roman" pitchFamily="18" charset="0"/>
                </a:rPr>
                <a:t>Corporation’s Stated Giving Interests</a:t>
              </a:r>
            </a:p>
          </p:txBody>
        </p:sp>
        <p:sp>
          <p:nvSpPr>
            <p:cNvPr id="42" name="Rectangle 6"/>
            <p:cNvSpPr>
              <a:spLocks noChangeArrowheads="1"/>
            </p:cNvSpPr>
            <p:nvPr/>
          </p:nvSpPr>
          <p:spPr bwMode="auto">
            <a:xfrm>
              <a:off x="2974975" y="2992438"/>
              <a:ext cx="1116013" cy="5715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l"/>
              <a:r>
                <a:rPr lang="en-US" altLang="en-US" sz="800" dirty="0">
                  <a:latin typeface="Times New Roman" pitchFamily="18" charset="0"/>
                </a:rPr>
                <a:t>Corporation’s Target Market</a:t>
              </a:r>
            </a:p>
          </p:txBody>
        </p:sp>
        <p:sp>
          <p:nvSpPr>
            <p:cNvPr id="43" name="Rectangle 7"/>
            <p:cNvSpPr>
              <a:spLocks noChangeArrowheads="1"/>
            </p:cNvSpPr>
            <p:nvPr/>
          </p:nvSpPr>
          <p:spPr bwMode="auto">
            <a:xfrm>
              <a:off x="4432300" y="2501900"/>
              <a:ext cx="3952875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l"/>
              <a:r>
                <a:rPr lang="en-US" altLang="en-US" sz="800">
                  <a:latin typeface="Times New Roman" pitchFamily="18" charset="0"/>
                </a:rPr>
                <a:t>Women’s Issues / Women’s Health (e.g. Johnson &amp; Johnson)</a:t>
              </a:r>
            </a:p>
          </p:txBody>
        </p:sp>
        <p:sp>
          <p:nvSpPr>
            <p:cNvPr id="44" name="Rectangle 9"/>
            <p:cNvSpPr>
              <a:spLocks noChangeArrowheads="1"/>
            </p:cNvSpPr>
            <p:nvPr/>
          </p:nvSpPr>
          <p:spPr bwMode="auto">
            <a:xfrm>
              <a:off x="4432300" y="3027363"/>
              <a:ext cx="3941763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l"/>
              <a:r>
                <a:rPr lang="en-US" altLang="en-US" sz="800">
                  <a:latin typeface="Times New Roman" pitchFamily="18" charset="0"/>
                </a:rPr>
                <a:t>Women (e.g. Gillette)</a:t>
              </a:r>
            </a:p>
          </p:txBody>
        </p:sp>
        <p:sp>
          <p:nvSpPr>
            <p:cNvPr id="45" name="Rectangle 10"/>
            <p:cNvSpPr>
              <a:spLocks noChangeArrowheads="1"/>
            </p:cNvSpPr>
            <p:nvPr/>
          </p:nvSpPr>
          <p:spPr bwMode="auto">
            <a:xfrm>
              <a:off x="4432300" y="4292600"/>
              <a:ext cx="3941763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l"/>
              <a:r>
                <a:rPr lang="en-US" altLang="en-US" sz="800">
                  <a:latin typeface="Times New Roman" pitchFamily="18" charset="0"/>
                </a:rPr>
                <a:t>Low Income (e.g. Burger King)</a:t>
              </a:r>
            </a:p>
          </p:txBody>
        </p:sp>
        <p:sp>
          <p:nvSpPr>
            <p:cNvPr id="46" name="Rectangle 11"/>
            <p:cNvSpPr>
              <a:spLocks noChangeArrowheads="1"/>
            </p:cNvSpPr>
            <p:nvPr/>
          </p:nvSpPr>
          <p:spPr bwMode="auto">
            <a:xfrm>
              <a:off x="4432300" y="2073275"/>
              <a:ext cx="3941763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l"/>
              <a:r>
                <a:rPr lang="en-US" altLang="en-US" sz="800" dirty="0">
                  <a:latin typeface="Times New Roman" pitchFamily="18" charset="0"/>
                </a:rPr>
                <a:t>Domestic Violence (e.g. TJX) </a:t>
              </a:r>
            </a:p>
          </p:txBody>
        </p:sp>
        <p:sp>
          <p:nvSpPr>
            <p:cNvPr id="47" name="Rectangle 13"/>
            <p:cNvSpPr>
              <a:spLocks noChangeArrowheads="1"/>
            </p:cNvSpPr>
            <p:nvPr/>
          </p:nvSpPr>
          <p:spPr bwMode="auto">
            <a:xfrm>
              <a:off x="4432300" y="3394075"/>
              <a:ext cx="3941763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l"/>
              <a:r>
                <a:rPr lang="en-US" altLang="en-US" sz="800" dirty="0">
                  <a:latin typeface="Times New Roman" pitchFamily="18" charset="0"/>
                </a:rPr>
                <a:t>Minorities (e.g. Wal-Mart)</a:t>
              </a:r>
            </a:p>
          </p:txBody>
        </p:sp>
        <p:sp>
          <p:nvSpPr>
            <p:cNvPr id="48" name="Rectangle 14"/>
            <p:cNvSpPr>
              <a:spLocks noChangeArrowheads="1"/>
            </p:cNvSpPr>
            <p:nvPr/>
          </p:nvSpPr>
          <p:spPr bwMode="auto">
            <a:xfrm>
              <a:off x="2974975" y="3967163"/>
              <a:ext cx="1125538" cy="5730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l"/>
              <a:r>
                <a:rPr lang="en-US" altLang="en-US" sz="800">
                  <a:latin typeface="Times New Roman" pitchFamily="18" charset="0"/>
                </a:rPr>
                <a:t>Corporation’s Work Force</a:t>
              </a:r>
            </a:p>
          </p:txBody>
        </p:sp>
        <p:sp>
          <p:nvSpPr>
            <p:cNvPr id="49" name="Rectangle 16"/>
            <p:cNvSpPr>
              <a:spLocks noChangeArrowheads="1"/>
            </p:cNvSpPr>
            <p:nvPr/>
          </p:nvSpPr>
          <p:spPr bwMode="auto">
            <a:xfrm>
              <a:off x="4432300" y="3921125"/>
              <a:ext cx="3941763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1400">
                  <a:solidFill>
                    <a:schemeClr val="tx1"/>
                  </a:solidFill>
                  <a:latin typeface="Times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" charset="0"/>
                </a:defRPr>
              </a:lvl9pPr>
            </a:lstStyle>
            <a:p>
              <a:pPr algn="l"/>
              <a:r>
                <a:rPr lang="en-US" altLang="en-US" sz="800">
                  <a:latin typeface="Times New Roman" pitchFamily="18" charset="0"/>
                </a:rPr>
                <a:t>Women (e.g. WNBA, P&amp;G)</a:t>
              </a:r>
            </a:p>
            <a:p>
              <a:pPr algn="l"/>
              <a:endParaRPr lang="en-US" altLang="en-US" sz="800">
                <a:latin typeface="Times New Roman" pitchFamily="18" charset="0"/>
              </a:endParaRPr>
            </a:p>
          </p:txBody>
        </p:sp>
        <p:sp>
          <p:nvSpPr>
            <p:cNvPr id="50" name="Line 18"/>
            <p:cNvSpPr>
              <a:spLocks noChangeShapeType="1"/>
            </p:cNvSpPr>
            <p:nvPr/>
          </p:nvSpPr>
          <p:spPr bwMode="auto">
            <a:xfrm>
              <a:off x="2387600" y="3543300"/>
              <a:ext cx="5080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1" name="Line 20"/>
            <p:cNvSpPr>
              <a:spLocks noChangeShapeType="1"/>
            </p:cNvSpPr>
            <p:nvPr/>
          </p:nvSpPr>
          <p:spPr bwMode="auto">
            <a:xfrm flipV="1">
              <a:off x="2387600" y="2324100"/>
              <a:ext cx="558800" cy="558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2" name="Line 21"/>
            <p:cNvSpPr>
              <a:spLocks noChangeShapeType="1"/>
            </p:cNvSpPr>
            <p:nvPr/>
          </p:nvSpPr>
          <p:spPr bwMode="auto">
            <a:xfrm>
              <a:off x="2603500" y="3251200"/>
              <a:ext cx="355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3" name="Line 22"/>
            <p:cNvSpPr>
              <a:spLocks noChangeShapeType="1"/>
            </p:cNvSpPr>
            <p:nvPr/>
          </p:nvSpPr>
          <p:spPr bwMode="auto">
            <a:xfrm flipV="1">
              <a:off x="4140200" y="2260600"/>
              <a:ext cx="27940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4" name="Line 23"/>
            <p:cNvSpPr>
              <a:spLocks noChangeShapeType="1"/>
            </p:cNvSpPr>
            <p:nvPr/>
          </p:nvSpPr>
          <p:spPr bwMode="auto">
            <a:xfrm>
              <a:off x="4140200" y="2400300"/>
              <a:ext cx="266700" cy="177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5" name="Line 24"/>
            <p:cNvSpPr>
              <a:spLocks noChangeShapeType="1"/>
            </p:cNvSpPr>
            <p:nvPr/>
          </p:nvSpPr>
          <p:spPr bwMode="auto">
            <a:xfrm flipV="1">
              <a:off x="4127500" y="3149600"/>
              <a:ext cx="27940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6" name="Line 25"/>
            <p:cNvSpPr>
              <a:spLocks noChangeShapeType="1"/>
            </p:cNvSpPr>
            <p:nvPr/>
          </p:nvSpPr>
          <p:spPr bwMode="auto">
            <a:xfrm>
              <a:off x="4127500" y="3289300"/>
              <a:ext cx="266700" cy="177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7" name="Line 26"/>
            <p:cNvSpPr>
              <a:spLocks noChangeShapeType="1"/>
            </p:cNvSpPr>
            <p:nvPr/>
          </p:nvSpPr>
          <p:spPr bwMode="auto">
            <a:xfrm flipV="1">
              <a:off x="4140200" y="4076700"/>
              <a:ext cx="279400" cy="127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00"/>
            </a:p>
          </p:txBody>
        </p:sp>
        <p:sp>
          <p:nvSpPr>
            <p:cNvPr id="58" name="Line 27"/>
            <p:cNvSpPr>
              <a:spLocks noChangeShapeType="1"/>
            </p:cNvSpPr>
            <p:nvPr/>
          </p:nvSpPr>
          <p:spPr bwMode="auto">
            <a:xfrm>
              <a:off x="4140200" y="4216400"/>
              <a:ext cx="266700" cy="177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800"/>
            </a:p>
          </p:txBody>
        </p:sp>
      </p:grpSp>
    </p:spTree>
    <p:extLst>
      <p:ext uri="{BB962C8B-B14F-4D97-AF65-F5344CB8AC3E}">
        <p14:creationId xmlns:p14="http://schemas.microsoft.com/office/powerpoint/2010/main" val="23670185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218CC6-6488-4587-93FD-0402DCDB50F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2800" dirty="0" smtClean="0"/>
              <a:t>Goals For Today’s </a:t>
            </a:r>
            <a:r>
              <a:rPr lang="en-US" sz="2800" dirty="0" smtClean="0"/>
              <a:t>Workshop </a:t>
            </a:r>
            <a:endParaRPr lang="en-US" sz="2800" dirty="0" smtClean="0"/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688975" y="985838"/>
            <a:ext cx="7921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1203325" y="1447800"/>
            <a:ext cx="6465019" cy="3694114"/>
            <a:chOff x="758" y="1007"/>
            <a:chExt cx="3802" cy="2327"/>
          </a:xfrm>
        </p:grpSpPr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950" y="1007"/>
              <a:ext cx="3610" cy="2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marL="457200" indent="-457200" eaLnBrk="0" hangingPunct="0">
                <a:spcBef>
                  <a:spcPct val="40000"/>
                </a:spcBef>
                <a:spcAft>
                  <a:spcPct val="10000"/>
                </a:spcAft>
                <a:buFontTx/>
                <a:buAutoNum type="arabicPeriod"/>
              </a:pPr>
              <a:r>
                <a:rPr lang="en-US" sz="1800" b="0" dirty="0"/>
                <a:t>To </a:t>
              </a:r>
              <a:r>
                <a:rPr lang="en-US" sz="1800" b="0" dirty="0" smtClean="0"/>
                <a:t>define and understand the value of partnerships between a non-profit and a company</a:t>
              </a:r>
            </a:p>
            <a:p>
              <a:pPr marL="457200" indent="-457200" eaLnBrk="0" hangingPunct="0">
                <a:spcBef>
                  <a:spcPct val="40000"/>
                </a:spcBef>
                <a:spcAft>
                  <a:spcPct val="10000"/>
                </a:spcAft>
                <a:buFontTx/>
                <a:buAutoNum type="arabicPeriod"/>
              </a:pPr>
              <a:endParaRPr lang="en-US" sz="1800" b="0" dirty="0" smtClean="0"/>
            </a:p>
            <a:p>
              <a:pPr marL="457200" indent="-457200" eaLnBrk="0" hangingPunct="0">
                <a:spcBef>
                  <a:spcPct val="40000"/>
                </a:spcBef>
                <a:spcAft>
                  <a:spcPct val="10000"/>
                </a:spcAft>
                <a:buFontTx/>
                <a:buAutoNum type="arabicPeriod"/>
              </a:pPr>
              <a:r>
                <a:rPr lang="en-US" sz="1800" b="0" dirty="0" smtClean="0"/>
                <a:t>To develop our </a:t>
              </a:r>
              <a:r>
                <a:rPr lang="en-US" sz="1800" b="0" dirty="0" smtClean="0"/>
                <a:t>understanding of the process of building partnerships</a:t>
              </a:r>
            </a:p>
            <a:p>
              <a:pPr marL="457200" indent="-457200" eaLnBrk="0" hangingPunct="0">
                <a:spcBef>
                  <a:spcPct val="40000"/>
                </a:spcBef>
                <a:spcAft>
                  <a:spcPct val="10000"/>
                </a:spcAft>
                <a:buFontTx/>
                <a:buAutoNum type="arabicPeriod"/>
              </a:pPr>
              <a:endParaRPr lang="en-US" sz="1800" b="0" dirty="0"/>
            </a:p>
            <a:p>
              <a:pPr marL="457200" indent="-457200" eaLnBrk="0" hangingPunct="0">
                <a:spcBef>
                  <a:spcPct val="40000"/>
                </a:spcBef>
                <a:spcAft>
                  <a:spcPct val="10000"/>
                </a:spcAft>
                <a:buFontTx/>
                <a:buAutoNum type="arabicPeriod"/>
              </a:pPr>
              <a:r>
                <a:rPr lang="en-US" sz="1800" b="0" dirty="0"/>
                <a:t>To </a:t>
              </a:r>
              <a:r>
                <a:rPr lang="en-US" sz="1800" b="0" dirty="0" smtClean="0"/>
                <a:t>apply the concepts and tools introduced today into creating partnerships for your own organizations</a:t>
              </a:r>
              <a:endParaRPr lang="en-US" sz="1800" b="0" dirty="0"/>
            </a:p>
            <a:p>
              <a:pPr marL="457200" indent="-457200" eaLnBrk="0" hangingPunct="0">
                <a:spcBef>
                  <a:spcPct val="40000"/>
                </a:spcBef>
                <a:spcAft>
                  <a:spcPct val="10000"/>
                </a:spcAft>
              </a:pPr>
              <a:r>
                <a:rPr lang="en-US" sz="1800" b="0" dirty="0"/>
                <a:t> </a:t>
              </a:r>
            </a:p>
            <a:p>
              <a:pPr marL="457200" indent="-457200" eaLnBrk="0" hangingPunct="0">
                <a:spcBef>
                  <a:spcPct val="40000"/>
                </a:spcBef>
                <a:spcAft>
                  <a:spcPct val="10000"/>
                </a:spcAft>
                <a:buFontTx/>
                <a:buAutoNum type="arabicPeriod"/>
              </a:pPr>
              <a:endParaRPr lang="en-US" sz="1800" b="0" dirty="0"/>
            </a:p>
          </p:txBody>
        </p:sp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758" y="1007"/>
              <a:ext cx="3610" cy="5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marL="179388" indent="-179388" eaLnBrk="0" hangingPunct="0">
                <a:spcBef>
                  <a:spcPct val="40000"/>
                </a:spcBef>
                <a:spcAft>
                  <a:spcPct val="10000"/>
                </a:spcAft>
              </a:pPr>
              <a:endParaRPr lang="en-US" b="0"/>
            </a:p>
            <a:p>
              <a:pPr marL="179388" indent="-179388" eaLnBrk="0" hangingPunct="0">
                <a:spcAft>
                  <a:spcPct val="10000"/>
                </a:spcAft>
              </a:pPr>
              <a:endParaRPr lang="en-US" b="0"/>
            </a:p>
            <a:p>
              <a:pPr marL="179388" indent="-179388" eaLnBrk="0" hangingPunct="0">
                <a:spcBef>
                  <a:spcPct val="60000"/>
                </a:spcBef>
                <a:spcAft>
                  <a:spcPct val="50000"/>
                </a:spcAft>
              </a:pPr>
              <a:endParaRPr lang="en-US" b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218CC6-6488-4587-93FD-0402DCDB50F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2800" dirty="0" smtClean="0"/>
              <a:t>What is a Partnership - Definition</a:t>
            </a:r>
            <a:endParaRPr lang="en-US" sz="2800" dirty="0" smtClean="0"/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688975" y="985838"/>
            <a:ext cx="7921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460" name="Group 4"/>
          <p:cNvGrpSpPr>
            <a:grpSpLocks/>
          </p:cNvGrpSpPr>
          <p:nvPr/>
        </p:nvGrpSpPr>
        <p:grpSpPr bwMode="auto">
          <a:xfrm>
            <a:off x="719134" y="1160460"/>
            <a:ext cx="7891466" cy="1477964"/>
            <a:chOff x="428" y="826"/>
            <a:chExt cx="4856" cy="931"/>
          </a:xfrm>
        </p:grpSpPr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428" y="826"/>
              <a:ext cx="4856" cy="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2075" tIns="46038" rIns="92075" bIns="46038">
              <a:spAutoFit/>
            </a:bodyPr>
            <a:lstStyle/>
            <a:p>
              <a:pPr eaLnBrk="0" hangingPunct="0">
                <a:spcBef>
                  <a:spcPct val="40000"/>
                </a:spcBef>
                <a:spcAft>
                  <a:spcPct val="10000"/>
                </a:spcAft>
              </a:pPr>
              <a:r>
                <a:rPr lang="en-US" sz="1800" b="0" dirty="0" smtClean="0"/>
                <a:t>I define partnership to </a:t>
              </a:r>
              <a:r>
                <a:rPr lang="en-US" sz="1800" b="0" dirty="0" smtClean="0"/>
                <a:t>mean a </a:t>
              </a:r>
              <a:r>
                <a:rPr lang="en-US" sz="1800" b="0" i="1" dirty="0" smtClean="0"/>
                <a:t>mutually beneficial </a:t>
              </a:r>
              <a:r>
                <a:rPr lang="en-US" sz="1800" b="0" dirty="0" smtClean="0"/>
                <a:t>(</a:t>
              </a:r>
              <a:r>
                <a:rPr lang="en-US" sz="1800" b="0" dirty="0" smtClean="0"/>
                <a:t>win-win</a:t>
              </a:r>
              <a:r>
                <a:rPr lang="en-US" sz="1800" b="0" i="1" dirty="0" smtClean="0"/>
                <a:t>), long-term </a:t>
              </a:r>
              <a:r>
                <a:rPr lang="en-US" sz="1800" b="0" dirty="0" smtClean="0"/>
                <a:t>relationship between a non-profit and a corporation.  </a:t>
              </a:r>
              <a:endParaRPr lang="en-US" sz="1800" b="0" dirty="0"/>
            </a:p>
            <a:p>
              <a:pPr marL="457200" indent="-457200" eaLnBrk="0" hangingPunct="0">
                <a:spcBef>
                  <a:spcPct val="40000"/>
                </a:spcBef>
                <a:spcAft>
                  <a:spcPct val="10000"/>
                </a:spcAft>
              </a:pPr>
              <a:r>
                <a:rPr lang="en-US" sz="1800" b="0" dirty="0"/>
                <a:t> </a:t>
              </a:r>
            </a:p>
            <a:p>
              <a:pPr marL="457200" indent="-457200" eaLnBrk="0" hangingPunct="0">
                <a:spcBef>
                  <a:spcPct val="40000"/>
                </a:spcBef>
                <a:spcAft>
                  <a:spcPct val="10000"/>
                </a:spcAft>
                <a:buFontTx/>
                <a:buAutoNum type="arabicPeriod"/>
              </a:pPr>
              <a:endParaRPr lang="en-US" sz="1800" b="0" dirty="0"/>
            </a:p>
          </p:txBody>
        </p:sp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758" y="1007"/>
              <a:ext cx="3610" cy="5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marL="179388" indent="-179388" eaLnBrk="0" hangingPunct="0">
                <a:spcBef>
                  <a:spcPct val="40000"/>
                </a:spcBef>
                <a:spcAft>
                  <a:spcPct val="10000"/>
                </a:spcAft>
              </a:pPr>
              <a:endParaRPr lang="en-US" b="0"/>
            </a:p>
            <a:p>
              <a:pPr marL="179388" indent="-179388" eaLnBrk="0" hangingPunct="0">
                <a:spcAft>
                  <a:spcPct val="10000"/>
                </a:spcAft>
              </a:pPr>
              <a:endParaRPr lang="en-US" b="0"/>
            </a:p>
            <a:p>
              <a:pPr marL="179388" indent="-179388" eaLnBrk="0" hangingPunct="0">
                <a:spcBef>
                  <a:spcPct val="60000"/>
                </a:spcBef>
                <a:spcAft>
                  <a:spcPct val="50000"/>
                </a:spcAft>
              </a:pPr>
              <a:endParaRPr lang="en-US" b="0"/>
            </a:p>
          </p:txBody>
        </p:sp>
      </p:grpSp>
      <p:sp>
        <p:nvSpPr>
          <p:cNvPr id="8" name="Line 1028"/>
          <p:cNvSpPr>
            <a:spLocks noChangeShapeType="1"/>
          </p:cNvSpPr>
          <p:nvPr/>
        </p:nvSpPr>
        <p:spPr bwMode="auto">
          <a:xfrm>
            <a:off x="902767" y="2642510"/>
            <a:ext cx="7921625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1029"/>
          <p:cNvSpPr>
            <a:spLocks noChangeArrowheads="1"/>
          </p:cNvSpPr>
          <p:nvPr/>
        </p:nvSpPr>
        <p:spPr bwMode="auto">
          <a:xfrm>
            <a:off x="2555776" y="2318660"/>
            <a:ext cx="1132519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/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10" name="Rectangle 1032"/>
          <p:cNvSpPr>
            <a:spLocks noChangeArrowheads="1"/>
          </p:cNvSpPr>
          <p:nvPr/>
        </p:nvSpPr>
        <p:spPr bwMode="auto">
          <a:xfrm>
            <a:off x="2572172" y="2778589"/>
            <a:ext cx="2249115" cy="2312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tabLst>
                <a:tab pos="342900" algn="l"/>
              </a:tabLst>
            </a:pPr>
            <a:r>
              <a:rPr lang="en-US" b="0" dirty="0" smtClean="0"/>
              <a:t>Partnership between a non-profit (or cause) and a corporation designed to create new resources to benefit the non-profit and society while meeting the business objectives of the corporation </a:t>
            </a:r>
            <a:endParaRPr lang="en-US" b="0" dirty="0"/>
          </a:p>
          <a:p>
            <a:pPr marL="228600" indent="-228600" eaLnBrk="0" hangingPunct="0">
              <a:spcBef>
                <a:spcPct val="15000"/>
              </a:spcBef>
              <a:buFontTx/>
              <a:buChar char="•"/>
              <a:tabLst>
                <a:tab pos="342900" algn="l"/>
              </a:tabLst>
            </a:pPr>
            <a:endParaRPr lang="en-US" b="0" dirty="0"/>
          </a:p>
          <a:p>
            <a:pPr marL="228600" indent="-228600" eaLnBrk="0" hangingPunct="0">
              <a:spcBef>
                <a:spcPct val="15000"/>
              </a:spcBef>
              <a:buFontTx/>
              <a:buChar char="•"/>
              <a:tabLst>
                <a:tab pos="342900" algn="l"/>
              </a:tabLst>
            </a:pPr>
            <a:endParaRPr lang="en-US" b="0" dirty="0"/>
          </a:p>
        </p:txBody>
      </p:sp>
      <p:sp>
        <p:nvSpPr>
          <p:cNvPr id="11" name="Rectangle 1035"/>
          <p:cNvSpPr>
            <a:spLocks noChangeArrowheads="1"/>
          </p:cNvSpPr>
          <p:nvPr/>
        </p:nvSpPr>
        <p:spPr bwMode="auto">
          <a:xfrm>
            <a:off x="4915247" y="2318660"/>
            <a:ext cx="1008038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/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12" name="Rectangle 1036"/>
          <p:cNvSpPr>
            <a:spLocks noChangeArrowheads="1"/>
          </p:cNvSpPr>
          <p:nvPr/>
        </p:nvSpPr>
        <p:spPr bwMode="auto">
          <a:xfrm>
            <a:off x="4823404" y="2786526"/>
            <a:ext cx="1980844" cy="2182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Cause-related marketing</a:t>
            </a:r>
          </a:p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Licensing agreements</a:t>
            </a:r>
          </a:p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Strategic philanthropy</a:t>
            </a:r>
            <a:endParaRPr lang="en-US" b="0" dirty="0"/>
          </a:p>
          <a:p>
            <a:pPr marL="228600" indent="-228600" eaLnBrk="0" hangingPunct="0">
              <a:spcBef>
                <a:spcPct val="10000"/>
              </a:spcBef>
              <a:buFontTx/>
              <a:buChar char="•"/>
            </a:pPr>
            <a:endParaRPr lang="en-US" b="0" dirty="0"/>
          </a:p>
          <a:p>
            <a:pPr marL="228600" indent="-228600" eaLnBrk="0" hangingPunct="0">
              <a:spcBef>
                <a:spcPct val="10000"/>
              </a:spcBef>
              <a:buFontTx/>
              <a:buChar char="•"/>
            </a:pPr>
            <a:endParaRPr lang="en-US" b="0" dirty="0"/>
          </a:p>
          <a:p>
            <a:pPr lvl="1" eaLnBrk="0" hangingPunct="0">
              <a:spcBef>
                <a:spcPct val="10000"/>
              </a:spcBef>
            </a:pPr>
            <a:endParaRPr lang="en-US" b="0" dirty="0"/>
          </a:p>
        </p:txBody>
      </p:sp>
      <p:sp>
        <p:nvSpPr>
          <p:cNvPr id="13" name="Rectangle 1037"/>
          <p:cNvSpPr>
            <a:spLocks noChangeArrowheads="1"/>
          </p:cNvSpPr>
          <p:nvPr/>
        </p:nvSpPr>
        <p:spPr bwMode="auto">
          <a:xfrm>
            <a:off x="6818907" y="2132856"/>
            <a:ext cx="2145581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/>
            <a:r>
              <a:rPr lang="en-US" dirty="0" smtClean="0"/>
              <a:t>Possible corporate functions impacted</a:t>
            </a:r>
            <a:endParaRPr lang="en-US" dirty="0"/>
          </a:p>
        </p:txBody>
      </p:sp>
      <p:sp>
        <p:nvSpPr>
          <p:cNvPr id="15" name="Rectangle 1032"/>
          <p:cNvSpPr>
            <a:spLocks noChangeArrowheads="1"/>
          </p:cNvSpPr>
          <p:nvPr/>
        </p:nvSpPr>
        <p:spPr bwMode="auto">
          <a:xfrm>
            <a:off x="791580" y="3007343"/>
            <a:ext cx="1512168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228600" indent="-228600" eaLnBrk="0" hangingPunct="0">
              <a:tabLst>
                <a:tab pos="342900" algn="l"/>
              </a:tabLst>
            </a:pPr>
            <a:r>
              <a:rPr lang="en-US" dirty="0" smtClean="0"/>
              <a:t>Partnerships</a:t>
            </a:r>
            <a:endParaRPr lang="en-US" b="0" dirty="0"/>
          </a:p>
        </p:txBody>
      </p:sp>
      <p:sp>
        <p:nvSpPr>
          <p:cNvPr id="16" name="Rectangle 1036"/>
          <p:cNvSpPr>
            <a:spLocks noChangeArrowheads="1"/>
          </p:cNvSpPr>
          <p:nvPr/>
        </p:nvSpPr>
        <p:spPr bwMode="auto">
          <a:xfrm>
            <a:off x="6732240" y="2780928"/>
            <a:ext cx="2092152" cy="1988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Marketing/ Brand Management</a:t>
            </a:r>
          </a:p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Public Relations</a:t>
            </a:r>
          </a:p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Community/ Government Affairs</a:t>
            </a:r>
          </a:p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Salesforce</a:t>
            </a:r>
            <a:endParaRPr lang="en-US" b="0" dirty="0"/>
          </a:p>
          <a:p>
            <a:pPr marL="228600" indent="-228600" eaLnBrk="0" hangingPunct="0">
              <a:spcBef>
                <a:spcPct val="10000"/>
              </a:spcBef>
              <a:buFontTx/>
              <a:buChar char="•"/>
            </a:pPr>
            <a:endParaRPr lang="en-US" b="0" dirty="0"/>
          </a:p>
          <a:p>
            <a:pPr lvl="1" eaLnBrk="0" hangingPunct="0">
              <a:spcBef>
                <a:spcPct val="10000"/>
              </a:spcBef>
            </a:pPr>
            <a:endParaRPr lang="en-US" b="0" dirty="0"/>
          </a:p>
        </p:txBody>
      </p:sp>
      <p:sp>
        <p:nvSpPr>
          <p:cNvPr id="17" name="Rectangle 1032"/>
          <p:cNvSpPr>
            <a:spLocks noChangeArrowheads="1"/>
          </p:cNvSpPr>
          <p:nvPr/>
        </p:nvSpPr>
        <p:spPr bwMode="auto">
          <a:xfrm>
            <a:off x="2572172" y="5005388"/>
            <a:ext cx="2249115" cy="1881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tabLst>
                <a:tab pos="342900" algn="l"/>
              </a:tabLst>
            </a:pPr>
            <a:r>
              <a:rPr lang="en-US" b="0" dirty="0" smtClean="0"/>
              <a:t>Gifts to a non-profit organization, with corporate long-run self-interest in mind but without any core business objective</a:t>
            </a:r>
            <a:endParaRPr lang="en-US" b="0" dirty="0"/>
          </a:p>
          <a:p>
            <a:pPr marL="228600" indent="-228600" eaLnBrk="0" hangingPunct="0">
              <a:spcBef>
                <a:spcPct val="15000"/>
              </a:spcBef>
              <a:buFontTx/>
              <a:buChar char="•"/>
              <a:tabLst>
                <a:tab pos="342900" algn="l"/>
              </a:tabLst>
            </a:pPr>
            <a:endParaRPr lang="en-US" b="0" dirty="0"/>
          </a:p>
          <a:p>
            <a:pPr marL="228600" indent="-228600" eaLnBrk="0" hangingPunct="0">
              <a:spcBef>
                <a:spcPct val="15000"/>
              </a:spcBef>
              <a:buFontTx/>
              <a:buChar char="•"/>
              <a:tabLst>
                <a:tab pos="342900" algn="l"/>
              </a:tabLst>
            </a:pPr>
            <a:endParaRPr lang="en-US" b="0" dirty="0"/>
          </a:p>
        </p:txBody>
      </p:sp>
      <p:sp>
        <p:nvSpPr>
          <p:cNvPr id="18" name="Rectangle 1036"/>
          <p:cNvSpPr>
            <a:spLocks noChangeArrowheads="1"/>
          </p:cNvSpPr>
          <p:nvPr/>
        </p:nvSpPr>
        <p:spPr bwMode="auto">
          <a:xfrm>
            <a:off x="4823404" y="5013325"/>
            <a:ext cx="1980844" cy="1536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Grants</a:t>
            </a:r>
          </a:p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Event sponsorships</a:t>
            </a:r>
          </a:p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Donations</a:t>
            </a:r>
            <a:endParaRPr lang="en-US" b="0" dirty="0"/>
          </a:p>
          <a:p>
            <a:pPr marL="228600" indent="-228600" eaLnBrk="0" hangingPunct="0">
              <a:spcBef>
                <a:spcPct val="10000"/>
              </a:spcBef>
              <a:buFontTx/>
              <a:buChar char="•"/>
            </a:pPr>
            <a:endParaRPr lang="en-US" b="0" dirty="0"/>
          </a:p>
          <a:p>
            <a:pPr marL="228600" indent="-228600" eaLnBrk="0" hangingPunct="0">
              <a:spcBef>
                <a:spcPct val="10000"/>
              </a:spcBef>
              <a:buFontTx/>
              <a:buChar char="•"/>
            </a:pPr>
            <a:endParaRPr lang="en-US" b="0" dirty="0"/>
          </a:p>
          <a:p>
            <a:pPr lvl="1" eaLnBrk="0" hangingPunct="0">
              <a:spcBef>
                <a:spcPct val="10000"/>
              </a:spcBef>
            </a:pPr>
            <a:endParaRPr lang="en-US" b="0" dirty="0"/>
          </a:p>
        </p:txBody>
      </p:sp>
      <p:sp>
        <p:nvSpPr>
          <p:cNvPr id="19" name="Rectangle 1032"/>
          <p:cNvSpPr>
            <a:spLocks noChangeArrowheads="1"/>
          </p:cNvSpPr>
          <p:nvPr/>
        </p:nvSpPr>
        <p:spPr bwMode="auto">
          <a:xfrm>
            <a:off x="791580" y="5090126"/>
            <a:ext cx="1512168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>
              <a:tabLst>
                <a:tab pos="342900" algn="l"/>
              </a:tabLst>
            </a:pPr>
            <a:r>
              <a:rPr lang="en-US" dirty="0" smtClean="0"/>
              <a:t>Traditional Philanthropy</a:t>
            </a:r>
            <a:endParaRPr lang="en-US" b="0" dirty="0"/>
          </a:p>
        </p:txBody>
      </p:sp>
      <p:sp>
        <p:nvSpPr>
          <p:cNvPr id="20" name="Rectangle 1036"/>
          <p:cNvSpPr>
            <a:spLocks noChangeArrowheads="1"/>
          </p:cNvSpPr>
          <p:nvPr/>
        </p:nvSpPr>
        <p:spPr bwMode="auto">
          <a:xfrm>
            <a:off x="6732240" y="5007727"/>
            <a:ext cx="2092152" cy="1730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Corporate Foundation</a:t>
            </a:r>
          </a:p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Office of the CEO</a:t>
            </a:r>
          </a:p>
          <a:p>
            <a:pPr marL="228600" indent="-228600" eaLnBrk="0" hangingPunct="0">
              <a:spcBef>
                <a:spcPct val="20000"/>
              </a:spcBef>
              <a:buFontTx/>
              <a:buChar char="•"/>
            </a:pPr>
            <a:r>
              <a:rPr lang="en-US" b="0" dirty="0" smtClean="0"/>
              <a:t>Community/ Government Affairs</a:t>
            </a:r>
            <a:endParaRPr lang="en-US" b="0" dirty="0"/>
          </a:p>
          <a:p>
            <a:pPr marL="228600" indent="-228600" eaLnBrk="0" hangingPunct="0">
              <a:spcBef>
                <a:spcPct val="10000"/>
              </a:spcBef>
              <a:buFontTx/>
              <a:buChar char="•"/>
            </a:pPr>
            <a:endParaRPr lang="en-US" b="0" dirty="0"/>
          </a:p>
          <a:p>
            <a:pPr lvl="1" eaLnBrk="0" hangingPunct="0">
              <a:spcBef>
                <a:spcPct val="10000"/>
              </a:spcBef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52434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5046166" y="1986226"/>
            <a:ext cx="3564434" cy="439510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162818" name="Rectangle 2"/>
          <p:cNvSpPr>
            <a:spLocks noChangeArrowheads="1"/>
          </p:cNvSpPr>
          <p:nvPr/>
        </p:nvSpPr>
        <p:spPr bwMode="auto">
          <a:xfrm>
            <a:off x="613792" y="1992750"/>
            <a:ext cx="3564434" cy="439510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z="2800" dirty="0" smtClean="0"/>
              <a:t>Benefits of a Partnership </a:t>
            </a:r>
            <a:endParaRPr lang="en-US" sz="2800" dirty="0" smtClean="0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688975" y="985838"/>
            <a:ext cx="7921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611559" y="1988840"/>
            <a:ext cx="3566667" cy="4229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New, unrestricted financial resources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Visibility, awareness and brand development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Longer-term, stronger relationships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Exposure to business skills (management, marketing, operations, </a:t>
            </a:r>
            <a:r>
              <a:rPr lang="en-US" sz="1600" b="0" dirty="0" err="1" smtClean="0"/>
              <a:t>etc</a:t>
            </a:r>
            <a:r>
              <a:rPr lang="en-US" sz="1600" b="0" dirty="0" smtClean="0"/>
              <a:t>).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Deepen relevance and concern among corporate partners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Development of employment, mentoring and other opportunities </a:t>
            </a:r>
            <a:endParaRPr lang="en-US" sz="1600" b="0" dirty="0"/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4223347" y="4156583"/>
            <a:ext cx="816705" cy="460549"/>
          </a:xfrm>
          <a:prstGeom prst="rightArrow">
            <a:avLst>
              <a:gd name="adj1" fmla="val 50000"/>
              <a:gd name="adj2" fmla="val 84294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1187624" y="1374158"/>
            <a:ext cx="2746998" cy="606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/>
            <a:r>
              <a:rPr lang="en-US" sz="1600" dirty="0" smtClean="0"/>
              <a:t>Potential Benefits to a Non-Profit </a:t>
            </a:r>
            <a:r>
              <a:rPr lang="en-US" sz="1600" dirty="0"/>
              <a:t>P</a:t>
            </a:r>
            <a:r>
              <a:rPr lang="en-US" sz="1600" dirty="0" smtClean="0"/>
              <a:t>artner</a:t>
            </a:r>
            <a:endParaRPr lang="en-US" sz="1600" dirty="0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5585011" y="1374158"/>
            <a:ext cx="2911425" cy="606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eaLnBrk="0" hangingPunct="0"/>
            <a:r>
              <a:rPr lang="en-US" sz="1600" dirty="0" smtClean="0"/>
              <a:t>Potential Benefits to a Corporate Partner </a:t>
            </a:r>
            <a:endParaRPr lang="en-US" sz="1600" dirty="0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5081017" y="2061012"/>
            <a:ext cx="3526448" cy="4352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Improved sales and profit potential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Improved loyalty with customer groups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Deepening of brand image with target segments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Establishment of a motivation for consumers to purchase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Positive PR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Employee pride</a:t>
            </a:r>
          </a:p>
          <a:p>
            <a:pPr marL="179388" indent="-179388" eaLnBrk="0" hangingPunct="0">
              <a:lnSpc>
                <a:spcPct val="110000"/>
              </a:lnSpc>
              <a:spcBef>
                <a:spcPct val="40000"/>
              </a:spcBef>
              <a:spcAft>
                <a:spcPct val="10000"/>
              </a:spcAft>
              <a:buFontTx/>
              <a:buChar char="•"/>
            </a:pPr>
            <a:r>
              <a:rPr lang="en-US" sz="1600" b="0" dirty="0" smtClean="0"/>
              <a:t>Opportunities for employee involvement and community relations</a:t>
            </a:r>
            <a:endParaRPr lang="en-US" sz="1600" b="0" dirty="0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 rot="10800000">
            <a:off x="4187343" y="3112467"/>
            <a:ext cx="816705" cy="460549"/>
          </a:xfrm>
          <a:prstGeom prst="rightArrow">
            <a:avLst>
              <a:gd name="adj1" fmla="val 50000"/>
              <a:gd name="adj2" fmla="val 84294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649399-DAAC-4418-B129-19F34FE0495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al 41"/>
          <p:cNvSpPr/>
          <p:nvPr/>
        </p:nvSpPr>
        <p:spPr bwMode="auto">
          <a:xfrm>
            <a:off x="7813014" y="2528900"/>
            <a:ext cx="1131208" cy="1044116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30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77D821-D606-402D-82F8-3BE6A474FE96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  <p:sp>
        <p:nvSpPr>
          <p:cNvPr id="3075" name="Line 6"/>
          <p:cNvSpPr>
            <a:spLocks noChangeShapeType="1"/>
          </p:cNvSpPr>
          <p:nvPr/>
        </p:nvSpPr>
        <p:spPr bwMode="auto">
          <a:xfrm>
            <a:off x="1663700" y="1503363"/>
            <a:ext cx="6648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title"/>
          </p:nvPr>
        </p:nvSpPr>
        <p:spPr>
          <a:xfrm>
            <a:off x="587375" y="76200"/>
            <a:ext cx="7969250" cy="1720850"/>
          </a:xfrm>
          <a:noFill/>
        </p:spPr>
        <p:txBody>
          <a:bodyPr lIns="84138" tIns="41275" rIns="84138" bIns="41275"/>
          <a:lstStyle/>
          <a:p>
            <a:pPr defTabSz="755650" eaLnBrk="1" hangingPunct="1"/>
            <a:r>
              <a:rPr lang="en-US" altLang="en-US" sz="2800" dirty="0" smtClean="0"/>
              <a:t>Partnership Building Process</a:t>
            </a:r>
            <a:endParaRPr lang="en-US" altLang="en-US" sz="2800" dirty="0" smtClean="0"/>
          </a:p>
        </p:txBody>
      </p:sp>
      <p:sp>
        <p:nvSpPr>
          <p:cNvPr id="3078" name="Line 17"/>
          <p:cNvSpPr>
            <a:spLocks noChangeShapeType="1"/>
          </p:cNvSpPr>
          <p:nvPr/>
        </p:nvSpPr>
        <p:spPr bwMode="auto">
          <a:xfrm>
            <a:off x="685800" y="1503363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77" name="Group 8"/>
          <p:cNvGrpSpPr>
            <a:grpSpLocks/>
          </p:cNvGrpSpPr>
          <p:nvPr/>
        </p:nvGrpSpPr>
        <p:grpSpPr bwMode="auto">
          <a:xfrm>
            <a:off x="4658979" y="2528900"/>
            <a:ext cx="4629545" cy="1044116"/>
            <a:chOff x="1898" y="1750"/>
            <a:chExt cx="2648" cy="458"/>
          </a:xfrm>
        </p:grpSpPr>
        <p:sp>
          <p:nvSpPr>
            <p:cNvPr id="3092" name="AutoShape 10"/>
            <p:cNvSpPr>
              <a:spLocks noChangeArrowheads="1"/>
            </p:cNvSpPr>
            <p:nvPr/>
          </p:nvSpPr>
          <p:spPr bwMode="auto">
            <a:xfrm>
              <a:off x="2714" y="1750"/>
              <a:ext cx="932" cy="458"/>
            </a:xfrm>
            <a:prstGeom prst="homePlate">
              <a:avLst>
                <a:gd name="adj" fmla="val 1855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3" name="AutoShape 11"/>
            <p:cNvSpPr>
              <a:spLocks noChangeArrowheads="1"/>
            </p:cNvSpPr>
            <p:nvPr/>
          </p:nvSpPr>
          <p:spPr bwMode="auto">
            <a:xfrm>
              <a:off x="1898" y="1750"/>
              <a:ext cx="934" cy="458"/>
            </a:xfrm>
            <a:prstGeom prst="homePlate">
              <a:avLst>
                <a:gd name="adj" fmla="val 1859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96" name="Rectangle 14"/>
            <p:cNvSpPr>
              <a:spLocks noChangeArrowheads="1"/>
            </p:cNvSpPr>
            <p:nvPr/>
          </p:nvSpPr>
          <p:spPr bwMode="auto">
            <a:xfrm>
              <a:off x="2022" y="1859"/>
              <a:ext cx="714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>
              <a:lvl1pPr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1200" dirty="0" smtClean="0"/>
                <a:t>Confirm objectives, develop plans</a:t>
              </a:r>
              <a:endParaRPr lang="en-US" altLang="en-US" sz="1200" b="1" dirty="0"/>
            </a:p>
          </p:txBody>
        </p:sp>
        <p:sp>
          <p:nvSpPr>
            <p:cNvPr id="3097" name="Rectangle 15"/>
            <p:cNvSpPr>
              <a:spLocks noChangeArrowheads="1"/>
            </p:cNvSpPr>
            <p:nvPr/>
          </p:nvSpPr>
          <p:spPr bwMode="auto">
            <a:xfrm>
              <a:off x="2879" y="1818"/>
              <a:ext cx="639" cy="3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>
              <a:lvl1pPr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1200" dirty="0" smtClean="0"/>
                <a:t>Negotiate structure, agree on governance</a:t>
              </a:r>
              <a:endParaRPr lang="en-US" altLang="en-US" sz="1200" b="1" dirty="0"/>
            </a:p>
          </p:txBody>
        </p:sp>
        <p:sp>
          <p:nvSpPr>
            <p:cNvPr id="3098" name="Rectangle 16"/>
            <p:cNvSpPr>
              <a:spLocks noChangeArrowheads="1"/>
            </p:cNvSpPr>
            <p:nvPr/>
          </p:nvSpPr>
          <p:spPr bwMode="auto">
            <a:xfrm>
              <a:off x="3817" y="1859"/>
              <a:ext cx="729" cy="2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>
              <a:lvl1pPr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820738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8207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1200" dirty="0" smtClean="0"/>
                <a:t>Finalize partnership agreement </a:t>
              </a:r>
              <a:endParaRPr lang="en-US" altLang="en-US" sz="1200" b="1" dirty="0"/>
            </a:p>
          </p:txBody>
        </p:sp>
      </p:grpSp>
      <p:sp>
        <p:nvSpPr>
          <p:cNvPr id="32" name="AutoShape 9"/>
          <p:cNvSpPr>
            <a:spLocks noChangeArrowheads="1"/>
          </p:cNvSpPr>
          <p:nvPr/>
        </p:nvSpPr>
        <p:spPr bwMode="auto">
          <a:xfrm>
            <a:off x="1620326" y="2528900"/>
            <a:ext cx="1632929" cy="1044116"/>
          </a:xfrm>
          <a:prstGeom prst="homePlate">
            <a:avLst>
              <a:gd name="adj" fmla="val 1859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AutoShape 10"/>
          <p:cNvSpPr>
            <a:spLocks noChangeArrowheads="1"/>
          </p:cNvSpPr>
          <p:nvPr/>
        </p:nvSpPr>
        <p:spPr bwMode="auto">
          <a:xfrm>
            <a:off x="182207" y="2528900"/>
            <a:ext cx="1629432" cy="1044116"/>
          </a:xfrm>
          <a:prstGeom prst="homePlate">
            <a:avLst>
              <a:gd name="adj" fmla="val 1855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398998" y="2777378"/>
            <a:ext cx="111717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b="1" dirty="0" smtClean="0"/>
              <a:t>Asset and opportunity assessment</a:t>
            </a:r>
            <a:endParaRPr lang="en-US" altLang="en-US" sz="1200" b="1" dirty="0"/>
          </a:p>
        </p:txBody>
      </p:sp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1895558" y="2777390"/>
            <a:ext cx="1274524" cy="553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/>
              <a:t>Partner identification and approach  </a:t>
            </a:r>
            <a:endParaRPr lang="en-US" altLang="en-US" sz="1200" b="1" dirty="0"/>
          </a:p>
        </p:txBody>
      </p:sp>
      <p:sp>
        <p:nvSpPr>
          <p:cNvPr id="3" name="Oval 2"/>
          <p:cNvSpPr/>
          <p:nvPr/>
        </p:nvSpPr>
        <p:spPr bwMode="auto">
          <a:xfrm>
            <a:off x="3384522" y="2528900"/>
            <a:ext cx="1131208" cy="1044116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3456530" y="2780916"/>
            <a:ext cx="127452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/>
              <a:t>Agreement for partnership to proceed</a:t>
            </a:r>
            <a:endParaRPr lang="en-US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9553327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defTabSz="913526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58032" indent="-291551" defTabSz="913526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66203" indent="-233241" defTabSz="913526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32684" indent="-233241" defTabSz="913526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99165" indent="-233241" defTabSz="913526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65646" indent="-233241" defTabSz="91352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3032128" indent="-233241" defTabSz="91352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98609" indent="-233241" defTabSz="91352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965090" indent="-233241" defTabSz="91352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AB0B291-76C1-4937-B14E-8B925A03FE09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4099" name="Rectangle 49"/>
          <p:cNvSpPr>
            <a:spLocks noChangeArrowheads="1"/>
          </p:cNvSpPr>
          <p:nvPr/>
        </p:nvSpPr>
        <p:spPr bwMode="auto">
          <a:xfrm>
            <a:off x="1077195" y="980728"/>
            <a:ext cx="2151148" cy="4664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SzPct val="120000"/>
            </a:pPr>
            <a:r>
              <a:rPr lang="en-US" altLang="en-US" sz="30600">
                <a:solidFill>
                  <a:schemeClr val="accent2"/>
                </a:solidFill>
              </a:rPr>
              <a:t>?</a:t>
            </a:r>
          </a:p>
        </p:txBody>
      </p:sp>
      <p:sp>
        <p:nvSpPr>
          <p:cNvPr id="4101" name="Rectangle 45"/>
          <p:cNvSpPr>
            <a:spLocks noChangeArrowheads="1"/>
          </p:cNvSpPr>
          <p:nvPr/>
        </p:nvSpPr>
        <p:spPr bwMode="auto">
          <a:xfrm>
            <a:off x="1167906" y="2107302"/>
            <a:ext cx="2143954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SzPct val="120000"/>
            </a:pPr>
            <a:r>
              <a:rPr lang="en-US" altLang="en-US" sz="2000" dirty="0">
                <a:latin typeface="+mn-lt"/>
              </a:rPr>
              <a:t>How can we generate new, stable income for nonprofit organizations to ease dependence on grants/fundraising</a:t>
            </a:r>
          </a:p>
        </p:txBody>
      </p:sp>
      <p:sp>
        <p:nvSpPr>
          <p:cNvPr id="4102" name="AutoShape 4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rot="5400000">
            <a:off x="2718185" y="3117160"/>
            <a:ext cx="3090473" cy="392001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lIns="0" tIns="0" rIns="0" bIns="0" anchor="ctr"/>
          <a:lstStyle>
            <a:lvl1pPr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4103" name="Rectangle 47"/>
          <p:cNvSpPr>
            <a:spLocks noChangeArrowheads="1"/>
          </p:cNvSpPr>
          <p:nvPr/>
        </p:nvSpPr>
        <p:spPr bwMode="auto">
          <a:xfrm>
            <a:off x="5328084" y="1824616"/>
            <a:ext cx="2479975" cy="327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144463" indent="-142875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535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306"/>
              </a:spcBef>
              <a:spcAft>
                <a:spcPts val="306"/>
              </a:spcAft>
              <a:buSzPct val="120000"/>
            </a:pPr>
            <a:r>
              <a:rPr lang="en-US" altLang="en-US" sz="1800" b="0" dirty="0">
                <a:latin typeface="+mn-lt"/>
              </a:rPr>
              <a:t>Solutions must:</a:t>
            </a:r>
          </a:p>
          <a:p>
            <a:pPr lvl="1" eaLnBrk="1" hangingPunct="1">
              <a:spcBef>
                <a:spcPts val="306"/>
              </a:spcBef>
              <a:spcAft>
                <a:spcPts val="306"/>
              </a:spcAft>
              <a:buSzPct val="120000"/>
              <a:buFontTx/>
              <a:buChar char="•"/>
            </a:pPr>
            <a:r>
              <a:rPr lang="en-US" altLang="en-US" sz="1800" b="0" dirty="0">
                <a:latin typeface="+mn-lt"/>
              </a:rPr>
              <a:t>Build on current assets or capabilities</a:t>
            </a:r>
          </a:p>
          <a:p>
            <a:pPr lvl="1" eaLnBrk="1" hangingPunct="1">
              <a:spcBef>
                <a:spcPts val="306"/>
              </a:spcBef>
              <a:spcAft>
                <a:spcPts val="306"/>
              </a:spcAft>
              <a:buSzPct val="120000"/>
              <a:buFontTx/>
              <a:buChar char="•"/>
            </a:pPr>
            <a:r>
              <a:rPr lang="en-US" altLang="en-US" sz="1800" b="0" dirty="0">
                <a:latin typeface="+mn-lt"/>
              </a:rPr>
              <a:t>Be aligned with (or at a minimum not in conflict with) the organization’s mission</a:t>
            </a:r>
          </a:p>
          <a:p>
            <a:pPr lvl="1" eaLnBrk="1" hangingPunct="1">
              <a:spcBef>
                <a:spcPts val="306"/>
              </a:spcBef>
              <a:spcAft>
                <a:spcPts val="306"/>
              </a:spcAft>
              <a:buSzPct val="120000"/>
              <a:buFontTx/>
              <a:buChar char="•"/>
            </a:pPr>
            <a:r>
              <a:rPr lang="en-US" altLang="en-US" sz="1800" b="0" dirty="0">
                <a:latin typeface="+mn-lt"/>
              </a:rPr>
              <a:t>Generate substantial new income for the organization (net of cost of doing so)</a:t>
            </a: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6858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sz="2800" b="0" kern="0" dirty="0" smtClean="0"/>
              <a:t>Challenge for Non-Profits</a:t>
            </a:r>
            <a:endParaRPr lang="en-US" sz="2800" b="0" kern="0" dirty="0" smtClean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688975" y="1016732"/>
            <a:ext cx="79216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9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77D821-D606-402D-82F8-3BE6A474FE96}" type="slidenum">
              <a:rPr lang="en-US" altLang="en-US" smtClean="0"/>
              <a:pPr eaLnBrk="1" hangingPunct="1"/>
              <a:t>7</a:t>
            </a:fld>
            <a:endParaRPr lang="en-US" altLang="en-US" smtClean="0"/>
          </a:p>
        </p:txBody>
      </p:sp>
      <p:sp>
        <p:nvSpPr>
          <p:cNvPr id="3075" name="Line 6"/>
          <p:cNvSpPr>
            <a:spLocks noChangeShapeType="1"/>
          </p:cNvSpPr>
          <p:nvPr/>
        </p:nvSpPr>
        <p:spPr bwMode="auto">
          <a:xfrm>
            <a:off x="1663700" y="1503363"/>
            <a:ext cx="6648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Line 17"/>
          <p:cNvSpPr>
            <a:spLocks noChangeShapeType="1"/>
          </p:cNvSpPr>
          <p:nvPr/>
        </p:nvSpPr>
        <p:spPr bwMode="auto">
          <a:xfrm>
            <a:off x="685800" y="1503363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0"/>
          <p:cNvSpPr>
            <a:spLocks noChangeArrowheads="1"/>
          </p:cNvSpPr>
          <p:nvPr/>
        </p:nvSpPr>
        <p:spPr bwMode="auto">
          <a:xfrm>
            <a:off x="686059" y="1628800"/>
            <a:ext cx="1545681" cy="893654"/>
          </a:xfrm>
          <a:prstGeom prst="homePlate">
            <a:avLst>
              <a:gd name="adj" fmla="val 1855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100"/>
          </a:p>
        </p:txBody>
      </p: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891707" y="1824637"/>
            <a:ext cx="1059754" cy="5078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100" b="1" dirty="0" smtClean="0"/>
              <a:t>Asset and opportunity assessment</a:t>
            </a:r>
            <a:endParaRPr lang="en-US" altLang="en-US" sz="1100" b="1" dirty="0"/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 bwMode="auto">
          <a:xfrm>
            <a:off x="685800" y="19776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800" b="0" kern="0" dirty="0" smtClean="0"/>
              <a:t>Asset and Opportunity Assessment</a:t>
            </a:r>
          </a:p>
          <a:p>
            <a:pPr eaLnBrk="1" hangingPunct="1"/>
            <a:r>
              <a:rPr lang="en-US" altLang="en-US" sz="2800" b="0" kern="0" dirty="0" smtClean="0"/>
              <a:t>Framework to Guide Process</a:t>
            </a:r>
            <a:endParaRPr lang="en-US" altLang="en-US" sz="2800" b="0" kern="0" dirty="0" smtClean="0"/>
          </a:p>
        </p:txBody>
      </p:sp>
      <p:graphicFrame>
        <p:nvGraphicFramePr>
          <p:cNvPr id="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97483"/>
              </p:ext>
            </p:extLst>
          </p:nvPr>
        </p:nvGraphicFramePr>
        <p:xfrm>
          <a:off x="754063" y="2779713"/>
          <a:ext cx="7512050" cy="405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13" name="Document" r:id="rId4" imgW="7428462" imgH="4003856" progId="Word.Document.8">
                  <p:embed/>
                </p:oleObj>
              </mc:Choice>
              <mc:Fallback>
                <p:oleObj name="Document" r:id="rId4" imgW="7428462" imgH="400385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3" y="2779713"/>
                        <a:ext cx="7512050" cy="405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0643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77D821-D606-402D-82F8-3BE6A474FE96}" type="slidenum">
              <a:rPr lang="en-US" altLang="en-US" smtClean="0"/>
              <a:pPr eaLnBrk="1" hangingPunct="1"/>
              <a:t>8</a:t>
            </a:fld>
            <a:endParaRPr lang="en-US" altLang="en-US" smtClean="0"/>
          </a:p>
        </p:txBody>
      </p:sp>
      <p:sp>
        <p:nvSpPr>
          <p:cNvPr id="3075" name="Line 6"/>
          <p:cNvSpPr>
            <a:spLocks noChangeShapeType="1"/>
          </p:cNvSpPr>
          <p:nvPr/>
        </p:nvSpPr>
        <p:spPr bwMode="auto">
          <a:xfrm>
            <a:off x="1663700" y="1503363"/>
            <a:ext cx="6648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title"/>
          </p:nvPr>
        </p:nvSpPr>
        <p:spPr>
          <a:xfrm>
            <a:off x="587375" y="76200"/>
            <a:ext cx="7969250" cy="1720850"/>
          </a:xfrm>
          <a:noFill/>
        </p:spPr>
        <p:txBody>
          <a:bodyPr lIns="84138" tIns="41275" rIns="84138" bIns="41275"/>
          <a:lstStyle/>
          <a:p>
            <a:pPr defTabSz="755650" eaLnBrk="1" hangingPunct="1"/>
            <a:r>
              <a:rPr lang="en-US" altLang="en-US" sz="2800" dirty="0" smtClean="0"/>
              <a:t>Partnership Identification and Approach</a:t>
            </a:r>
            <a:endParaRPr lang="en-US" altLang="en-US" sz="2800" dirty="0" smtClean="0"/>
          </a:p>
        </p:txBody>
      </p:sp>
      <p:sp>
        <p:nvSpPr>
          <p:cNvPr id="3078" name="Line 17"/>
          <p:cNvSpPr>
            <a:spLocks noChangeShapeType="1"/>
          </p:cNvSpPr>
          <p:nvPr/>
        </p:nvSpPr>
        <p:spPr bwMode="auto">
          <a:xfrm>
            <a:off x="685800" y="1503363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AutoShape 9"/>
          <p:cNvSpPr>
            <a:spLocks noChangeArrowheads="1"/>
          </p:cNvSpPr>
          <p:nvPr/>
        </p:nvSpPr>
        <p:spPr bwMode="auto">
          <a:xfrm>
            <a:off x="2074975" y="1628800"/>
            <a:ext cx="1632929" cy="1044116"/>
          </a:xfrm>
          <a:prstGeom prst="homePlate">
            <a:avLst>
              <a:gd name="adj" fmla="val 1859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AutoShape 10"/>
          <p:cNvSpPr>
            <a:spLocks noChangeArrowheads="1"/>
          </p:cNvSpPr>
          <p:nvPr/>
        </p:nvSpPr>
        <p:spPr bwMode="auto">
          <a:xfrm>
            <a:off x="636856" y="1628800"/>
            <a:ext cx="1629432" cy="1044116"/>
          </a:xfrm>
          <a:prstGeom prst="homePlate">
            <a:avLst>
              <a:gd name="adj" fmla="val 1855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853647" y="1877278"/>
            <a:ext cx="111717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b="1" dirty="0" smtClean="0"/>
              <a:t>Asset and opportunity assessment</a:t>
            </a:r>
            <a:endParaRPr lang="en-US" altLang="en-US" sz="1200" b="1" dirty="0"/>
          </a:p>
        </p:txBody>
      </p:sp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2350207" y="1877290"/>
            <a:ext cx="1274524" cy="553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/>
              <a:t>Partner identification and approach  </a:t>
            </a:r>
            <a:endParaRPr lang="en-US" altLang="en-US" sz="1200" b="1" dirty="0"/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647564" y="2888940"/>
            <a:ext cx="3204356" cy="50768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Determine Goal for Corporate Funding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endParaRPr lang="en-US" altLang="en-US" sz="1600" b="0" kern="0" dirty="0" smtClean="0"/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Determine Corporate Target Criteria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Hold an “I Wish” Non-profit Program Brainstorming Session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Develop “Hot List” of Corporations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Initiate contact with Corporations, using personal </a:t>
            </a:r>
            <a:r>
              <a:rPr lang="en-US" altLang="en-US" sz="1600" b="0" kern="0" dirty="0"/>
              <a:t>c</a:t>
            </a:r>
            <a:r>
              <a:rPr lang="en-US" altLang="en-US" sz="1600" b="0" kern="0" dirty="0" smtClean="0"/>
              <a:t>onnection when possible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4860032" y="2924944"/>
            <a:ext cx="3888432" cy="50768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dirty="0">
                <a:latin typeface="Times New Roman" pitchFamily="18" charset="0"/>
              </a:rPr>
              <a:t>What is </a:t>
            </a:r>
            <a:r>
              <a:rPr lang="en-US" altLang="en-US" sz="1600" b="0" dirty="0" smtClean="0">
                <a:latin typeface="Times New Roman" pitchFamily="18" charset="0"/>
              </a:rPr>
              <a:t>our primary </a:t>
            </a:r>
            <a:r>
              <a:rPr lang="en-US" altLang="en-US" sz="1600" b="0" dirty="0">
                <a:latin typeface="Times New Roman" pitchFamily="18" charset="0"/>
              </a:rPr>
              <a:t>objective for </a:t>
            </a:r>
            <a:r>
              <a:rPr lang="en-US" altLang="en-US" sz="1600" b="0" dirty="0" smtClean="0">
                <a:latin typeface="Times New Roman" pitchFamily="18" charset="0"/>
              </a:rPr>
              <a:t>partnering: </a:t>
            </a:r>
          </a:p>
          <a:p>
            <a:pPr lvl="1">
              <a:spcBef>
                <a:spcPct val="50000"/>
              </a:spcBef>
            </a:pPr>
            <a:r>
              <a:rPr lang="en-US" altLang="en-US" sz="1400" b="0" dirty="0" smtClean="0">
                <a:latin typeface="Times New Roman" pitchFamily="18" charset="0"/>
              </a:rPr>
              <a:t>To </a:t>
            </a:r>
            <a:r>
              <a:rPr lang="en-US" altLang="en-US" sz="1400" b="0" dirty="0">
                <a:latin typeface="Times New Roman" pitchFamily="18" charset="0"/>
              </a:rPr>
              <a:t>further </a:t>
            </a:r>
            <a:r>
              <a:rPr lang="en-US" altLang="en-US" sz="1400" b="0" dirty="0" smtClean="0">
                <a:latin typeface="Times New Roman" pitchFamily="18" charset="0"/>
              </a:rPr>
              <a:t>mission </a:t>
            </a:r>
            <a:r>
              <a:rPr lang="en-US" altLang="en-US" sz="1400" b="0" dirty="0">
                <a:latin typeface="Times New Roman" pitchFamily="18" charset="0"/>
              </a:rPr>
              <a:t>and increase </a:t>
            </a:r>
            <a:r>
              <a:rPr lang="en-US" altLang="en-US" sz="1400" b="0" dirty="0" smtClean="0">
                <a:latin typeface="Times New Roman" pitchFamily="18" charset="0"/>
              </a:rPr>
              <a:t>awareness? </a:t>
            </a:r>
          </a:p>
          <a:p>
            <a:pPr lvl="1">
              <a:spcBef>
                <a:spcPct val="50000"/>
              </a:spcBef>
            </a:pPr>
            <a:r>
              <a:rPr lang="en-US" altLang="en-US" sz="1400" b="0" dirty="0" smtClean="0">
                <a:latin typeface="Times New Roman" pitchFamily="18" charset="0"/>
              </a:rPr>
              <a:t>To </a:t>
            </a:r>
            <a:r>
              <a:rPr lang="en-US" altLang="en-US" sz="1400" b="0" dirty="0">
                <a:latin typeface="Times New Roman" pitchFamily="18" charset="0"/>
              </a:rPr>
              <a:t>secure </a:t>
            </a:r>
            <a:r>
              <a:rPr lang="en-US" altLang="en-US" sz="1400" b="0" dirty="0" smtClean="0">
                <a:latin typeface="Times New Roman" pitchFamily="18" charset="0"/>
              </a:rPr>
              <a:t>funding? </a:t>
            </a:r>
          </a:p>
          <a:p>
            <a:pPr lvl="1">
              <a:spcBef>
                <a:spcPct val="50000"/>
              </a:spcBef>
            </a:pPr>
            <a:r>
              <a:rPr lang="en-US" altLang="en-US" sz="1400" b="0" dirty="0" smtClean="0">
                <a:latin typeface="Times New Roman" pitchFamily="18" charset="0"/>
              </a:rPr>
              <a:t>To employ our program participants? </a:t>
            </a:r>
          </a:p>
          <a:p>
            <a:pPr lvl="1">
              <a:spcBef>
                <a:spcPct val="50000"/>
              </a:spcBef>
            </a:pPr>
            <a:r>
              <a:rPr lang="en-US" altLang="en-US" sz="1400" b="0" dirty="0" smtClean="0">
                <a:latin typeface="Times New Roman" pitchFamily="18" charset="0"/>
              </a:rPr>
              <a:t>How much funding over what time frame? </a:t>
            </a:r>
          </a:p>
          <a:p>
            <a:pPr marL="0" indent="0">
              <a:spcBef>
                <a:spcPts val="2400"/>
              </a:spcBef>
              <a:buNone/>
            </a:pPr>
            <a:endParaRPr lang="en-US" altLang="en-US" sz="1400" b="0" kern="0" dirty="0" smtClean="0"/>
          </a:p>
        </p:txBody>
      </p: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3599892" y="3184475"/>
            <a:ext cx="816705" cy="460549"/>
          </a:xfrm>
          <a:prstGeom prst="rightArrow">
            <a:avLst>
              <a:gd name="adj1" fmla="val 50000"/>
              <a:gd name="adj2" fmla="val 84294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955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277D821-D606-402D-82F8-3BE6A474FE96}" type="slidenum">
              <a:rPr lang="en-US" altLang="en-US" smtClean="0"/>
              <a:pPr eaLnBrk="1" hangingPunct="1"/>
              <a:t>9</a:t>
            </a:fld>
            <a:endParaRPr lang="en-US" altLang="en-US" smtClean="0"/>
          </a:p>
        </p:txBody>
      </p:sp>
      <p:sp>
        <p:nvSpPr>
          <p:cNvPr id="3075" name="Line 6"/>
          <p:cNvSpPr>
            <a:spLocks noChangeShapeType="1"/>
          </p:cNvSpPr>
          <p:nvPr/>
        </p:nvSpPr>
        <p:spPr bwMode="auto">
          <a:xfrm>
            <a:off x="1663700" y="1503363"/>
            <a:ext cx="6648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title"/>
          </p:nvPr>
        </p:nvSpPr>
        <p:spPr>
          <a:xfrm>
            <a:off x="587375" y="76200"/>
            <a:ext cx="7969250" cy="1720850"/>
          </a:xfrm>
          <a:noFill/>
        </p:spPr>
        <p:txBody>
          <a:bodyPr lIns="84138" tIns="41275" rIns="84138" bIns="41275"/>
          <a:lstStyle/>
          <a:p>
            <a:pPr defTabSz="755650" eaLnBrk="1" hangingPunct="1"/>
            <a:r>
              <a:rPr lang="en-US" altLang="en-US" sz="2800" dirty="0" smtClean="0"/>
              <a:t>Partnership Identification and Approach</a:t>
            </a:r>
            <a:endParaRPr lang="en-US" altLang="en-US" sz="2800" dirty="0" smtClean="0"/>
          </a:p>
        </p:txBody>
      </p:sp>
      <p:sp>
        <p:nvSpPr>
          <p:cNvPr id="3078" name="Line 17"/>
          <p:cNvSpPr>
            <a:spLocks noChangeShapeType="1"/>
          </p:cNvSpPr>
          <p:nvPr/>
        </p:nvSpPr>
        <p:spPr bwMode="auto">
          <a:xfrm>
            <a:off x="685800" y="1503363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AutoShape 9"/>
          <p:cNvSpPr>
            <a:spLocks noChangeArrowheads="1"/>
          </p:cNvSpPr>
          <p:nvPr/>
        </p:nvSpPr>
        <p:spPr bwMode="auto">
          <a:xfrm>
            <a:off x="2074975" y="1628800"/>
            <a:ext cx="1632929" cy="1044116"/>
          </a:xfrm>
          <a:prstGeom prst="homePlate">
            <a:avLst>
              <a:gd name="adj" fmla="val 1859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" name="AutoShape 10"/>
          <p:cNvSpPr>
            <a:spLocks noChangeArrowheads="1"/>
          </p:cNvSpPr>
          <p:nvPr/>
        </p:nvSpPr>
        <p:spPr bwMode="auto">
          <a:xfrm>
            <a:off x="636856" y="1628800"/>
            <a:ext cx="1629432" cy="1044116"/>
          </a:xfrm>
          <a:prstGeom prst="homePlate">
            <a:avLst>
              <a:gd name="adj" fmla="val 1855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853647" y="1877278"/>
            <a:ext cx="111717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b="1" dirty="0" smtClean="0"/>
              <a:t>Asset and opportunity assessment</a:t>
            </a:r>
            <a:endParaRPr lang="en-US" altLang="en-US" sz="1200" b="1" dirty="0"/>
          </a:p>
        </p:txBody>
      </p:sp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2350207" y="1877290"/>
            <a:ext cx="1274524" cy="553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820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200" dirty="0" smtClean="0"/>
              <a:t>Partner identification and approach  </a:t>
            </a:r>
            <a:endParaRPr lang="en-US" altLang="en-US" sz="1200" b="1" dirty="0"/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647564" y="2888940"/>
            <a:ext cx="3204356" cy="50768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Determine Goal for Corporate Funding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endParaRPr lang="en-US" altLang="en-US" sz="1600" b="0" kern="0" dirty="0" smtClean="0"/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Determine Corporate Target Criteria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Hold an “I Wish” Non-profit Program Brainstorming Session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Develop “Hot List” of Corporations</a:t>
            </a:r>
          </a:p>
          <a:p>
            <a:pPr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en-US" altLang="en-US" sz="1600" b="0" kern="0" dirty="0" smtClean="0"/>
              <a:t>Initiate contact with Corporations, using personal </a:t>
            </a:r>
            <a:r>
              <a:rPr lang="en-US" altLang="en-US" sz="1600" b="0" kern="0" dirty="0"/>
              <a:t>c</a:t>
            </a:r>
            <a:r>
              <a:rPr lang="en-US" altLang="en-US" sz="1600" b="0" kern="0" dirty="0" smtClean="0"/>
              <a:t>onnection when possible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4463988" y="1916571"/>
            <a:ext cx="4392488" cy="50768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5000"/>
              </a:lnSpc>
              <a:spcBef>
                <a:spcPct val="50000"/>
              </a:spcBef>
              <a:buFont typeface="Wingdings" pitchFamily="2" charset="2"/>
              <a:buChar char="n"/>
            </a:pPr>
            <a:r>
              <a:rPr lang="en-US" altLang="en-US" sz="1400" b="0" dirty="0">
                <a:latin typeface="Times New Roman" pitchFamily="18" charset="0"/>
              </a:rPr>
              <a:t>Select a sub-group of corporations that fit </a:t>
            </a:r>
            <a:r>
              <a:rPr lang="en-US" altLang="en-US" sz="1400" b="0" dirty="0" smtClean="0">
                <a:latin typeface="Times New Roman" pitchFamily="18" charset="0"/>
              </a:rPr>
              <a:t>your objectives</a:t>
            </a:r>
            <a:endParaRPr lang="en-US" altLang="en-US" sz="1400" b="0" dirty="0">
              <a:latin typeface="Times New Roman" pitchFamily="18" charset="0"/>
            </a:endParaRPr>
          </a:p>
          <a:p>
            <a:pPr>
              <a:lnSpc>
                <a:spcPct val="95000"/>
              </a:lnSpc>
              <a:spcBef>
                <a:spcPct val="50000"/>
              </a:spcBef>
              <a:buFont typeface="Wingdings" pitchFamily="2" charset="2"/>
              <a:buChar char="n"/>
            </a:pPr>
            <a:r>
              <a:rPr lang="en-US" altLang="en-US" sz="1400" b="0" dirty="0">
                <a:latin typeface="Times New Roman" pitchFamily="18" charset="0"/>
              </a:rPr>
              <a:t>Sample criteria to evaluate corporations:   </a:t>
            </a:r>
          </a:p>
          <a:p>
            <a:pPr lvl="1">
              <a:lnSpc>
                <a:spcPct val="95000"/>
              </a:lnSpc>
              <a:spcBef>
                <a:spcPct val="50000"/>
              </a:spcBef>
            </a:pPr>
            <a:r>
              <a:rPr lang="en-US" altLang="en-US" sz="1400" b="0" dirty="0" smtClean="0">
                <a:latin typeface="Times New Roman" pitchFamily="18" charset="0"/>
              </a:rPr>
              <a:t>National/Local Reach</a:t>
            </a:r>
          </a:p>
          <a:p>
            <a:pPr lvl="1">
              <a:lnSpc>
                <a:spcPct val="95000"/>
              </a:lnSpc>
              <a:spcBef>
                <a:spcPct val="50000"/>
              </a:spcBef>
            </a:pPr>
            <a:r>
              <a:rPr lang="en-US" altLang="en-US" sz="1400" b="0" dirty="0" smtClean="0">
                <a:latin typeface="Times New Roman" pitchFamily="18" charset="0"/>
              </a:rPr>
              <a:t>Corporate </a:t>
            </a:r>
            <a:r>
              <a:rPr lang="en-US" altLang="en-US" sz="1400" b="0" dirty="0">
                <a:latin typeface="Times New Roman" pitchFamily="18" charset="0"/>
              </a:rPr>
              <a:t>Incentive: </a:t>
            </a:r>
            <a:r>
              <a:rPr lang="en-US" altLang="en-US" sz="1400" b="0" dirty="0" smtClean="0">
                <a:latin typeface="Times New Roman" pitchFamily="18" charset="0"/>
              </a:rPr>
              <a:t>What </a:t>
            </a:r>
            <a:r>
              <a:rPr lang="en-US" altLang="en-US" sz="1400" b="0" dirty="0">
                <a:latin typeface="Times New Roman" pitchFamily="18" charset="0"/>
              </a:rPr>
              <a:t>is the corporation’s incentive to </a:t>
            </a:r>
            <a:r>
              <a:rPr lang="en-US" altLang="en-US" sz="1400" b="0" dirty="0" smtClean="0">
                <a:latin typeface="Times New Roman" pitchFamily="18" charset="0"/>
              </a:rPr>
              <a:t>partner? Does </a:t>
            </a:r>
            <a:r>
              <a:rPr lang="en-US" altLang="en-US" sz="1400" b="0" dirty="0">
                <a:latin typeface="Times New Roman" pitchFamily="18" charset="0"/>
              </a:rPr>
              <a:t>it need to fit the corporation’s customers, employees or stated mission? </a:t>
            </a:r>
          </a:p>
          <a:p>
            <a:pPr lvl="1" algn="just">
              <a:lnSpc>
                <a:spcPct val="95000"/>
              </a:lnSpc>
              <a:spcBef>
                <a:spcPct val="50000"/>
              </a:spcBef>
            </a:pPr>
            <a:r>
              <a:rPr lang="en-US" altLang="en-US" sz="1400" b="0" dirty="0">
                <a:latin typeface="Times New Roman" pitchFamily="18" charset="0"/>
              </a:rPr>
              <a:t>Firm Reputation:  Does the corporation’s reputation present the best fit for </a:t>
            </a:r>
            <a:r>
              <a:rPr lang="en-US" altLang="en-US" sz="1400" b="0" dirty="0" smtClean="0">
                <a:latin typeface="Times New Roman" pitchFamily="18" charset="0"/>
              </a:rPr>
              <a:t>us? Does </a:t>
            </a:r>
            <a:r>
              <a:rPr lang="en-US" altLang="en-US" sz="1400" b="0" dirty="0">
                <a:latin typeface="Times New Roman" pitchFamily="18" charset="0"/>
              </a:rPr>
              <a:t>it espouse values that are compatible with </a:t>
            </a:r>
            <a:r>
              <a:rPr lang="en-US" altLang="en-US" sz="1400" b="0" dirty="0" smtClean="0">
                <a:latin typeface="Times New Roman" pitchFamily="18" charset="0"/>
              </a:rPr>
              <a:t>our mission</a:t>
            </a:r>
            <a:r>
              <a:rPr lang="en-US" altLang="en-US" sz="1400" b="0" dirty="0">
                <a:latin typeface="Times New Roman" pitchFamily="18" charset="0"/>
              </a:rPr>
              <a:t>?</a:t>
            </a:r>
          </a:p>
          <a:p>
            <a:pPr lvl="1" algn="just">
              <a:lnSpc>
                <a:spcPct val="95000"/>
              </a:lnSpc>
              <a:spcBef>
                <a:spcPct val="50000"/>
              </a:spcBef>
            </a:pPr>
            <a:r>
              <a:rPr lang="en-US" altLang="en-US" sz="1400" b="0" dirty="0">
                <a:latin typeface="Times New Roman" pitchFamily="18" charset="0"/>
              </a:rPr>
              <a:t>Media Presence</a:t>
            </a:r>
            <a:r>
              <a:rPr lang="en-US" altLang="en-US" sz="1400" b="0" dirty="0" smtClean="0">
                <a:latin typeface="Times New Roman" pitchFamily="18" charset="0"/>
              </a:rPr>
              <a:t>: </a:t>
            </a:r>
            <a:r>
              <a:rPr lang="en-US" altLang="en-US" sz="1400" b="0" dirty="0">
                <a:latin typeface="Times New Roman" pitchFamily="18" charset="0"/>
              </a:rPr>
              <a:t>Does it need to have a media presence for it to be able to spread </a:t>
            </a:r>
            <a:r>
              <a:rPr lang="en-US" altLang="en-US" sz="1400" b="0" dirty="0" smtClean="0">
                <a:latin typeface="Times New Roman" pitchFamily="18" charset="0"/>
              </a:rPr>
              <a:t>our mission</a:t>
            </a:r>
            <a:r>
              <a:rPr lang="en-US" altLang="en-US" sz="1400" b="0" dirty="0">
                <a:latin typeface="Times New Roman" pitchFamily="18" charset="0"/>
              </a:rPr>
              <a:t>? </a:t>
            </a:r>
          </a:p>
          <a:p>
            <a:pPr lvl="1" algn="just">
              <a:lnSpc>
                <a:spcPct val="95000"/>
              </a:lnSpc>
              <a:spcBef>
                <a:spcPct val="50000"/>
              </a:spcBef>
            </a:pPr>
            <a:r>
              <a:rPr lang="en-US" altLang="en-US" sz="1400" b="0" dirty="0">
                <a:latin typeface="Times New Roman" pitchFamily="18" charset="0"/>
              </a:rPr>
              <a:t>Type of </a:t>
            </a:r>
            <a:r>
              <a:rPr lang="en-US" altLang="en-US" sz="1400" b="0" dirty="0" smtClean="0">
                <a:latin typeface="Times New Roman" pitchFamily="18" charset="0"/>
              </a:rPr>
              <a:t>Funding: </a:t>
            </a:r>
            <a:r>
              <a:rPr lang="en-US" altLang="en-US" sz="1400" b="0" dirty="0">
                <a:latin typeface="Times New Roman" pitchFamily="18" charset="0"/>
              </a:rPr>
              <a:t>What forms of </a:t>
            </a:r>
            <a:r>
              <a:rPr lang="en-US" altLang="en-US" sz="1400" b="0" dirty="0" smtClean="0">
                <a:latin typeface="Times New Roman" pitchFamily="18" charset="0"/>
              </a:rPr>
              <a:t>funding might the corporation </a:t>
            </a:r>
            <a:r>
              <a:rPr lang="en-US" altLang="en-US" sz="1400" b="0" dirty="0">
                <a:latin typeface="Times New Roman" pitchFamily="18" charset="0"/>
              </a:rPr>
              <a:t>be willing to </a:t>
            </a:r>
            <a:r>
              <a:rPr lang="en-US" altLang="en-US" sz="1400" b="0" dirty="0" smtClean="0">
                <a:latin typeface="Times New Roman" pitchFamily="18" charset="0"/>
              </a:rPr>
              <a:t>commit to? </a:t>
            </a:r>
          </a:p>
          <a:p>
            <a:pPr lvl="1" algn="just">
              <a:lnSpc>
                <a:spcPct val="95000"/>
              </a:lnSpc>
              <a:spcBef>
                <a:spcPct val="50000"/>
              </a:spcBef>
            </a:pPr>
            <a:r>
              <a:rPr lang="en-US" altLang="en-US" sz="1400" b="0" dirty="0" smtClean="0">
                <a:latin typeface="Times New Roman" pitchFamily="18" charset="0"/>
              </a:rPr>
              <a:t>Internal Sponsor: Is </a:t>
            </a:r>
            <a:r>
              <a:rPr lang="en-US" altLang="en-US" sz="1400" b="0" dirty="0">
                <a:latin typeface="Times New Roman" pitchFamily="18" charset="0"/>
              </a:rPr>
              <a:t>there someone influential in the corporation who will support the </a:t>
            </a:r>
            <a:r>
              <a:rPr lang="en-US" altLang="en-US" sz="1400" b="0" dirty="0" smtClean="0">
                <a:latin typeface="Times New Roman" pitchFamily="18" charset="0"/>
              </a:rPr>
              <a:t>relationship? </a:t>
            </a:r>
            <a:endParaRPr lang="en-US" altLang="en-US" sz="1400" b="0" dirty="0">
              <a:latin typeface="Times New Roman" pitchFamily="18" charset="0"/>
            </a:endParaRPr>
          </a:p>
          <a:p>
            <a:pPr marL="0" indent="0">
              <a:spcBef>
                <a:spcPts val="2400"/>
              </a:spcBef>
              <a:buNone/>
            </a:pPr>
            <a:endParaRPr lang="en-US" altLang="en-US" sz="1400" b="0" kern="0" dirty="0" smtClean="0"/>
          </a:p>
        </p:txBody>
      </p: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3599892" y="3868551"/>
            <a:ext cx="816705" cy="460549"/>
          </a:xfrm>
          <a:prstGeom prst="rightArrow">
            <a:avLst>
              <a:gd name="adj1" fmla="val 50000"/>
              <a:gd name="adj2" fmla="val 84294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8214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LEFT" val="330.25"/>
  <p:tag name="ORIGTOP" val="197.375"/>
  <p:tag name="ORIGHEIGHT" val="30.25"/>
  <p:tag name="ORIGWIDTH" val="238.6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55237</TotalTime>
  <Words>739</Words>
  <Application>Microsoft Office PowerPoint</Application>
  <PresentationFormat>On-screen Show (4:3)</PresentationFormat>
  <Paragraphs>136</Paragraphs>
  <Slides>10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Default Design</vt:lpstr>
      <vt:lpstr>Microsoft Word 97 - 2003 Document</vt:lpstr>
      <vt:lpstr>Creating Mutually Beneficial  Nonprofit-Corporate Partnerships</vt:lpstr>
      <vt:lpstr>Goals For Today’s Workshop </vt:lpstr>
      <vt:lpstr>What is a Partnership - Definition</vt:lpstr>
      <vt:lpstr>Benefits of a Partnership </vt:lpstr>
      <vt:lpstr>Partnership Building Process</vt:lpstr>
      <vt:lpstr>PowerPoint Presentation</vt:lpstr>
      <vt:lpstr>PowerPoint Presentation</vt:lpstr>
      <vt:lpstr>Partnership Identification and Approach</vt:lpstr>
      <vt:lpstr>Partnership Identification and Approach</vt:lpstr>
      <vt:lpstr>Partnership Identification and Approach</vt:lpstr>
    </vt:vector>
  </TitlesOfParts>
  <Company>Share Our Strength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Pursuing WBUR “The Connection” Cafe</dc:title>
  <dc:creator>Sarah Perry</dc:creator>
  <cp:lastModifiedBy>Sarah Perry</cp:lastModifiedBy>
  <cp:revision>1263</cp:revision>
  <cp:lastPrinted>2014-10-29T13:31:26Z</cp:lastPrinted>
  <dcterms:created xsi:type="dcterms:W3CDTF">1997-12-21T18:08:02Z</dcterms:created>
  <dcterms:modified xsi:type="dcterms:W3CDTF">2014-10-29T14:47:48Z</dcterms:modified>
</cp:coreProperties>
</file>