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layout2.xml" ContentType="application/vnd.openxmlformats-officedocument.drawingml.diagramLayout+xml"/>
  <Override PartName="/ppt/notesSlides/notesSlide11.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468" r:id="rId3"/>
    <p:sldId id="460" r:id="rId4"/>
    <p:sldId id="462" r:id="rId5"/>
    <p:sldId id="472" r:id="rId6"/>
    <p:sldId id="464" r:id="rId7"/>
    <p:sldId id="466" r:id="rId8"/>
    <p:sldId id="469" r:id="rId9"/>
    <p:sldId id="473" r:id="rId10"/>
    <p:sldId id="471" r:id="rId11"/>
    <p:sldId id="474" r:id="rId1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rathama Nabi" initials="pkn" lastIdx="3" clrIdx="0"/>
  <p:cmAuthor id="1" name="Stephen Pratt" initials=""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400080"/>
    <a:srgbClr val="000000"/>
    <a:srgbClr val="686E1B"/>
    <a:srgbClr val="E18729"/>
    <a:srgbClr val="EEECE1"/>
    <a:srgbClr val="A4A832"/>
    <a:srgbClr val="E2E779"/>
    <a:srgbClr val="00334D"/>
    <a:srgbClr val="4E4574"/>
    <a:srgbClr val="002437"/>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66" autoAdjust="0"/>
    <p:restoredTop sz="80108" autoAdjust="0"/>
  </p:normalViewPr>
  <p:slideViewPr>
    <p:cSldViewPr snapToGrid="0" snapToObjects="1">
      <p:cViewPr varScale="1">
        <p:scale>
          <a:sx n="58" d="100"/>
          <a:sy n="58" d="100"/>
        </p:scale>
        <p:origin x="-1224" y="-78"/>
      </p:cViewPr>
      <p:guideLst>
        <p:guide orient="horz" pos="2160"/>
        <p:guide pos="2880"/>
      </p:guideLst>
    </p:cSldViewPr>
  </p:slideViewPr>
  <p:notesTextViewPr>
    <p:cViewPr>
      <p:scale>
        <a:sx n="100" d="100"/>
        <a:sy n="100" d="100"/>
      </p:scale>
      <p:origin x="0" y="0"/>
    </p:cViewPr>
  </p:notesTextViewPr>
  <p:sorterViewPr>
    <p:cViewPr>
      <p:scale>
        <a:sx n="76" d="100"/>
        <a:sy n="7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BB14BB-9A8B-47AD-A7D5-263A672BDDED}" type="doc">
      <dgm:prSet loTypeId="urn:microsoft.com/office/officeart/2005/8/layout/venn1" loCatId="relationship" qsTypeId="urn:microsoft.com/office/officeart/2005/8/quickstyle/simple1" qsCatId="simple" csTypeId="urn:microsoft.com/office/officeart/2005/8/colors/accent1_2" csCatId="accent1" phldr="1"/>
      <dgm:spPr/>
    </dgm:pt>
    <dgm:pt modelId="{81FC0A53-BA41-4E66-8AD2-7D5A14FCB3A3}">
      <dgm:prSet phldrT="[Text]" custT="1"/>
      <dgm:spPr/>
      <dgm:t>
        <a:bodyPr/>
        <a:lstStyle/>
        <a:p>
          <a:r>
            <a:rPr lang="en-US" sz="2600" dirty="0" smtClean="0"/>
            <a:t>Financial Sustainability</a:t>
          </a:r>
          <a:endParaRPr lang="en-US" sz="2600" dirty="0"/>
        </a:p>
      </dgm:t>
    </dgm:pt>
    <dgm:pt modelId="{5320FDF6-8510-4189-89A1-7031208DB0F1}" type="parTrans" cxnId="{3AFA749E-25AB-4AA8-A256-35C5859389A9}">
      <dgm:prSet/>
      <dgm:spPr/>
      <dgm:t>
        <a:bodyPr/>
        <a:lstStyle/>
        <a:p>
          <a:endParaRPr lang="en-US"/>
        </a:p>
      </dgm:t>
    </dgm:pt>
    <dgm:pt modelId="{9D213B47-5BE5-40DC-A2BF-32269CE88EBD}" type="sibTrans" cxnId="{3AFA749E-25AB-4AA8-A256-35C5859389A9}">
      <dgm:prSet/>
      <dgm:spPr/>
      <dgm:t>
        <a:bodyPr/>
        <a:lstStyle/>
        <a:p>
          <a:endParaRPr lang="en-US"/>
        </a:p>
      </dgm:t>
    </dgm:pt>
    <dgm:pt modelId="{891FD78A-FDED-4804-9EA5-91AFC4F1C200}">
      <dgm:prSet phldrT="[Text]" custT="1"/>
      <dgm:spPr/>
      <dgm:t>
        <a:bodyPr/>
        <a:lstStyle/>
        <a:p>
          <a:r>
            <a:rPr lang="en-US" sz="2600" dirty="0" smtClean="0"/>
            <a:t>Performance Measurement</a:t>
          </a:r>
          <a:endParaRPr lang="en-US" sz="2600" dirty="0"/>
        </a:p>
      </dgm:t>
    </dgm:pt>
    <dgm:pt modelId="{12179064-571A-4E52-9811-993FB5DDEFE4}" type="parTrans" cxnId="{7FD55A67-2355-4E00-9394-7DE3ADF7B9C5}">
      <dgm:prSet/>
      <dgm:spPr/>
      <dgm:t>
        <a:bodyPr/>
        <a:lstStyle/>
        <a:p>
          <a:endParaRPr lang="en-US"/>
        </a:p>
      </dgm:t>
    </dgm:pt>
    <dgm:pt modelId="{9E9EF60F-F24A-4D16-9A25-BF766B0BA616}" type="sibTrans" cxnId="{7FD55A67-2355-4E00-9394-7DE3ADF7B9C5}">
      <dgm:prSet/>
      <dgm:spPr/>
      <dgm:t>
        <a:bodyPr/>
        <a:lstStyle/>
        <a:p>
          <a:endParaRPr lang="en-US"/>
        </a:p>
      </dgm:t>
    </dgm:pt>
    <dgm:pt modelId="{4588558C-F39C-4051-8937-9E2B6A9A2092}" type="pres">
      <dgm:prSet presAssocID="{17BB14BB-9A8B-47AD-A7D5-263A672BDDED}" presName="compositeShape" presStyleCnt="0">
        <dgm:presLayoutVars>
          <dgm:chMax val="7"/>
          <dgm:dir/>
          <dgm:resizeHandles val="exact"/>
        </dgm:presLayoutVars>
      </dgm:prSet>
      <dgm:spPr/>
    </dgm:pt>
    <dgm:pt modelId="{74CAB396-71F7-4222-B41A-3695E9ABACDC}" type="pres">
      <dgm:prSet presAssocID="{81FC0A53-BA41-4E66-8AD2-7D5A14FCB3A3}" presName="circ1" presStyleLbl="vennNode1" presStyleIdx="0" presStyleCnt="2" custLinFactNeighborX="6400"/>
      <dgm:spPr/>
      <dgm:t>
        <a:bodyPr/>
        <a:lstStyle/>
        <a:p>
          <a:endParaRPr lang="en-US"/>
        </a:p>
      </dgm:t>
    </dgm:pt>
    <dgm:pt modelId="{01B75F54-2C17-4E49-A233-A2522C891BF3}" type="pres">
      <dgm:prSet presAssocID="{81FC0A53-BA41-4E66-8AD2-7D5A14FCB3A3}" presName="circ1Tx" presStyleLbl="revTx" presStyleIdx="0" presStyleCnt="0">
        <dgm:presLayoutVars>
          <dgm:chMax val="0"/>
          <dgm:chPref val="0"/>
          <dgm:bulletEnabled val="1"/>
        </dgm:presLayoutVars>
      </dgm:prSet>
      <dgm:spPr/>
      <dgm:t>
        <a:bodyPr/>
        <a:lstStyle/>
        <a:p>
          <a:endParaRPr lang="en-US"/>
        </a:p>
      </dgm:t>
    </dgm:pt>
    <dgm:pt modelId="{BBA4191B-8F6B-45A8-BE3F-3F7CB93C5E80}" type="pres">
      <dgm:prSet presAssocID="{891FD78A-FDED-4804-9EA5-91AFC4F1C200}" presName="circ2" presStyleLbl="vennNode1" presStyleIdx="1" presStyleCnt="2" custLinFactNeighborX="-4000"/>
      <dgm:spPr/>
      <dgm:t>
        <a:bodyPr/>
        <a:lstStyle/>
        <a:p>
          <a:endParaRPr lang="en-US"/>
        </a:p>
      </dgm:t>
    </dgm:pt>
    <dgm:pt modelId="{1A090F20-A262-462D-9A7D-1F3087A92459}" type="pres">
      <dgm:prSet presAssocID="{891FD78A-FDED-4804-9EA5-91AFC4F1C200}" presName="circ2Tx" presStyleLbl="revTx" presStyleIdx="0" presStyleCnt="0">
        <dgm:presLayoutVars>
          <dgm:chMax val="0"/>
          <dgm:chPref val="0"/>
          <dgm:bulletEnabled val="1"/>
        </dgm:presLayoutVars>
      </dgm:prSet>
      <dgm:spPr/>
      <dgm:t>
        <a:bodyPr/>
        <a:lstStyle/>
        <a:p>
          <a:endParaRPr lang="en-US"/>
        </a:p>
      </dgm:t>
    </dgm:pt>
  </dgm:ptLst>
  <dgm:cxnLst>
    <dgm:cxn modelId="{FE93B0EF-61D9-4960-A8C4-9BB4CF18D187}" type="presOf" srcId="{81FC0A53-BA41-4E66-8AD2-7D5A14FCB3A3}" destId="{74CAB396-71F7-4222-B41A-3695E9ABACDC}" srcOrd="0" destOrd="0" presId="urn:microsoft.com/office/officeart/2005/8/layout/venn1"/>
    <dgm:cxn modelId="{6DE19C9F-F084-48B4-A221-770F8C2F62E6}" type="presOf" srcId="{891FD78A-FDED-4804-9EA5-91AFC4F1C200}" destId="{BBA4191B-8F6B-45A8-BE3F-3F7CB93C5E80}" srcOrd="0" destOrd="0" presId="urn:microsoft.com/office/officeart/2005/8/layout/venn1"/>
    <dgm:cxn modelId="{A7CF8268-FBED-4022-B3E8-7F1094C53073}" type="presOf" srcId="{17BB14BB-9A8B-47AD-A7D5-263A672BDDED}" destId="{4588558C-F39C-4051-8937-9E2B6A9A2092}" srcOrd="0" destOrd="0" presId="urn:microsoft.com/office/officeart/2005/8/layout/venn1"/>
    <dgm:cxn modelId="{7FD55A67-2355-4E00-9394-7DE3ADF7B9C5}" srcId="{17BB14BB-9A8B-47AD-A7D5-263A672BDDED}" destId="{891FD78A-FDED-4804-9EA5-91AFC4F1C200}" srcOrd="1" destOrd="0" parTransId="{12179064-571A-4E52-9811-993FB5DDEFE4}" sibTransId="{9E9EF60F-F24A-4D16-9A25-BF766B0BA616}"/>
    <dgm:cxn modelId="{83F52141-B5CF-42E7-8566-1FF157ED3E88}" type="presOf" srcId="{81FC0A53-BA41-4E66-8AD2-7D5A14FCB3A3}" destId="{01B75F54-2C17-4E49-A233-A2522C891BF3}" srcOrd="1" destOrd="0" presId="urn:microsoft.com/office/officeart/2005/8/layout/venn1"/>
    <dgm:cxn modelId="{3AFA749E-25AB-4AA8-A256-35C5859389A9}" srcId="{17BB14BB-9A8B-47AD-A7D5-263A672BDDED}" destId="{81FC0A53-BA41-4E66-8AD2-7D5A14FCB3A3}" srcOrd="0" destOrd="0" parTransId="{5320FDF6-8510-4189-89A1-7031208DB0F1}" sibTransId="{9D213B47-5BE5-40DC-A2BF-32269CE88EBD}"/>
    <dgm:cxn modelId="{3DBFD866-35E9-43DC-A736-ACA9E7AC032A}" type="presOf" srcId="{891FD78A-FDED-4804-9EA5-91AFC4F1C200}" destId="{1A090F20-A262-462D-9A7D-1F3087A92459}" srcOrd="1" destOrd="0" presId="urn:microsoft.com/office/officeart/2005/8/layout/venn1"/>
    <dgm:cxn modelId="{C2387DFC-2188-4E84-A2C7-58E4BE981860}" type="presParOf" srcId="{4588558C-F39C-4051-8937-9E2B6A9A2092}" destId="{74CAB396-71F7-4222-B41A-3695E9ABACDC}" srcOrd="0" destOrd="0" presId="urn:microsoft.com/office/officeart/2005/8/layout/venn1"/>
    <dgm:cxn modelId="{54B31099-2C0B-4062-A06A-848E05A9DFF6}" type="presParOf" srcId="{4588558C-F39C-4051-8937-9E2B6A9A2092}" destId="{01B75F54-2C17-4E49-A233-A2522C891BF3}" srcOrd="1" destOrd="0" presId="urn:microsoft.com/office/officeart/2005/8/layout/venn1"/>
    <dgm:cxn modelId="{263A0A1F-9DB7-4BBD-ACA5-0C1C6C277048}" type="presParOf" srcId="{4588558C-F39C-4051-8937-9E2B6A9A2092}" destId="{BBA4191B-8F6B-45A8-BE3F-3F7CB93C5E80}" srcOrd="2" destOrd="0" presId="urn:microsoft.com/office/officeart/2005/8/layout/venn1"/>
    <dgm:cxn modelId="{77A74754-A142-487A-B3D0-E6C965725C8E}" type="presParOf" srcId="{4588558C-F39C-4051-8937-9E2B6A9A2092}" destId="{1A090F20-A262-462D-9A7D-1F3087A92459}" srcOrd="3" destOrd="0" presId="urn:microsoft.com/office/officeart/2005/8/layout/ven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BB14BB-9A8B-47AD-A7D5-263A672BDDED}" type="doc">
      <dgm:prSet loTypeId="urn:microsoft.com/office/officeart/2005/8/layout/venn1" loCatId="relationship" qsTypeId="urn:microsoft.com/office/officeart/2005/8/quickstyle/simple1" qsCatId="simple" csTypeId="urn:microsoft.com/office/officeart/2005/8/colors/accent1_2" csCatId="accent1" phldr="1"/>
      <dgm:spPr/>
    </dgm:pt>
    <dgm:pt modelId="{81FC0A53-BA41-4E66-8AD2-7D5A14FCB3A3}">
      <dgm:prSet phldrT="[Text]" custT="1"/>
      <dgm:spPr/>
      <dgm:t>
        <a:bodyPr/>
        <a:lstStyle/>
        <a:p>
          <a:r>
            <a:rPr lang="en-US" sz="2600" dirty="0" smtClean="0"/>
            <a:t>Financial Sustainability</a:t>
          </a:r>
          <a:endParaRPr lang="en-US" sz="2600" dirty="0"/>
        </a:p>
      </dgm:t>
    </dgm:pt>
    <dgm:pt modelId="{5320FDF6-8510-4189-89A1-7031208DB0F1}" type="parTrans" cxnId="{3AFA749E-25AB-4AA8-A256-35C5859389A9}">
      <dgm:prSet/>
      <dgm:spPr/>
      <dgm:t>
        <a:bodyPr/>
        <a:lstStyle/>
        <a:p>
          <a:endParaRPr lang="en-US"/>
        </a:p>
      </dgm:t>
    </dgm:pt>
    <dgm:pt modelId="{9D213B47-5BE5-40DC-A2BF-32269CE88EBD}" type="sibTrans" cxnId="{3AFA749E-25AB-4AA8-A256-35C5859389A9}">
      <dgm:prSet/>
      <dgm:spPr/>
      <dgm:t>
        <a:bodyPr/>
        <a:lstStyle/>
        <a:p>
          <a:endParaRPr lang="en-US"/>
        </a:p>
      </dgm:t>
    </dgm:pt>
    <dgm:pt modelId="{891FD78A-FDED-4804-9EA5-91AFC4F1C200}">
      <dgm:prSet phldrT="[Text]" custT="1"/>
      <dgm:spPr/>
      <dgm:t>
        <a:bodyPr/>
        <a:lstStyle/>
        <a:p>
          <a:r>
            <a:rPr lang="en-US" sz="2600" dirty="0" smtClean="0"/>
            <a:t>Performance Measurement</a:t>
          </a:r>
          <a:endParaRPr lang="en-US" sz="2600" dirty="0"/>
        </a:p>
      </dgm:t>
    </dgm:pt>
    <dgm:pt modelId="{12179064-571A-4E52-9811-993FB5DDEFE4}" type="parTrans" cxnId="{7FD55A67-2355-4E00-9394-7DE3ADF7B9C5}">
      <dgm:prSet/>
      <dgm:spPr/>
      <dgm:t>
        <a:bodyPr/>
        <a:lstStyle/>
        <a:p>
          <a:endParaRPr lang="en-US"/>
        </a:p>
      </dgm:t>
    </dgm:pt>
    <dgm:pt modelId="{9E9EF60F-F24A-4D16-9A25-BF766B0BA616}" type="sibTrans" cxnId="{7FD55A67-2355-4E00-9394-7DE3ADF7B9C5}">
      <dgm:prSet/>
      <dgm:spPr/>
      <dgm:t>
        <a:bodyPr/>
        <a:lstStyle/>
        <a:p>
          <a:endParaRPr lang="en-US"/>
        </a:p>
      </dgm:t>
    </dgm:pt>
    <dgm:pt modelId="{4588558C-F39C-4051-8937-9E2B6A9A2092}" type="pres">
      <dgm:prSet presAssocID="{17BB14BB-9A8B-47AD-A7D5-263A672BDDED}" presName="compositeShape" presStyleCnt="0">
        <dgm:presLayoutVars>
          <dgm:chMax val="7"/>
          <dgm:dir/>
          <dgm:resizeHandles val="exact"/>
        </dgm:presLayoutVars>
      </dgm:prSet>
      <dgm:spPr/>
    </dgm:pt>
    <dgm:pt modelId="{74CAB396-71F7-4222-B41A-3695E9ABACDC}" type="pres">
      <dgm:prSet presAssocID="{81FC0A53-BA41-4E66-8AD2-7D5A14FCB3A3}" presName="circ1" presStyleLbl="vennNode1" presStyleIdx="0" presStyleCnt="2" custLinFactNeighborX="6400"/>
      <dgm:spPr/>
      <dgm:t>
        <a:bodyPr/>
        <a:lstStyle/>
        <a:p>
          <a:endParaRPr lang="en-US"/>
        </a:p>
      </dgm:t>
    </dgm:pt>
    <dgm:pt modelId="{01B75F54-2C17-4E49-A233-A2522C891BF3}" type="pres">
      <dgm:prSet presAssocID="{81FC0A53-BA41-4E66-8AD2-7D5A14FCB3A3}" presName="circ1Tx" presStyleLbl="revTx" presStyleIdx="0" presStyleCnt="0">
        <dgm:presLayoutVars>
          <dgm:chMax val="0"/>
          <dgm:chPref val="0"/>
          <dgm:bulletEnabled val="1"/>
        </dgm:presLayoutVars>
      </dgm:prSet>
      <dgm:spPr/>
      <dgm:t>
        <a:bodyPr/>
        <a:lstStyle/>
        <a:p>
          <a:endParaRPr lang="en-US"/>
        </a:p>
      </dgm:t>
    </dgm:pt>
    <dgm:pt modelId="{BBA4191B-8F6B-45A8-BE3F-3F7CB93C5E80}" type="pres">
      <dgm:prSet presAssocID="{891FD78A-FDED-4804-9EA5-91AFC4F1C200}" presName="circ2" presStyleLbl="vennNode1" presStyleIdx="1" presStyleCnt="2" custLinFactNeighborX="-4000"/>
      <dgm:spPr/>
      <dgm:t>
        <a:bodyPr/>
        <a:lstStyle/>
        <a:p>
          <a:endParaRPr lang="en-US"/>
        </a:p>
      </dgm:t>
    </dgm:pt>
    <dgm:pt modelId="{1A090F20-A262-462D-9A7D-1F3087A92459}" type="pres">
      <dgm:prSet presAssocID="{891FD78A-FDED-4804-9EA5-91AFC4F1C200}" presName="circ2Tx" presStyleLbl="revTx" presStyleIdx="0" presStyleCnt="0">
        <dgm:presLayoutVars>
          <dgm:chMax val="0"/>
          <dgm:chPref val="0"/>
          <dgm:bulletEnabled val="1"/>
        </dgm:presLayoutVars>
      </dgm:prSet>
      <dgm:spPr/>
      <dgm:t>
        <a:bodyPr/>
        <a:lstStyle/>
        <a:p>
          <a:endParaRPr lang="en-US"/>
        </a:p>
      </dgm:t>
    </dgm:pt>
  </dgm:ptLst>
  <dgm:cxnLst>
    <dgm:cxn modelId="{6F3442E1-BE18-48D4-806F-20BED481BAE5}" type="presOf" srcId="{81FC0A53-BA41-4E66-8AD2-7D5A14FCB3A3}" destId="{01B75F54-2C17-4E49-A233-A2522C891BF3}" srcOrd="1" destOrd="0" presId="urn:microsoft.com/office/officeart/2005/8/layout/venn1"/>
    <dgm:cxn modelId="{1C3120D1-DA5F-4708-8006-4D81DDAC5D81}" type="presOf" srcId="{891FD78A-FDED-4804-9EA5-91AFC4F1C200}" destId="{1A090F20-A262-462D-9A7D-1F3087A92459}" srcOrd="1" destOrd="0" presId="urn:microsoft.com/office/officeart/2005/8/layout/venn1"/>
    <dgm:cxn modelId="{23AA3DFC-487B-45A0-8941-4B626B3939EF}" type="presOf" srcId="{81FC0A53-BA41-4E66-8AD2-7D5A14FCB3A3}" destId="{74CAB396-71F7-4222-B41A-3695E9ABACDC}" srcOrd="0" destOrd="0" presId="urn:microsoft.com/office/officeart/2005/8/layout/venn1"/>
    <dgm:cxn modelId="{7FD55A67-2355-4E00-9394-7DE3ADF7B9C5}" srcId="{17BB14BB-9A8B-47AD-A7D5-263A672BDDED}" destId="{891FD78A-FDED-4804-9EA5-91AFC4F1C200}" srcOrd="1" destOrd="0" parTransId="{12179064-571A-4E52-9811-993FB5DDEFE4}" sibTransId="{9E9EF60F-F24A-4D16-9A25-BF766B0BA616}"/>
    <dgm:cxn modelId="{F4135EDD-1B8C-4D58-A7C9-2791F6CB08CD}" type="presOf" srcId="{17BB14BB-9A8B-47AD-A7D5-263A672BDDED}" destId="{4588558C-F39C-4051-8937-9E2B6A9A2092}" srcOrd="0" destOrd="0" presId="urn:microsoft.com/office/officeart/2005/8/layout/venn1"/>
    <dgm:cxn modelId="{08F00B19-7D07-4E84-99EF-9F684C24A929}" type="presOf" srcId="{891FD78A-FDED-4804-9EA5-91AFC4F1C200}" destId="{BBA4191B-8F6B-45A8-BE3F-3F7CB93C5E80}" srcOrd="0" destOrd="0" presId="urn:microsoft.com/office/officeart/2005/8/layout/venn1"/>
    <dgm:cxn modelId="{3AFA749E-25AB-4AA8-A256-35C5859389A9}" srcId="{17BB14BB-9A8B-47AD-A7D5-263A672BDDED}" destId="{81FC0A53-BA41-4E66-8AD2-7D5A14FCB3A3}" srcOrd="0" destOrd="0" parTransId="{5320FDF6-8510-4189-89A1-7031208DB0F1}" sibTransId="{9D213B47-5BE5-40DC-A2BF-32269CE88EBD}"/>
    <dgm:cxn modelId="{25175732-666D-452C-8D15-BA1DE520287C}" type="presParOf" srcId="{4588558C-F39C-4051-8937-9E2B6A9A2092}" destId="{74CAB396-71F7-4222-B41A-3695E9ABACDC}" srcOrd="0" destOrd="0" presId="urn:microsoft.com/office/officeart/2005/8/layout/venn1"/>
    <dgm:cxn modelId="{02A7DF19-E273-4E40-A25F-2819E1BDBD9A}" type="presParOf" srcId="{4588558C-F39C-4051-8937-9E2B6A9A2092}" destId="{01B75F54-2C17-4E49-A233-A2522C891BF3}" srcOrd="1" destOrd="0" presId="urn:microsoft.com/office/officeart/2005/8/layout/venn1"/>
    <dgm:cxn modelId="{84B4C80C-81E9-468A-B1B5-3D6F06C26A1E}" type="presParOf" srcId="{4588558C-F39C-4051-8937-9E2B6A9A2092}" destId="{BBA4191B-8F6B-45A8-BE3F-3F7CB93C5E80}" srcOrd="2" destOrd="0" presId="urn:microsoft.com/office/officeart/2005/8/layout/venn1"/>
    <dgm:cxn modelId="{3592224A-6396-4C3A-B732-D96BCA525925}" type="presParOf" srcId="{4588558C-F39C-4051-8937-9E2B6A9A2092}" destId="{1A090F20-A262-462D-9A7D-1F3087A92459}" srcOrd="3" destOrd="0" presId="urn:microsoft.com/office/officeart/2005/8/layout/ven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4CAB396-71F7-4222-B41A-3695E9ABACDC}">
      <dsp:nvSpPr>
        <dsp:cNvPr id="0" name=""/>
        <dsp:cNvSpPr/>
      </dsp:nvSpPr>
      <dsp:spPr>
        <a:xfrm>
          <a:off x="426322" y="275890"/>
          <a:ext cx="4078060" cy="407806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r>
            <a:rPr lang="en-US" sz="2600" kern="1200" dirty="0" smtClean="0"/>
            <a:t>Financial Sustainability</a:t>
          </a:r>
          <a:endParaRPr lang="en-US" sz="2600" kern="1200" dirty="0"/>
        </a:p>
      </dsp:txBody>
      <dsp:txXfrm>
        <a:off x="995781" y="756781"/>
        <a:ext cx="2351314" cy="3116278"/>
      </dsp:txXfrm>
    </dsp:sp>
    <dsp:sp modelId="{BBA4191B-8F6B-45A8-BE3F-3F7CB93C5E80}">
      <dsp:nvSpPr>
        <dsp:cNvPr id="0" name=""/>
        <dsp:cNvSpPr/>
      </dsp:nvSpPr>
      <dsp:spPr>
        <a:xfrm>
          <a:off x="2941347" y="275890"/>
          <a:ext cx="4078060" cy="407806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r>
            <a:rPr lang="en-US" sz="2600" kern="1200" dirty="0" smtClean="0"/>
            <a:t>Performance Measurement</a:t>
          </a:r>
          <a:endParaRPr lang="en-US" sz="2600" kern="1200" dirty="0"/>
        </a:p>
      </dsp:txBody>
      <dsp:txXfrm>
        <a:off x="4098634" y="756781"/>
        <a:ext cx="2351314" cy="311627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4CAB396-71F7-4222-B41A-3695E9ABACDC}">
      <dsp:nvSpPr>
        <dsp:cNvPr id="0" name=""/>
        <dsp:cNvSpPr/>
      </dsp:nvSpPr>
      <dsp:spPr>
        <a:xfrm>
          <a:off x="426322" y="275890"/>
          <a:ext cx="4078060" cy="407806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r>
            <a:rPr lang="en-US" sz="2600" kern="1200" dirty="0" smtClean="0"/>
            <a:t>Financial Sustainability</a:t>
          </a:r>
          <a:endParaRPr lang="en-US" sz="2600" kern="1200" dirty="0"/>
        </a:p>
      </dsp:txBody>
      <dsp:txXfrm>
        <a:off x="995781" y="756781"/>
        <a:ext cx="2351314" cy="3116278"/>
      </dsp:txXfrm>
    </dsp:sp>
    <dsp:sp modelId="{BBA4191B-8F6B-45A8-BE3F-3F7CB93C5E80}">
      <dsp:nvSpPr>
        <dsp:cNvPr id="0" name=""/>
        <dsp:cNvSpPr/>
      </dsp:nvSpPr>
      <dsp:spPr>
        <a:xfrm>
          <a:off x="2941347" y="275890"/>
          <a:ext cx="4078060" cy="407806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r>
            <a:rPr lang="en-US" sz="2600" kern="1200" dirty="0" smtClean="0"/>
            <a:t>Performance Measurement</a:t>
          </a:r>
          <a:endParaRPr lang="en-US" sz="2600" kern="1200" dirty="0"/>
        </a:p>
      </dsp:txBody>
      <dsp:txXfrm>
        <a:off x="4098634" y="756781"/>
        <a:ext cx="2351314" cy="3116278"/>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2" tIns="46586" rIns="93172" bIns="46586" rtlCol="0"/>
          <a:lstStyle>
            <a:lvl1pPr algn="r">
              <a:defRPr sz="1300"/>
            </a:lvl1pPr>
          </a:lstStyle>
          <a:p>
            <a:fld id="{EBD89350-5795-2945-89C7-21CBBDB2B4A4}" type="datetimeFigureOut">
              <a:rPr lang="en-US" smtClean="0"/>
              <a:pPr/>
              <a:t>10/29/2014</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6" rIns="93172" bIns="4658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300"/>
            </a:lvl1pPr>
          </a:lstStyle>
          <a:p>
            <a:fld id="{57B8B523-5249-FF4F-88B4-2EEB462FAE99}" type="slidenum">
              <a:rPr lang="en-US" smtClean="0"/>
              <a:pPr/>
              <a:t>‹#›</a:t>
            </a:fld>
            <a:endParaRPr lang="en-US"/>
          </a:p>
        </p:txBody>
      </p:sp>
    </p:spTree>
    <p:extLst>
      <p:ext uri="{BB962C8B-B14F-4D97-AF65-F5344CB8AC3E}">
        <p14:creationId xmlns="" xmlns:p14="http://schemas.microsoft.com/office/powerpoint/2010/main" val="378061925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Go around and get sense</a:t>
            </a:r>
            <a:r>
              <a:rPr lang="en-US" b="0" baseline="0" dirty="0" smtClean="0"/>
              <a:t> of who is in the room.  See funders </a:t>
            </a:r>
            <a:r>
              <a:rPr lang="en-US" b="0" baseline="0" dirty="0" err="1" smtClean="0"/>
              <a:t>vs</a:t>
            </a:r>
            <a:r>
              <a:rPr lang="en-US" b="0" baseline="0" dirty="0" smtClean="0"/>
              <a:t> programs and also life outcomes</a:t>
            </a:r>
            <a:endParaRPr lang="en-US" b="0" dirty="0" smtClean="0"/>
          </a:p>
          <a:p>
            <a:pPr marL="165261" indent="-165261" defTabSz="440695">
              <a:buFont typeface="Arial"/>
              <a:buChar char="•"/>
              <a:defRPr/>
            </a:pPr>
            <a:endParaRPr lang="en-US" dirty="0"/>
          </a:p>
        </p:txBody>
      </p:sp>
      <p:sp>
        <p:nvSpPr>
          <p:cNvPr id="4" name="Slide Number Placeholder 3"/>
          <p:cNvSpPr>
            <a:spLocks noGrp="1"/>
          </p:cNvSpPr>
          <p:nvPr>
            <p:ph type="sldNum" sz="quarter" idx="10"/>
          </p:nvPr>
        </p:nvSpPr>
        <p:spPr/>
        <p:txBody>
          <a:bodyPr/>
          <a:lstStyle/>
          <a:p>
            <a:fld id="{57B8B523-5249-FF4F-88B4-2EEB462FAE99}" type="slidenum">
              <a:rPr lang="en-US" smtClean="0"/>
              <a:pPr/>
              <a:t>1</a:t>
            </a:fld>
            <a:endParaRPr lang="en-US"/>
          </a:p>
        </p:txBody>
      </p:sp>
    </p:spTree>
    <p:extLst>
      <p:ext uri="{BB962C8B-B14F-4D97-AF65-F5344CB8AC3E}">
        <p14:creationId xmlns="" xmlns:p14="http://schemas.microsoft.com/office/powerpoint/2010/main" val="37834017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5261" indent="-165261"/>
            <a:r>
              <a:rPr lang="en-US" u="none" dirty="0" smtClean="0"/>
              <a:t>When</a:t>
            </a:r>
            <a:r>
              <a:rPr lang="en-US" u="none" baseline="0" dirty="0" smtClean="0"/>
              <a:t> </a:t>
            </a:r>
            <a:r>
              <a:rPr lang="en-US" u="none" baseline="0" dirty="0" err="1" smtClean="0"/>
              <a:t>relevent</a:t>
            </a:r>
            <a:r>
              <a:rPr lang="en-US" u="none" baseline="0" dirty="0" smtClean="0"/>
              <a:t> bring up best practice to improve life outcomes</a:t>
            </a:r>
          </a:p>
          <a:p>
            <a:pPr marL="165261" indent="-165261"/>
            <a:r>
              <a:rPr lang="en-US" u="none" baseline="0" dirty="0" smtClean="0"/>
              <a:t>Measurement systems for continuous improvement</a:t>
            </a:r>
            <a:endParaRPr lang="en-US" u="none" dirty="0"/>
          </a:p>
        </p:txBody>
      </p:sp>
      <p:sp>
        <p:nvSpPr>
          <p:cNvPr id="4" name="Slide Number Placeholder 3"/>
          <p:cNvSpPr>
            <a:spLocks noGrp="1"/>
          </p:cNvSpPr>
          <p:nvPr>
            <p:ph type="sldNum" sz="quarter" idx="10"/>
          </p:nvPr>
        </p:nvSpPr>
        <p:spPr/>
        <p:txBody>
          <a:bodyPr/>
          <a:lstStyle/>
          <a:p>
            <a:fld id="{57B8B523-5249-FF4F-88B4-2EEB462FAE99}" type="slidenum">
              <a:rPr lang="en-US" smtClean="0"/>
              <a:pPr/>
              <a:t>10</a:t>
            </a:fld>
            <a:endParaRPr lang="en-US"/>
          </a:p>
        </p:txBody>
      </p:sp>
    </p:spTree>
    <p:extLst>
      <p:ext uri="{BB962C8B-B14F-4D97-AF65-F5344CB8AC3E}">
        <p14:creationId xmlns="" xmlns:p14="http://schemas.microsoft.com/office/powerpoint/2010/main" val="7303182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5261" indent="-165261"/>
            <a:r>
              <a:rPr lang="en-US" u="none" dirty="0" smtClean="0"/>
              <a:t>I</a:t>
            </a:r>
            <a:r>
              <a:rPr lang="en-US" u="none" baseline="0" dirty="0" smtClean="0"/>
              <a:t> want to know, which would you choose reliable revenue and poor results or excellent results and wondering where next dollar is coming from?</a:t>
            </a:r>
          </a:p>
          <a:p>
            <a:pPr marL="165261" indent="-165261"/>
            <a:r>
              <a:rPr lang="en-US" u="none" baseline="0" dirty="0" smtClean="0"/>
              <a:t>Unpredictable</a:t>
            </a:r>
          </a:p>
          <a:p>
            <a:pPr marL="165261" indent="-165261"/>
            <a:r>
              <a:rPr lang="en-US" u="none" baseline="0" dirty="0" smtClean="0"/>
              <a:t>Performance does not follow money</a:t>
            </a:r>
          </a:p>
          <a:p>
            <a:pPr marL="165261" indent="-165261"/>
            <a:r>
              <a:rPr lang="en-US" u="none" baseline="0" dirty="0" smtClean="0"/>
              <a:t>Short Term</a:t>
            </a:r>
          </a:p>
          <a:p>
            <a:pPr marL="165261" indent="-165261"/>
            <a:r>
              <a:rPr lang="en-US" u="none" dirty="0" smtClean="0"/>
              <a:t>Restricted</a:t>
            </a:r>
          </a:p>
          <a:p>
            <a:pPr marL="165261" indent="-165261"/>
            <a:r>
              <a:rPr lang="en-US" u="none" dirty="0" smtClean="0"/>
              <a:t>Assumption</a:t>
            </a:r>
            <a:r>
              <a:rPr lang="en-US" u="none" baseline="0" dirty="0" smtClean="0"/>
              <a:t> there is a path</a:t>
            </a:r>
          </a:p>
          <a:p>
            <a:pPr marL="165261" indent="-165261"/>
            <a:r>
              <a:rPr lang="en-US" u="none" baseline="0" dirty="0" smtClean="0"/>
              <a:t>Government cant keep what don’t use</a:t>
            </a:r>
            <a:endParaRPr lang="en-US" u="none" dirty="0"/>
          </a:p>
        </p:txBody>
      </p:sp>
      <p:sp>
        <p:nvSpPr>
          <p:cNvPr id="4" name="Slide Number Placeholder 3"/>
          <p:cNvSpPr>
            <a:spLocks noGrp="1"/>
          </p:cNvSpPr>
          <p:nvPr>
            <p:ph type="sldNum" sz="quarter" idx="10"/>
          </p:nvPr>
        </p:nvSpPr>
        <p:spPr/>
        <p:txBody>
          <a:bodyPr/>
          <a:lstStyle/>
          <a:p>
            <a:fld id="{57B8B523-5249-FF4F-88B4-2EEB462FAE99}" type="slidenum">
              <a:rPr lang="en-US" smtClean="0"/>
              <a:pPr/>
              <a:t>11</a:t>
            </a:fld>
            <a:endParaRPr lang="en-US"/>
          </a:p>
        </p:txBody>
      </p:sp>
    </p:spTree>
    <p:extLst>
      <p:ext uri="{BB962C8B-B14F-4D97-AF65-F5344CB8AC3E}">
        <p14:creationId xmlns="" xmlns:p14="http://schemas.microsoft.com/office/powerpoint/2010/main" val="730318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5261" indent="-165261"/>
            <a:r>
              <a:rPr lang="en-US" u="none" dirty="0" smtClean="0"/>
              <a:t>I</a:t>
            </a:r>
            <a:r>
              <a:rPr lang="en-US" u="none" baseline="0" dirty="0" smtClean="0"/>
              <a:t> want to know, which would you choose reliable revenue and poor results or excellent results and wondering where next dollar is coming from?</a:t>
            </a:r>
          </a:p>
          <a:p>
            <a:pPr marL="165261" indent="-165261"/>
            <a:r>
              <a:rPr lang="en-US" u="none" baseline="0" dirty="0" smtClean="0"/>
              <a:t>Unpredictable</a:t>
            </a:r>
          </a:p>
          <a:p>
            <a:pPr marL="165261" indent="-165261"/>
            <a:r>
              <a:rPr lang="en-US" u="none" baseline="0" dirty="0" smtClean="0"/>
              <a:t>Performance does not follow money</a:t>
            </a:r>
          </a:p>
          <a:p>
            <a:pPr marL="165261" indent="-165261"/>
            <a:r>
              <a:rPr lang="en-US" u="none" baseline="0" dirty="0" smtClean="0"/>
              <a:t>Short Term</a:t>
            </a:r>
          </a:p>
          <a:p>
            <a:pPr marL="165261" indent="-165261"/>
            <a:r>
              <a:rPr lang="en-US" u="none" dirty="0" smtClean="0"/>
              <a:t>Restricted</a:t>
            </a:r>
          </a:p>
          <a:p>
            <a:pPr marL="165261" indent="-165261"/>
            <a:r>
              <a:rPr lang="en-US" u="none" dirty="0" smtClean="0"/>
              <a:t>Assumption</a:t>
            </a:r>
            <a:r>
              <a:rPr lang="en-US" u="none" baseline="0" dirty="0" smtClean="0"/>
              <a:t> there is a path</a:t>
            </a:r>
          </a:p>
          <a:p>
            <a:pPr marL="165261" indent="-165261"/>
            <a:r>
              <a:rPr lang="en-US" u="none" baseline="0" dirty="0" smtClean="0"/>
              <a:t>Government cant keep what don’t use</a:t>
            </a:r>
            <a:endParaRPr lang="en-US" u="none" dirty="0"/>
          </a:p>
        </p:txBody>
      </p:sp>
      <p:sp>
        <p:nvSpPr>
          <p:cNvPr id="4" name="Slide Number Placeholder 3"/>
          <p:cNvSpPr>
            <a:spLocks noGrp="1"/>
          </p:cNvSpPr>
          <p:nvPr>
            <p:ph type="sldNum" sz="quarter" idx="10"/>
          </p:nvPr>
        </p:nvSpPr>
        <p:spPr/>
        <p:txBody>
          <a:bodyPr/>
          <a:lstStyle/>
          <a:p>
            <a:fld id="{57B8B523-5249-FF4F-88B4-2EEB462FAE99}" type="slidenum">
              <a:rPr lang="en-US" smtClean="0"/>
              <a:pPr/>
              <a:t>2</a:t>
            </a:fld>
            <a:endParaRPr lang="en-US"/>
          </a:p>
        </p:txBody>
      </p:sp>
    </p:spTree>
    <p:extLst>
      <p:ext uri="{BB962C8B-B14F-4D97-AF65-F5344CB8AC3E}">
        <p14:creationId xmlns="" xmlns:p14="http://schemas.microsoft.com/office/powerpoint/2010/main" val="730318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Andrew</a:t>
            </a:r>
          </a:p>
          <a:p>
            <a:endParaRPr lang="en-US" dirty="0" smtClean="0"/>
          </a:p>
        </p:txBody>
      </p:sp>
      <p:sp>
        <p:nvSpPr>
          <p:cNvPr id="4" name="Slide Number Placeholder 3"/>
          <p:cNvSpPr>
            <a:spLocks noGrp="1"/>
          </p:cNvSpPr>
          <p:nvPr>
            <p:ph type="sldNum" sz="quarter" idx="10"/>
          </p:nvPr>
        </p:nvSpPr>
        <p:spPr/>
        <p:txBody>
          <a:bodyPr/>
          <a:lstStyle/>
          <a:p>
            <a:fld id="{0ADC906F-DED4-41E3-8F5D-66201195FA40}" type="slidenum">
              <a:rPr lang="en-US" smtClean="0"/>
              <a:pPr/>
              <a:t>3</a:t>
            </a:fld>
            <a:endParaRPr lang="en-US"/>
          </a:p>
        </p:txBody>
      </p:sp>
    </p:spTree>
    <p:extLst>
      <p:ext uri="{BB962C8B-B14F-4D97-AF65-F5344CB8AC3E}">
        <p14:creationId xmlns="" xmlns:p14="http://schemas.microsoft.com/office/powerpoint/2010/main" val="2541248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5261" indent="-165261"/>
            <a:r>
              <a:rPr lang="en-US" u="none" dirty="0" smtClean="0"/>
              <a:t>Andrew</a:t>
            </a:r>
            <a:endParaRPr lang="en-US" u="none" dirty="0"/>
          </a:p>
        </p:txBody>
      </p:sp>
      <p:sp>
        <p:nvSpPr>
          <p:cNvPr id="4" name="Slide Number Placeholder 3"/>
          <p:cNvSpPr>
            <a:spLocks noGrp="1"/>
          </p:cNvSpPr>
          <p:nvPr>
            <p:ph type="sldNum" sz="quarter" idx="10"/>
          </p:nvPr>
        </p:nvSpPr>
        <p:spPr/>
        <p:txBody>
          <a:bodyPr/>
          <a:lstStyle/>
          <a:p>
            <a:fld id="{57B8B523-5249-FF4F-88B4-2EEB462FAE99}" type="slidenum">
              <a:rPr lang="en-US" smtClean="0"/>
              <a:pPr/>
              <a:t>4</a:t>
            </a:fld>
            <a:endParaRPr lang="en-US"/>
          </a:p>
        </p:txBody>
      </p:sp>
    </p:spTree>
    <p:extLst>
      <p:ext uri="{BB962C8B-B14F-4D97-AF65-F5344CB8AC3E}">
        <p14:creationId xmlns="" xmlns:p14="http://schemas.microsoft.com/office/powerpoint/2010/main" val="730318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5261" indent="-165261"/>
            <a:r>
              <a:rPr lang="en-US" u="none" dirty="0" smtClean="0"/>
              <a:t>Move from </a:t>
            </a:r>
            <a:r>
              <a:rPr lang="en-US" u="none" baseline="0" dirty="0" smtClean="0"/>
              <a:t>transactional to partnership that links these two</a:t>
            </a:r>
            <a:endParaRPr lang="en-US" u="none" dirty="0"/>
          </a:p>
        </p:txBody>
      </p:sp>
      <p:sp>
        <p:nvSpPr>
          <p:cNvPr id="4" name="Slide Number Placeholder 3"/>
          <p:cNvSpPr>
            <a:spLocks noGrp="1"/>
          </p:cNvSpPr>
          <p:nvPr>
            <p:ph type="sldNum" sz="quarter" idx="10"/>
          </p:nvPr>
        </p:nvSpPr>
        <p:spPr/>
        <p:txBody>
          <a:bodyPr/>
          <a:lstStyle/>
          <a:p>
            <a:fld id="{57B8B523-5249-FF4F-88B4-2EEB462FAE99}" type="slidenum">
              <a:rPr lang="en-US" smtClean="0"/>
              <a:pPr/>
              <a:t>5</a:t>
            </a:fld>
            <a:endParaRPr lang="en-US"/>
          </a:p>
        </p:txBody>
      </p:sp>
    </p:spTree>
    <p:extLst>
      <p:ext uri="{BB962C8B-B14F-4D97-AF65-F5344CB8AC3E}">
        <p14:creationId xmlns="" xmlns:p14="http://schemas.microsoft.com/office/powerpoint/2010/main" val="730318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5261" indent="-165261"/>
            <a:endParaRPr lang="en-US" u="none" dirty="0"/>
          </a:p>
        </p:txBody>
      </p:sp>
      <p:sp>
        <p:nvSpPr>
          <p:cNvPr id="4" name="Slide Number Placeholder 3"/>
          <p:cNvSpPr>
            <a:spLocks noGrp="1"/>
          </p:cNvSpPr>
          <p:nvPr>
            <p:ph type="sldNum" sz="quarter" idx="10"/>
          </p:nvPr>
        </p:nvSpPr>
        <p:spPr/>
        <p:txBody>
          <a:bodyPr/>
          <a:lstStyle/>
          <a:p>
            <a:fld id="{57B8B523-5249-FF4F-88B4-2EEB462FAE99}" type="slidenum">
              <a:rPr lang="en-US" smtClean="0"/>
              <a:pPr/>
              <a:t>6</a:t>
            </a:fld>
            <a:endParaRPr lang="en-US"/>
          </a:p>
        </p:txBody>
      </p:sp>
    </p:spTree>
    <p:extLst>
      <p:ext uri="{BB962C8B-B14F-4D97-AF65-F5344CB8AC3E}">
        <p14:creationId xmlns="" xmlns:p14="http://schemas.microsoft.com/office/powerpoint/2010/main" val="730318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5261" indent="-165261"/>
            <a:r>
              <a:rPr lang="en-US" u="none" dirty="0" smtClean="0"/>
              <a:t>Andrew</a:t>
            </a:r>
            <a:endParaRPr lang="en-US" u="none" dirty="0"/>
          </a:p>
        </p:txBody>
      </p:sp>
      <p:sp>
        <p:nvSpPr>
          <p:cNvPr id="4" name="Slide Number Placeholder 3"/>
          <p:cNvSpPr>
            <a:spLocks noGrp="1"/>
          </p:cNvSpPr>
          <p:nvPr>
            <p:ph type="sldNum" sz="quarter" idx="10"/>
          </p:nvPr>
        </p:nvSpPr>
        <p:spPr/>
        <p:txBody>
          <a:bodyPr/>
          <a:lstStyle/>
          <a:p>
            <a:fld id="{57B8B523-5249-FF4F-88B4-2EEB462FAE99}" type="slidenum">
              <a:rPr lang="en-US" smtClean="0"/>
              <a:pPr/>
              <a:t>7</a:t>
            </a:fld>
            <a:endParaRPr lang="en-US"/>
          </a:p>
        </p:txBody>
      </p:sp>
    </p:spTree>
    <p:extLst>
      <p:ext uri="{BB962C8B-B14F-4D97-AF65-F5344CB8AC3E}">
        <p14:creationId xmlns="" xmlns:p14="http://schemas.microsoft.com/office/powerpoint/2010/main" val="730318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5261" indent="-165261"/>
            <a:r>
              <a:rPr lang="en-US" u="none" dirty="0" smtClean="0"/>
              <a:t>Andrew</a:t>
            </a:r>
            <a:endParaRPr lang="en-US" u="none" dirty="0"/>
          </a:p>
        </p:txBody>
      </p:sp>
      <p:sp>
        <p:nvSpPr>
          <p:cNvPr id="4" name="Slide Number Placeholder 3"/>
          <p:cNvSpPr>
            <a:spLocks noGrp="1"/>
          </p:cNvSpPr>
          <p:nvPr>
            <p:ph type="sldNum" sz="quarter" idx="10"/>
          </p:nvPr>
        </p:nvSpPr>
        <p:spPr/>
        <p:txBody>
          <a:bodyPr/>
          <a:lstStyle/>
          <a:p>
            <a:fld id="{57B8B523-5249-FF4F-88B4-2EEB462FAE99}" type="slidenum">
              <a:rPr lang="en-US" smtClean="0"/>
              <a:pPr/>
              <a:t>8</a:t>
            </a:fld>
            <a:endParaRPr lang="en-US"/>
          </a:p>
        </p:txBody>
      </p:sp>
    </p:spTree>
    <p:extLst>
      <p:ext uri="{BB962C8B-B14F-4D97-AF65-F5344CB8AC3E}">
        <p14:creationId xmlns="" xmlns:p14="http://schemas.microsoft.com/office/powerpoint/2010/main" val="7303182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5261" indent="-165261"/>
            <a:r>
              <a:rPr lang="en-US" u="none" dirty="0" smtClean="0"/>
              <a:t>Not</a:t>
            </a:r>
            <a:r>
              <a:rPr lang="en-US" u="none" baseline="0" dirty="0" smtClean="0"/>
              <a:t> transactional – how do we get here – break out at tables and discuss – what can I do to drive greater partnership to invest in sustainability</a:t>
            </a:r>
            <a:endParaRPr lang="en-US" u="none" dirty="0"/>
          </a:p>
        </p:txBody>
      </p:sp>
      <p:sp>
        <p:nvSpPr>
          <p:cNvPr id="4" name="Slide Number Placeholder 3"/>
          <p:cNvSpPr>
            <a:spLocks noGrp="1"/>
          </p:cNvSpPr>
          <p:nvPr>
            <p:ph type="sldNum" sz="quarter" idx="10"/>
          </p:nvPr>
        </p:nvSpPr>
        <p:spPr/>
        <p:txBody>
          <a:bodyPr/>
          <a:lstStyle/>
          <a:p>
            <a:fld id="{57B8B523-5249-FF4F-88B4-2EEB462FAE99}" type="slidenum">
              <a:rPr lang="en-US" smtClean="0"/>
              <a:pPr/>
              <a:t>9</a:t>
            </a:fld>
            <a:endParaRPr lang="en-US"/>
          </a:p>
        </p:txBody>
      </p:sp>
    </p:spTree>
    <p:extLst>
      <p:ext uri="{BB962C8B-B14F-4D97-AF65-F5344CB8AC3E}">
        <p14:creationId xmlns="" xmlns:p14="http://schemas.microsoft.com/office/powerpoint/2010/main" val="7303182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descr="120228_rootcause_webinar_ppt_chapterstart2.jpg"/>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938985"/>
            <a:ext cx="7772400" cy="773429"/>
          </a:xfrm>
        </p:spPr>
        <p:txBody>
          <a:bodyPr>
            <a:normAutofit/>
          </a:bodyPr>
          <a:lstStyle>
            <a:lvl1pPr algn="r">
              <a:defRPr sz="3500">
                <a:latin typeface="Rockwell"/>
                <a:cs typeface="Rockwe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763270"/>
            <a:ext cx="7772400" cy="1227331"/>
          </a:xfrm>
        </p:spPr>
        <p:txBody>
          <a:bodyPr>
            <a:normAutofit/>
          </a:bodyPr>
          <a:lstStyle>
            <a:lvl1pPr marL="0" indent="0" algn="r">
              <a:buNone/>
              <a:defRPr sz="2500" cap="all">
                <a:solidFill>
                  <a:srgbClr val="848C1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8" name="Picture 7" descr="120424_rootcause_logo_trans.png"/>
          <p:cNvPicPr>
            <a:picLocks noChangeAspect="1"/>
          </p:cNvPicPr>
          <p:nvPr userDrawn="1"/>
        </p:nvPicPr>
        <p:blipFill>
          <a:blip r:embed="rId3"/>
          <a:stretch>
            <a:fillRect/>
          </a:stretch>
        </p:blipFill>
        <p:spPr>
          <a:xfrm>
            <a:off x="6172200" y="2214431"/>
            <a:ext cx="2286000" cy="527538"/>
          </a:xfrm>
          <a:prstGeom prst="rect">
            <a:avLst/>
          </a:prstGeom>
        </p:spPr>
      </p:pic>
      <p:sp>
        <p:nvSpPr>
          <p:cNvPr id="10" name="Text Placeholder 9"/>
          <p:cNvSpPr>
            <a:spLocks noGrp="1"/>
          </p:cNvSpPr>
          <p:nvPr>
            <p:ph type="body" sz="quarter" idx="10" hasCustomPrompt="1"/>
          </p:nvPr>
        </p:nvSpPr>
        <p:spPr>
          <a:xfrm>
            <a:off x="685800" y="6159498"/>
            <a:ext cx="3082925" cy="447675"/>
          </a:xfrm>
        </p:spPr>
        <p:txBody>
          <a:bodyPr>
            <a:normAutofit/>
          </a:bodyPr>
          <a:lstStyle>
            <a:lvl1pPr>
              <a:buFontTx/>
              <a:buNone/>
              <a:defRPr sz="1600" baseline="0">
                <a:solidFill>
                  <a:schemeClr val="bg1"/>
                </a:solidFill>
              </a:defRPr>
            </a:lvl1pPr>
          </a:lstStyle>
          <a:p>
            <a:pPr lvl="0"/>
            <a:r>
              <a:rPr lang="en-US" sz="1600" dirty="0" smtClean="0"/>
              <a:t>April 24, 2012</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C408E119-9B81-AB41-BD51-B48E525E5806}"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C408E119-9B81-AB41-BD51-B48E525E5806}" type="slidenum">
              <a:rPr lang="en-US" smtClean="0"/>
              <a:pPr/>
              <a:t>‹#›</a:t>
            </a:fld>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978CCC4-B4BC-4C96-A7AA-83922F920768}" type="datetimeFigureOut">
              <a:rPr lang="en-US" smtClean="0"/>
              <a:pPr/>
              <a:t>10/29/2014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4DE703BD-2C42-4318-B6E7-21DFC751B08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5B2DBC92-8069-4D57-9323-73B2AB477816}" type="slidenum">
              <a:rPr lang="en-US" smtClean="0"/>
              <a:pPr/>
              <a:t>‹#›</a:t>
            </a:fld>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C408E119-9B81-AB41-BD51-B48E525E5806}" type="slidenum">
              <a:rPr lang="en-US" smtClean="0"/>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C408E119-9B81-AB41-BD51-B48E525E5806}"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C408E119-9B81-AB41-BD51-B48E525E5806}"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C408E119-9B81-AB41-BD51-B48E525E5806}"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C408E119-9B81-AB41-BD51-B48E525E5806}"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C408E119-9B81-AB41-BD51-B48E525E5806}"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C408E119-9B81-AB41-BD51-B48E525E5806}"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120424_rootcause_planningengagement_template2.jpg"/>
          <p:cNvPicPr>
            <a:picLocks noChangeAspect="1"/>
          </p:cNvPicPr>
          <p:nvPr/>
        </p:nvPicPr>
        <p:blipFill>
          <a:blip r:embed="rId14"/>
          <a:stretch>
            <a:fillRect/>
          </a:stretch>
        </p:blipFill>
        <p:spPr>
          <a:xfrm>
            <a:off x="0" y="5862574"/>
            <a:ext cx="9144000" cy="987552"/>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08E119-9B81-AB41-BD51-B48E525E5806}" type="slidenum">
              <a:rPr lang="en-US" smtClean="0"/>
              <a:pPr/>
              <a:t>‹#›</a:t>
            </a:fld>
            <a:endParaRPr lang="en-US" dirty="0"/>
          </a:p>
        </p:txBody>
      </p:sp>
      <p:sp>
        <p:nvSpPr>
          <p:cNvPr id="9" name="TextBox 8"/>
          <p:cNvSpPr txBox="1"/>
          <p:nvPr/>
        </p:nvSpPr>
        <p:spPr>
          <a:xfrm>
            <a:off x="457200" y="6475413"/>
            <a:ext cx="1524000" cy="246062"/>
          </a:xfrm>
          <a:prstGeom prst="rect">
            <a:avLst/>
          </a:prstGeom>
          <a:noFill/>
        </p:spPr>
        <p:txBody>
          <a:bodyPr>
            <a:spAutoFit/>
          </a:bodyPr>
          <a:lstStyle/>
          <a:p>
            <a:r>
              <a:rPr lang="en-US" sz="1000" dirty="0">
                <a:solidFill>
                  <a:srgbClr val="7F7F7F"/>
                </a:solidFill>
                <a:cs typeface="Arial" charset="0"/>
              </a:rPr>
              <a:t>© </a:t>
            </a:r>
            <a:r>
              <a:rPr lang="en-US" sz="1000" dirty="0" smtClean="0">
                <a:solidFill>
                  <a:srgbClr val="7F7F7F"/>
                </a:solidFill>
                <a:cs typeface="Arial" charset="0"/>
              </a:rPr>
              <a:t>2014 </a:t>
            </a:r>
            <a:r>
              <a:rPr lang="en-US" sz="1000" dirty="0">
                <a:solidFill>
                  <a:srgbClr val="7F7F7F"/>
                </a:solidFill>
                <a:cs typeface="Arial" charset="0"/>
              </a:rPr>
              <a:t>by Root Cause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fade/>
  </p:transition>
  <p:hf hdr="0" ftr="0" dt="0"/>
  <p:txStyles>
    <p:titleStyle>
      <a:lvl1pPr algn="l" defTabSz="457200" rtl="0" eaLnBrk="1" latinLnBrk="0" hangingPunct="1">
        <a:spcBef>
          <a:spcPct val="0"/>
        </a:spcBef>
        <a:buNone/>
        <a:defRPr sz="4000" kern="1200">
          <a:solidFill>
            <a:srgbClr val="687117"/>
          </a:solidFill>
          <a:latin typeface="+mj-lt"/>
          <a:ea typeface="+mj-ea"/>
          <a:cs typeface="+mj-cs"/>
        </a:defRPr>
      </a:lvl1pPr>
    </p:titleStyle>
    <p:bodyStyle>
      <a:lvl1pPr marL="342900" indent="-342900" algn="l" defTabSz="457200" rtl="0" eaLnBrk="1" latinLnBrk="0" hangingPunct="1">
        <a:spcBef>
          <a:spcPts val="1200"/>
        </a:spcBef>
        <a:buClr>
          <a:srgbClr val="687117"/>
        </a:buClr>
        <a:buSzPct val="80000"/>
        <a:buFont typeface="Lucida Grande"/>
        <a:buChar char="►"/>
        <a:defRPr sz="23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www.rootcause.org/client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91946" y="6140581"/>
            <a:ext cx="3082925" cy="447675"/>
          </a:xfrm>
        </p:spPr>
        <p:txBody>
          <a:bodyPr>
            <a:noAutofit/>
          </a:bodyPr>
          <a:lstStyle/>
          <a:p>
            <a:pPr>
              <a:lnSpc>
                <a:spcPct val="120000"/>
              </a:lnSpc>
              <a:spcBef>
                <a:spcPts val="0"/>
              </a:spcBef>
            </a:pPr>
            <a:r>
              <a:rPr lang="en-US" sz="1400" dirty="0" smtClean="0"/>
              <a:t>July 23</a:t>
            </a:r>
            <a:r>
              <a:rPr lang="en-US" sz="1400" baseline="30000" dirty="0" smtClean="0"/>
              <a:t>rd</a:t>
            </a:r>
            <a:r>
              <a:rPr lang="en-US" sz="1400" dirty="0" smtClean="0"/>
              <a:t>, 2014</a:t>
            </a:r>
            <a:endParaRPr lang="en-US" sz="1400" dirty="0"/>
          </a:p>
        </p:txBody>
      </p:sp>
      <p:sp>
        <p:nvSpPr>
          <p:cNvPr id="7" name="Title 1"/>
          <p:cNvSpPr>
            <a:spLocks noGrp="1"/>
          </p:cNvSpPr>
          <p:nvPr>
            <p:ph type="ctrTitle"/>
          </p:nvPr>
        </p:nvSpPr>
        <p:spPr>
          <a:xfrm>
            <a:off x="685800" y="3287489"/>
            <a:ext cx="7772400" cy="773429"/>
          </a:xfrm>
        </p:spPr>
        <p:txBody>
          <a:bodyPr>
            <a:normAutofit fontScale="90000"/>
          </a:bodyPr>
          <a:lstStyle/>
          <a:p>
            <a:r>
              <a:rPr lang="en-US" dirty="0" smtClean="0"/>
              <a:t>Financial Sustainability: Myth or Reality?</a:t>
            </a:r>
            <a:endParaRPr lang="en-US" dirty="0"/>
          </a:p>
        </p:txBody>
      </p:sp>
      <p:sp>
        <p:nvSpPr>
          <p:cNvPr id="5" name="Subtitle 4"/>
          <p:cNvSpPr>
            <a:spLocks noGrp="1"/>
          </p:cNvSpPr>
          <p:nvPr>
            <p:ph type="subTitle" idx="1"/>
          </p:nvPr>
        </p:nvSpPr>
        <p:spPr>
          <a:xfrm>
            <a:off x="685800" y="4155166"/>
            <a:ext cx="7772400" cy="1227331"/>
          </a:xfrm>
        </p:spPr>
        <p:txBody>
          <a:bodyPr/>
          <a:lstStyle/>
          <a:p>
            <a:r>
              <a:rPr lang="en-US" dirty="0" smtClean="0"/>
              <a:t>Andrew </a:t>
            </a:r>
            <a:r>
              <a:rPr lang="en-US" dirty="0" err="1" smtClean="0"/>
              <a:t>Wolk</a:t>
            </a:r>
            <a:r>
              <a:rPr lang="en-US" dirty="0" smtClean="0"/>
              <a:t>, CEO Root Cause</a:t>
            </a:r>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7287"/>
            <a:ext cx="8229600" cy="796148"/>
          </a:xfrm>
        </p:spPr>
        <p:txBody>
          <a:bodyPr>
            <a:normAutofit fontScale="90000"/>
          </a:bodyPr>
          <a:lstStyle/>
          <a:p>
            <a:pPr algn="ctr"/>
            <a:r>
              <a:rPr lang="en-US" sz="3800" dirty="0" smtClean="0"/>
              <a:t>Steps to Increase Communication </a:t>
            </a:r>
            <a:br>
              <a:rPr lang="en-US" sz="3800" dirty="0" smtClean="0"/>
            </a:br>
            <a:r>
              <a:rPr lang="en-US" sz="3800" dirty="0" smtClean="0"/>
              <a:t>and Agreement</a:t>
            </a:r>
            <a:endParaRPr lang="en-US" sz="3800" dirty="0"/>
          </a:p>
        </p:txBody>
      </p:sp>
      <p:sp>
        <p:nvSpPr>
          <p:cNvPr id="4" name="Slide Number Placeholder 3"/>
          <p:cNvSpPr>
            <a:spLocks noGrp="1"/>
          </p:cNvSpPr>
          <p:nvPr>
            <p:ph type="sldNum" sz="quarter" idx="12"/>
          </p:nvPr>
        </p:nvSpPr>
        <p:spPr/>
        <p:txBody>
          <a:bodyPr/>
          <a:lstStyle/>
          <a:p>
            <a:fld id="{5B2DBC92-8069-4D57-9323-73B2AB477816}" type="slidenum">
              <a:rPr lang="en-US" smtClean="0"/>
              <a:pPr/>
              <a:t>10</a:t>
            </a:fld>
            <a:endParaRPr lang="en-US" dirty="0"/>
          </a:p>
        </p:txBody>
      </p:sp>
      <p:sp>
        <p:nvSpPr>
          <p:cNvPr id="10" name="TextBox 9"/>
          <p:cNvSpPr txBox="1"/>
          <p:nvPr/>
        </p:nvSpPr>
        <p:spPr>
          <a:xfrm>
            <a:off x="504498" y="1045961"/>
            <a:ext cx="8450316" cy="4308872"/>
          </a:xfrm>
          <a:prstGeom prst="rect">
            <a:avLst/>
          </a:prstGeom>
          <a:noFill/>
        </p:spPr>
        <p:txBody>
          <a:bodyPr wrap="square" rtlCol="0">
            <a:spAutoFit/>
          </a:bodyPr>
          <a:lstStyle/>
          <a:p>
            <a:pPr algn="ctr"/>
            <a:endParaRPr lang="en-US" sz="1400" u="sng" dirty="0" smtClean="0"/>
          </a:p>
          <a:p>
            <a:pPr>
              <a:buFont typeface="Arial" pitchFamily="34" charset="0"/>
              <a:buChar char="•"/>
            </a:pPr>
            <a:r>
              <a:rPr lang="en-US" sz="2600" dirty="0" smtClean="0"/>
              <a:t> Continuous dialogue </a:t>
            </a:r>
          </a:p>
          <a:p>
            <a:endParaRPr lang="en-US" sz="2600" dirty="0" smtClean="0"/>
          </a:p>
          <a:p>
            <a:pPr>
              <a:buFont typeface="Arial" pitchFamily="34" charset="0"/>
              <a:buChar char="•"/>
            </a:pPr>
            <a:r>
              <a:rPr lang="en-US" sz="2600" dirty="0" smtClean="0"/>
              <a:t> Assess organizations performance on consistent basis and proactively discuss results </a:t>
            </a:r>
          </a:p>
          <a:p>
            <a:endParaRPr lang="en-US" sz="2600" dirty="0" smtClean="0"/>
          </a:p>
          <a:p>
            <a:pPr>
              <a:buFont typeface="Arial" pitchFamily="34" charset="0"/>
              <a:buChar char="•"/>
            </a:pPr>
            <a:r>
              <a:rPr lang="en-US" sz="2600" dirty="0" smtClean="0"/>
              <a:t> Invest in the capacity to improve performance </a:t>
            </a:r>
          </a:p>
          <a:p>
            <a:pPr>
              <a:buFont typeface="Arial" pitchFamily="34" charset="0"/>
              <a:buChar char="•"/>
            </a:pPr>
            <a:endParaRPr lang="en-US" sz="2600" dirty="0" smtClean="0"/>
          </a:p>
          <a:p>
            <a:pPr>
              <a:buFont typeface="Arial" pitchFamily="34" charset="0"/>
              <a:buChar char="•"/>
            </a:pPr>
            <a:r>
              <a:rPr lang="en-US" sz="2600" dirty="0" smtClean="0"/>
              <a:t> Mutual commitment to renewals at each funding cycle based on agreed upon set goals with some flexibility </a:t>
            </a:r>
          </a:p>
          <a:p>
            <a:pPr algn="ctr"/>
            <a:endParaRPr lang="en-US" sz="2600" b="1" dirty="0"/>
          </a:p>
        </p:txBody>
      </p:sp>
    </p:spTree>
    <p:extLst>
      <p:ext uri="{BB962C8B-B14F-4D97-AF65-F5344CB8AC3E}">
        <p14:creationId xmlns="" xmlns:p14="http://schemas.microsoft.com/office/powerpoint/2010/main" val="25404830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dissolve">
                                      <p:cBhvr>
                                        <p:cTn id="7" dur="5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
                                            <p:txEl>
                                              <p:pRg st="3" end="3"/>
                                            </p:txEl>
                                          </p:spTgt>
                                        </p:tgtEl>
                                        <p:attrNameLst>
                                          <p:attrName>style.visibility</p:attrName>
                                        </p:attrNameLst>
                                      </p:cBhvr>
                                      <p:to>
                                        <p:strVal val="visible"/>
                                      </p:to>
                                    </p:set>
                                    <p:animEffect transition="in" filter="dissolve">
                                      <p:cBhvr>
                                        <p:cTn id="12" dur="500"/>
                                        <p:tgtEl>
                                          <p:spTgt spid="10">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0">
                                            <p:txEl>
                                              <p:pRg st="5" end="5"/>
                                            </p:txEl>
                                          </p:spTgt>
                                        </p:tgtEl>
                                        <p:attrNameLst>
                                          <p:attrName>style.visibility</p:attrName>
                                        </p:attrNameLst>
                                      </p:cBhvr>
                                      <p:to>
                                        <p:strVal val="visible"/>
                                      </p:to>
                                    </p:set>
                                    <p:animEffect transition="in" filter="dissolve">
                                      <p:cBhvr>
                                        <p:cTn id="17" dur="500"/>
                                        <p:tgtEl>
                                          <p:spTgt spid="10">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0">
                                            <p:txEl>
                                              <p:pRg st="7" end="7"/>
                                            </p:txEl>
                                          </p:spTgt>
                                        </p:tgtEl>
                                        <p:attrNameLst>
                                          <p:attrName>style.visibility</p:attrName>
                                        </p:attrNameLst>
                                      </p:cBhvr>
                                      <p:to>
                                        <p:strVal val="visible"/>
                                      </p:to>
                                    </p:set>
                                    <p:animEffect transition="in" filter="dissolve">
                                      <p:cBhvr>
                                        <p:cTn id="22" dur="500"/>
                                        <p:tgtEl>
                                          <p:spTgt spid="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7287"/>
            <a:ext cx="8229600" cy="796148"/>
          </a:xfrm>
        </p:spPr>
        <p:txBody>
          <a:bodyPr>
            <a:normAutofit fontScale="90000"/>
          </a:bodyPr>
          <a:lstStyle/>
          <a:p>
            <a:pPr algn="ctr"/>
            <a:r>
              <a:rPr lang="en-US" sz="3800" dirty="0" smtClean="0"/>
              <a:t>What Frustrates You About Sustainability?</a:t>
            </a:r>
            <a:endParaRPr lang="en-US" sz="3800" dirty="0"/>
          </a:p>
        </p:txBody>
      </p:sp>
      <p:sp>
        <p:nvSpPr>
          <p:cNvPr id="4" name="Slide Number Placeholder 3"/>
          <p:cNvSpPr>
            <a:spLocks noGrp="1"/>
          </p:cNvSpPr>
          <p:nvPr>
            <p:ph type="sldNum" sz="quarter" idx="12"/>
          </p:nvPr>
        </p:nvSpPr>
        <p:spPr/>
        <p:txBody>
          <a:bodyPr/>
          <a:lstStyle/>
          <a:p>
            <a:fld id="{5B2DBC92-8069-4D57-9323-73B2AB477816}" type="slidenum">
              <a:rPr lang="en-US" smtClean="0"/>
              <a:pPr/>
              <a:t>11</a:t>
            </a:fld>
            <a:endParaRPr lang="en-US" dirty="0"/>
          </a:p>
        </p:txBody>
      </p:sp>
      <p:sp>
        <p:nvSpPr>
          <p:cNvPr id="5" name="TextBox 4"/>
          <p:cNvSpPr txBox="1"/>
          <p:nvPr/>
        </p:nvSpPr>
        <p:spPr>
          <a:xfrm>
            <a:off x="504498" y="1045961"/>
            <a:ext cx="8450316" cy="5109091"/>
          </a:xfrm>
          <a:prstGeom prst="rect">
            <a:avLst/>
          </a:prstGeom>
          <a:noFill/>
        </p:spPr>
        <p:txBody>
          <a:bodyPr wrap="square" rtlCol="0">
            <a:spAutoFit/>
          </a:bodyPr>
          <a:lstStyle/>
          <a:p>
            <a:pPr algn="ctr"/>
            <a:endParaRPr lang="en-US" sz="1400" u="sng" dirty="0" smtClean="0"/>
          </a:p>
          <a:p>
            <a:pPr>
              <a:buFont typeface="Arial" pitchFamily="34" charset="0"/>
              <a:buChar char="•"/>
            </a:pPr>
            <a:r>
              <a:rPr lang="en-US" sz="2600" dirty="0" smtClean="0"/>
              <a:t> Funding is most often unpredictable</a:t>
            </a:r>
          </a:p>
          <a:p>
            <a:pPr>
              <a:buFont typeface="Arial" pitchFamily="34" charset="0"/>
              <a:buChar char="•"/>
            </a:pPr>
            <a:r>
              <a:rPr lang="en-US" sz="2600" dirty="0" smtClean="0"/>
              <a:t> </a:t>
            </a:r>
            <a:r>
              <a:rPr lang="en-US" sz="2600" dirty="0" smtClean="0"/>
              <a:t>Money does not follow performance</a:t>
            </a:r>
          </a:p>
          <a:p>
            <a:pPr>
              <a:buFont typeface="Arial" pitchFamily="34" charset="0"/>
              <a:buChar char="•"/>
            </a:pPr>
            <a:r>
              <a:rPr lang="en-US" sz="2600" dirty="0" smtClean="0"/>
              <a:t> </a:t>
            </a:r>
            <a:r>
              <a:rPr lang="en-US" sz="2600" dirty="0" smtClean="0"/>
              <a:t>Funding</a:t>
            </a:r>
            <a:r>
              <a:rPr lang="en-US" sz="2600" dirty="0" smtClean="0"/>
              <a:t> often short term (1 yr)</a:t>
            </a:r>
          </a:p>
          <a:p>
            <a:pPr>
              <a:buFont typeface="Arial" pitchFamily="34" charset="0"/>
              <a:buChar char="•"/>
            </a:pPr>
            <a:r>
              <a:rPr lang="en-US" sz="2600" dirty="0" smtClean="0"/>
              <a:t> </a:t>
            </a:r>
            <a:r>
              <a:rPr lang="en-US" sz="2600" dirty="0" smtClean="0"/>
              <a:t>Funding is often restricted</a:t>
            </a:r>
          </a:p>
          <a:p>
            <a:pPr>
              <a:buFont typeface="Arial" pitchFamily="34" charset="0"/>
              <a:buChar char="•"/>
            </a:pPr>
            <a:r>
              <a:rPr lang="en-US" sz="2600" dirty="0" smtClean="0"/>
              <a:t> </a:t>
            </a:r>
            <a:r>
              <a:rPr lang="en-US" sz="2600" dirty="0" smtClean="0"/>
              <a:t>You have to spend what government allocates</a:t>
            </a:r>
          </a:p>
          <a:p>
            <a:pPr>
              <a:buFont typeface="Arial" pitchFamily="34" charset="0"/>
              <a:buChar char="•"/>
            </a:pPr>
            <a:r>
              <a:rPr lang="en-US" sz="2600" dirty="0" smtClean="0"/>
              <a:t> </a:t>
            </a:r>
            <a:r>
              <a:rPr lang="en-US" sz="2600" dirty="0" smtClean="0"/>
              <a:t>Government often does not fund true cost</a:t>
            </a:r>
          </a:p>
          <a:p>
            <a:pPr>
              <a:buFont typeface="Arial" pitchFamily="34" charset="0"/>
              <a:buChar char="•"/>
            </a:pPr>
            <a:r>
              <a:rPr lang="en-US" sz="2600" dirty="0" smtClean="0"/>
              <a:t> </a:t>
            </a:r>
            <a:r>
              <a:rPr lang="en-US" sz="2600" dirty="0" smtClean="0"/>
              <a:t>Outcomes are over emphasized</a:t>
            </a:r>
          </a:p>
          <a:p>
            <a:pPr>
              <a:buFont typeface="Arial" pitchFamily="34" charset="0"/>
              <a:buChar char="•"/>
            </a:pPr>
            <a:r>
              <a:rPr lang="en-US" sz="2600" dirty="0" smtClean="0"/>
              <a:t> </a:t>
            </a:r>
            <a:r>
              <a:rPr lang="en-US" sz="2600" dirty="0" smtClean="0"/>
              <a:t>Often asked to ‘wean off’ funder</a:t>
            </a:r>
          </a:p>
          <a:p>
            <a:pPr>
              <a:buFont typeface="Arial" pitchFamily="34" charset="0"/>
              <a:buChar char="•"/>
            </a:pPr>
            <a:r>
              <a:rPr lang="en-US" sz="2600" dirty="0" smtClean="0"/>
              <a:t> </a:t>
            </a:r>
            <a:r>
              <a:rPr lang="en-US" sz="2600" dirty="0" smtClean="0"/>
              <a:t>How to establish core funding</a:t>
            </a:r>
            <a:endParaRPr lang="en-US" sz="2600" dirty="0" smtClean="0"/>
          </a:p>
          <a:p>
            <a:endParaRPr lang="en-US" sz="2600" dirty="0" smtClean="0"/>
          </a:p>
          <a:p>
            <a:r>
              <a:rPr lang="en-US" sz="2600" dirty="0" smtClean="0"/>
              <a:t> </a:t>
            </a:r>
            <a:endParaRPr lang="en-US" sz="2600" dirty="0" smtClean="0"/>
          </a:p>
          <a:p>
            <a:pPr algn="ctr"/>
            <a:endParaRPr lang="en-US" sz="2600" b="1" dirty="0"/>
          </a:p>
        </p:txBody>
      </p:sp>
    </p:spTree>
    <p:extLst>
      <p:ext uri="{BB962C8B-B14F-4D97-AF65-F5344CB8AC3E}">
        <p14:creationId xmlns="" xmlns:p14="http://schemas.microsoft.com/office/powerpoint/2010/main" val="25404830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11" end="11"/>
                                            </p:txEl>
                                          </p:spTgt>
                                        </p:tgtEl>
                                        <p:attrNameLst>
                                          <p:attrName>style.visibility</p:attrName>
                                        </p:attrNameLst>
                                      </p:cBhvr>
                                      <p:to>
                                        <p:strVal val="visible"/>
                                      </p:to>
                                    </p:set>
                                    <p:animEffect transition="in" filter="dissolve">
                                      <p:cBhvr>
                                        <p:cTn id="7" dur="500"/>
                                        <p:tgtEl>
                                          <p:spTgt spid="5">
                                            <p:txEl>
                                              <p:pRg st="11" end="1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dissolv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dissolv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dissolv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dissolve">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dissolve">
                                      <p:cBhvr>
                                        <p:cTn id="47" dur="500"/>
                                        <p:tgtEl>
                                          <p:spTgt spid="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5">
                                            <p:txEl>
                                              <p:pRg st="9" end="9"/>
                                            </p:txEl>
                                          </p:spTgt>
                                        </p:tgtEl>
                                        <p:attrNameLst>
                                          <p:attrName>style.visibility</p:attrName>
                                        </p:attrNameLst>
                                      </p:cBhvr>
                                      <p:to>
                                        <p:strVal val="visible"/>
                                      </p:to>
                                    </p:set>
                                    <p:animEffect transition="in" filter="dissolve">
                                      <p:cBhvr>
                                        <p:cTn id="52"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7287"/>
            <a:ext cx="8229600" cy="796148"/>
          </a:xfrm>
        </p:spPr>
        <p:txBody>
          <a:bodyPr>
            <a:normAutofit fontScale="90000"/>
          </a:bodyPr>
          <a:lstStyle/>
          <a:p>
            <a:pPr algn="ctr"/>
            <a:r>
              <a:rPr lang="en-US" sz="3800" dirty="0" smtClean="0"/>
              <a:t>What Frustrates You About Sustainability?</a:t>
            </a:r>
            <a:endParaRPr lang="en-US" sz="3800" dirty="0"/>
          </a:p>
        </p:txBody>
      </p:sp>
      <p:sp>
        <p:nvSpPr>
          <p:cNvPr id="4" name="Slide Number Placeholder 3"/>
          <p:cNvSpPr>
            <a:spLocks noGrp="1"/>
          </p:cNvSpPr>
          <p:nvPr>
            <p:ph type="sldNum" sz="quarter" idx="12"/>
          </p:nvPr>
        </p:nvSpPr>
        <p:spPr/>
        <p:txBody>
          <a:bodyPr/>
          <a:lstStyle/>
          <a:p>
            <a:fld id="{5B2DBC92-8069-4D57-9323-73B2AB477816}" type="slidenum">
              <a:rPr lang="en-US" smtClean="0"/>
              <a:pPr/>
              <a:t>2</a:t>
            </a:fld>
            <a:endParaRPr lang="en-US" dirty="0"/>
          </a:p>
        </p:txBody>
      </p:sp>
    </p:spTree>
    <p:extLst>
      <p:ext uri="{BB962C8B-B14F-4D97-AF65-F5344CB8AC3E}">
        <p14:creationId xmlns="" xmlns:p14="http://schemas.microsoft.com/office/powerpoint/2010/main" val="2540483080"/>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rootcause.org/images/content/why-we-exist.png"/>
          <p:cNvPicPr>
            <a:picLocks noChangeAspect="1" noChangeArrowheads="1"/>
          </p:cNvPicPr>
          <p:nvPr/>
        </p:nvPicPr>
        <p:blipFill>
          <a:blip r:embed="rId3" cstate="print"/>
          <a:srcRect/>
          <a:stretch>
            <a:fillRect/>
          </a:stretch>
        </p:blipFill>
        <p:spPr bwMode="auto">
          <a:xfrm>
            <a:off x="418637" y="136964"/>
            <a:ext cx="8332541" cy="5595675"/>
          </a:xfrm>
          <a:prstGeom prst="rect">
            <a:avLst/>
          </a:prstGeom>
          <a:noFill/>
        </p:spPr>
      </p:pic>
      <p:sp>
        <p:nvSpPr>
          <p:cNvPr id="5" name="Left Bracket 4"/>
          <p:cNvSpPr/>
          <p:nvPr/>
        </p:nvSpPr>
        <p:spPr>
          <a:xfrm rot="16200000">
            <a:off x="4531787" y="1899090"/>
            <a:ext cx="152401" cy="7548033"/>
          </a:xfrm>
          <a:prstGeom prst="leftBracket">
            <a:avLst>
              <a:gd name="adj" fmla="val 85945"/>
            </a:avLst>
          </a:prstGeom>
          <a:ln w="28575"/>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7" name="Flowchart: Terminator 49"/>
          <p:cNvSpPr/>
          <p:nvPr/>
        </p:nvSpPr>
        <p:spPr>
          <a:xfrm>
            <a:off x="3005662" y="5518280"/>
            <a:ext cx="3335869" cy="389643"/>
          </a:xfrm>
          <a:prstGeom prst="flowChartTerminator">
            <a:avLst/>
          </a:prstGeom>
          <a:solidFill>
            <a:srgbClr val="A4A8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TextBox 32"/>
          <p:cNvSpPr txBox="1">
            <a:spLocks noChangeArrowheads="1"/>
          </p:cNvSpPr>
          <p:nvPr/>
        </p:nvSpPr>
        <p:spPr bwMode="auto">
          <a:xfrm>
            <a:off x="3069163" y="5548619"/>
            <a:ext cx="3200400" cy="338137"/>
          </a:xfrm>
          <a:prstGeom prst="rect">
            <a:avLst/>
          </a:prstGeom>
          <a:noFill/>
          <a:ln w="9525">
            <a:noFill/>
            <a:miter lim="800000"/>
            <a:headEnd/>
            <a:tailEnd/>
          </a:ln>
        </p:spPr>
        <p:txBody>
          <a:bodyPr>
            <a:spAutoFit/>
          </a:bodyPr>
          <a:lstStyle/>
          <a:p>
            <a:pPr algn="ctr"/>
            <a:r>
              <a:rPr lang="en-US" sz="1600" b="1">
                <a:latin typeface="Calibri" pitchFamily="34" charset="0"/>
              </a:rPr>
              <a:t>Continuous Improvement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7287"/>
            <a:ext cx="8229600" cy="796148"/>
          </a:xfrm>
        </p:spPr>
        <p:txBody>
          <a:bodyPr>
            <a:normAutofit/>
          </a:bodyPr>
          <a:lstStyle/>
          <a:p>
            <a:pPr algn="ctr"/>
            <a:r>
              <a:rPr lang="en-US" sz="3800" dirty="0" smtClean="0"/>
              <a:t>What We Do</a:t>
            </a:r>
            <a:endParaRPr lang="en-US" sz="3800" dirty="0"/>
          </a:p>
        </p:txBody>
      </p:sp>
      <p:sp>
        <p:nvSpPr>
          <p:cNvPr id="4" name="Slide Number Placeholder 3"/>
          <p:cNvSpPr>
            <a:spLocks noGrp="1"/>
          </p:cNvSpPr>
          <p:nvPr>
            <p:ph type="sldNum" sz="quarter" idx="12"/>
          </p:nvPr>
        </p:nvSpPr>
        <p:spPr/>
        <p:txBody>
          <a:bodyPr/>
          <a:lstStyle/>
          <a:p>
            <a:fld id="{5B2DBC92-8069-4D57-9323-73B2AB477816}" type="slidenum">
              <a:rPr lang="en-US" smtClean="0"/>
              <a:pPr/>
              <a:t>4</a:t>
            </a:fld>
            <a:endParaRPr lang="en-US" dirty="0"/>
          </a:p>
        </p:txBody>
      </p:sp>
      <p:sp>
        <p:nvSpPr>
          <p:cNvPr id="10" name="TextBox 9"/>
          <p:cNvSpPr txBox="1"/>
          <p:nvPr/>
        </p:nvSpPr>
        <p:spPr>
          <a:xfrm>
            <a:off x="504498" y="1045961"/>
            <a:ext cx="8450316" cy="3662541"/>
          </a:xfrm>
          <a:prstGeom prst="rect">
            <a:avLst/>
          </a:prstGeom>
          <a:noFill/>
        </p:spPr>
        <p:txBody>
          <a:bodyPr wrap="square" rtlCol="0">
            <a:spAutoFit/>
          </a:bodyPr>
          <a:lstStyle/>
          <a:p>
            <a:pPr algn="ctr"/>
            <a:endParaRPr lang="en-US" sz="1400" u="sng" dirty="0" smtClean="0"/>
          </a:p>
          <a:p>
            <a:r>
              <a:rPr lang="en-US" sz="2800" dirty="0" smtClean="0"/>
              <a:t>Since 2003, Root Cause has improved the performance of more than </a:t>
            </a:r>
            <a:r>
              <a:rPr lang="en-US" sz="2800" u="sng" dirty="0" smtClean="0">
                <a:hlinkClick r:id="rId3"/>
              </a:rPr>
              <a:t>200 organizations and funders</a:t>
            </a:r>
            <a:r>
              <a:rPr lang="en-US" sz="2800" dirty="0" smtClean="0"/>
              <a:t> in a wide range of social service sectors, including economic empowerment, education and youth development, and health and well-being.</a:t>
            </a:r>
          </a:p>
          <a:p>
            <a:endParaRPr lang="en-US" sz="2600" dirty="0" smtClean="0"/>
          </a:p>
          <a:p>
            <a:r>
              <a:rPr lang="en-US" sz="2600" dirty="0" smtClean="0"/>
              <a:t> </a:t>
            </a:r>
          </a:p>
          <a:p>
            <a:pPr algn="ctr"/>
            <a:endParaRPr lang="en-US" sz="2600" b="1" dirty="0"/>
          </a:p>
        </p:txBody>
      </p:sp>
    </p:spTree>
    <p:extLst>
      <p:ext uri="{BB962C8B-B14F-4D97-AF65-F5344CB8AC3E}">
        <p14:creationId xmlns="" xmlns:p14="http://schemas.microsoft.com/office/powerpoint/2010/main" val="25404830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xEl>
                                              <p:pRg st="3" end="3"/>
                                            </p:txEl>
                                          </p:spTgt>
                                        </p:tgtEl>
                                        <p:attrNameLst>
                                          <p:attrName>style.visibility</p:attrName>
                                        </p:attrNameLst>
                                      </p:cBhvr>
                                      <p:to>
                                        <p:strVal val="visible"/>
                                      </p:to>
                                    </p:set>
                                    <p:animEffect transition="in" filter="dissolve">
                                      <p:cBhvr>
                                        <p:cTn id="7"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B2DBC92-8069-4D57-9323-73B2AB477816}" type="slidenum">
              <a:rPr lang="en-US" smtClean="0"/>
              <a:pPr/>
              <a:t>5</a:t>
            </a:fld>
            <a:endParaRPr lang="en-US" dirty="0"/>
          </a:p>
        </p:txBody>
      </p:sp>
      <p:graphicFrame>
        <p:nvGraphicFramePr>
          <p:cNvPr id="6" name="Diagram 5"/>
          <p:cNvGraphicFramePr/>
          <p:nvPr/>
        </p:nvGraphicFramePr>
        <p:xfrm>
          <a:off x="930729" y="1043436"/>
          <a:ext cx="7347857" cy="46298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1"/>
          <p:cNvSpPr>
            <a:spLocks noGrp="1"/>
          </p:cNvSpPr>
          <p:nvPr>
            <p:ph type="title"/>
          </p:nvPr>
        </p:nvSpPr>
        <p:spPr>
          <a:xfrm>
            <a:off x="457200" y="247287"/>
            <a:ext cx="8229600" cy="796148"/>
          </a:xfrm>
        </p:spPr>
        <p:txBody>
          <a:bodyPr>
            <a:normAutofit/>
          </a:bodyPr>
          <a:lstStyle/>
          <a:p>
            <a:pPr algn="ctr"/>
            <a:r>
              <a:rPr lang="en-US" sz="3800" dirty="0" smtClean="0"/>
              <a:t>Funder-Organization: A Partnership</a:t>
            </a:r>
            <a:endParaRPr lang="en-US" sz="3800" dirty="0"/>
          </a:p>
        </p:txBody>
      </p:sp>
    </p:spTree>
    <p:extLst>
      <p:ext uri="{BB962C8B-B14F-4D97-AF65-F5344CB8AC3E}">
        <p14:creationId xmlns="" xmlns:p14="http://schemas.microsoft.com/office/powerpoint/2010/main" val="2540483080"/>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7287"/>
            <a:ext cx="8229600" cy="796148"/>
          </a:xfrm>
        </p:spPr>
        <p:txBody>
          <a:bodyPr>
            <a:normAutofit/>
          </a:bodyPr>
          <a:lstStyle/>
          <a:p>
            <a:pPr algn="ctr"/>
            <a:r>
              <a:rPr lang="en-US" sz="3800" dirty="0" smtClean="0"/>
              <a:t>Financial Sustainability</a:t>
            </a:r>
            <a:endParaRPr lang="en-US" sz="3800" dirty="0"/>
          </a:p>
        </p:txBody>
      </p:sp>
      <p:sp>
        <p:nvSpPr>
          <p:cNvPr id="4" name="Slide Number Placeholder 3"/>
          <p:cNvSpPr>
            <a:spLocks noGrp="1"/>
          </p:cNvSpPr>
          <p:nvPr>
            <p:ph type="sldNum" sz="quarter" idx="12"/>
          </p:nvPr>
        </p:nvSpPr>
        <p:spPr/>
        <p:txBody>
          <a:bodyPr/>
          <a:lstStyle/>
          <a:p>
            <a:fld id="{5B2DBC92-8069-4D57-9323-73B2AB477816}" type="slidenum">
              <a:rPr lang="en-US" smtClean="0"/>
              <a:pPr/>
              <a:t>6</a:t>
            </a:fld>
            <a:endParaRPr lang="en-US" dirty="0"/>
          </a:p>
        </p:txBody>
      </p:sp>
      <p:sp>
        <p:nvSpPr>
          <p:cNvPr id="10" name="TextBox 9"/>
          <p:cNvSpPr txBox="1"/>
          <p:nvPr/>
        </p:nvSpPr>
        <p:spPr>
          <a:xfrm>
            <a:off x="504498" y="1045961"/>
            <a:ext cx="8450316" cy="4093428"/>
          </a:xfrm>
          <a:prstGeom prst="rect">
            <a:avLst/>
          </a:prstGeom>
          <a:noFill/>
        </p:spPr>
        <p:txBody>
          <a:bodyPr wrap="square" rtlCol="0">
            <a:spAutoFit/>
          </a:bodyPr>
          <a:lstStyle/>
          <a:p>
            <a:pPr algn="ctr"/>
            <a:endParaRPr lang="en-US" sz="1400" u="sng" dirty="0" smtClean="0"/>
          </a:p>
          <a:p>
            <a:r>
              <a:rPr lang="en-US" sz="2800" dirty="0" smtClean="0"/>
              <a:t>The capacity of an organization to maintain a strong financial condition and continually identify and secure recurring, reliable revenue streams. This includes maintaining basic financial stability, having a clear strategy for longer-term sustainability, and a solid process in place to execute that strategy.</a:t>
            </a:r>
          </a:p>
          <a:p>
            <a:endParaRPr lang="en-US" sz="2600" dirty="0" smtClean="0"/>
          </a:p>
          <a:p>
            <a:r>
              <a:rPr lang="en-US" sz="2600" dirty="0" smtClean="0"/>
              <a:t> </a:t>
            </a:r>
          </a:p>
          <a:p>
            <a:pPr algn="ctr"/>
            <a:endParaRPr lang="en-US" sz="2600" b="1" dirty="0"/>
          </a:p>
        </p:txBody>
      </p:sp>
    </p:spTree>
    <p:extLst>
      <p:ext uri="{BB962C8B-B14F-4D97-AF65-F5344CB8AC3E}">
        <p14:creationId xmlns="" xmlns:p14="http://schemas.microsoft.com/office/powerpoint/2010/main" val="25404830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xEl>
                                              <p:pRg st="3" end="3"/>
                                            </p:txEl>
                                          </p:spTgt>
                                        </p:tgtEl>
                                        <p:attrNameLst>
                                          <p:attrName>style.visibility</p:attrName>
                                        </p:attrNameLst>
                                      </p:cBhvr>
                                      <p:to>
                                        <p:strVal val="visible"/>
                                      </p:to>
                                    </p:set>
                                    <p:animEffect transition="in" filter="dissolve">
                                      <p:cBhvr>
                                        <p:cTn id="7"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7287"/>
            <a:ext cx="8229600" cy="796148"/>
          </a:xfrm>
        </p:spPr>
        <p:txBody>
          <a:bodyPr>
            <a:normAutofit/>
          </a:bodyPr>
          <a:lstStyle/>
          <a:p>
            <a:pPr algn="ctr"/>
            <a:r>
              <a:rPr lang="en-US" sz="3800" dirty="0" smtClean="0"/>
              <a:t>Performance Measurement</a:t>
            </a:r>
            <a:endParaRPr lang="en-US" sz="3800" dirty="0"/>
          </a:p>
        </p:txBody>
      </p:sp>
      <p:sp>
        <p:nvSpPr>
          <p:cNvPr id="4" name="Slide Number Placeholder 3"/>
          <p:cNvSpPr>
            <a:spLocks noGrp="1"/>
          </p:cNvSpPr>
          <p:nvPr>
            <p:ph type="sldNum" sz="quarter" idx="12"/>
          </p:nvPr>
        </p:nvSpPr>
        <p:spPr/>
        <p:txBody>
          <a:bodyPr/>
          <a:lstStyle/>
          <a:p>
            <a:fld id="{5B2DBC92-8069-4D57-9323-73B2AB477816}" type="slidenum">
              <a:rPr lang="en-US" smtClean="0"/>
              <a:pPr/>
              <a:t>7</a:t>
            </a:fld>
            <a:endParaRPr lang="en-US" dirty="0"/>
          </a:p>
        </p:txBody>
      </p:sp>
      <p:sp>
        <p:nvSpPr>
          <p:cNvPr id="10" name="TextBox 9"/>
          <p:cNvSpPr txBox="1"/>
          <p:nvPr/>
        </p:nvSpPr>
        <p:spPr>
          <a:xfrm>
            <a:off x="504498" y="1045961"/>
            <a:ext cx="8450316" cy="3662541"/>
          </a:xfrm>
          <a:prstGeom prst="rect">
            <a:avLst/>
          </a:prstGeom>
          <a:noFill/>
        </p:spPr>
        <p:txBody>
          <a:bodyPr wrap="square" rtlCol="0">
            <a:spAutoFit/>
          </a:bodyPr>
          <a:lstStyle/>
          <a:p>
            <a:pPr algn="ctr"/>
            <a:endParaRPr lang="en-US" sz="1400" u="sng" dirty="0" smtClean="0"/>
          </a:p>
          <a:p>
            <a:r>
              <a:rPr lang="en-US" sz="2800" dirty="0" smtClean="0"/>
              <a:t>The capacity of an organization to measure its outcomes based on the social issue(s) it is working on as well, and the ability to use data about its performance to support continuous improvement toward improving those outcomes.</a:t>
            </a:r>
          </a:p>
          <a:p>
            <a:endParaRPr lang="en-US" sz="2600" dirty="0" smtClean="0"/>
          </a:p>
          <a:p>
            <a:r>
              <a:rPr lang="en-US" sz="2600" dirty="0" smtClean="0"/>
              <a:t> </a:t>
            </a:r>
          </a:p>
          <a:p>
            <a:pPr algn="ctr"/>
            <a:endParaRPr lang="en-US" sz="2600" b="1" dirty="0"/>
          </a:p>
        </p:txBody>
      </p:sp>
    </p:spTree>
    <p:extLst>
      <p:ext uri="{BB962C8B-B14F-4D97-AF65-F5344CB8AC3E}">
        <p14:creationId xmlns="" xmlns:p14="http://schemas.microsoft.com/office/powerpoint/2010/main" val="25404830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xEl>
                                              <p:pRg st="3" end="3"/>
                                            </p:txEl>
                                          </p:spTgt>
                                        </p:tgtEl>
                                        <p:attrNameLst>
                                          <p:attrName>style.visibility</p:attrName>
                                        </p:attrNameLst>
                                      </p:cBhvr>
                                      <p:to>
                                        <p:strVal val="visible"/>
                                      </p:to>
                                    </p:set>
                                    <p:animEffect transition="in" filter="dissolve">
                                      <p:cBhvr>
                                        <p:cTn id="7"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7287"/>
            <a:ext cx="8229600" cy="796148"/>
          </a:xfrm>
        </p:spPr>
        <p:txBody>
          <a:bodyPr>
            <a:normAutofit/>
          </a:bodyPr>
          <a:lstStyle/>
          <a:p>
            <a:pPr algn="ctr"/>
            <a:r>
              <a:rPr lang="en-US" sz="3800" dirty="0" smtClean="0"/>
              <a:t>Performance Measurement</a:t>
            </a:r>
            <a:endParaRPr lang="en-US" sz="3800" dirty="0"/>
          </a:p>
        </p:txBody>
      </p:sp>
      <p:sp>
        <p:nvSpPr>
          <p:cNvPr id="4" name="Slide Number Placeholder 3"/>
          <p:cNvSpPr>
            <a:spLocks noGrp="1"/>
          </p:cNvSpPr>
          <p:nvPr>
            <p:ph type="sldNum" sz="quarter" idx="12"/>
          </p:nvPr>
        </p:nvSpPr>
        <p:spPr/>
        <p:txBody>
          <a:bodyPr/>
          <a:lstStyle/>
          <a:p>
            <a:fld id="{5B2DBC92-8069-4D57-9323-73B2AB477816}" type="slidenum">
              <a:rPr lang="en-US" smtClean="0"/>
              <a:pPr/>
              <a:t>8</a:t>
            </a:fld>
            <a:endParaRPr lang="en-US" dirty="0"/>
          </a:p>
        </p:txBody>
      </p:sp>
      <p:sp>
        <p:nvSpPr>
          <p:cNvPr id="10" name="TextBox 9"/>
          <p:cNvSpPr txBox="1"/>
          <p:nvPr/>
        </p:nvSpPr>
        <p:spPr>
          <a:xfrm>
            <a:off x="504498" y="1045961"/>
            <a:ext cx="8450316" cy="3662541"/>
          </a:xfrm>
          <a:prstGeom prst="rect">
            <a:avLst/>
          </a:prstGeom>
          <a:noFill/>
        </p:spPr>
        <p:txBody>
          <a:bodyPr wrap="square" rtlCol="0">
            <a:spAutoFit/>
          </a:bodyPr>
          <a:lstStyle/>
          <a:p>
            <a:pPr algn="ctr"/>
            <a:endParaRPr lang="en-US" sz="1400" u="sng" dirty="0" smtClean="0"/>
          </a:p>
          <a:p>
            <a:r>
              <a:rPr lang="en-US" sz="2800" dirty="0" smtClean="0"/>
              <a:t>The capacity of an organization to measure its outcomes based on the social issue(s) it is working on as well, and the ability to use data about its performance to support continuous improvement toward improving those outcomes.</a:t>
            </a:r>
          </a:p>
          <a:p>
            <a:endParaRPr lang="en-US" sz="2600" dirty="0" smtClean="0"/>
          </a:p>
          <a:p>
            <a:r>
              <a:rPr lang="en-US" sz="2600" dirty="0" smtClean="0"/>
              <a:t> </a:t>
            </a:r>
          </a:p>
          <a:p>
            <a:pPr algn="ctr"/>
            <a:endParaRPr lang="en-US" sz="2600" b="1" dirty="0"/>
          </a:p>
        </p:txBody>
      </p:sp>
    </p:spTree>
    <p:extLst>
      <p:ext uri="{BB962C8B-B14F-4D97-AF65-F5344CB8AC3E}">
        <p14:creationId xmlns="" xmlns:p14="http://schemas.microsoft.com/office/powerpoint/2010/main" val="25404830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xEl>
                                              <p:pRg st="3" end="3"/>
                                            </p:txEl>
                                          </p:spTgt>
                                        </p:tgtEl>
                                        <p:attrNameLst>
                                          <p:attrName>style.visibility</p:attrName>
                                        </p:attrNameLst>
                                      </p:cBhvr>
                                      <p:to>
                                        <p:strVal val="visible"/>
                                      </p:to>
                                    </p:set>
                                    <p:animEffect transition="in" filter="dissolve">
                                      <p:cBhvr>
                                        <p:cTn id="7"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B2DBC92-8069-4D57-9323-73B2AB477816}" type="slidenum">
              <a:rPr lang="en-US" smtClean="0"/>
              <a:pPr/>
              <a:t>9</a:t>
            </a:fld>
            <a:endParaRPr lang="en-US" dirty="0"/>
          </a:p>
        </p:txBody>
      </p:sp>
      <p:graphicFrame>
        <p:nvGraphicFramePr>
          <p:cNvPr id="6" name="Diagram 5"/>
          <p:cNvGraphicFramePr/>
          <p:nvPr/>
        </p:nvGraphicFramePr>
        <p:xfrm>
          <a:off x="930729" y="1043436"/>
          <a:ext cx="7347857" cy="46298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1"/>
          <p:cNvSpPr>
            <a:spLocks noGrp="1"/>
          </p:cNvSpPr>
          <p:nvPr>
            <p:ph type="title"/>
          </p:nvPr>
        </p:nvSpPr>
        <p:spPr>
          <a:xfrm>
            <a:off x="457200" y="247287"/>
            <a:ext cx="8229600" cy="796148"/>
          </a:xfrm>
        </p:spPr>
        <p:txBody>
          <a:bodyPr>
            <a:normAutofit/>
          </a:bodyPr>
          <a:lstStyle/>
          <a:p>
            <a:pPr algn="ctr"/>
            <a:r>
              <a:rPr lang="en-US" sz="3800" dirty="0" smtClean="0"/>
              <a:t>Funder-Organization: A Partnership</a:t>
            </a:r>
            <a:endParaRPr lang="en-US" sz="3800" dirty="0"/>
          </a:p>
        </p:txBody>
      </p:sp>
      <p:cxnSp>
        <p:nvCxnSpPr>
          <p:cNvPr id="9" name="Straight Arrow Connector 8"/>
          <p:cNvCxnSpPr/>
          <p:nvPr/>
        </p:nvCxnSpPr>
        <p:spPr>
          <a:xfrm>
            <a:off x="4588329" y="1043436"/>
            <a:ext cx="32658" cy="137613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V="1">
            <a:off x="4620987" y="4405308"/>
            <a:ext cx="0" cy="195104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3396336" y="3007416"/>
            <a:ext cx="2383972" cy="923330"/>
          </a:xfrm>
          <a:prstGeom prst="rect">
            <a:avLst/>
          </a:prstGeom>
          <a:noFill/>
        </p:spPr>
        <p:txBody>
          <a:bodyPr wrap="square" rtlCol="0">
            <a:spAutoFit/>
          </a:bodyPr>
          <a:lstStyle/>
          <a:p>
            <a:pPr algn="ctr"/>
            <a:r>
              <a:rPr lang="en-US" b="1" dirty="0" smtClean="0">
                <a:solidFill>
                  <a:srgbClr val="FF0000"/>
                </a:solidFill>
              </a:rPr>
              <a:t>Communication </a:t>
            </a:r>
          </a:p>
          <a:p>
            <a:pPr algn="ctr"/>
            <a:r>
              <a:rPr lang="en-US" b="1" dirty="0" smtClean="0">
                <a:solidFill>
                  <a:srgbClr val="FF0000"/>
                </a:solidFill>
              </a:rPr>
              <a:t>and </a:t>
            </a:r>
          </a:p>
          <a:p>
            <a:pPr algn="ctr"/>
            <a:r>
              <a:rPr lang="en-US" b="1" dirty="0" smtClean="0">
                <a:solidFill>
                  <a:srgbClr val="FF0000"/>
                </a:solidFill>
              </a:rPr>
              <a:t>Agreement</a:t>
            </a:r>
            <a:endParaRPr lang="en-US" b="1" dirty="0">
              <a:solidFill>
                <a:srgbClr val="FF0000"/>
              </a:solidFill>
            </a:endParaRPr>
          </a:p>
        </p:txBody>
      </p:sp>
    </p:spTree>
    <p:extLst>
      <p:ext uri="{BB962C8B-B14F-4D97-AF65-F5344CB8AC3E}">
        <p14:creationId xmlns="" xmlns:p14="http://schemas.microsoft.com/office/powerpoint/2010/main" val="2540483080"/>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ROOT CAUSE">
      <a:dk1>
        <a:srgbClr val="373831"/>
      </a:dk1>
      <a:lt1>
        <a:sysClr val="window" lastClr="FFFFFF"/>
      </a:lt1>
      <a:dk2>
        <a:srgbClr val="908779"/>
      </a:dk2>
      <a:lt2>
        <a:srgbClr val="F1EFE5"/>
      </a:lt2>
      <a:accent1>
        <a:srgbClr val="6C7124"/>
      </a:accent1>
      <a:accent2>
        <a:srgbClr val="E0E07F"/>
      </a:accent2>
      <a:accent3>
        <a:srgbClr val="DE8A30"/>
      </a:accent3>
      <a:accent4>
        <a:srgbClr val="00395A"/>
      </a:accent4>
      <a:accent5>
        <a:srgbClr val="007492"/>
      </a:accent5>
      <a:accent6>
        <a:srgbClr val="CCA11B"/>
      </a:accent6>
      <a:hlink>
        <a:srgbClr val="6C7124"/>
      </a:hlink>
      <a:folHlink>
        <a:srgbClr val="DE8A3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17304</TotalTime>
  <Words>497</Words>
  <Application>Microsoft Office PowerPoint</Application>
  <PresentationFormat>On-screen Show (4:3)</PresentationFormat>
  <Paragraphs>99</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Financial Sustainability: Myth or Reality?</vt:lpstr>
      <vt:lpstr>What Frustrates You About Sustainability?</vt:lpstr>
      <vt:lpstr>Slide 3</vt:lpstr>
      <vt:lpstr>What We Do</vt:lpstr>
      <vt:lpstr>Funder-Organization: A Partnership</vt:lpstr>
      <vt:lpstr>Financial Sustainability</vt:lpstr>
      <vt:lpstr>Performance Measurement</vt:lpstr>
      <vt:lpstr>Performance Measurement</vt:lpstr>
      <vt:lpstr>Funder-Organization: A Partnership</vt:lpstr>
      <vt:lpstr>Steps to Increase Communication  and Agreement</vt:lpstr>
      <vt:lpstr>What Frustrates You About Sustainability?</vt:lpstr>
    </vt:vector>
  </TitlesOfParts>
  <Company>J Sherman Studio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Stephanie Koh</dc:creator>
  <cp:lastModifiedBy>awolk</cp:lastModifiedBy>
  <cp:revision>518</cp:revision>
  <dcterms:created xsi:type="dcterms:W3CDTF">2012-06-15T15:03:55Z</dcterms:created>
  <dcterms:modified xsi:type="dcterms:W3CDTF">2014-10-29T19:31:15Z</dcterms:modified>
</cp:coreProperties>
</file>