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77" r:id="rId4"/>
    <p:sldId id="278" r:id="rId5"/>
    <p:sldId id="262" r:id="rId6"/>
    <p:sldId id="283" r:id="rId7"/>
    <p:sldId id="264" r:id="rId8"/>
    <p:sldId id="257" r:id="rId9"/>
    <p:sldId id="282" r:id="rId10"/>
    <p:sldId id="281" r:id="rId11"/>
    <p:sldId id="280" r:id="rId12"/>
    <p:sldId id="287" r:id="rId13"/>
    <p:sldId id="288" r:id="rId14"/>
    <p:sldId id="289" r:id="rId15"/>
    <p:sldId id="267" r:id="rId16"/>
    <p:sldId id="259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02" autoAdjust="0"/>
  </p:normalViewPr>
  <p:slideViewPr>
    <p:cSldViewPr>
      <p:cViewPr>
        <p:scale>
          <a:sx n="60" d="100"/>
          <a:sy n="60" d="100"/>
        </p:scale>
        <p:origin x="-130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EB116-FE48-744F-9FB2-6940DE5F9B2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E2E83-CE6A-EB46-8801-16808BEFA8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26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 smtClean="0"/>
              <a:t>Ask everyone to go around the room and mention:</a:t>
            </a:r>
            <a:r>
              <a:rPr lang="en-US" baseline="0" dirty="0" smtClean="0"/>
              <a:t> their name, title, organization and what they are looking to learn from the workshop</a:t>
            </a:r>
          </a:p>
          <a:p>
            <a:pPr marL="228600" indent="-228600">
              <a:buAutoNum type="arabicParenR"/>
            </a:pPr>
            <a:r>
              <a:rPr lang="en-US" dirty="0" smtClean="0"/>
              <a:t>Tie-in</a:t>
            </a:r>
            <a:r>
              <a:rPr lang="en-US" baseline="0" dirty="0" smtClean="0"/>
              <a:t> to development strategy</a:t>
            </a:r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9508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14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14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14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each group a scenario of a non-profit and ask them to come up with an idea for how they will create cultivation events.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will then report out to the larger group. Each group must answer the following questions: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Make questions larger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595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each group a scenario of a non-profit and ask them to come up with an idea for how they will create cultivation events.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will then report out to the larger group. Each group must answer the following questions: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Make questions larger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59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baseline="0" dirty="0" smtClean="0"/>
              <a:t>Great Mission and Vision 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But a challenge exists in with engaging donors and volunteers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950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25% of budget is</a:t>
            </a:r>
            <a:r>
              <a:rPr lang="en-US" baseline="0" dirty="0" smtClean="0"/>
              <a:t> raised from individual– FF is responsible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950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economic crisis made diversification more important, therefore major donors are more important 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Savvy donors want to know more about the orgs they fund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Donors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personal relationships to staff and board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give more and stay longer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Since donor acquisition is expensive, it’s more efficient to keep the donors you have and to spend on acquiring donors who are likely to stay with you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479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Development trends moving away from event, transaction-based models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479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Creation of Gatherings Speaker Series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Inspiration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Overall concept and plan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we started and how we grew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065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#1</a:t>
            </a:r>
            <a:r>
              <a:rPr lang="en-US" baseline="0" dirty="0" smtClean="0"/>
              <a:t> </a:t>
            </a:r>
            <a:r>
              <a:rPr lang="en-US" dirty="0" smtClean="0"/>
              <a:t>This</a:t>
            </a:r>
            <a:r>
              <a:rPr lang="en-US" baseline="0" dirty="0" smtClean="0"/>
              <a:t> works shop will explore the use of non-traditional development vehicles to bring existing major donors closer to your organization while widening your overall pool of prospects.</a:t>
            </a:r>
          </a:p>
          <a:p>
            <a:r>
              <a:rPr lang="en-US" baseline="0" dirty="0" smtClean="0"/>
              <a:t>#2 Two years ago, Families First started a series of content-rich cultivation events, called Gatherings.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14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r>
              <a:rPr lang="en-US" baseline="0" dirty="0" smtClean="0"/>
              <a:t> hand written notes</a:t>
            </a:r>
          </a:p>
          <a:p>
            <a:r>
              <a:rPr lang="en-US" baseline="0" dirty="0" smtClean="0"/>
              <a:t>Create chart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14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E2E83-CE6A-EB46-8801-16808BEFA81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11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95F8B-F55A-4EA7-8016-C9BD959506BE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024E-AAB8-4DCC-B298-17A01F8213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43918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Keeping Your Friends Close and Your Donors Closer</a:t>
            </a:r>
            <a:endParaRPr lang="en-US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40386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Presented by Liz Cohen, Executive Director, Families First Parenting Programs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4" descr="Screen Shot 2014-10-08 at 11.02.2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047077"/>
            <a:ext cx="4572000" cy="20009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219200"/>
            <a:ext cx="72390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1"/>
              </a:solidFill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algn="l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1"/>
              </a:solidFill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algn="l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1"/>
                </a:solidFill>
                <a:latin typeface="Cambria" pitchFamily="18" charset="0"/>
                <a:ea typeface="Calibri" pitchFamily="34" charset="0"/>
                <a:cs typeface="Times New Roman" pitchFamily="18" charset="0"/>
              </a:rPr>
              <a:t> </a:t>
            </a:r>
          </a:p>
          <a:p>
            <a:pPr algn="l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1"/>
              </a:solidFill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2800" y="234920"/>
            <a:ext cx="20876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</a:rPr>
              <a:t>The Stats</a:t>
            </a: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504" y="1469365"/>
            <a:ext cx="7848174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Unique attendance total: 114 </a:t>
            </a:r>
            <a:endParaRPr lang="en-US" sz="2000" dirty="0" smtClean="0"/>
          </a:p>
          <a:p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New </a:t>
            </a:r>
            <a:r>
              <a:rPr lang="en-US" sz="2000" dirty="0"/>
              <a:t>contacts: 71 (62</a:t>
            </a:r>
            <a:r>
              <a:rPr lang="en-US" sz="2000" dirty="0" smtClean="0"/>
              <a:t>%)</a:t>
            </a:r>
          </a:p>
          <a:p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Average attendance at each </a:t>
            </a:r>
            <a:r>
              <a:rPr lang="en-US" sz="2000" dirty="0" smtClean="0"/>
              <a:t>Gathering: 19</a:t>
            </a:r>
          </a:p>
          <a:p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Repeat attendance: In FY14, 85% of guests only attended 1 </a:t>
            </a:r>
            <a:r>
              <a:rPr lang="en-US" sz="2000" dirty="0" smtClean="0"/>
              <a:t>event</a:t>
            </a:r>
            <a:endParaRPr lang="en-US" sz="2000" dirty="0"/>
          </a:p>
          <a:p>
            <a:endParaRPr lang="en-US" sz="2000" dirty="0" smtClean="0"/>
          </a:p>
          <a:p>
            <a:pPr marL="285750" lvl="1" indent="-285750">
              <a:buFont typeface="Arial"/>
              <a:buChar char="•"/>
            </a:pPr>
            <a:r>
              <a:rPr lang="en-US" sz="2000" dirty="0" smtClean="0"/>
              <a:t>New leadership: 1 new working group member, 1 new event planning </a:t>
            </a:r>
            <a:br>
              <a:rPr lang="en-US" sz="2000" dirty="0" smtClean="0"/>
            </a:br>
            <a:r>
              <a:rPr lang="en-US" sz="2000" dirty="0" smtClean="0"/>
              <a:t>committee member, and 1 new board member</a:t>
            </a:r>
            <a:endParaRPr lang="en-US" sz="2000" dirty="0"/>
          </a:p>
          <a:p>
            <a:pPr marL="285750" indent="-285750">
              <a:buFont typeface="Arial"/>
              <a:buChar char="•"/>
            </a:pPr>
            <a:endParaRPr lang="en-US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609600"/>
            <a:ext cx="2682096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562600" y="609600"/>
            <a:ext cx="2667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4504" y="5257800"/>
            <a:ext cx="7635096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0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67727" y="228600"/>
            <a:ext cx="30723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604A7B"/>
                </a:solidFill>
              </a:rPr>
              <a:t>Best Practices</a:t>
            </a:r>
            <a:endParaRPr lang="en-US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458337" y="1750143"/>
            <a:ext cx="83256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Engage your board members and </a:t>
            </a:r>
            <a:r>
              <a:rPr lang="en-US" dirty="0" smtClean="0"/>
              <a:t>volunteers, </a:t>
            </a:r>
            <a:r>
              <a:rPr lang="en-US" dirty="0"/>
              <a:t>and encourage them to bring </a:t>
            </a:r>
            <a:r>
              <a:rPr lang="en-US" dirty="0" smtClean="0"/>
              <a:t>friends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Make the program something educational, captivating, </a:t>
            </a:r>
            <a:r>
              <a:rPr lang="en-US" dirty="0" smtClean="0"/>
              <a:t>unique, </a:t>
            </a:r>
            <a:r>
              <a:rPr lang="en-US" dirty="0"/>
              <a:t>or fun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Bring </a:t>
            </a:r>
            <a:r>
              <a:rPr lang="en-US" dirty="0"/>
              <a:t>in a client story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Ask </a:t>
            </a:r>
            <a:r>
              <a:rPr lang="en-US" dirty="0"/>
              <a:t>supporters to do the ask and share why </a:t>
            </a:r>
            <a:r>
              <a:rPr lang="en-US" dirty="0" smtClean="0"/>
              <a:t>they give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Pick </a:t>
            </a:r>
            <a:r>
              <a:rPr lang="en-US" dirty="0"/>
              <a:t>a house or host that is a draw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Research </a:t>
            </a:r>
            <a:r>
              <a:rPr lang="en-US" dirty="0"/>
              <a:t>every person who will be in the room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Follow </a:t>
            </a:r>
            <a:r>
              <a:rPr lang="en-US" dirty="0"/>
              <a:t>up with </a:t>
            </a:r>
            <a:r>
              <a:rPr lang="en-US" dirty="0" smtClean="0"/>
              <a:t>all attendees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Survey </a:t>
            </a:r>
            <a:r>
              <a:rPr lang="en-US" dirty="0"/>
              <a:t>the crowd to see what they thought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09203" y="978328"/>
            <a:ext cx="9893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50000"/>
                  </a:schemeClr>
                </a:solidFill>
              </a:rPr>
              <a:t>Dos</a:t>
            </a:r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048000" y="1371600"/>
            <a:ext cx="762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953000" y="1371600"/>
            <a:ext cx="762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2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7639" y="228600"/>
            <a:ext cx="30723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604A7B"/>
                </a:solidFill>
              </a:rPr>
              <a:t>Best Practices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214267" y="1981200"/>
            <a:ext cx="641829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Spend lots of time on data or just on your </a:t>
            </a:r>
            <a:r>
              <a:rPr lang="en-US" dirty="0" smtClean="0"/>
              <a:t>programming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Make the program too long or make the ask too big of a </a:t>
            </a:r>
            <a:r>
              <a:rPr lang="en-US" dirty="0" smtClean="0"/>
              <a:t>focus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Use a PowerPoint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Choose a location that is difficult to find or park </a:t>
            </a:r>
            <a:r>
              <a:rPr lang="en-US" dirty="0" smtClean="0"/>
              <a:t>near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Make assumptions about anyone who comes – be curious</a:t>
            </a:r>
            <a:r>
              <a:rPr lang="en-US" dirty="0" smtClean="0"/>
              <a:t>!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Overpack </a:t>
            </a:r>
            <a:r>
              <a:rPr lang="en-US" dirty="0"/>
              <a:t>a room – make it an exclusive event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32540" y="1053714"/>
            <a:ext cx="15760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50000"/>
                  </a:schemeClr>
                </a:solidFill>
              </a:rPr>
              <a:t>Don’ts</a:t>
            </a:r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2887639" y="1440793"/>
            <a:ext cx="762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181600" y="1440793"/>
            <a:ext cx="762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017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38200" y="2286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604A7B"/>
                </a:solidFill>
              </a:rPr>
              <a:t>Branding Tool: Logo</a:t>
            </a:r>
          </a:p>
        </p:txBody>
      </p:sp>
      <p:pic>
        <p:nvPicPr>
          <p:cNvPr id="10" name="Picture 9" descr="logo final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819400"/>
            <a:ext cx="6019800" cy="1834079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762000" y="1981200"/>
            <a:ext cx="533400" cy="6858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7467600" y="2819400"/>
            <a:ext cx="228600" cy="114300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352800" y="4724400"/>
            <a:ext cx="304800" cy="3810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3400" y="12954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Families First font and colors  - communicates tie-back to brand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1828800"/>
            <a:ext cx="1835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Title of program </a:t>
            </a:r>
          </a:p>
          <a:p>
            <a:r>
              <a:rPr lang="en-US" dirty="0" smtClean="0"/>
              <a:t>Emphasized with</a:t>
            </a:r>
          </a:p>
          <a:p>
            <a:r>
              <a:rPr lang="en-US" dirty="0" smtClean="0"/>
              <a:t>new color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400" y="51054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Tagline communicates “support,” which was a project objective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6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533399"/>
            <a:ext cx="541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604A7B"/>
                </a:solidFill>
              </a:rPr>
              <a:t>Program Branding &amp; Communications</a:t>
            </a:r>
            <a:endParaRPr lang="en-US" sz="4000" dirty="0">
              <a:solidFill>
                <a:srgbClr val="604A7B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286000"/>
            <a:ext cx="69627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Why it’s important to brand it separate from your organization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Allow the program to stand on its own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Internal communications &amp; external communications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Extension of your overall brand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Leverage free communication tools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09600" y="1195118"/>
            <a:ext cx="1524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086600" y="1219200"/>
            <a:ext cx="1524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5638800"/>
            <a:ext cx="82296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917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1030" y="533400"/>
            <a:ext cx="3309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</a:rPr>
              <a:t>Group Exercise</a:t>
            </a: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4892" y="1905000"/>
            <a:ext cx="8686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/>
              <a:buChar char="•"/>
            </a:pPr>
            <a:r>
              <a:rPr lang="en-US" sz="2800" dirty="0" smtClean="0"/>
              <a:t>How can this non-profit bring donors and potential donors together to highlight their work? </a:t>
            </a:r>
          </a:p>
          <a:p>
            <a:pPr lvl="1"/>
            <a:endParaRPr lang="en-US" sz="2800" dirty="0" smtClean="0"/>
          </a:p>
          <a:p>
            <a:pPr marL="742950" lvl="1" indent="-285750">
              <a:buFont typeface="Arial"/>
              <a:buChar char="•"/>
            </a:pPr>
            <a:r>
              <a:rPr lang="en-US" sz="2800" dirty="0" smtClean="0"/>
              <a:t>Who is the target audience, and what will motivate them to come? </a:t>
            </a:r>
          </a:p>
          <a:p>
            <a:pPr lvl="1"/>
            <a:endParaRPr lang="en-US" sz="2800" dirty="0" smtClean="0"/>
          </a:p>
          <a:p>
            <a:pPr marL="742950" lvl="1" indent="-285750">
              <a:buFont typeface="Arial"/>
              <a:buChar char="•"/>
            </a:pPr>
            <a:r>
              <a:rPr lang="en-US" sz="2800" dirty="0" smtClean="0"/>
              <a:t>How could this be promoted or branded? </a:t>
            </a:r>
          </a:p>
          <a:p>
            <a:endParaRPr lang="en-US" sz="28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887343"/>
            <a:ext cx="19812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705600" y="914400"/>
            <a:ext cx="19812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5800" y="5638800"/>
            <a:ext cx="80010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01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1400" y="2514600"/>
            <a:ext cx="21691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604A7B"/>
                </a:solidFill>
              </a:rPr>
              <a:t>Q&amp;A</a:t>
            </a:r>
            <a:endParaRPr lang="en-US" sz="8000" dirty="0">
              <a:solidFill>
                <a:srgbClr val="604A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33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4-10-08 at 11.02.2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457200"/>
            <a:ext cx="5223385" cy="228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95600" y="4320064"/>
            <a:ext cx="3071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604A7B"/>
                </a:solidFill>
              </a:rPr>
              <a:t>www.Families-First.org</a:t>
            </a:r>
            <a:endParaRPr lang="en-US" sz="2400" dirty="0">
              <a:solidFill>
                <a:srgbClr val="604A7B"/>
              </a:solidFill>
            </a:endParaRPr>
          </a:p>
        </p:txBody>
      </p:sp>
      <p:pic>
        <p:nvPicPr>
          <p:cNvPr id="6" name="Picture 5" descr="-b74,,,G1b,_eB6,f3_c-31-aBGCb3--,2dfE,Cbb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200400"/>
            <a:ext cx="365760" cy="365760"/>
          </a:xfrm>
          <a:prstGeom prst="rect">
            <a:avLst/>
          </a:prstGeom>
        </p:spPr>
      </p:pic>
      <p:pic>
        <p:nvPicPr>
          <p:cNvPr id="7" name="Picture 6" descr="Screen Shot 2014-10-08 at 11.49.24 AM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200400"/>
            <a:ext cx="365760" cy="3657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28800" y="3124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en-US" sz="2400" dirty="0" smtClean="0"/>
              <a:t>familiesfirstma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715000" y="3200400"/>
            <a:ext cx="216312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7933C"/>
                </a:solidFill>
              </a:rPr>
              <a:t>/</a:t>
            </a:r>
            <a:r>
              <a:rPr lang="en-US" sz="2400" dirty="0"/>
              <a:t>familiesfirstma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6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219200"/>
            <a:ext cx="777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Introductions</a:t>
            </a:r>
          </a:p>
          <a:p>
            <a:pPr marL="285750" indent="-285750">
              <a:buFont typeface="Arial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Gatherings: A Case Study</a:t>
            </a:r>
          </a:p>
          <a:p>
            <a:pPr marL="285750" indent="-285750">
              <a:buFont typeface="Arial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Dos and Don’ts of Small Cultivation Events</a:t>
            </a:r>
          </a:p>
          <a:p>
            <a:pPr marL="285750" indent="-285750">
              <a:buFont typeface="Arial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Branding 101</a:t>
            </a:r>
          </a:p>
          <a:p>
            <a:pPr marL="285750" indent="-285750">
              <a:buFont typeface="Arial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Practice, Practice, Practice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228600"/>
            <a:ext cx="5791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dirty="0" smtClean="0">
                <a:solidFill>
                  <a:schemeClr val="accent4">
                    <a:lumMod val="75000"/>
                  </a:schemeClr>
                </a:solidFill>
              </a:rPr>
              <a:t>Agenda </a:t>
            </a:r>
            <a:endParaRPr lang="en-US" sz="44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14400" y="685800"/>
            <a:ext cx="25146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867400" y="685800"/>
            <a:ext cx="25146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14400" y="5715000"/>
            <a:ext cx="74676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>
                <a:solidFill>
                  <a:schemeClr val="accent4">
                    <a:lumMod val="75000"/>
                  </a:schemeClr>
                </a:solidFill>
              </a:rPr>
              <a:t>Mission and Future Vision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23900" y="1973263"/>
            <a:ext cx="7759700" cy="13716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b="1" dirty="0" smtClean="0">
                <a:latin typeface="Garamond" pitchFamily="18" charset="0"/>
              </a:rPr>
              <a:t>Families First promotes the secure and nurturing parent-child relationships that are the foundation of every child’s overall well-being and future success.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23900" y="4343400"/>
            <a:ext cx="7759700" cy="13716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  <a:latin typeface="Garamond"/>
                <a:cs typeface="Garamond"/>
              </a:rPr>
              <a:t>Every child is secure, confident, resilient, and able to seize opportunities and succeed. All of our children are loved, guided, and supported by strong, </a:t>
            </a:r>
            <a:r>
              <a:rPr lang="en-US" sz="2000" b="1" dirty="0" smtClean="0">
                <a:solidFill>
                  <a:srgbClr val="000000"/>
                </a:solidFill>
                <a:latin typeface="Garamond"/>
                <a:cs typeface="Garamond"/>
              </a:rPr>
              <a:t>knowledgeable, </a:t>
            </a:r>
            <a:r>
              <a:rPr lang="en-US" sz="2000" b="1" dirty="0">
                <a:solidFill>
                  <a:srgbClr val="000000"/>
                </a:solidFill>
                <a:latin typeface="Garamond"/>
                <a:cs typeface="Garamond"/>
              </a:rPr>
              <a:t>and collaborative parents, caregivers, schools, and communities.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3905250" y="1447800"/>
            <a:ext cx="1403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u"/>
              <a:defRPr sz="32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u"/>
              <a:defRPr sz="28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u"/>
              <a:defRPr sz="2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i="1" dirty="0">
                <a:solidFill>
                  <a:schemeClr val="accent3">
                    <a:lumMod val="50000"/>
                  </a:schemeClr>
                </a:solidFill>
              </a:rPr>
              <a:t>Mission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4070350" y="38862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u"/>
              <a:defRPr sz="32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u"/>
              <a:defRPr sz="28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u"/>
              <a:defRPr sz="2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i="1" dirty="0">
                <a:solidFill>
                  <a:schemeClr val="accent3">
                    <a:lumMod val="50000"/>
                  </a:schemeClr>
                </a:solidFill>
              </a:rPr>
              <a:t>Vision</a:t>
            </a:r>
          </a:p>
        </p:txBody>
      </p:sp>
      <p:sp>
        <p:nvSpPr>
          <p:cNvPr id="11" name="Down Arrow 10"/>
          <p:cNvSpPr>
            <a:spLocks noChangeArrowheads="1"/>
          </p:cNvSpPr>
          <p:nvPr/>
        </p:nvSpPr>
        <p:spPr bwMode="auto">
          <a:xfrm>
            <a:off x="4256088" y="3429000"/>
            <a:ext cx="695325" cy="3937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433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04800" y="381000"/>
            <a:ext cx="8534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u"/>
              <a:defRPr sz="32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u"/>
              <a:defRPr sz="28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u"/>
              <a:defRPr sz="2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solidFill>
                  <a:schemeClr val="accent4">
                    <a:lumMod val="75000"/>
                  </a:schemeClr>
                </a:solidFill>
              </a:rPr>
              <a:t>Where did Families First’s funding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solidFill>
                  <a:schemeClr val="accent4">
                    <a:lumMod val="75000"/>
                  </a:schemeClr>
                </a:solidFill>
              </a:rPr>
              <a:t>come from in FY14?</a:t>
            </a:r>
          </a:p>
        </p:txBody>
      </p:sp>
      <p:graphicFrame>
        <p:nvGraphicFramePr>
          <p:cNvPr id="7" name="Chart 5"/>
          <p:cNvGraphicFramePr>
            <a:graphicFrameLocks/>
          </p:cNvGraphicFramePr>
          <p:nvPr/>
        </p:nvGraphicFramePr>
        <p:xfrm>
          <a:off x="769938" y="1785938"/>
          <a:ext cx="7851775" cy="445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Chart" r:id="rId6" imgW="7924800" imgH="4495710" progId="Excel.Chart.8">
                  <p:embed/>
                </p:oleObj>
              </mc:Choice>
              <mc:Fallback>
                <p:oleObj name="Chart" r:id="rId6" imgW="7924800" imgH="449571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1785938"/>
                        <a:ext cx="7851775" cy="445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495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408057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604A7B"/>
                </a:solidFill>
              </a:rPr>
              <a:t>Development Trends </a:t>
            </a:r>
            <a:endParaRPr lang="en-US" sz="4000" dirty="0">
              <a:solidFill>
                <a:srgbClr val="604A7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1600200"/>
            <a:ext cx="7848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Economic </a:t>
            </a:r>
            <a:r>
              <a:rPr lang="en-US" sz="2800" dirty="0" smtClean="0"/>
              <a:t>= diversification </a:t>
            </a:r>
          </a:p>
          <a:p>
            <a:pPr marL="285750" indent="-285750">
              <a:buFont typeface="Arial"/>
              <a:buChar char="•"/>
            </a:pP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Savvy donors want the inside scoop</a:t>
            </a:r>
          </a:p>
          <a:p>
            <a:pPr marL="285750" indent="-285750">
              <a:buFont typeface="Arial"/>
              <a:buChar char="•"/>
            </a:pP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It’s the relationships, stupid</a:t>
            </a:r>
          </a:p>
          <a:p>
            <a:pPr marL="285750" indent="-285750">
              <a:buFont typeface="Arial"/>
              <a:buChar char="•"/>
            </a:pP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N</a:t>
            </a:r>
            <a:r>
              <a:rPr lang="en-US" sz="2800" dirty="0" smtClean="0"/>
              <a:t>ew donors are 6-7 </a:t>
            </a:r>
            <a:r>
              <a:rPr lang="en-US" sz="2800" dirty="0"/>
              <a:t>times </a:t>
            </a:r>
            <a:r>
              <a:rPr lang="en-US" sz="2800" dirty="0" smtClean="0"/>
              <a:t>more costly than keeping </a:t>
            </a:r>
            <a:r>
              <a:rPr lang="en-US" sz="2800" dirty="0"/>
              <a:t>an existing </a:t>
            </a:r>
            <a:r>
              <a:rPr lang="en-US" sz="2800" dirty="0" smtClean="0"/>
              <a:t>donor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972300" y="838200"/>
            <a:ext cx="16383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3400" y="838200"/>
            <a:ext cx="16383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5300" y="5791200"/>
            <a:ext cx="81915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6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286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604A7B"/>
                </a:solidFill>
              </a:rPr>
              <a:t>Large Events vs. Cultivation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950681"/>
              </p:ext>
            </p:extLst>
          </p:nvPr>
        </p:nvGraphicFramePr>
        <p:xfrm>
          <a:off x="533400" y="1371600"/>
          <a:ext cx="8305800" cy="4236721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746000"/>
                <a:gridCol w="4559800"/>
              </a:tblGrid>
              <a:tr h="50529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Large,</a:t>
                      </a:r>
                      <a:r>
                        <a:rPr lang="en-US" sz="2000" baseline="0" dirty="0" smtClean="0"/>
                        <a:t> ticketed events</a:t>
                      </a:r>
                      <a:endParaRPr lang="en-US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Small, content-rich cultivation events</a:t>
                      </a:r>
                      <a:endParaRPr lang="en-US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66428">
                <a:tc>
                  <a:txBody>
                    <a:bodyPr/>
                    <a:lstStyle/>
                    <a:p>
                      <a:r>
                        <a:rPr lang="en-US" dirty="0" smtClean="0"/>
                        <a:t>Expensive, heavy lift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Inexpensive, lighter lift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16249"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Transactional</a:t>
                      </a:r>
                      <a:r>
                        <a:rPr lang="en-US" baseline="0" dirty="0" smtClean="0"/>
                        <a:t>—many donors come as a favor to a committee member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Donors come for mission-related content they want</a:t>
                      </a:r>
                      <a:r>
                        <a:rPr lang="en-US" dirty="0" smtClean="0">
                          <a:effectLst/>
                        </a:rPr>
                        <a:t> 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16249">
                <a:tc>
                  <a:txBody>
                    <a:bodyPr/>
                    <a:lstStyle/>
                    <a:p>
                      <a:r>
                        <a:rPr lang="en-US" dirty="0" smtClean="0"/>
                        <a:t>Unlikely to deepen relationship with donors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 invite lists through networks of friends and neighbors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16249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One shot annually—no natural reason for follow-up</a:t>
                      </a:r>
                      <a:r>
                        <a:rPr lang="en-US" dirty="0" smtClean="0">
                          <a:effectLst/>
                        </a:rPr>
                        <a:t> 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Series gives multiple opportunities at prospective donors</a:t>
                      </a:r>
                      <a:endParaRPr lang="en-US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16249">
                <a:tc>
                  <a:txBody>
                    <a:bodyPr/>
                    <a:lstStyle/>
                    <a:p>
                      <a:r>
                        <a:rPr lang="en-US" dirty="0" smtClean="0"/>
                        <a:t>Hard to have</a:t>
                      </a:r>
                      <a:r>
                        <a:rPr lang="en-US" baseline="0" dirty="0" smtClean="0"/>
                        <a:t> meaningful conversations due to size of event</a:t>
                      </a:r>
                      <a:endParaRPr lang="en-US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Intimate size lets board and staff develop personal relationships </a:t>
                      </a:r>
                      <a:endParaRPr lang="en-US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67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final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57200"/>
            <a:ext cx="3001237" cy="914400"/>
          </a:xfrm>
          <a:prstGeom prst="rect">
            <a:avLst/>
          </a:prstGeom>
        </p:spPr>
      </p:pic>
      <p:pic>
        <p:nvPicPr>
          <p:cNvPr id="5" name="Picture 4" descr="crowdshotatbb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1" y="1828801"/>
            <a:ext cx="6172200" cy="410475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94679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0197" y="53340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604A7B"/>
                </a:solidFill>
              </a:rPr>
              <a:t>“An organization's strongest donors are usually those who are the most involved.”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5300" y="1915405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/>
              <a:buChar char="•"/>
            </a:pPr>
            <a:r>
              <a:rPr lang="en-US" sz="2400" dirty="0" smtClean="0"/>
              <a:t>Hosted in private homes, invite only</a:t>
            </a:r>
          </a:p>
          <a:p>
            <a:pPr marL="742950" lvl="1" indent="-285750">
              <a:buFont typeface="Arial"/>
              <a:buChar char="•"/>
            </a:pPr>
            <a:endParaRPr lang="en-US" sz="2400" dirty="0" smtClean="0"/>
          </a:p>
          <a:p>
            <a:pPr marL="742950" lvl="1" indent="-285750">
              <a:buFont typeface="Arial"/>
              <a:buChar char="•"/>
            </a:pPr>
            <a:r>
              <a:rPr lang="en-US" sz="2400" dirty="0" smtClean="0"/>
              <a:t>Targets board members, major donors, and their friends and neighbors</a:t>
            </a:r>
          </a:p>
          <a:p>
            <a:pPr marL="742950" lvl="1" indent="-285750">
              <a:buFont typeface="Arial"/>
              <a:buChar char="•"/>
            </a:pPr>
            <a:endParaRPr lang="en-US" sz="2400" dirty="0" smtClean="0"/>
          </a:p>
          <a:p>
            <a:pPr marL="742950" lvl="1" indent="-285750">
              <a:buFont typeface="Arial"/>
              <a:buChar char="•"/>
            </a:pPr>
            <a:r>
              <a:rPr lang="en-US" sz="2400" dirty="0" smtClean="0"/>
              <a:t>Firsthand exposure to organization goals</a:t>
            </a:r>
          </a:p>
          <a:p>
            <a:pPr marL="742950" lvl="1" indent="-285750">
              <a:buFont typeface="Arial"/>
              <a:buChar char="•"/>
            </a:pPr>
            <a:endParaRPr lang="en-US" sz="2400" dirty="0" smtClean="0"/>
          </a:p>
          <a:p>
            <a:pPr marL="742950" lvl="1" indent="-285750">
              <a:buFont typeface="Arial"/>
              <a:buChar char="•"/>
            </a:pPr>
            <a:r>
              <a:rPr lang="en-US" sz="2400" dirty="0" smtClean="0"/>
              <a:t>Access to new pipeline</a:t>
            </a:r>
          </a:p>
          <a:p>
            <a:pPr lvl="1"/>
            <a:endParaRPr lang="en-US" sz="2400" dirty="0" smtClean="0"/>
          </a:p>
        </p:txBody>
      </p:sp>
      <p:pic>
        <p:nvPicPr>
          <p:cNvPr id="8" name="Picture 7" descr="logo final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57200"/>
            <a:ext cx="3001237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5147348"/>
              </p:ext>
            </p:extLst>
          </p:nvPr>
        </p:nvGraphicFramePr>
        <p:xfrm>
          <a:off x="491338" y="1143000"/>
          <a:ext cx="8382001" cy="4951580"/>
        </p:xfrm>
        <a:graphic>
          <a:graphicData uri="http://schemas.openxmlformats.org/drawingml/2006/table">
            <a:tbl>
              <a:tblPr firstRow="1" firstCol="1" bandRow="1" bandCol="1">
                <a:tableStyleId>{F2DE63D5-997A-4646-A377-4702673A728D}</a:tableStyleId>
              </a:tblPr>
              <a:tblGrid>
                <a:gridCol w="1380679"/>
                <a:gridCol w="1861783"/>
                <a:gridCol w="1371600"/>
                <a:gridCol w="1295400"/>
                <a:gridCol w="1143000"/>
                <a:gridCol w="1329539"/>
              </a:tblGrid>
              <a:tr h="59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Location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Topic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Speaker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New</a:t>
                      </a:r>
                      <a:r>
                        <a:rPr lang="en-US" sz="1800" baseline="0" dirty="0" smtClean="0">
                          <a:effectLst/>
                        </a:rPr>
                        <a:t> Contacts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% New Contacts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  <a:r>
                        <a:rPr lang="en-US" sz="1800" dirty="0">
                          <a:effectLst/>
                        </a:rPr>
                        <a:t>Gifts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</a:tr>
              <a:tr h="5846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Needham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Discovering Gratitude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Karen </a:t>
                      </a:r>
                      <a:r>
                        <a:rPr lang="en-US" sz="1600" dirty="0" smtClean="0">
                          <a:effectLst/>
                        </a:rPr>
                        <a:t>Weisgerber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50%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$6,250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 gifts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</a:tr>
              <a:tr h="84116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Cambridge 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Cultural Influences on Parenting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Nancy Hill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22%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$1,000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 gifts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</a:tr>
              <a:tr h="64278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Brookline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Volunteering: Ages &amp; Stages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Louise Sawyer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14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64%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$50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 gift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</a:tr>
              <a:tr h="5846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Brookline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Parenting in the Digital Age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Catherine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Steiner-Adair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17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43%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$1450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 gifts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</a:tr>
              <a:tr h="84116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West Newton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Promoting a Healthy Body Image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Amy Cody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15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56%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$100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 gift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</a:tr>
              <a:tr h="8448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Beacon Hill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Social-Emotional Learning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Milly Arbaje (Parenting Educator)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71%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$500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 gift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61" marR="61061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95600" y="228600"/>
            <a:ext cx="35734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</a:rPr>
              <a:t>FY14 Gatherings</a:t>
            </a: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22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934</Words>
  <Application>Microsoft Office PowerPoint</Application>
  <PresentationFormat>On-screen Show (4:3)</PresentationFormat>
  <Paragraphs>210</Paragraphs>
  <Slides>17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Elizabeth Cohen</cp:lastModifiedBy>
  <cp:revision>75</cp:revision>
  <dcterms:created xsi:type="dcterms:W3CDTF">2014-10-08T03:07:14Z</dcterms:created>
  <dcterms:modified xsi:type="dcterms:W3CDTF">2014-10-24T18:05:04Z</dcterms:modified>
</cp:coreProperties>
</file>