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12" r:id="rId3"/>
    <p:sldMasterId id="2147483718" r:id="rId4"/>
    <p:sldMasterId id="2147483730" r:id="rId5"/>
    <p:sldMasterId id="2147483749" r:id="rId6"/>
  </p:sldMasterIdLst>
  <p:notesMasterIdLst>
    <p:notesMasterId r:id="rId46"/>
  </p:notesMasterIdLst>
  <p:sldIdLst>
    <p:sldId id="256"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21" r:id="rId33"/>
    <p:sldId id="322" r:id="rId34"/>
    <p:sldId id="312" r:id="rId35"/>
    <p:sldId id="313" r:id="rId36"/>
    <p:sldId id="314" r:id="rId37"/>
    <p:sldId id="315" r:id="rId38"/>
    <p:sldId id="316" r:id="rId39"/>
    <p:sldId id="317" r:id="rId40"/>
    <p:sldId id="318" r:id="rId41"/>
    <p:sldId id="319" r:id="rId42"/>
    <p:sldId id="320" r:id="rId43"/>
    <p:sldId id="323" r:id="rId44"/>
    <p:sldId id="29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87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5C463-F963-42C5-91E1-B927A26DBBCA}"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E42D0C34-0809-424B-AA6F-D84E113FBACB}">
      <dgm:prSet phldrT="[Text]"/>
      <dgm:spPr>
        <a:gradFill rotWithShape="0">
          <a:gsLst>
            <a:gs pos="100000">
              <a:srgbClr val="ECC006"/>
            </a:gs>
            <a:gs pos="21000">
              <a:schemeClr val="accent1">
                <a:tint val="44500"/>
                <a:satMod val="160000"/>
              </a:schemeClr>
            </a:gs>
            <a:gs pos="100000">
              <a:schemeClr val="accent1">
                <a:tint val="23500"/>
                <a:satMod val="160000"/>
              </a:schemeClr>
            </a:gs>
          </a:gsLst>
          <a:lin ang="5400000" scaled="0"/>
        </a:gradFill>
      </dgm:spPr>
      <dgm:t>
        <a:bodyPr anchor="ctr" anchorCtr="0"/>
        <a:lstStyle/>
        <a:p>
          <a:r>
            <a:rPr lang="en-US" dirty="0" smtClean="0"/>
            <a:t>Networks</a:t>
          </a:r>
          <a:endParaRPr lang="en-US" dirty="0"/>
        </a:p>
      </dgm:t>
    </dgm:pt>
    <dgm:pt modelId="{5A464E7D-D16A-46DB-813C-591EC9322AC8}" type="parTrans" cxnId="{79A8ECF7-110A-4DC0-A90C-C2F371488FC1}">
      <dgm:prSet/>
      <dgm:spPr/>
      <dgm:t>
        <a:bodyPr/>
        <a:lstStyle/>
        <a:p>
          <a:endParaRPr lang="en-US"/>
        </a:p>
      </dgm:t>
    </dgm:pt>
    <dgm:pt modelId="{46C3FF51-E8DF-438A-925A-0F8CACF549A7}" type="sibTrans" cxnId="{79A8ECF7-110A-4DC0-A90C-C2F371488FC1}">
      <dgm:prSet/>
      <dgm:spPr/>
      <dgm:t>
        <a:bodyPr/>
        <a:lstStyle/>
        <a:p>
          <a:endParaRPr lang="en-US"/>
        </a:p>
      </dgm:t>
    </dgm:pt>
    <dgm:pt modelId="{367FB930-F568-4246-9787-F92DB725A640}">
      <dgm:prSet phldrT="[Text]"/>
      <dgm:spPr>
        <a:gradFill rotWithShape="0">
          <a:gsLst>
            <a:gs pos="0">
              <a:srgbClr val="ECC006"/>
            </a:gs>
            <a:gs pos="87000">
              <a:schemeClr val="accent1">
                <a:tint val="44500"/>
                <a:satMod val="160000"/>
              </a:schemeClr>
            </a:gs>
            <a:gs pos="100000">
              <a:schemeClr val="accent1">
                <a:tint val="23500"/>
                <a:satMod val="160000"/>
              </a:schemeClr>
            </a:gs>
          </a:gsLst>
          <a:lin ang="5400000" scaled="0"/>
        </a:gradFill>
      </dgm:spPr>
      <dgm:t>
        <a:bodyPr anchor="ctr" anchorCtr="0"/>
        <a:lstStyle/>
        <a:p>
          <a:r>
            <a:rPr lang="en-US" dirty="0" smtClean="0"/>
            <a:t> Inclusion</a:t>
          </a:r>
          <a:endParaRPr lang="en-US" dirty="0"/>
        </a:p>
      </dgm:t>
    </dgm:pt>
    <dgm:pt modelId="{D2A1580A-7FE5-425F-B982-466F93D6BAAC}" type="sibTrans" cxnId="{1E44116B-E7F1-4028-8595-B646ABFAB32A}">
      <dgm:prSet/>
      <dgm:spPr/>
      <dgm:t>
        <a:bodyPr/>
        <a:lstStyle/>
        <a:p>
          <a:endParaRPr lang="en-US"/>
        </a:p>
      </dgm:t>
    </dgm:pt>
    <dgm:pt modelId="{E9D80939-BDF6-40AD-BCB0-A69F9BE23316}" type="parTrans" cxnId="{1E44116B-E7F1-4028-8595-B646ABFAB32A}">
      <dgm:prSet/>
      <dgm:spPr/>
      <dgm:t>
        <a:bodyPr/>
        <a:lstStyle/>
        <a:p>
          <a:endParaRPr lang="en-US"/>
        </a:p>
      </dgm:t>
    </dgm:pt>
    <dgm:pt modelId="{C8E06C57-2CC1-4246-8F68-A6342161EA30}" type="pres">
      <dgm:prSet presAssocID="{1805C463-F963-42C5-91E1-B927A26DBBCA}" presName="Name0" presStyleCnt="0">
        <dgm:presLayoutVars>
          <dgm:chMax val="2"/>
          <dgm:chPref val="2"/>
          <dgm:animLvl val="lvl"/>
        </dgm:presLayoutVars>
      </dgm:prSet>
      <dgm:spPr/>
      <dgm:t>
        <a:bodyPr/>
        <a:lstStyle/>
        <a:p>
          <a:endParaRPr lang="en-US"/>
        </a:p>
      </dgm:t>
    </dgm:pt>
    <dgm:pt modelId="{D7ED22FD-7C34-4189-AB88-3BB696F955D1}" type="pres">
      <dgm:prSet presAssocID="{1805C463-F963-42C5-91E1-B927A26DBBCA}" presName="LeftText" presStyleLbl="revTx" presStyleIdx="0" presStyleCnt="0">
        <dgm:presLayoutVars>
          <dgm:bulletEnabled val="1"/>
        </dgm:presLayoutVars>
      </dgm:prSet>
      <dgm:spPr/>
      <dgm:t>
        <a:bodyPr/>
        <a:lstStyle/>
        <a:p>
          <a:endParaRPr lang="en-US"/>
        </a:p>
      </dgm:t>
    </dgm:pt>
    <dgm:pt modelId="{238E06FA-B33A-43DA-AEC3-023AED677A90}" type="pres">
      <dgm:prSet presAssocID="{1805C463-F963-42C5-91E1-B927A26DBBCA}" presName="LeftNode" presStyleLbl="bgImgPlace1" presStyleIdx="0" presStyleCnt="2" custScaleX="161149" custLinFactNeighborX="-11929" custLinFactNeighborY="1026">
        <dgm:presLayoutVars>
          <dgm:chMax val="2"/>
          <dgm:chPref val="2"/>
        </dgm:presLayoutVars>
      </dgm:prSet>
      <dgm:spPr/>
      <dgm:t>
        <a:bodyPr/>
        <a:lstStyle/>
        <a:p>
          <a:endParaRPr lang="en-US"/>
        </a:p>
      </dgm:t>
    </dgm:pt>
    <dgm:pt modelId="{814E039E-C60F-403B-8A68-3A70020692CA}" type="pres">
      <dgm:prSet presAssocID="{1805C463-F963-42C5-91E1-B927A26DBBCA}" presName="RightText" presStyleLbl="revTx" presStyleIdx="0" presStyleCnt="0">
        <dgm:presLayoutVars>
          <dgm:bulletEnabled val="1"/>
        </dgm:presLayoutVars>
      </dgm:prSet>
      <dgm:spPr/>
      <dgm:t>
        <a:bodyPr/>
        <a:lstStyle/>
        <a:p>
          <a:endParaRPr lang="en-US"/>
        </a:p>
      </dgm:t>
    </dgm:pt>
    <dgm:pt modelId="{1BED1209-8615-4410-AEB2-CF0D133B82DF}" type="pres">
      <dgm:prSet presAssocID="{1805C463-F963-42C5-91E1-B927A26DBBCA}" presName="RightNode" presStyleLbl="bgImgPlace1" presStyleIdx="1" presStyleCnt="2" custScaleX="147716" custLinFactNeighborX="31085" custLinFactNeighborY="1026">
        <dgm:presLayoutVars>
          <dgm:chMax val="0"/>
          <dgm:chPref val="0"/>
        </dgm:presLayoutVars>
      </dgm:prSet>
      <dgm:spPr/>
      <dgm:t>
        <a:bodyPr/>
        <a:lstStyle/>
        <a:p>
          <a:endParaRPr lang="en-US"/>
        </a:p>
      </dgm:t>
    </dgm:pt>
    <dgm:pt modelId="{2FFAA309-3D53-4D9A-86AA-4D65155C441B}" type="pres">
      <dgm:prSet presAssocID="{1805C463-F963-42C5-91E1-B927A26DBBCA}" presName="TopArrow" presStyleLbl="node1" presStyleIdx="0" presStyleCnt="2"/>
      <dgm:spPr>
        <a:gradFill rotWithShape="0">
          <a:gsLst>
            <a:gs pos="98000">
              <a:srgbClr val="4F8636"/>
            </a:gs>
            <a:gs pos="4000">
              <a:schemeClr val="accent1">
                <a:tint val="44500"/>
                <a:satMod val="160000"/>
              </a:schemeClr>
            </a:gs>
            <a:gs pos="5000">
              <a:schemeClr val="accent1">
                <a:tint val="23500"/>
                <a:satMod val="160000"/>
              </a:schemeClr>
            </a:gs>
          </a:gsLst>
          <a:lin ang="5400000" scaled="0"/>
        </a:gradFill>
      </dgm:spPr>
    </dgm:pt>
    <dgm:pt modelId="{BED62C42-0634-43A9-8EF3-0FEFA98D6CED}" type="pres">
      <dgm:prSet presAssocID="{1805C463-F963-42C5-91E1-B927A26DBBCA}" presName="BottomArrow" presStyleLbl="node1" presStyleIdx="1" presStyleCnt="2"/>
      <dgm:spPr>
        <a:gradFill rotWithShape="0">
          <a:gsLst>
            <a:gs pos="98000">
              <a:srgbClr val="7C2529"/>
            </a:gs>
            <a:gs pos="7000">
              <a:schemeClr val="accent1">
                <a:tint val="44500"/>
                <a:satMod val="160000"/>
              </a:schemeClr>
            </a:gs>
            <a:gs pos="100000">
              <a:schemeClr val="accent1">
                <a:tint val="23500"/>
                <a:satMod val="160000"/>
              </a:schemeClr>
            </a:gs>
          </a:gsLst>
          <a:lin ang="5400000" scaled="0"/>
        </a:gradFill>
      </dgm:spPr>
    </dgm:pt>
  </dgm:ptLst>
  <dgm:cxnLst>
    <dgm:cxn modelId="{1E44116B-E7F1-4028-8595-B646ABFAB32A}" srcId="{1805C463-F963-42C5-91E1-B927A26DBBCA}" destId="{367FB930-F568-4246-9787-F92DB725A640}" srcOrd="0" destOrd="0" parTransId="{E9D80939-BDF6-40AD-BCB0-A69F9BE23316}" sibTransId="{D2A1580A-7FE5-425F-B982-466F93D6BAAC}"/>
    <dgm:cxn modelId="{79A8ECF7-110A-4DC0-A90C-C2F371488FC1}" srcId="{1805C463-F963-42C5-91E1-B927A26DBBCA}" destId="{E42D0C34-0809-424B-AA6F-D84E113FBACB}" srcOrd="1" destOrd="0" parTransId="{5A464E7D-D16A-46DB-813C-591EC9322AC8}" sibTransId="{46C3FF51-E8DF-438A-925A-0F8CACF549A7}"/>
    <dgm:cxn modelId="{FAF0D8CD-DF4E-4017-BCFA-665C41E693FA}" type="presOf" srcId="{E42D0C34-0809-424B-AA6F-D84E113FBACB}" destId="{814E039E-C60F-403B-8A68-3A70020692CA}" srcOrd="0" destOrd="0" presId="urn:microsoft.com/office/officeart/2009/layout/ReverseList"/>
    <dgm:cxn modelId="{6145207F-8644-43E8-B585-98435A6E6C3D}" type="presOf" srcId="{1805C463-F963-42C5-91E1-B927A26DBBCA}" destId="{C8E06C57-2CC1-4246-8F68-A6342161EA30}" srcOrd="0" destOrd="0" presId="urn:microsoft.com/office/officeart/2009/layout/ReverseList"/>
    <dgm:cxn modelId="{590050FD-9E79-465E-906B-92E3747247BB}" type="presOf" srcId="{E42D0C34-0809-424B-AA6F-D84E113FBACB}" destId="{1BED1209-8615-4410-AEB2-CF0D133B82DF}" srcOrd="1" destOrd="0" presId="urn:microsoft.com/office/officeart/2009/layout/ReverseList"/>
    <dgm:cxn modelId="{EDB81571-06E6-4F21-B3D5-61E4A290FEF5}" type="presOf" srcId="{367FB930-F568-4246-9787-F92DB725A640}" destId="{D7ED22FD-7C34-4189-AB88-3BB696F955D1}" srcOrd="0" destOrd="0" presId="urn:microsoft.com/office/officeart/2009/layout/ReverseList"/>
    <dgm:cxn modelId="{14FFAB89-B9B6-49D6-927E-E407004061A6}" type="presOf" srcId="{367FB930-F568-4246-9787-F92DB725A640}" destId="{238E06FA-B33A-43DA-AEC3-023AED677A90}" srcOrd="1" destOrd="0" presId="urn:microsoft.com/office/officeart/2009/layout/ReverseList"/>
    <dgm:cxn modelId="{131262C0-6397-408F-8CCE-6DED8D3799E6}" type="presParOf" srcId="{C8E06C57-2CC1-4246-8F68-A6342161EA30}" destId="{D7ED22FD-7C34-4189-AB88-3BB696F955D1}" srcOrd="0" destOrd="0" presId="urn:microsoft.com/office/officeart/2009/layout/ReverseList"/>
    <dgm:cxn modelId="{A7E5D925-2AFC-47D5-B0A4-59825D7ACC49}" type="presParOf" srcId="{C8E06C57-2CC1-4246-8F68-A6342161EA30}" destId="{238E06FA-B33A-43DA-AEC3-023AED677A90}" srcOrd="1" destOrd="0" presId="urn:microsoft.com/office/officeart/2009/layout/ReverseList"/>
    <dgm:cxn modelId="{70178FFA-8BF8-4613-AF49-E5C10962F228}" type="presParOf" srcId="{C8E06C57-2CC1-4246-8F68-A6342161EA30}" destId="{814E039E-C60F-403B-8A68-3A70020692CA}" srcOrd="2" destOrd="0" presId="urn:microsoft.com/office/officeart/2009/layout/ReverseList"/>
    <dgm:cxn modelId="{FEC5CA39-AD11-4B54-931B-9D5C8C41716D}" type="presParOf" srcId="{C8E06C57-2CC1-4246-8F68-A6342161EA30}" destId="{1BED1209-8615-4410-AEB2-CF0D133B82DF}" srcOrd="3" destOrd="0" presId="urn:microsoft.com/office/officeart/2009/layout/ReverseList"/>
    <dgm:cxn modelId="{576067E6-1296-493E-A886-A7AA483F44BD}" type="presParOf" srcId="{C8E06C57-2CC1-4246-8F68-A6342161EA30}" destId="{2FFAA309-3D53-4D9A-86AA-4D65155C441B}" srcOrd="4" destOrd="0" presId="urn:microsoft.com/office/officeart/2009/layout/ReverseList"/>
    <dgm:cxn modelId="{BC0919AA-0B41-46D5-BFAC-0A55C2FEBBC4}" type="presParOf" srcId="{C8E06C57-2CC1-4246-8F68-A6342161EA30}" destId="{BED62C42-0634-43A9-8EF3-0FEFA98D6CED}"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D5F403-FBF0-47F0-88A1-D665BAC40B23}" type="datetimeFigureOut">
              <a:rPr lang="en-US" smtClean="0"/>
              <a:t>10/30/2014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83F52B-8CBA-4AAD-9BA6-C1FAE4C6C098}" type="slidenum">
              <a:rPr lang="en-US" smtClean="0"/>
              <a:t>‹#›</a:t>
            </a:fld>
            <a:endParaRPr lang="en-US"/>
          </a:p>
        </p:txBody>
      </p:sp>
    </p:spTree>
    <p:extLst>
      <p:ext uri="{BB962C8B-B14F-4D97-AF65-F5344CB8AC3E}">
        <p14:creationId xmlns:p14="http://schemas.microsoft.com/office/powerpoint/2010/main" val="151053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Hands on consulting</a:t>
            </a:r>
            <a:r>
              <a:rPr lang="en-US" b="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R Frutiger Roman"/>
              </a:rPr>
              <a:t>We </a:t>
            </a:r>
            <a:r>
              <a:rPr lang="en-US" sz="1200" baseline="0" dirty="0" smtClean="0">
                <a:solidFill>
                  <a:schemeClr val="tx1">
                    <a:lumMod val="65000"/>
                    <a:lumOff val="35000"/>
                  </a:schemeClr>
                </a:solidFill>
                <a:latin typeface="R Frutiger Roman"/>
              </a:rPr>
              <a:t>conduct about 100 consulting projects per year, in strategic planning, learning and evaluation, implementation and organizational change.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lumMod val="65000"/>
                  <a:lumOff val="35000"/>
                </a:schemeClr>
              </a:solidFill>
              <a:latin typeface="R Frutiger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lumMod val="65000"/>
                    <a:lumOff val="35000"/>
                  </a:schemeClr>
                </a:solidFill>
                <a:latin typeface="R Frutiger Roman"/>
              </a:rPr>
              <a:t>Idea generation</a:t>
            </a:r>
            <a:endParaRPr lang="en-US" sz="1200" b="0" baseline="0" dirty="0" smtClean="0">
              <a:solidFill>
                <a:schemeClr val="tx1">
                  <a:lumMod val="65000"/>
                  <a:lumOff val="35000"/>
                </a:schemeClr>
              </a:solidFill>
              <a:latin typeface="R Frutiger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65000"/>
                    <a:lumOff val="35000"/>
                  </a:schemeClr>
                </a:solidFill>
                <a:latin typeface="R Frutiger Roman"/>
              </a:rPr>
              <a:t>Through papers, articles, blogs, and webinars, we influence more than 250K people per year – particularly through the two concepts of Shared Value and Collective Impact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lumMod val="65000"/>
                  <a:lumOff val="35000"/>
                </a:schemeClr>
              </a:solidFill>
              <a:latin typeface="R Frutiger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lumMod val="65000"/>
                    <a:lumOff val="35000"/>
                  </a:schemeClr>
                </a:solidFill>
                <a:latin typeface="R Frutiger Roman"/>
              </a:rPr>
              <a:t>Communities of practice</a:t>
            </a:r>
            <a:endParaRPr lang="en-US" sz="1200" b="0" baseline="0" dirty="0" smtClean="0">
              <a:solidFill>
                <a:schemeClr val="tx1">
                  <a:lumMod val="65000"/>
                  <a:lumOff val="35000"/>
                </a:schemeClr>
              </a:solidFill>
              <a:latin typeface="R Frutiger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65000"/>
                    <a:lumOff val="35000"/>
                  </a:schemeClr>
                </a:solidFill>
                <a:latin typeface="R Frutiger Roman"/>
              </a:rPr>
              <a:t>With the goal of advancing knowledge and practice, we also currently host communities for community foundations, as well as for practitioners of Shared Value and Collective Impact</a:t>
            </a:r>
            <a:endParaRPr lang="en-US" sz="1200" b="1" dirty="0" smtClean="0">
              <a:solidFill>
                <a:schemeClr val="tx1">
                  <a:lumMod val="65000"/>
                  <a:lumOff val="35000"/>
                </a:schemeClr>
              </a:solidFill>
              <a:latin typeface="R Frutiger Roman"/>
            </a:endParaRPr>
          </a:p>
          <a:p>
            <a:endParaRPr lang="en-US" b="1" dirty="0"/>
          </a:p>
        </p:txBody>
      </p:sp>
      <p:sp>
        <p:nvSpPr>
          <p:cNvPr id="4" name="Slide Number Placeholder 3"/>
          <p:cNvSpPr>
            <a:spLocks noGrp="1"/>
          </p:cNvSpPr>
          <p:nvPr>
            <p:ph type="sldNum" sz="quarter" idx="10"/>
          </p:nvPr>
        </p:nvSpPr>
        <p:spPr/>
        <p:txBody>
          <a:bodyPr/>
          <a:lstStyle/>
          <a:p>
            <a:fld id="{D4611B3A-5614-364F-AECF-5C0E54128FD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792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41535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59894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15989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59894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159894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a:t>
            </a:r>
          </a:p>
          <a:p>
            <a:endParaRPr lang="en-US" dirty="0" smtClean="0"/>
          </a:p>
          <a:p>
            <a:r>
              <a:rPr lang="en-US" dirty="0" smtClean="0"/>
              <a:t>My name is</a:t>
            </a:r>
            <a:r>
              <a:rPr lang="en-US" baseline="0" dirty="0" smtClean="0"/>
              <a:t> Ayeesha Lane and I am the Program Manager for Third Sector New England’s Inclusion Initiative.  </a:t>
            </a:r>
            <a:endParaRPr lang="en-US"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2582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a story. </a:t>
            </a:r>
          </a:p>
          <a:p>
            <a:endParaRPr lang="en-US" dirty="0"/>
          </a:p>
          <a:p>
            <a:r>
              <a:rPr lang="en-US" dirty="0"/>
              <a:t>Imagine you are 15 years old (again)…did you ever made a mistake?...I want to tell you a story about a 15 year old boy named [WHATEVER].  15 years old, African American, low-income, and living with his Aunt in the Bronx.   Shoplifts a $50 pair of shoes.  This is his first and only offense.  </a:t>
            </a:r>
            <a:r>
              <a:rPr lang="en-US" dirty="0" smtClean="0"/>
              <a:t>He </a:t>
            </a:r>
            <a:r>
              <a:rPr lang="en-US" dirty="0"/>
              <a:t>goes to court, is put on probation but unfortunately, </a:t>
            </a:r>
            <a:r>
              <a:rPr lang="en-US" dirty="0" smtClean="0"/>
              <a:t>he </a:t>
            </a:r>
            <a:r>
              <a:rPr lang="en-US" dirty="0"/>
              <a:t>violates his probation by missing a day of school and winds up being placed in a limited-secure facility for almost a year.  This facility is located 2 hours upstate, and is difficult for his aunt to get to. At 15 years old.  He is not alone.  In NY state there are many young people who just shouldn’t be incarcerated but get dumped into the system for moderate infractions.  53 percent of the roughly 1,600 young people who entered the state’s juvenile facilities had a misdemeanor as their most serious offense.  </a:t>
            </a:r>
          </a:p>
          <a:p>
            <a:r>
              <a:rPr lang="en-US" dirty="0"/>
              <a:t> </a:t>
            </a:r>
          </a:p>
          <a:p>
            <a:r>
              <a:rPr lang="en-US" dirty="0"/>
              <a:t>What we’re talking about here is a broken system that fails to deliver on its responsibilities to care for and rehabilitate young people, while also failing in its responsibilities to improve public safety. The system is ineffective, inefficient, and unsafe.   In New York State, youth who end up in secure facilities have near a 90% recidivism rate. And incarcerating these youth costs the state $290K per year. </a:t>
            </a:r>
            <a:endParaRPr lang="en-US" dirty="0" smtClean="0"/>
          </a:p>
          <a:p>
            <a:endParaRPr lang="en-US" dirty="0"/>
          </a:p>
        </p:txBody>
      </p:sp>
      <p:sp>
        <p:nvSpPr>
          <p:cNvPr id="4" name="Slide Number Placeholder 3"/>
          <p:cNvSpPr>
            <a:spLocks noGrp="1"/>
          </p:cNvSpPr>
          <p:nvPr>
            <p:ph type="sldNum" sz="quarter" idx="10"/>
          </p:nvPr>
        </p:nvSpPr>
        <p:spPr/>
        <p:txBody>
          <a:bodyPr/>
          <a:lstStyle/>
          <a:p>
            <a:fld id="{AF25456D-0D34-4444-86F0-D6F33026512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535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are we talking about when we say the system doesn’t work?  Well, the NYJJ “system” is comprised of hundreds of public and private agencies that span the courts, law enforcement, probation, county services, state agencies, multiplied across 62 counties.  In addition, the juvenile justice “system” must coordinate with education, mental health, child welfare, in order to serve youth while they are in state care and to responsibly transition them back into the communities—and today, this just isn’t happening to the degree it needs to.</a:t>
            </a:r>
          </a:p>
          <a:p>
            <a:endParaRPr lang="en-US" b="1" i="1" dirty="0"/>
          </a:p>
          <a:p>
            <a:r>
              <a:rPr lang="en-US" b="1" i="1" dirty="0"/>
              <a:t>What challenges does it face?</a:t>
            </a:r>
          </a:p>
          <a:p>
            <a:r>
              <a:rPr lang="en-US" dirty="0"/>
              <a:t>Despite state annual placement costs that are among the highest in the nation, the vast majority of youth who pass through the deep-end of the system (less than 3% of youth who encounter the system) return as adult offenders</a:t>
            </a:r>
          </a:p>
          <a:p>
            <a:r>
              <a:rPr lang="en-US" dirty="0"/>
              <a:t>In NYS, over 60% of youth are rearrested within two years of release from state custody</a:t>
            </a:r>
          </a:p>
          <a:p>
            <a:r>
              <a:rPr lang="en-US" dirty="0"/>
              <a:t>Parts of the state placement system are under U.S. Department of Justice oversight and are the subject of a lawsuit for brutal conditions of confinement, and the system does not ensure the safety of all youth and system </a:t>
            </a:r>
            <a:r>
              <a:rPr lang="en-US" dirty="0" smtClean="0"/>
              <a:t>professionals</a:t>
            </a:r>
          </a:p>
          <a:p>
            <a:endParaRPr lang="en-US" dirty="0" smtClean="0"/>
          </a:p>
          <a:p>
            <a:r>
              <a:rPr lang="en-US" dirty="0" smtClean="0"/>
              <a:t>How do you go about addressing a problem like this?  It’s clear that a single intervention isn’t going to do it.  Scaling up one rehabilitation provider, changing one law, re-engineering one state agency isn’t going to cut it – this is a complex social problem. </a:t>
            </a:r>
          </a:p>
          <a:p>
            <a:r>
              <a:rPr lang="en-US" dirty="0" smtClean="0"/>
              <a:t> </a:t>
            </a:r>
          </a:p>
          <a:p>
            <a:r>
              <a:rPr lang="en-US" dirty="0" smtClean="0"/>
              <a:t>So what do you do about it?  Well, here’s a start.  We spent a year with these stakeholders, helping them to come together to have collective impact. And:</a:t>
            </a:r>
          </a:p>
          <a:p>
            <a:r>
              <a:rPr lang="en-US" dirty="0" smtClean="0"/>
              <a:t> </a:t>
            </a:r>
          </a:p>
          <a:p>
            <a:r>
              <a:rPr lang="en-US" dirty="0" smtClean="0"/>
              <a:t>Because of our work, key stakeholders (fill in: law enforcement, county services, state agencies, the courts, child advocacy orgs, </a:t>
            </a:r>
            <a:r>
              <a:rPr lang="en-US" dirty="0" err="1" smtClean="0"/>
              <a:t>etc</a:t>
            </a:r>
            <a:r>
              <a:rPr lang="en-US" dirty="0" smtClean="0"/>
              <a:t>) were able to work across decades-old silos to get to a common understanding of the problem, and a common vision around youth success and public safety.</a:t>
            </a:r>
          </a:p>
          <a:p>
            <a:endParaRPr lang="en-US" dirty="0"/>
          </a:p>
        </p:txBody>
      </p:sp>
      <p:sp>
        <p:nvSpPr>
          <p:cNvPr id="4" name="Slide Number Placeholder 3"/>
          <p:cNvSpPr>
            <a:spLocks noGrp="1"/>
          </p:cNvSpPr>
          <p:nvPr>
            <p:ph type="sldNum" sz="quarter" idx="10"/>
          </p:nvPr>
        </p:nvSpPr>
        <p:spPr/>
        <p:txBody>
          <a:bodyPr/>
          <a:lstStyle/>
          <a:p>
            <a:fld id="{AF25456D-0D34-4444-86F0-D6F33026512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106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5456D-0D34-4444-86F0-D6F33026512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106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fontAlgn="base">
              <a:spcBef>
                <a:spcPct val="30000"/>
              </a:spcBef>
              <a:spcAft>
                <a:spcPct val="0"/>
              </a:spcAft>
              <a:defRPr/>
            </a:pPr>
            <a:r>
              <a:rPr lang="en-US" b="1" dirty="0"/>
              <a:t>In Jan 2010, Community Center for Education Results (CCER), the organization which staffs the Road Map Project, was officially incorporated as a Washington state nonprofit. </a:t>
            </a:r>
          </a:p>
          <a:p>
            <a:endParaRPr lang="en-US" dirty="0" smtClean="0"/>
          </a:p>
          <a:p>
            <a:r>
              <a:rPr lang="en-US" dirty="0" smtClean="0"/>
              <a:t>Extra clarification notes:</a:t>
            </a:r>
          </a:p>
          <a:p>
            <a:r>
              <a:rPr lang="en-US" dirty="0"/>
              <a:t>The South King County and South Seattle region is one of the most diverse in the country. The Road Map Region is</a:t>
            </a:r>
          </a:p>
          <a:p>
            <a:r>
              <a:rPr lang="en-US" dirty="0"/>
              <a:t>home to almost 20,000 English Language Learners (ELL) who speak more than 160 different languages. Some of</a:t>
            </a:r>
          </a:p>
          <a:p>
            <a:r>
              <a:rPr lang="en-US" dirty="0"/>
              <a:t>these students are immigrants and refugees, and many are fi </a:t>
            </a:r>
            <a:r>
              <a:rPr lang="en-US" dirty="0" err="1"/>
              <a:t>rst</a:t>
            </a:r>
            <a:r>
              <a:rPr lang="en-US" dirty="0"/>
              <a:t>-generation Americans. When we use the term “ELL</a:t>
            </a:r>
          </a:p>
          <a:p>
            <a:r>
              <a:rPr lang="en-US" dirty="0"/>
              <a:t>student,” we mean those students who are in the State-funded English language acquisition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AF25456D-0D34-4444-86F0-D6F33026512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3923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100">
                <a:solidFill>
                  <a:schemeClr val="tx1"/>
                </a:solidFill>
                <a:latin typeface="Arial" charset="0"/>
              </a:defRPr>
            </a:lvl1pPr>
            <a:lvl2pPr marL="702756" indent="-270291" eaLnBrk="0" hangingPunct="0">
              <a:spcBef>
                <a:spcPct val="30000"/>
              </a:spcBef>
              <a:defRPr kumimoji="1" sz="1100">
                <a:solidFill>
                  <a:schemeClr val="tx1"/>
                </a:solidFill>
                <a:latin typeface="Arial" charset="0"/>
              </a:defRPr>
            </a:lvl2pPr>
            <a:lvl3pPr marL="1081164" indent="-216233" eaLnBrk="0" hangingPunct="0">
              <a:spcBef>
                <a:spcPct val="30000"/>
              </a:spcBef>
              <a:defRPr kumimoji="1" sz="1100">
                <a:solidFill>
                  <a:schemeClr val="tx1"/>
                </a:solidFill>
                <a:latin typeface="Arial" charset="0"/>
              </a:defRPr>
            </a:lvl3pPr>
            <a:lvl4pPr marL="1513629" indent="-216233" eaLnBrk="0" hangingPunct="0">
              <a:spcBef>
                <a:spcPct val="30000"/>
              </a:spcBef>
              <a:defRPr kumimoji="1" sz="1100">
                <a:solidFill>
                  <a:schemeClr val="tx1"/>
                </a:solidFill>
                <a:latin typeface="Arial" charset="0"/>
              </a:defRPr>
            </a:lvl4pPr>
            <a:lvl5pPr marL="1946095" indent="-216233" eaLnBrk="0" hangingPunct="0">
              <a:spcBef>
                <a:spcPct val="30000"/>
              </a:spcBef>
              <a:defRPr kumimoji="1" sz="1100">
                <a:solidFill>
                  <a:schemeClr val="tx1"/>
                </a:solidFill>
                <a:latin typeface="Arial" charset="0"/>
              </a:defRPr>
            </a:lvl5pPr>
            <a:lvl6pPr marL="2378560" indent="-216233" eaLnBrk="0" fontAlgn="base" hangingPunct="0">
              <a:spcBef>
                <a:spcPct val="30000"/>
              </a:spcBef>
              <a:spcAft>
                <a:spcPct val="0"/>
              </a:spcAft>
              <a:defRPr kumimoji="1" sz="1100">
                <a:solidFill>
                  <a:schemeClr val="tx1"/>
                </a:solidFill>
                <a:latin typeface="Arial" charset="0"/>
              </a:defRPr>
            </a:lvl6pPr>
            <a:lvl7pPr marL="2811026" indent="-216233" eaLnBrk="0" fontAlgn="base" hangingPunct="0">
              <a:spcBef>
                <a:spcPct val="30000"/>
              </a:spcBef>
              <a:spcAft>
                <a:spcPct val="0"/>
              </a:spcAft>
              <a:defRPr kumimoji="1" sz="1100">
                <a:solidFill>
                  <a:schemeClr val="tx1"/>
                </a:solidFill>
                <a:latin typeface="Arial" charset="0"/>
              </a:defRPr>
            </a:lvl7pPr>
            <a:lvl8pPr marL="3243491" indent="-216233" eaLnBrk="0" fontAlgn="base" hangingPunct="0">
              <a:spcBef>
                <a:spcPct val="30000"/>
              </a:spcBef>
              <a:spcAft>
                <a:spcPct val="0"/>
              </a:spcAft>
              <a:defRPr kumimoji="1" sz="1100">
                <a:solidFill>
                  <a:schemeClr val="tx1"/>
                </a:solidFill>
                <a:latin typeface="Arial" charset="0"/>
              </a:defRPr>
            </a:lvl8pPr>
            <a:lvl9pPr marL="3675957" indent="-216233" eaLnBrk="0" fontAlgn="base" hangingPunct="0">
              <a:spcBef>
                <a:spcPct val="30000"/>
              </a:spcBef>
              <a:spcAft>
                <a:spcPct val="0"/>
              </a:spcAft>
              <a:defRPr kumimoji="1" sz="1100">
                <a:solidFill>
                  <a:schemeClr val="tx1"/>
                </a:solidFill>
                <a:latin typeface="Arial" charset="0"/>
              </a:defRPr>
            </a:lvl9pPr>
          </a:lstStyle>
          <a:p>
            <a:pPr>
              <a:spcBef>
                <a:spcPct val="0"/>
              </a:spcBef>
            </a:pPr>
            <a:fld id="{5EC8558E-CE23-4971-97FF-B87EC624A3A0}" type="slidenum">
              <a:rPr kumimoji="0" lang="en-US" altLang="en-US">
                <a:solidFill>
                  <a:srgbClr val="000000"/>
                </a:solidFill>
                <a:latin typeface="Times New Roman" pitchFamily="18" charset="0"/>
              </a:rPr>
              <a:pPr>
                <a:spcBef>
                  <a:spcPct val="0"/>
                </a:spcBef>
              </a:pPr>
              <a:t>17</a:t>
            </a:fld>
            <a:endParaRPr kumimoji="0" lang="en-US" altLang="en-US">
              <a:solidFill>
                <a:srgbClr val="000000"/>
              </a:solidFill>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3462"/>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100">
                <a:solidFill>
                  <a:schemeClr val="tx1"/>
                </a:solidFill>
                <a:latin typeface="Arial" charset="0"/>
              </a:defRPr>
            </a:lvl1pPr>
            <a:lvl2pPr marL="702756" indent="-270291" eaLnBrk="0" hangingPunct="0">
              <a:spcBef>
                <a:spcPct val="30000"/>
              </a:spcBef>
              <a:defRPr kumimoji="1" sz="1100">
                <a:solidFill>
                  <a:schemeClr val="tx1"/>
                </a:solidFill>
                <a:latin typeface="Arial" charset="0"/>
              </a:defRPr>
            </a:lvl2pPr>
            <a:lvl3pPr marL="1081164" indent="-216233" eaLnBrk="0" hangingPunct="0">
              <a:spcBef>
                <a:spcPct val="30000"/>
              </a:spcBef>
              <a:defRPr kumimoji="1" sz="1100">
                <a:solidFill>
                  <a:schemeClr val="tx1"/>
                </a:solidFill>
                <a:latin typeface="Arial" charset="0"/>
              </a:defRPr>
            </a:lvl3pPr>
            <a:lvl4pPr marL="1513629" indent="-216233" eaLnBrk="0" hangingPunct="0">
              <a:spcBef>
                <a:spcPct val="30000"/>
              </a:spcBef>
              <a:defRPr kumimoji="1" sz="1100">
                <a:solidFill>
                  <a:schemeClr val="tx1"/>
                </a:solidFill>
                <a:latin typeface="Arial" charset="0"/>
              </a:defRPr>
            </a:lvl4pPr>
            <a:lvl5pPr marL="1946095" indent="-216233" eaLnBrk="0" hangingPunct="0">
              <a:spcBef>
                <a:spcPct val="30000"/>
              </a:spcBef>
              <a:defRPr kumimoji="1" sz="1100">
                <a:solidFill>
                  <a:schemeClr val="tx1"/>
                </a:solidFill>
                <a:latin typeface="Arial" charset="0"/>
              </a:defRPr>
            </a:lvl5pPr>
            <a:lvl6pPr marL="2378560" indent="-216233" eaLnBrk="0" fontAlgn="base" hangingPunct="0">
              <a:spcBef>
                <a:spcPct val="30000"/>
              </a:spcBef>
              <a:spcAft>
                <a:spcPct val="0"/>
              </a:spcAft>
              <a:defRPr kumimoji="1" sz="1100">
                <a:solidFill>
                  <a:schemeClr val="tx1"/>
                </a:solidFill>
                <a:latin typeface="Arial" charset="0"/>
              </a:defRPr>
            </a:lvl6pPr>
            <a:lvl7pPr marL="2811026" indent="-216233" eaLnBrk="0" fontAlgn="base" hangingPunct="0">
              <a:spcBef>
                <a:spcPct val="30000"/>
              </a:spcBef>
              <a:spcAft>
                <a:spcPct val="0"/>
              </a:spcAft>
              <a:defRPr kumimoji="1" sz="1100">
                <a:solidFill>
                  <a:schemeClr val="tx1"/>
                </a:solidFill>
                <a:latin typeface="Arial" charset="0"/>
              </a:defRPr>
            </a:lvl7pPr>
            <a:lvl8pPr marL="3243491" indent="-216233" eaLnBrk="0" fontAlgn="base" hangingPunct="0">
              <a:spcBef>
                <a:spcPct val="30000"/>
              </a:spcBef>
              <a:spcAft>
                <a:spcPct val="0"/>
              </a:spcAft>
              <a:defRPr kumimoji="1" sz="1100">
                <a:solidFill>
                  <a:schemeClr val="tx1"/>
                </a:solidFill>
                <a:latin typeface="Arial" charset="0"/>
              </a:defRPr>
            </a:lvl8pPr>
            <a:lvl9pPr marL="3675957" indent="-216233" eaLnBrk="0" fontAlgn="base" hangingPunct="0">
              <a:spcBef>
                <a:spcPct val="30000"/>
              </a:spcBef>
              <a:spcAft>
                <a:spcPct val="0"/>
              </a:spcAft>
              <a:defRPr kumimoji="1" sz="1100">
                <a:solidFill>
                  <a:schemeClr val="tx1"/>
                </a:solidFill>
                <a:latin typeface="Arial" charset="0"/>
              </a:defRPr>
            </a:lvl9pPr>
          </a:lstStyle>
          <a:p>
            <a:pPr>
              <a:spcBef>
                <a:spcPct val="0"/>
              </a:spcBef>
            </a:pPr>
            <a:fld id="{5EC8558E-CE23-4971-97FF-B87EC624A3A0}" type="slidenum">
              <a:rPr kumimoji="0" lang="en-US" altLang="en-US">
                <a:solidFill>
                  <a:srgbClr val="000000"/>
                </a:solidFill>
                <a:latin typeface="Times New Roman" pitchFamily="18" charset="0"/>
              </a:rPr>
              <a:pPr>
                <a:spcBef>
                  <a:spcPct val="0"/>
                </a:spcBef>
              </a:pPr>
              <a:t>18</a:t>
            </a:fld>
            <a:endParaRPr kumimoji="0" lang="en-US" altLang="en-US">
              <a:solidFill>
                <a:srgbClr val="000000"/>
              </a:solidFill>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3462"/>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a:t>
            </a:r>
          </a:p>
          <a:p>
            <a:endParaRPr lang="en-US" dirty="0" smtClean="0"/>
          </a:p>
          <a:p>
            <a:r>
              <a:rPr lang="en-US" dirty="0" smtClean="0"/>
              <a:t>My name is</a:t>
            </a:r>
            <a:r>
              <a:rPr lang="en-US" baseline="0" dirty="0" smtClean="0"/>
              <a:t> Ayeesha Lane and I am the Program Manager for Third Sector New England’s Inclusion Initiative.  </a:t>
            </a:r>
            <a:endParaRPr lang="en-US"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2582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Inclusion initiative </a:t>
            </a:r>
            <a:r>
              <a:rPr lang="en-US" baseline="0" dirty="0" smtClean="0"/>
              <a:t>began</a:t>
            </a:r>
            <a:r>
              <a:rPr lang="en-US" dirty="0" smtClean="0"/>
              <a:t> 20 years ago at the </a:t>
            </a:r>
            <a:r>
              <a:rPr lang="en-US" dirty="0" err="1" smtClean="0"/>
              <a:t>Hyams</a:t>
            </a:r>
            <a:r>
              <a:rPr lang="en-US" dirty="0" smtClean="0"/>
              <a:t> Foundation.</a:t>
            </a:r>
            <a:r>
              <a:rPr lang="en-US" baseline="0" dirty="0" smtClean="0"/>
              <a:t> Formerly known as the Diversity Initiative it </a:t>
            </a:r>
            <a:r>
              <a:rPr lang="en-US" dirty="0" smtClean="0"/>
              <a:t>provided resources, money and technical assistance to organizations to support their committed efforts to change the composition of their boards and staff to be more reflective of their community and the people they serve.</a:t>
            </a:r>
            <a:endParaRPr lang="en-US" dirty="0"/>
          </a:p>
        </p:txBody>
      </p:sp>
      <p:sp>
        <p:nvSpPr>
          <p:cNvPr id="4" name="Slide Number Placeholder 3"/>
          <p:cNvSpPr>
            <a:spLocks noGrp="1"/>
          </p:cNvSpPr>
          <p:nvPr>
            <p:ph type="sldNum" sz="quarter" idx="10"/>
          </p:nvPr>
        </p:nvSpPr>
        <p:spPr/>
        <p:txBody>
          <a:bodyPr/>
          <a:lstStyle/>
          <a:p>
            <a:fld id="{CAFDE1FA-CFB4-084C-83DD-E711EB79E97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15357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1DB68A-1976-4A27-91DA-FC7AE226267C}"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04095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DB68A-1976-4A27-91DA-FC7AE226267C}"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375862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DB68A-1976-4A27-91DA-FC7AE226267C}"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913546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gray">
          <a:xfrm>
            <a:off x="762000" y="23622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kumimoji="1" lang="en-US" altLang="en-US" sz="2400" smtClean="0">
              <a:solidFill>
                <a:srgbClr val="000000"/>
              </a:solidFill>
              <a:latin typeface="Tahoma" pitchFamily="34" charset="0"/>
            </a:endParaRPr>
          </a:p>
        </p:txBody>
      </p:sp>
      <p:sp>
        <p:nvSpPr>
          <p:cNvPr id="5" name="Rectangle 8"/>
          <p:cNvSpPr>
            <a:spLocks noChangeArrowheads="1"/>
          </p:cNvSpPr>
          <p:nvPr/>
        </p:nvSpPr>
        <p:spPr bwMode="gray">
          <a:xfrm>
            <a:off x="442913" y="31527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kumimoji="1" lang="en-US" altLang="en-US" sz="2400" smtClean="0">
              <a:solidFill>
                <a:srgbClr val="000000"/>
              </a:solidFill>
              <a:latin typeface="Tahoma" pitchFamily="34" charset="0"/>
            </a:endParaRPr>
          </a:p>
        </p:txBody>
      </p:sp>
      <p:sp>
        <p:nvSpPr>
          <p:cNvPr id="6" name="Rectangle 9"/>
          <p:cNvSpPr>
            <a:spLocks noChangeArrowheads="1"/>
          </p:cNvSpPr>
          <p:nvPr userDrawn="1"/>
        </p:nvSpPr>
        <p:spPr bwMode="gray">
          <a:xfrm>
            <a:off x="762000" y="23622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kumimoji="1" lang="en-US" altLang="en-US" sz="2400" smtClean="0">
              <a:solidFill>
                <a:srgbClr val="000000"/>
              </a:solidFill>
              <a:latin typeface="Tahoma" pitchFamily="34" charset="0"/>
            </a:endParaRPr>
          </a:p>
        </p:txBody>
      </p:sp>
      <p:sp>
        <p:nvSpPr>
          <p:cNvPr id="7" name="Rectangle 10"/>
          <p:cNvSpPr>
            <a:spLocks noChangeArrowheads="1"/>
          </p:cNvSpPr>
          <p:nvPr userDrawn="1"/>
        </p:nvSpPr>
        <p:spPr bwMode="gray">
          <a:xfrm>
            <a:off x="442913" y="31527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kumimoji="1" lang="en-US" altLang="en-US" sz="2400" smtClean="0">
              <a:solidFill>
                <a:srgbClr val="000000"/>
              </a:solidFill>
              <a:latin typeface="Tahoma" pitchFamily="34" charset="0"/>
            </a:endParaRPr>
          </a:p>
        </p:txBody>
      </p:sp>
      <p:sp>
        <p:nvSpPr>
          <p:cNvPr id="138242" name="Rectangle 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3824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332936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8"/>
          <p:cNvSpPr>
            <a:spLocks noGrp="1"/>
          </p:cNvSpPr>
          <p:nvPr>
            <p:ph type="sldNum" sz="quarter" idx="11"/>
          </p:nvPr>
        </p:nvSpPr>
        <p:spPr/>
        <p:txBody>
          <a:bodyPr/>
          <a:lstStyle>
            <a:lvl1pPr>
              <a:defRPr/>
            </a:lvl1pPr>
          </a:lstStyle>
          <a:p>
            <a:pPr>
              <a:defRPr/>
            </a:pPr>
            <a:fld id="{C78AD332-C8F0-4718-BB03-EB3DC43A99D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4557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8"/>
          <p:cNvSpPr>
            <a:spLocks noGrp="1"/>
          </p:cNvSpPr>
          <p:nvPr>
            <p:ph type="sldNum" sz="quarter" idx="11"/>
          </p:nvPr>
        </p:nvSpPr>
        <p:spPr/>
        <p:txBody>
          <a:bodyPr/>
          <a:lstStyle>
            <a:lvl1pPr>
              <a:defRPr/>
            </a:lvl1pPr>
          </a:lstStyle>
          <a:p>
            <a:pPr>
              <a:defRPr/>
            </a:pPr>
            <a:fld id="{DFF2DA24-7A46-4890-847D-A625BBBD9D9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34792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2AFDA8E0-9D43-4942-9C5A-CCB59EAA0E4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232627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8" name="Slide Number Placeholder 8"/>
          <p:cNvSpPr>
            <a:spLocks noGrp="1"/>
          </p:cNvSpPr>
          <p:nvPr>
            <p:ph type="sldNum" sz="quarter" idx="11"/>
          </p:nvPr>
        </p:nvSpPr>
        <p:spPr/>
        <p:txBody>
          <a:bodyPr/>
          <a:lstStyle>
            <a:lvl1pPr>
              <a:defRPr/>
            </a:lvl1pPr>
          </a:lstStyle>
          <a:p>
            <a:pPr>
              <a:defRPr/>
            </a:pPr>
            <a:fld id="{DE67089E-FFA8-4625-A0C4-A8EDE0B49DC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931264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8"/>
          <p:cNvSpPr>
            <a:spLocks noGrp="1"/>
          </p:cNvSpPr>
          <p:nvPr>
            <p:ph type="sldNum" sz="quarter" idx="11"/>
          </p:nvPr>
        </p:nvSpPr>
        <p:spPr/>
        <p:txBody>
          <a:bodyPr/>
          <a:lstStyle>
            <a:lvl1pPr>
              <a:defRPr/>
            </a:lvl1pPr>
          </a:lstStyle>
          <a:p>
            <a:pPr>
              <a:defRPr/>
            </a:pPr>
            <a:fld id="{239416E7-092E-4E22-8504-83FA776303A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562498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3" name="Slide Number Placeholder 8"/>
          <p:cNvSpPr>
            <a:spLocks noGrp="1"/>
          </p:cNvSpPr>
          <p:nvPr>
            <p:ph type="sldNum" sz="quarter" idx="11"/>
          </p:nvPr>
        </p:nvSpPr>
        <p:spPr/>
        <p:txBody>
          <a:bodyPr/>
          <a:lstStyle>
            <a:lvl1pPr>
              <a:defRPr/>
            </a:lvl1pPr>
          </a:lstStyle>
          <a:p>
            <a:pPr>
              <a:defRPr/>
            </a:pPr>
            <a:fld id="{4CD8F10E-C38B-48D7-A9A1-C61FB217B5E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039001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2D832169-45A0-4A71-A6EB-E7DEC77472D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67907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DB68A-1976-4A27-91DA-FC7AE226267C}"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2465110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AAFA5116-1303-4A15-A122-CE3B772D507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729225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8"/>
          <p:cNvSpPr>
            <a:spLocks noGrp="1"/>
          </p:cNvSpPr>
          <p:nvPr>
            <p:ph type="sldNum" sz="quarter" idx="11"/>
          </p:nvPr>
        </p:nvSpPr>
        <p:spPr/>
        <p:txBody>
          <a:bodyPr/>
          <a:lstStyle>
            <a:lvl1pPr>
              <a:defRPr/>
            </a:lvl1pPr>
          </a:lstStyle>
          <a:p>
            <a:pPr>
              <a:defRPr/>
            </a:pPr>
            <a:fld id="{AF6CFBF6-9EE3-4A45-BD2C-9802A4FFC23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468915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6113" y="838200"/>
            <a:ext cx="1958975" cy="52943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4425" y="838200"/>
            <a:ext cx="5729288" cy="5294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8"/>
          <p:cNvSpPr>
            <a:spLocks noGrp="1"/>
          </p:cNvSpPr>
          <p:nvPr>
            <p:ph type="sldNum" sz="quarter" idx="11"/>
          </p:nvPr>
        </p:nvSpPr>
        <p:spPr/>
        <p:txBody>
          <a:bodyPr/>
          <a:lstStyle>
            <a:lvl1pPr>
              <a:defRPr/>
            </a:lvl1pPr>
          </a:lstStyle>
          <a:p>
            <a:pPr>
              <a:defRPr/>
            </a:pPr>
            <a:fld id="{9573D4FF-DCF4-4B1C-80AD-798B0E79C23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97157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4425" y="838200"/>
            <a:ext cx="5819775" cy="84613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82688" y="2017713"/>
            <a:ext cx="7772400" cy="4114800"/>
          </a:xfrm>
        </p:spPr>
        <p:txBody>
          <a:bodyPr/>
          <a:lstStyle/>
          <a:p>
            <a:pPr lvl="0"/>
            <a:endParaRPr lang="en-US" noProof="0" smtClean="0"/>
          </a:p>
        </p:txBody>
      </p:sp>
      <p:sp>
        <p:nvSpPr>
          <p:cNvPr id="4"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8"/>
          <p:cNvSpPr>
            <a:spLocks noGrp="1"/>
          </p:cNvSpPr>
          <p:nvPr>
            <p:ph type="sldNum" sz="quarter" idx="11"/>
          </p:nvPr>
        </p:nvSpPr>
        <p:spPr/>
        <p:txBody>
          <a:bodyPr/>
          <a:lstStyle>
            <a:lvl1pPr>
              <a:defRPr/>
            </a:lvl1pPr>
          </a:lstStyle>
          <a:p>
            <a:pPr>
              <a:defRPr/>
            </a:pPr>
            <a:fld id="{A78280B1-DEE1-4101-84D4-9AA71E96B05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90709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3" name="Footer Placeholder 7"/>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8"/>
          <p:cNvSpPr>
            <a:spLocks noGrp="1"/>
          </p:cNvSpPr>
          <p:nvPr>
            <p:ph type="sldNum" sz="quarter" idx="11"/>
          </p:nvPr>
        </p:nvSpPr>
        <p:spPr/>
        <p:txBody>
          <a:bodyPr/>
          <a:lstStyle>
            <a:lvl1pPr>
              <a:defRPr/>
            </a:lvl1pPr>
          </a:lstStyle>
          <a:p>
            <a:pPr>
              <a:defRPr/>
            </a:pPr>
            <a:fld id="{72B560AE-421E-4523-8FD5-EA17BC0ED43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42211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101325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457200" indent="0">
              <a:buNone/>
              <a:defRPr/>
            </a:lvl2pPr>
          </a:lstStyle>
          <a:p>
            <a:pPr lvl="0"/>
            <a:r>
              <a:rPr lang="en-US" dirty="0" smtClean="0"/>
              <a:t>Click to edit Master text styles</a:t>
            </a:r>
          </a:p>
          <a:p>
            <a:pPr lvl="1"/>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a:solidFill>
                  <a:prstClr val="black"/>
                </a:solidFill>
              </a:rPr>
              <a:pPr/>
              <a:t>10/30/2014</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159037"/>
            <a:ext cx="5032248" cy="631851"/>
          </a:xfrm>
          <a:prstGeom prst="rect">
            <a:avLst/>
          </a:prstGeom>
        </p:spPr>
      </p:pic>
    </p:spTree>
    <p:extLst>
      <p:ext uri="{BB962C8B-B14F-4D97-AF65-F5344CB8AC3E}">
        <p14:creationId xmlns:p14="http://schemas.microsoft.com/office/powerpoint/2010/main" val="41518590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a:solidFill>
                  <a:prstClr val="black"/>
                </a:solidFill>
              </a:rPr>
              <a:pPr/>
              <a:t>10/30/2014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8D9E0-3CDE-479A-B252-88AA6A25C51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473582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a:solidFill>
                  <a:prstClr val="black"/>
                </a:solidFill>
              </a:rPr>
              <a:pPr/>
              <a:t>10/30/2014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8D9E0-3CDE-479A-B252-88AA6A25C51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3822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a:solidFill>
                  <a:prstClr val="black"/>
                </a:solidFill>
              </a:rPr>
              <a:pPr/>
              <a:t>10/30/2014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8D9E0-3CDE-479A-B252-88AA6A25C51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2136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1DB68A-1976-4A27-91DA-FC7AE226267C}" type="datetimeFigureOut">
              <a:rPr lang="en-US" smtClean="0"/>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776272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629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941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54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311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596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40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064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476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786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7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1DB68A-1976-4A27-91DA-FC7AE226267C}" type="datetimeFigureOut">
              <a:rPr lang="en-US" smtClean="0"/>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4244042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13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le 2">
    <p:spTree>
      <p:nvGrpSpPr>
        <p:cNvPr id="1" name=""/>
        <p:cNvGrpSpPr/>
        <p:nvPr/>
      </p:nvGrpSpPr>
      <p:grpSpPr>
        <a:xfrm>
          <a:off x="0" y="0"/>
          <a:ext cx="0" cy="0"/>
          <a:chOff x="0" y="0"/>
          <a:chExt cx="0" cy="0"/>
        </a:xfrm>
      </p:grpSpPr>
      <p:sp>
        <p:nvSpPr>
          <p:cNvPr id="7" name="Rectangle 6"/>
          <p:cNvSpPr/>
          <p:nvPr userDrawn="1"/>
        </p:nvSpPr>
        <p:spPr>
          <a:xfrm>
            <a:off x="-35277" y="-130174"/>
            <a:ext cx="9235440" cy="70408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FSG Citi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1232" y="115618"/>
            <a:ext cx="1572768" cy="130454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585" y="242107"/>
            <a:ext cx="3978975" cy="1055812"/>
          </a:xfrm>
          <a:prstGeom prst="rect">
            <a:avLst/>
          </a:prstGeom>
        </p:spPr>
      </p:pic>
      <p:sp>
        <p:nvSpPr>
          <p:cNvPr id="2" name="Title 1"/>
          <p:cNvSpPr>
            <a:spLocks noGrp="1"/>
          </p:cNvSpPr>
          <p:nvPr>
            <p:ph type="title"/>
          </p:nvPr>
        </p:nvSpPr>
        <p:spPr>
          <a:xfrm>
            <a:off x="681783" y="5291590"/>
            <a:ext cx="8018908" cy="1058328"/>
          </a:xfrm>
        </p:spPr>
        <p:txBody>
          <a:bodyPr anchor="ctr" anchorCtr="0">
            <a:normAutofit/>
          </a:bodyPr>
          <a:lstStyle>
            <a:lvl1pPr algn="l">
              <a:lnSpc>
                <a:spcPts val="3600"/>
              </a:lnSpc>
              <a:spcAft>
                <a:spcPts val="1800"/>
              </a:spcAft>
              <a:defRPr sz="3200" b="0" cap="all" baseline="0">
                <a:solidFill>
                  <a:srgbClr val="003C8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1115" y="6248593"/>
            <a:ext cx="8019576" cy="511310"/>
          </a:xfrm>
        </p:spPr>
        <p:txBody>
          <a:bodyPr anchor="t" anchorCtr="0"/>
          <a:lstStyle>
            <a:lvl1pPr marL="0" indent="0">
              <a:buNone/>
              <a:defRPr sz="2000" b="0" i="0">
                <a:solidFill>
                  <a:srgbClr val="F26422"/>
                </a:solidFill>
                <a:latin typeface="B Frutiger Bold"/>
                <a:cs typeface="B Frutiger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81908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1578039"/>
            <a:ext cx="9162288" cy="3679776"/>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5219" y="5700188"/>
            <a:ext cx="2522967" cy="669463"/>
          </a:xfrm>
          <a:prstGeom prst="rect">
            <a:avLst/>
          </a:prstGeom>
        </p:spPr>
      </p:pic>
      <p:sp>
        <p:nvSpPr>
          <p:cNvPr id="2" name="Title 1"/>
          <p:cNvSpPr>
            <a:spLocks noGrp="1"/>
          </p:cNvSpPr>
          <p:nvPr>
            <p:ph type="ctrTitle"/>
          </p:nvPr>
        </p:nvSpPr>
        <p:spPr>
          <a:xfrm>
            <a:off x="685800" y="1860225"/>
            <a:ext cx="7772400" cy="1470025"/>
          </a:xfrm>
        </p:spPr>
        <p:txBody>
          <a:bodyPr>
            <a:normAutofit/>
          </a:bodyPr>
          <a:lstStyle>
            <a:lvl1pPr>
              <a:lnSpc>
                <a:spcPts val="3400"/>
              </a:lnSpc>
              <a:defRPr sz="320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7869" y="3149907"/>
            <a:ext cx="7770331" cy="1752600"/>
          </a:xfrm>
        </p:spPr>
        <p:txBody>
          <a:bodyPr>
            <a:normAutofit/>
          </a:bodyPr>
          <a:lstStyle>
            <a:lvl1pPr marL="0" indent="0" algn="l">
              <a:buNone/>
              <a:defRPr sz="2000" b="0" i="0">
                <a:solidFill>
                  <a:srgbClr val="FFFFFF"/>
                </a:solidFill>
                <a:latin typeface="B Frutiger Bold"/>
                <a:cs typeface="B Frutiger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11509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35277" y="0"/>
            <a:ext cx="9235440" cy="694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35277" y="1578039"/>
            <a:ext cx="9235440" cy="3679776"/>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5219" y="5700188"/>
            <a:ext cx="2522967" cy="669463"/>
          </a:xfrm>
          <a:prstGeom prst="rect">
            <a:avLst/>
          </a:prstGeom>
        </p:spPr>
      </p:pic>
      <p:sp>
        <p:nvSpPr>
          <p:cNvPr id="5" name="Text Placeholder 4"/>
          <p:cNvSpPr>
            <a:spLocks noGrp="1"/>
          </p:cNvSpPr>
          <p:nvPr>
            <p:ph type="body" sz="quarter" idx="10"/>
          </p:nvPr>
        </p:nvSpPr>
        <p:spPr>
          <a:xfrm>
            <a:off x="930275" y="1689100"/>
            <a:ext cx="7415213" cy="3425825"/>
          </a:xfrm>
        </p:spPr>
        <p:txBody>
          <a:bodyPr/>
          <a:lstStyle>
            <a:lvl1pPr marL="400050" indent="-400050">
              <a:buFont typeface="+mj-lt"/>
              <a:buAutoNum type="romanUcPeriod"/>
              <a:defRPr>
                <a:solidFill>
                  <a:srgbClr val="FFFFFF"/>
                </a:solidFill>
              </a:defRPr>
            </a:lvl1pPr>
            <a:lvl2pPr marL="628650" indent="-400050">
              <a:buFont typeface="+mj-lt"/>
              <a:buAutoNum type="romanUcPeriod"/>
              <a:defRPr>
                <a:solidFill>
                  <a:schemeClr val="bg1"/>
                </a:solidFill>
              </a:defRPr>
            </a:lvl2pPr>
            <a:lvl3pPr marL="857250" indent="-400050">
              <a:buFont typeface="+mj-lt"/>
              <a:buAutoNum type="romanUcPeriod"/>
              <a:defRPr>
                <a:solidFill>
                  <a:schemeClr val="bg1"/>
                </a:solidFill>
              </a:defRPr>
            </a:lvl3pPr>
            <a:lvl4pPr marL="1085850" indent="-400050">
              <a:buFont typeface="+mj-lt"/>
              <a:buAutoNum type="romanUcPeriod"/>
              <a:defRPr>
                <a:solidFill>
                  <a:schemeClr val="bg1"/>
                </a:solidFill>
              </a:defRPr>
            </a:lvl4pPr>
            <a:lvl5pPr marL="1314450" indent="-400050">
              <a:buFont typeface="+mj-lt"/>
              <a:buAutoNum type="romanUcPeriod"/>
              <a:defRPr>
                <a:solidFill>
                  <a:schemeClr val="bg1"/>
                </a:solidFill>
              </a:defRPr>
            </a:lvl5pPr>
          </a:lstStyle>
          <a:p>
            <a:pPr lvl="0"/>
            <a:r>
              <a:rPr lang="en-US" dirty="0" smtClean="0"/>
              <a:t>Click to edit Master text styles</a:t>
            </a:r>
          </a:p>
          <a:p>
            <a:pPr lvl="0"/>
            <a:endParaRPr lang="en-US" dirty="0" smtClean="0"/>
          </a:p>
        </p:txBody>
      </p:sp>
      <p:sp>
        <p:nvSpPr>
          <p:cNvPr id="11" name="Text Placeholder 10"/>
          <p:cNvSpPr>
            <a:spLocks noGrp="1"/>
          </p:cNvSpPr>
          <p:nvPr>
            <p:ph type="body" sz="quarter" idx="11" hasCustomPrompt="1"/>
          </p:nvPr>
        </p:nvSpPr>
        <p:spPr>
          <a:xfrm>
            <a:off x="-35277" y="895878"/>
            <a:ext cx="9235440" cy="668285"/>
          </a:xfrm>
        </p:spPr>
        <p:txBody>
          <a:bodyPr>
            <a:normAutofit/>
          </a:bodyPr>
          <a:lstStyle>
            <a:lvl1pPr marL="0" indent="0" algn="ctr">
              <a:buNone/>
              <a:defRPr sz="2400" baseline="0">
                <a:solidFill>
                  <a:srgbClr val="F26422"/>
                </a:solidFill>
              </a:defRPr>
            </a:lvl1pPr>
          </a:lstStyle>
          <a:p>
            <a:pPr lvl="0"/>
            <a:r>
              <a:rPr lang="en-US" dirty="0" smtClean="0"/>
              <a:t>Insert Title</a:t>
            </a:r>
            <a:endParaRPr lang="en-US" dirty="0"/>
          </a:p>
        </p:txBody>
      </p:sp>
    </p:spTree>
    <p:extLst>
      <p:ext uri="{BB962C8B-B14F-4D97-AF65-F5344CB8AC3E}">
        <p14:creationId xmlns:p14="http://schemas.microsoft.com/office/powerpoint/2010/main" val="4208292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userDrawn="1"/>
        </p:nvSpPr>
        <p:spPr>
          <a:xfrm>
            <a:off x="-35277" y="-35274"/>
            <a:ext cx="9235440" cy="694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4" name="Picture 3" descr="FSG Citi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8180" y="4627138"/>
            <a:ext cx="1572768" cy="1767840"/>
          </a:xfrm>
          <a:prstGeom prst="rect">
            <a:avLst/>
          </a:prstGeom>
        </p:spPr>
      </p:pic>
      <p:sp>
        <p:nvSpPr>
          <p:cNvPr id="25" name="Rectangle 24"/>
          <p:cNvSpPr/>
          <p:nvPr userDrawn="1"/>
        </p:nvSpPr>
        <p:spPr>
          <a:xfrm>
            <a:off x="-35277" y="366889"/>
            <a:ext cx="9235440" cy="3944046"/>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593" y="4864605"/>
            <a:ext cx="5283304" cy="1401913"/>
          </a:xfrm>
          <a:prstGeom prst="rect">
            <a:avLst/>
          </a:prstGeom>
        </p:spPr>
      </p:pic>
      <p:sp>
        <p:nvSpPr>
          <p:cNvPr id="2" name="Title 1"/>
          <p:cNvSpPr>
            <a:spLocks noGrp="1"/>
          </p:cNvSpPr>
          <p:nvPr>
            <p:ph type="title"/>
          </p:nvPr>
        </p:nvSpPr>
        <p:spPr>
          <a:xfrm>
            <a:off x="776352" y="1094308"/>
            <a:ext cx="7958113" cy="1540137"/>
          </a:xfrm>
        </p:spPr>
        <p:txBody>
          <a:bodyPr anchor="ctr" anchorCtr="0">
            <a:normAutofit/>
          </a:bodyPr>
          <a:lstStyle>
            <a:lvl1pPr algn="l">
              <a:lnSpc>
                <a:spcPts val="3600"/>
              </a:lnSpc>
              <a:spcAft>
                <a:spcPts val="1800"/>
              </a:spcAft>
              <a:defRPr sz="3200" b="0" cap="all" baseline="0">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76353" y="2639567"/>
            <a:ext cx="7958112" cy="511310"/>
          </a:xfrm>
        </p:spPr>
        <p:txBody>
          <a:bodyPr anchor="t" anchorCtr="0"/>
          <a:lstStyle>
            <a:lvl1pPr marL="0" indent="0" algn="l">
              <a:buNone/>
              <a:defRPr sz="2000" b="0" i="0">
                <a:solidFill>
                  <a:srgbClr val="FFFFFF"/>
                </a:solidFill>
                <a:latin typeface="B Frutiger Bold"/>
                <a:cs typeface="B Frutiger Bol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00518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baseline="0"/>
            </a:lvl1pPr>
          </a:lstStyle>
          <a:p>
            <a:r>
              <a:rPr lang="en-US" dirty="0" smtClean="0"/>
              <a:t>Click to Add Contents Title</a:t>
            </a:r>
            <a:endParaRPr lang="en-US" dirty="0"/>
          </a:p>
        </p:txBody>
      </p:sp>
      <p:sp>
        <p:nvSpPr>
          <p:cNvPr id="3" name="Slide Number Placeholder 2"/>
          <p:cNvSpPr>
            <a:spLocks noGrp="1"/>
          </p:cNvSpPr>
          <p:nvPr>
            <p:ph type="sldNum" sz="quarter" idx="10"/>
          </p:nvPr>
        </p:nvSpPr>
        <p:spPr/>
        <p:txBody>
          <a:bodyPr/>
          <a:lstStyle/>
          <a:p>
            <a:fld id="{2F2FB01D-A56B-5E44-9ED7-AAA523C77F1D}" type="slidenum">
              <a:rPr lang="en-US" smtClean="0"/>
              <a:pPr/>
              <a:t>‹#›</a:t>
            </a:fld>
            <a:endParaRPr lang="en-US" dirty="0"/>
          </a:p>
        </p:txBody>
      </p:sp>
      <p:sp>
        <p:nvSpPr>
          <p:cNvPr id="5" name="Text Placeholder 4"/>
          <p:cNvSpPr>
            <a:spLocks noGrp="1"/>
          </p:cNvSpPr>
          <p:nvPr>
            <p:ph type="body" sz="quarter" idx="11" hasCustomPrompt="1"/>
          </p:nvPr>
        </p:nvSpPr>
        <p:spPr>
          <a:xfrm>
            <a:off x="525462" y="1598970"/>
            <a:ext cx="8161337" cy="4490729"/>
          </a:xfrm>
        </p:spPr>
        <p:txBody>
          <a:bodyPr/>
          <a:lstStyle>
            <a:lvl1pPr marL="400050" marR="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baseline="0"/>
            </a:lvl1pPr>
          </a:lstStyle>
          <a:p>
            <a:pPr lvl="0"/>
            <a:r>
              <a:rPr lang="en-US" dirty="0" smtClean="0"/>
              <a:t>Item 1</a:t>
            </a:r>
          </a:p>
          <a:p>
            <a:pPr lvl="0"/>
            <a:endParaRPr lang="en-US" dirty="0" smtClean="0"/>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r>
              <a:rPr lang="en-US" dirty="0" smtClean="0"/>
              <a:t>Item 2</a:t>
            </a:r>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endParaRPr lang="en-US" dirty="0" smtClean="0"/>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r>
              <a:rPr lang="en-US" dirty="0" smtClean="0"/>
              <a:t>Item 3</a:t>
            </a:r>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endParaRPr lang="en-US" dirty="0" smtClean="0"/>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r>
              <a:rPr lang="en-US" dirty="0" smtClean="0"/>
              <a:t>Item 4</a:t>
            </a:r>
          </a:p>
          <a:p>
            <a:pPr lvl="0"/>
            <a:endParaRPr lang="en-US" dirty="0" smtClean="0"/>
          </a:p>
        </p:txBody>
      </p:sp>
    </p:spTree>
    <p:extLst>
      <p:ext uri="{BB962C8B-B14F-4D97-AF65-F5344CB8AC3E}">
        <p14:creationId xmlns:p14="http://schemas.microsoft.com/office/powerpoint/2010/main" val="2339868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5" name="Rectangle 4"/>
          <p:cNvSpPr/>
          <p:nvPr userDrawn="1"/>
        </p:nvSpPr>
        <p:spPr>
          <a:xfrm>
            <a:off x="0" y="0"/>
            <a:ext cx="9144000" cy="1270000"/>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p:txBody>
          <a:bodyPr/>
          <a:lstStyle>
            <a:lvl1pPr algn="ctr">
              <a:defRPr baseline="0">
                <a:solidFill>
                  <a:srgbClr val="FFFFFF"/>
                </a:solidFill>
              </a:defRPr>
            </a:lvl1pPr>
          </a:lstStyle>
          <a:p>
            <a:r>
              <a:rPr lang="en-US" dirty="0" smtClean="0"/>
              <a:t>Click to Add Contents Title</a:t>
            </a:r>
            <a:endParaRPr lang="en-US" dirty="0"/>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
        <p:nvSpPr>
          <p:cNvPr id="7" name="Text Placeholder 4"/>
          <p:cNvSpPr>
            <a:spLocks noGrp="1"/>
          </p:cNvSpPr>
          <p:nvPr>
            <p:ph type="body" sz="quarter" idx="11" hasCustomPrompt="1"/>
          </p:nvPr>
        </p:nvSpPr>
        <p:spPr>
          <a:xfrm>
            <a:off x="525462" y="1598970"/>
            <a:ext cx="8161337" cy="4490729"/>
          </a:xfrm>
        </p:spPr>
        <p:txBody>
          <a:bodyPr/>
          <a:lstStyle>
            <a:lvl1pPr marL="400050" marR="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baseline="0"/>
            </a:lvl1pPr>
          </a:lstStyle>
          <a:p>
            <a:pPr lvl="0"/>
            <a:r>
              <a:rPr lang="en-US" dirty="0" smtClean="0"/>
              <a:t>Item 1</a:t>
            </a:r>
          </a:p>
          <a:p>
            <a:pPr lvl="0"/>
            <a:endParaRPr lang="en-US" dirty="0" smtClean="0"/>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r>
              <a:rPr lang="en-US" dirty="0" smtClean="0"/>
              <a:t>Item 2</a:t>
            </a:r>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endParaRPr lang="en-US" dirty="0" smtClean="0"/>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r>
              <a:rPr lang="en-US" dirty="0" smtClean="0"/>
              <a:t>Item 3</a:t>
            </a:r>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endParaRPr lang="en-US" dirty="0" smtClean="0"/>
          </a:p>
          <a:p>
            <a:pPr marL="400050" marR="0" lvl="0" indent="-400050" algn="l" defTabSz="457200" rtl="0" eaLnBrk="1" fontAlgn="auto" latinLnBrk="0" hangingPunct="1">
              <a:lnSpc>
                <a:spcPct val="100000"/>
              </a:lnSpc>
              <a:spcBef>
                <a:spcPct val="20000"/>
              </a:spcBef>
              <a:spcAft>
                <a:spcPts val="0"/>
              </a:spcAft>
              <a:buClr>
                <a:srgbClr val="F26422"/>
              </a:buClr>
              <a:buSzTx/>
              <a:buFont typeface="+mj-lt"/>
              <a:buAutoNum type="romanUcPeriod"/>
              <a:tabLst/>
              <a:defRPr/>
            </a:pPr>
            <a:r>
              <a:rPr lang="en-US" dirty="0" smtClean="0"/>
              <a:t>Item 4</a:t>
            </a:r>
          </a:p>
          <a:p>
            <a:pPr lvl="0"/>
            <a:endParaRPr lang="en-US" dirty="0" smtClean="0"/>
          </a:p>
        </p:txBody>
      </p:sp>
    </p:spTree>
    <p:extLst>
      <p:ext uri="{BB962C8B-B14F-4D97-AF65-F5344CB8AC3E}">
        <p14:creationId xmlns:p14="http://schemas.microsoft.com/office/powerpoint/2010/main" val="3909454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Tree>
    <p:extLst>
      <p:ext uri="{BB962C8B-B14F-4D97-AF65-F5344CB8AC3E}">
        <p14:creationId xmlns:p14="http://schemas.microsoft.com/office/powerpoint/2010/main" val="1015085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Content with End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
        <p:nvSpPr>
          <p:cNvPr id="5" name="TextBox 4"/>
          <p:cNvSpPr txBox="1"/>
          <p:nvPr userDrawn="1"/>
        </p:nvSpPr>
        <p:spPr>
          <a:xfrm>
            <a:off x="457200" y="6157321"/>
            <a:ext cx="8229600" cy="253916"/>
          </a:xfrm>
          <a:prstGeom prst="rect">
            <a:avLst/>
          </a:prstGeom>
          <a:noFill/>
        </p:spPr>
        <p:txBody>
          <a:bodyPr wrap="square" rtlCol="0">
            <a:spAutoFit/>
          </a:bodyPr>
          <a:lstStyle/>
          <a:p>
            <a:pPr defTabSz="457200">
              <a:defRPr/>
            </a:pPr>
            <a:r>
              <a:rPr lang="en-US" sz="1050" baseline="30000" dirty="0" smtClean="0">
                <a:solidFill>
                  <a:srgbClr val="F79646">
                    <a:lumMod val="75000"/>
                  </a:srgbClr>
                </a:solidFill>
              </a:rPr>
              <a:t>1. </a:t>
            </a:r>
            <a:r>
              <a:rPr lang="en-US" sz="1050" dirty="0" smtClean="0">
                <a:solidFill>
                  <a:srgbClr val="9A9B9C"/>
                </a:solidFill>
              </a:rPr>
              <a:t>Author, A. A., &amp; Author, B. B. (Date of publication). Title of article. Title of Online Periodical, volume number(issue number if available). </a:t>
            </a:r>
            <a:endParaRPr lang="en-US" sz="1050" dirty="0">
              <a:solidFill>
                <a:srgbClr val="9A9B9C"/>
              </a:solidFill>
            </a:endParaRPr>
          </a:p>
        </p:txBody>
      </p:sp>
    </p:spTree>
    <p:extLst>
      <p:ext uri="{BB962C8B-B14F-4D97-AF65-F5344CB8AC3E}">
        <p14:creationId xmlns:p14="http://schemas.microsoft.com/office/powerpoint/2010/main" val="271187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5" name="Rectangle 4"/>
          <p:cNvSpPr/>
          <p:nvPr userDrawn="1"/>
        </p:nvSpPr>
        <p:spPr>
          <a:xfrm>
            <a:off x="0" y="0"/>
            <a:ext cx="9144000" cy="1270000"/>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Tree>
    <p:extLst>
      <p:ext uri="{BB962C8B-B14F-4D97-AF65-F5344CB8AC3E}">
        <p14:creationId xmlns:p14="http://schemas.microsoft.com/office/powerpoint/2010/main" val="3623402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1DB68A-1976-4A27-91DA-FC7AE226267C}" type="datetimeFigureOut">
              <a:rPr lang="en-US" smtClean="0"/>
              <a:t>10/30/2014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604954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 2 with Endnote">
    <p:spTree>
      <p:nvGrpSpPr>
        <p:cNvPr id="1" name=""/>
        <p:cNvGrpSpPr/>
        <p:nvPr/>
      </p:nvGrpSpPr>
      <p:grpSpPr>
        <a:xfrm>
          <a:off x="0" y="0"/>
          <a:ext cx="0" cy="0"/>
          <a:chOff x="0" y="0"/>
          <a:chExt cx="0" cy="0"/>
        </a:xfrm>
      </p:grpSpPr>
      <p:sp>
        <p:nvSpPr>
          <p:cNvPr id="5" name="Rectangle 4"/>
          <p:cNvSpPr/>
          <p:nvPr userDrawn="1"/>
        </p:nvSpPr>
        <p:spPr>
          <a:xfrm>
            <a:off x="0" y="0"/>
            <a:ext cx="9144000" cy="1270000"/>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
        <p:nvSpPr>
          <p:cNvPr id="7" name="TextBox 6"/>
          <p:cNvSpPr txBox="1"/>
          <p:nvPr userDrawn="1"/>
        </p:nvSpPr>
        <p:spPr>
          <a:xfrm>
            <a:off x="457200" y="6157321"/>
            <a:ext cx="8229600" cy="253916"/>
          </a:xfrm>
          <a:prstGeom prst="rect">
            <a:avLst/>
          </a:prstGeom>
          <a:noFill/>
        </p:spPr>
        <p:txBody>
          <a:bodyPr wrap="square" rtlCol="0">
            <a:spAutoFit/>
          </a:bodyPr>
          <a:lstStyle/>
          <a:p>
            <a:pPr defTabSz="457200">
              <a:defRPr/>
            </a:pPr>
            <a:r>
              <a:rPr lang="en-US" sz="1050" baseline="30000" dirty="0" smtClean="0">
                <a:solidFill>
                  <a:srgbClr val="F79646">
                    <a:lumMod val="75000"/>
                  </a:srgbClr>
                </a:solidFill>
              </a:rPr>
              <a:t>1. </a:t>
            </a:r>
            <a:r>
              <a:rPr lang="en-US" sz="1050" dirty="0" smtClean="0">
                <a:solidFill>
                  <a:srgbClr val="9A9B9C"/>
                </a:solidFill>
              </a:rPr>
              <a:t>Author, A. A., &amp; Author, B. B. (Date of publication). Title of article. Title of Online Periodical, volume number(issue number if available). </a:t>
            </a:r>
            <a:endParaRPr lang="en-US" sz="1050" dirty="0">
              <a:solidFill>
                <a:srgbClr val="9A9B9C"/>
              </a:solidFill>
            </a:endParaRPr>
          </a:p>
        </p:txBody>
      </p:sp>
    </p:spTree>
    <p:extLst>
      <p:ext uri="{BB962C8B-B14F-4D97-AF65-F5344CB8AC3E}">
        <p14:creationId xmlns:p14="http://schemas.microsoft.com/office/powerpoint/2010/main" val="3534302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olumns">
    <p:spTree>
      <p:nvGrpSpPr>
        <p:cNvPr id="1" name=""/>
        <p:cNvGrpSpPr/>
        <p:nvPr/>
      </p:nvGrpSpPr>
      <p:grpSpPr>
        <a:xfrm>
          <a:off x="0" y="0"/>
          <a:ext cx="0" cy="0"/>
          <a:chOff x="0" y="0"/>
          <a:chExt cx="0" cy="0"/>
        </a:xfrm>
      </p:grpSpPr>
      <p:sp>
        <p:nvSpPr>
          <p:cNvPr id="9" name="Content Placeholder 2"/>
          <p:cNvSpPr>
            <a:spLocks noGrp="1"/>
          </p:cNvSpPr>
          <p:nvPr>
            <p:ph idx="14"/>
          </p:nvPr>
        </p:nvSpPr>
        <p:spPr>
          <a:xfrm>
            <a:off x="4648200" y="1525306"/>
            <a:ext cx="4038600" cy="463201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3"/>
          </p:nvPr>
        </p:nvSpPr>
        <p:spPr>
          <a:xfrm>
            <a:off x="457200" y="1525306"/>
            <a:ext cx="4038600" cy="463201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2"/>
          </p:nvPr>
        </p:nvSpPr>
        <p:spPr/>
        <p:txBody>
          <a:bodyPr/>
          <a:lstStyle/>
          <a:p>
            <a:fld id="{2F2FB01D-A56B-5E44-9ED7-AAA523C77F1D}" type="slidenum">
              <a:rPr lang="en-US" smtClean="0"/>
              <a:pPr/>
              <a:t>‹#›</a:t>
            </a:fld>
            <a:endParaRPr lang="en-US" dirty="0"/>
          </a:p>
        </p:txBody>
      </p:sp>
    </p:spTree>
    <p:extLst>
      <p:ext uri="{BB962C8B-B14F-4D97-AF65-F5344CB8AC3E}">
        <p14:creationId xmlns:p14="http://schemas.microsoft.com/office/powerpoint/2010/main" val="127278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lumns Subtitl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Slide Number Placeholder 8"/>
          <p:cNvSpPr>
            <a:spLocks noGrp="1"/>
          </p:cNvSpPr>
          <p:nvPr>
            <p:ph type="sldNum" sz="quarter" idx="12"/>
          </p:nvPr>
        </p:nvSpPr>
        <p:spPr/>
        <p:txBody>
          <a:bodyPr/>
          <a:lstStyle/>
          <a:p>
            <a:fld id="{2F2FB01D-A56B-5E44-9ED7-AAA523C77F1D}" type="slidenum">
              <a:rPr lang="en-US" smtClean="0"/>
              <a:pPr/>
              <a:t>‹#›</a:t>
            </a:fld>
            <a:endParaRPr lang="en-US" dirty="0"/>
          </a:p>
        </p:txBody>
      </p:sp>
      <p:sp>
        <p:nvSpPr>
          <p:cNvPr id="10" name="Content Placeholder 2"/>
          <p:cNvSpPr>
            <a:spLocks noGrp="1"/>
          </p:cNvSpPr>
          <p:nvPr>
            <p:ph idx="14"/>
          </p:nvPr>
        </p:nvSpPr>
        <p:spPr>
          <a:xfrm>
            <a:off x="4648200" y="2316960"/>
            <a:ext cx="4038600" cy="38403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3"/>
          </p:nvPr>
        </p:nvSpPr>
        <p:spPr>
          <a:xfrm>
            <a:off x="457200" y="2316960"/>
            <a:ext cx="4038600" cy="38403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7910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Tree>
    <p:extLst>
      <p:ext uri="{BB962C8B-B14F-4D97-AF65-F5344CB8AC3E}">
        <p14:creationId xmlns:p14="http://schemas.microsoft.com/office/powerpoint/2010/main" val="904511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itations">
    <p:spTree>
      <p:nvGrpSpPr>
        <p:cNvPr id="1" name=""/>
        <p:cNvGrpSpPr/>
        <p:nvPr/>
      </p:nvGrpSpPr>
      <p:grpSpPr>
        <a:xfrm>
          <a:off x="0" y="0"/>
          <a:ext cx="0" cy="0"/>
          <a:chOff x="0" y="0"/>
          <a:chExt cx="0" cy="0"/>
        </a:xfrm>
      </p:grpSpPr>
      <p:sp>
        <p:nvSpPr>
          <p:cNvPr id="5" name="Rectangle 4"/>
          <p:cNvSpPr/>
          <p:nvPr userDrawn="1"/>
        </p:nvSpPr>
        <p:spPr>
          <a:xfrm>
            <a:off x="0" y="0"/>
            <a:ext cx="9144000" cy="1270000"/>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p:txBody>
          <a:bodyPr/>
          <a:lstStyle>
            <a:lvl1pPr>
              <a:defRPr>
                <a:solidFill>
                  <a:srgbClr val="FFFFFF"/>
                </a:solidFill>
              </a:defRPr>
            </a:lvl1pPr>
          </a:lstStyle>
          <a:p>
            <a:r>
              <a:rPr lang="en-US" dirty="0" smtClean="0"/>
              <a:t>Citations</a:t>
            </a:r>
            <a:endParaRPr lang="en-US" dirty="0"/>
          </a:p>
        </p:txBody>
      </p:sp>
      <p:sp>
        <p:nvSpPr>
          <p:cNvPr id="3" name="Content Placeholder 2"/>
          <p:cNvSpPr>
            <a:spLocks noGrp="1"/>
          </p:cNvSpPr>
          <p:nvPr>
            <p:ph idx="1"/>
          </p:nvPr>
        </p:nvSpPr>
        <p:spPr/>
        <p:txBody>
          <a:bodyPr>
            <a:normAutofit/>
          </a:bodyPr>
          <a:lstStyle>
            <a:lvl1pPr marL="228600" indent="-228600">
              <a:buFont typeface="+mj-lt"/>
              <a:buAutoNum type="arabicPeriod"/>
              <a:defRPr sz="1200"/>
            </a:lvl1pPr>
          </a:lstStyle>
          <a:p>
            <a:pPr lvl="0"/>
            <a:endParaRPr lang="en-US" dirty="0"/>
          </a:p>
        </p:txBody>
      </p:sp>
      <p:sp>
        <p:nvSpPr>
          <p:cNvPr id="6" name="Slide Number Placeholder 5"/>
          <p:cNvSpPr>
            <a:spLocks noGrp="1"/>
          </p:cNvSpPr>
          <p:nvPr>
            <p:ph type="sldNum" sz="quarter" idx="12"/>
          </p:nvPr>
        </p:nvSpPr>
        <p:spPr/>
        <p:txBody>
          <a:bodyPr/>
          <a:lstStyle/>
          <a:p>
            <a:fld id="{2F2FB01D-A56B-5E44-9ED7-AAA523C77F1D}" type="slidenum">
              <a:rPr lang="en-US" smtClean="0"/>
              <a:pPr/>
              <a:t>‹#›</a:t>
            </a:fld>
            <a:endParaRPr lang="en-US" dirty="0"/>
          </a:p>
        </p:txBody>
      </p:sp>
    </p:spTree>
    <p:extLst>
      <p:ext uri="{BB962C8B-B14F-4D97-AF65-F5344CB8AC3E}">
        <p14:creationId xmlns:p14="http://schemas.microsoft.com/office/powerpoint/2010/main" val="1047198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Rectangle 4"/>
          <p:cNvSpPr/>
          <p:nvPr userDrawn="1"/>
        </p:nvSpPr>
        <p:spPr>
          <a:xfrm>
            <a:off x="-23518" y="-47032"/>
            <a:ext cx="9235440" cy="694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 name="Picture 1" descr="Cities Footer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138" y="6082668"/>
            <a:ext cx="7321296" cy="64008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3246" y="2191887"/>
            <a:ext cx="5283304" cy="1401913"/>
          </a:xfrm>
          <a:prstGeom prst="rect">
            <a:avLst/>
          </a:prstGeom>
        </p:spPr>
      </p:pic>
    </p:spTree>
    <p:extLst>
      <p:ext uri="{BB962C8B-B14F-4D97-AF65-F5344CB8AC3E}">
        <p14:creationId xmlns:p14="http://schemas.microsoft.com/office/powerpoint/2010/main" val="3644487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6" name="Rectangle 5"/>
          <p:cNvSpPr/>
          <p:nvPr userDrawn="1"/>
        </p:nvSpPr>
        <p:spPr>
          <a:xfrm>
            <a:off x="-35277" y="-35274"/>
            <a:ext cx="9235440" cy="694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9" name="Rectangle 8"/>
          <p:cNvSpPr/>
          <p:nvPr userDrawn="1"/>
        </p:nvSpPr>
        <p:spPr>
          <a:xfrm>
            <a:off x="-35277" y="6093318"/>
            <a:ext cx="9235440" cy="820848"/>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457200"/>
            <a:endParaRPr lang="en-US" sz="630" spc="10000" dirty="0">
              <a:solidFill>
                <a:prstClr val="white"/>
              </a:solidFill>
              <a:latin typeface="Frutiger 45 Light"/>
              <a:cs typeface="Frutiger 45 Light"/>
            </a:endParaRPr>
          </a:p>
        </p:txBody>
      </p:sp>
      <p:pic>
        <p:nvPicPr>
          <p:cNvPr id="2" name="Picture 1" descr="Cities Footer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138" y="6081978"/>
            <a:ext cx="7321296" cy="64008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3246" y="2191887"/>
            <a:ext cx="5283304" cy="1401913"/>
          </a:xfrm>
          <a:prstGeom prst="rect">
            <a:avLst/>
          </a:prstGeom>
        </p:spPr>
      </p:pic>
    </p:spTree>
    <p:extLst>
      <p:ext uri="{BB962C8B-B14F-4D97-AF65-F5344CB8AC3E}">
        <p14:creationId xmlns:p14="http://schemas.microsoft.com/office/powerpoint/2010/main" val="3586523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New FSG Layout-Blank">
    <p:spTree>
      <p:nvGrpSpPr>
        <p:cNvPr id="1" name=""/>
        <p:cNvGrpSpPr/>
        <p:nvPr/>
      </p:nvGrpSpPr>
      <p:grpSpPr>
        <a:xfrm>
          <a:off x="0" y="0"/>
          <a:ext cx="0" cy="0"/>
          <a:chOff x="0" y="0"/>
          <a:chExt cx="0" cy="0"/>
        </a:xfrm>
      </p:grpSpPr>
      <p:sp>
        <p:nvSpPr>
          <p:cNvPr id="5" name="Rectangle 12"/>
          <p:cNvSpPr>
            <a:spLocks noChangeArrowheads="1"/>
          </p:cNvSpPr>
          <p:nvPr userDrawn="1"/>
        </p:nvSpPr>
        <p:spPr bwMode="auto">
          <a:xfrm>
            <a:off x="8656825" y="6586827"/>
            <a:ext cx="4333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5720" rIns="90488" bIns="45720" anchor="ctr">
            <a:spAutoFit/>
          </a:bodyPr>
          <a:lstStyle/>
          <a:p>
            <a:pPr algn="ctr" defTabSz="457200" eaLnBrk="0" hangingPunct="0"/>
            <a:fld id="{090EB062-F74A-48E3-949C-AE146B96ACCE}" type="slidenum">
              <a:rPr lang="en-US" sz="900">
                <a:solidFill>
                  <a:prstClr val="white"/>
                </a:solidFill>
                <a:latin typeface="Arial" panose="020B0604020202020204" pitchFamily="34" charset="0"/>
                <a:cs typeface="Arial" panose="020B0604020202020204" pitchFamily="34" charset="0"/>
              </a:rPr>
              <a:pPr algn="ctr" defTabSz="457200" eaLnBrk="0" hangingPunct="0"/>
              <a:t>‹#›</a:t>
            </a:fld>
            <a:endParaRPr lang="en-US" sz="900" dirty="0">
              <a:solidFill>
                <a:prstClr val="white"/>
              </a:solidFill>
              <a:latin typeface="Arial" panose="020B0604020202020204" pitchFamily="34" charset="0"/>
              <a:cs typeface="Arial" panose="020B0604020202020204" pitchFamily="34" charset="0"/>
            </a:endParaRPr>
          </a:p>
        </p:txBody>
      </p:sp>
      <p:pic>
        <p:nvPicPr>
          <p:cNvPr id="3" name="Picture 2" descr="Creative Commons License"/>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24700" y="6562725"/>
            <a:ext cx="838200" cy="295275"/>
          </a:xfrm>
          <a:prstGeom prst="rect">
            <a:avLst/>
          </a:prstGeom>
          <a:noFill/>
          <a:ln>
            <a:noFill/>
          </a:ln>
        </p:spPr>
      </p:pic>
    </p:spTree>
    <p:extLst>
      <p:ext uri="{BB962C8B-B14F-4D97-AF65-F5344CB8AC3E}">
        <p14:creationId xmlns:p14="http://schemas.microsoft.com/office/powerpoint/2010/main" val="2778240204"/>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New FSG Layout-Blank">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2149478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5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12"/>
          <p:cNvSpPr>
            <a:spLocks noChangeArrowheads="1"/>
          </p:cNvSpPr>
          <p:nvPr userDrawn="1"/>
        </p:nvSpPr>
        <p:spPr bwMode="auto">
          <a:xfrm>
            <a:off x="8656825" y="6586827"/>
            <a:ext cx="4333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5720" rIns="90488" bIns="45720" anchor="ctr">
            <a:spAutoFit/>
          </a:bodyPr>
          <a:lstStyle/>
          <a:p>
            <a:pPr algn="ctr" defTabSz="457200" eaLnBrk="0" hangingPunct="0"/>
            <a:fld id="{090EB062-F74A-48E3-949C-AE146B96ACCE}" type="slidenum">
              <a:rPr lang="en-US" sz="900">
                <a:solidFill>
                  <a:prstClr val="white"/>
                </a:solidFill>
                <a:latin typeface="Arial" panose="020B0604020202020204" pitchFamily="34" charset="0"/>
                <a:cs typeface="Arial" panose="020B0604020202020204" pitchFamily="34" charset="0"/>
              </a:rPr>
              <a:pPr algn="ctr" defTabSz="457200" eaLnBrk="0" hangingPunct="0"/>
              <a:t>‹#›</a:t>
            </a:fld>
            <a:endParaRPr lang="en-US" sz="900" dirty="0">
              <a:solidFill>
                <a:prstClr val="white"/>
              </a:solidFill>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152400" y="119418"/>
            <a:ext cx="8328546" cy="794982"/>
          </a:xfrm>
          <a:prstGeom prst="rect">
            <a:avLst/>
          </a:prstGeom>
        </p:spPr>
        <p:txBody>
          <a:bodyPr anchor="ctr"/>
          <a:lstStyle>
            <a:lvl1pPr>
              <a:defRPr lang="en-US" sz="2400" b="1" kern="1200" dirty="0" smtClean="0">
                <a:solidFill>
                  <a:schemeClr val="bg2">
                    <a:lumMod val="75000"/>
                  </a:schemeClr>
                </a:solidFill>
                <a:latin typeface="+mj-lt"/>
                <a:ea typeface="+mj-ea"/>
                <a:cs typeface="+mj-cs"/>
              </a:defRPr>
            </a:lvl1pPr>
          </a:lstStyle>
          <a:p>
            <a:pPr marL="0" lvl="0" indent="0" algn="l" rtl="0" eaLnBrk="1" fontAlgn="base" hangingPunct="1">
              <a:spcBef>
                <a:spcPct val="0"/>
              </a:spcBef>
              <a:spcAft>
                <a:spcPct val="0"/>
              </a:spcAft>
              <a:buFont typeface="Arial" charset="0"/>
              <a:buNone/>
            </a:pPr>
            <a:r>
              <a:rPr lang="en-US" dirty="0" smtClean="0"/>
              <a:t>Click to edit Master title style</a:t>
            </a:r>
            <a:endParaRPr lang="en-US" dirty="0"/>
          </a:p>
        </p:txBody>
      </p:sp>
      <p:pic>
        <p:nvPicPr>
          <p:cNvPr id="6" name="Picture 5" descr="Creative Commons License"/>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124700" y="6562725"/>
            <a:ext cx="838200" cy="295275"/>
          </a:xfrm>
          <a:prstGeom prst="rect">
            <a:avLst/>
          </a:prstGeom>
          <a:noFill/>
          <a:ln>
            <a:noFill/>
          </a:ln>
        </p:spPr>
      </p:pic>
    </p:spTree>
    <p:extLst>
      <p:ext uri="{BB962C8B-B14F-4D97-AF65-F5344CB8AC3E}">
        <p14:creationId xmlns:p14="http://schemas.microsoft.com/office/powerpoint/2010/main" val="1553614828"/>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305640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1DB68A-1976-4A27-91DA-FC7AE226267C}" type="datetimeFigureOut">
              <a:rPr lang="en-US" smtClean="0"/>
              <a:t>10/30/2014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25615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457200" indent="0">
              <a:buNone/>
              <a:defRPr/>
            </a:lvl2pPr>
          </a:lstStyle>
          <a:p>
            <a:pPr lvl="0"/>
            <a:r>
              <a:rPr lang="en-US" dirty="0" smtClean="0"/>
              <a:t>Click to edit Master text styles</a:t>
            </a:r>
          </a:p>
          <a:p>
            <a:pPr lvl="1"/>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smtClean="0">
                <a:solidFill>
                  <a:prstClr val="black"/>
                </a:solidFill>
              </a:rPr>
              <a:pPr/>
              <a:t>10/30/2014</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6159037"/>
            <a:ext cx="5032248" cy="631851"/>
          </a:xfrm>
          <a:prstGeom prst="rect">
            <a:avLst/>
          </a:prstGeom>
        </p:spPr>
      </p:pic>
    </p:spTree>
    <p:extLst>
      <p:ext uri="{BB962C8B-B14F-4D97-AF65-F5344CB8AC3E}">
        <p14:creationId xmlns:p14="http://schemas.microsoft.com/office/powerpoint/2010/main" val="81308074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smtClean="0">
                <a:solidFill>
                  <a:prstClr val="black"/>
                </a:solidFill>
              </a:rPr>
              <a:pPr/>
              <a:t>10/30/2014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8D9E0-3CDE-479A-B252-88AA6A25C5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543035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smtClean="0">
                <a:solidFill>
                  <a:prstClr val="black"/>
                </a:solidFill>
              </a:rPr>
              <a:pPr/>
              <a:t>10/30/2014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8D9E0-3CDE-479A-B252-88AA6A25C5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3590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C076F5A-37EE-4F9A-BBAF-F8330E714B62}" type="datetimeFigureOut">
              <a:rPr lang="en-US" smtClean="0">
                <a:solidFill>
                  <a:prstClr val="black"/>
                </a:solidFill>
              </a:rPr>
              <a:pPr/>
              <a:t>10/30/2014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8D9E0-3CDE-479A-B252-88AA6A25C5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68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DB68A-1976-4A27-91DA-FC7AE226267C}" type="datetimeFigureOut">
              <a:rPr lang="en-US" smtClean="0"/>
              <a:t>10/30/2014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88093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DB68A-1976-4A27-91DA-FC7AE226267C}" type="datetimeFigureOut">
              <a:rPr lang="en-US" smtClean="0"/>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212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DB68A-1976-4A27-91DA-FC7AE226267C}" type="datetimeFigureOut">
              <a:rPr lang="en-US" smtClean="0"/>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69D0C-34B6-4CFF-BE7B-7419D04D0F80}" type="slidenum">
              <a:rPr lang="en-US" smtClean="0"/>
              <a:t>‹#›</a:t>
            </a:fld>
            <a:endParaRPr lang="en-US"/>
          </a:p>
        </p:txBody>
      </p:sp>
    </p:spTree>
    <p:extLst>
      <p:ext uri="{BB962C8B-B14F-4D97-AF65-F5344CB8AC3E}">
        <p14:creationId xmlns:p14="http://schemas.microsoft.com/office/powerpoint/2010/main" val="308423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ags" Target="../tags/tag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vmlDrawing" Target="../drawings/vmlDrawing1.v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3.emf"/><Relationship Id="rId10" Type="http://schemas.openxmlformats.org/officeDocument/2006/relationships/slideLayout" Target="../slideLayouts/slideLayout50.xml"/><Relationship Id="rId19"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6.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DB68A-1976-4A27-91DA-FC7AE226267C}" type="datetimeFigureOut">
              <a:rPr lang="en-US" smtClean="0"/>
              <a:t>10/30/2014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69D0C-34B6-4CFF-BE7B-7419D04D0F80}" type="slidenum">
              <a:rPr lang="en-US" smtClean="0"/>
              <a:t>‹#›</a:t>
            </a:fld>
            <a:endParaRPr lang="en-US"/>
          </a:p>
        </p:txBody>
      </p:sp>
    </p:spTree>
    <p:extLst>
      <p:ext uri="{BB962C8B-B14F-4D97-AF65-F5344CB8AC3E}">
        <p14:creationId xmlns:p14="http://schemas.microsoft.com/office/powerpoint/2010/main" val="1430017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kumimoji="1" lang="en-US" altLang="en-US" sz="2400" smtClean="0">
              <a:solidFill>
                <a:srgbClr val="000000"/>
              </a:solidFill>
              <a:latin typeface="Tahoma" pitchFamily="34" charset="0"/>
            </a:endParaRPr>
          </a:p>
        </p:txBody>
      </p:sp>
      <p:sp>
        <p:nvSpPr>
          <p:cNvPr id="1027" name="Rectangle 3"/>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kumimoji="1" lang="en-US" altLang="en-US" sz="2400" smtClean="0">
              <a:solidFill>
                <a:srgbClr val="000000"/>
              </a:solidFill>
              <a:latin typeface="Tahoma" pitchFamily="34" charset="0"/>
            </a:endParaRPr>
          </a:p>
        </p:txBody>
      </p:sp>
      <p:sp>
        <p:nvSpPr>
          <p:cNvPr id="1028" name="Rectangle 4"/>
          <p:cNvSpPr>
            <a:spLocks noGrp="1" noChangeArrowheads="1"/>
          </p:cNvSpPr>
          <p:nvPr>
            <p:ph type="title"/>
          </p:nvPr>
        </p:nvSpPr>
        <p:spPr bwMode="auto">
          <a:xfrm>
            <a:off x="1114425" y="838200"/>
            <a:ext cx="58197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9" name="Rectangle 5"/>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0" name="Picture 6" descr="TBF_Colo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228600"/>
            <a:ext cx="1752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TBF_Colo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228600"/>
            <a:ext cx="1752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0000">
                  <a:tint val="75000"/>
                </a:srgbClr>
              </a:solidFill>
              <a:latin typeface="Arial" charset="0"/>
            </a:endParaRPr>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5287054E-F373-4F95-8522-7C8B5526F5E1}" type="slidenum">
              <a:rPr lang="en-US">
                <a:solidFill>
                  <a:srgbClr val="000000">
                    <a:tint val="75000"/>
                  </a:srgbClr>
                </a:solidFill>
                <a:latin typeface="Arial" charset="0"/>
              </a:rPr>
              <a:pPr fontAlgn="base">
                <a:spcBef>
                  <a:spcPct val="0"/>
                </a:spcBef>
                <a:spcAft>
                  <a:spcPct val="0"/>
                </a:spcAft>
                <a:defRPr/>
              </a:pPr>
              <a:t>‹#›</a:t>
            </a:fld>
            <a:endParaRPr lang="en-US">
              <a:solidFill>
                <a:srgbClr val="000000">
                  <a:tint val="75000"/>
                </a:srgbClr>
              </a:solidFill>
              <a:latin typeface="Arial" charset="0"/>
            </a:endParaRPr>
          </a:p>
        </p:txBody>
      </p:sp>
    </p:spTree>
    <p:extLst>
      <p:ext uri="{BB962C8B-B14F-4D97-AF65-F5344CB8AC3E}">
        <p14:creationId xmlns:p14="http://schemas.microsoft.com/office/powerpoint/2010/main" val="695829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ftr="0" dt="0"/>
  <p:txStyles>
    <p:titleStyle>
      <a:lvl1pPr algn="l" rtl="0" eaLnBrk="0" fontAlgn="base" hangingPunct="0">
        <a:spcBef>
          <a:spcPct val="0"/>
        </a:spcBef>
        <a:spcAft>
          <a:spcPct val="0"/>
        </a:spcAft>
        <a:defRPr sz="3200">
          <a:solidFill>
            <a:srgbClr val="3366CC"/>
          </a:solidFill>
          <a:latin typeface="+mj-lt"/>
          <a:ea typeface="+mj-ea"/>
          <a:cs typeface="+mj-cs"/>
        </a:defRPr>
      </a:lvl1pPr>
      <a:lvl2pPr algn="l" rtl="0" eaLnBrk="0" fontAlgn="base" hangingPunct="0">
        <a:spcBef>
          <a:spcPct val="0"/>
        </a:spcBef>
        <a:spcAft>
          <a:spcPct val="0"/>
        </a:spcAft>
        <a:defRPr sz="3200">
          <a:solidFill>
            <a:srgbClr val="3366CC"/>
          </a:solidFill>
          <a:latin typeface="Tahoma" pitchFamily="34" charset="0"/>
        </a:defRPr>
      </a:lvl2pPr>
      <a:lvl3pPr algn="l" rtl="0" eaLnBrk="0" fontAlgn="base" hangingPunct="0">
        <a:spcBef>
          <a:spcPct val="0"/>
        </a:spcBef>
        <a:spcAft>
          <a:spcPct val="0"/>
        </a:spcAft>
        <a:defRPr sz="3200">
          <a:solidFill>
            <a:srgbClr val="3366CC"/>
          </a:solidFill>
          <a:latin typeface="Tahoma" pitchFamily="34" charset="0"/>
        </a:defRPr>
      </a:lvl3pPr>
      <a:lvl4pPr algn="l" rtl="0" eaLnBrk="0" fontAlgn="base" hangingPunct="0">
        <a:spcBef>
          <a:spcPct val="0"/>
        </a:spcBef>
        <a:spcAft>
          <a:spcPct val="0"/>
        </a:spcAft>
        <a:defRPr sz="3200">
          <a:solidFill>
            <a:srgbClr val="3366CC"/>
          </a:solidFill>
          <a:latin typeface="Tahoma" pitchFamily="34" charset="0"/>
        </a:defRPr>
      </a:lvl4pPr>
      <a:lvl5pPr algn="l" rtl="0" eaLnBrk="0" fontAlgn="base" hangingPunct="0">
        <a:spcBef>
          <a:spcPct val="0"/>
        </a:spcBef>
        <a:spcAft>
          <a:spcPct val="0"/>
        </a:spcAft>
        <a:defRPr sz="3200">
          <a:solidFill>
            <a:srgbClr val="3366CC"/>
          </a:solidFill>
          <a:latin typeface="Tahoma" pitchFamily="34" charset="0"/>
        </a:defRPr>
      </a:lvl5pPr>
      <a:lvl6pPr marL="457200" algn="l" rtl="0" fontAlgn="base">
        <a:spcBef>
          <a:spcPct val="0"/>
        </a:spcBef>
        <a:spcAft>
          <a:spcPct val="0"/>
        </a:spcAft>
        <a:defRPr sz="3200">
          <a:solidFill>
            <a:srgbClr val="3366CC"/>
          </a:solidFill>
          <a:latin typeface="Tahoma" pitchFamily="34" charset="0"/>
        </a:defRPr>
      </a:lvl6pPr>
      <a:lvl7pPr marL="914400" algn="l" rtl="0" fontAlgn="base">
        <a:spcBef>
          <a:spcPct val="0"/>
        </a:spcBef>
        <a:spcAft>
          <a:spcPct val="0"/>
        </a:spcAft>
        <a:defRPr sz="3200">
          <a:solidFill>
            <a:srgbClr val="3366CC"/>
          </a:solidFill>
          <a:latin typeface="Tahoma" pitchFamily="34" charset="0"/>
        </a:defRPr>
      </a:lvl7pPr>
      <a:lvl8pPr marL="1371600" algn="l" rtl="0" fontAlgn="base">
        <a:spcBef>
          <a:spcPct val="0"/>
        </a:spcBef>
        <a:spcAft>
          <a:spcPct val="0"/>
        </a:spcAft>
        <a:defRPr sz="3200">
          <a:solidFill>
            <a:srgbClr val="3366CC"/>
          </a:solidFill>
          <a:latin typeface="Tahoma" pitchFamily="34" charset="0"/>
        </a:defRPr>
      </a:lvl8pPr>
      <a:lvl9pPr marL="1828800" algn="l" rtl="0" fontAlgn="base">
        <a:spcBef>
          <a:spcPct val="0"/>
        </a:spcBef>
        <a:spcAft>
          <a:spcPct val="0"/>
        </a:spcAft>
        <a:defRPr sz="3200">
          <a:solidFill>
            <a:srgbClr val="3366CC"/>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10168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DB68A-1976-4A27-91DA-FC7AE226267C}" type="datetimeFigureOut">
              <a:rPr lang="en-US">
                <a:solidFill>
                  <a:prstClr val="black">
                    <a:tint val="75000"/>
                  </a:prstClr>
                </a:solidFill>
              </a:rPr>
              <a:pPr/>
              <a:t>10/30/2014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69D0C-34B6-4CFF-BE7B-7419D04D0F8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9444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1"/>
            </p:custDataLst>
            <p:extLst>
              <p:ext uri="{D42A27DB-BD31-4B8C-83A1-F6EECF244321}">
                <p14:modId xmlns:p14="http://schemas.microsoft.com/office/powerpoint/2010/main" val="6017319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34"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a:xfrm>
            <a:off x="0" y="6542609"/>
            <a:ext cx="9171432" cy="326731"/>
          </a:xfrm>
          <a:prstGeom prst="rect">
            <a:avLst/>
          </a:prstGeom>
          <a:solidFill>
            <a:srgbClr val="003C8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457200"/>
            <a:endParaRPr lang="en-US" sz="630" spc="10000" dirty="0">
              <a:solidFill>
                <a:prstClr val="white"/>
              </a:solidFill>
              <a:latin typeface="Frutiger 45 Light"/>
              <a:cs typeface="Frutiger 45 Light"/>
            </a:endParaRPr>
          </a:p>
        </p:txBody>
      </p:sp>
      <p:sp>
        <p:nvSpPr>
          <p:cNvPr id="2" name="Title Placeholder 1"/>
          <p:cNvSpPr>
            <a:spLocks noGrp="1"/>
          </p:cNvSpPr>
          <p:nvPr>
            <p:ph type="title"/>
          </p:nvPr>
        </p:nvSpPr>
        <p:spPr>
          <a:xfrm>
            <a:off x="457200" y="226079"/>
            <a:ext cx="8229600" cy="97745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5306"/>
            <a:ext cx="8229600" cy="463201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86800" y="6614114"/>
            <a:ext cx="394545" cy="202265"/>
          </a:xfrm>
          <a:prstGeom prst="rect">
            <a:avLst/>
          </a:prstGeom>
        </p:spPr>
        <p:txBody>
          <a:bodyPr vert="horz" lIns="91440" tIns="45720" rIns="91440" bIns="45720" rtlCol="0" anchor="ctr" anchorCtr="0"/>
          <a:lstStyle>
            <a:lvl1pPr algn="l">
              <a:defRPr sz="800" b="0" i="0">
                <a:solidFill>
                  <a:srgbClr val="FFFFFF"/>
                </a:solidFill>
                <a:latin typeface="R Frutiger Roman"/>
                <a:cs typeface="R Frutiger Roman"/>
              </a:defRPr>
            </a:lvl1pPr>
          </a:lstStyle>
          <a:p>
            <a:pPr defTabSz="457200"/>
            <a:fld id="{2F2FB01D-A56B-5E44-9ED7-AAA523C77F1D}" type="slidenum">
              <a:rPr lang="en-US" smtClean="0"/>
              <a:pPr defTabSz="457200"/>
              <a:t>‹#›</a:t>
            </a:fld>
            <a:endParaRPr lang="en-US" dirty="0"/>
          </a:p>
        </p:txBody>
      </p:sp>
      <p:cxnSp>
        <p:nvCxnSpPr>
          <p:cNvPr id="5" name="Straight Connector 4"/>
          <p:cNvCxnSpPr/>
          <p:nvPr userDrawn="1"/>
        </p:nvCxnSpPr>
        <p:spPr>
          <a:xfrm>
            <a:off x="557745" y="1256530"/>
            <a:ext cx="8063789" cy="0"/>
          </a:xfrm>
          <a:prstGeom prst="line">
            <a:avLst/>
          </a:prstGeom>
          <a:ln w="19050" cmpd="sng">
            <a:solidFill>
              <a:srgbClr val="003C8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3072576" y="6612211"/>
            <a:ext cx="5548958" cy="1928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r" defTabSz="457200"/>
            <a:r>
              <a:rPr lang="en-US" sz="650" dirty="0" smtClean="0">
                <a:solidFill>
                  <a:prstClr val="white"/>
                </a:solidFill>
                <a:latin typeface="R Frutiger Roman"/>
                <a:cs typeface="R Frutiger Roman"/>
              </a:rPr>
              <a:t>   </a:t>
            </a:r>
            <a:r>
              <a:rPr lang="en-US" sz="1000" dirty="0" smtClean="0">
                <a:solidFill>
                  <a:prstClr val="white"/>
                </a:solidFill>
                <a:latin typeface="R Frutiger Roman"/>
                <a:cs typeface="R Frutiger Roman"/>
              </a:rPr>
              <a:t>© F S G</a:t>
            </a:r>
            <a:endParaRPr lang="en-US" sz="1000" dirty="0">
              <a:solidFill>
                <a:prstClr val="white"/>
              </a:solidFill>
              <a:latin typeface="R Frutiger Roman"/>
              <a:cs typeface="R Frutiger Roman"/>
            </a:endParaRPr>
          </a:p>
        </p:txBody>
      </p:sp>
      <p:sp>
        <p:nvSpPr>
          <p:cNvPr id="4" name="TextBox 3"/>
          <p:cNvSpPr txBox="1"/>
          <p:nvPr userDrawn="1"/>
        </p:nvSpPr>
        <p:spPr>
          <a:xfrm>
            <a:off x="8545922" y="6515521"/>
            <a:ext cx="233572" cy="338554"/>
          </a:xfrm>
          <a:prstGeom prst="rect">
            <a:avLst/>
          </a:prstGeom>
          <a:noFill/>
        </p:spPr>
        <p:txBody>
          <a:bodyPr wrap="square" rtlCol="0">
            <a:spAutoFit/>
          </a:bodyPr>
          <a:lstStyle/>
          <a:p>
            <a:pPr defTabSz="457200"/>
            <a:r>
              <a:rPr lang="en-US" sz="1600" dirty="0" smtClean="0">
                <a:solidFill>
                  <a:prstClr val="white"/>
                </a:solidFill>
                <a:latin typeface="Arial Narrow"/>
                <a:cs typeface="Arial Narrow"/>
              </a:rPr>
              <a:t>|</a:t>
            </a:r>
            <a:endParaRPr lang="en-US" sz="1600" dirty="0">
              <a:solidFill>
                <a:prstClr val="white"/>
              </a:solidFill>
              <a:latin typeface="Arial Narrow"/>
              <a:cs typeface="Arial Narrow"/>
            </a:endParaRPr>
          </a:p>
        </p:txBody>
      </p:sp>
    </p:spTree>
    <p:extLst>
      <p:ext uri="{BB962C8B-B14F-4D97-AF65-F5344CB8AC3E}">
        <p14:creationId xmlns:p14="http://schemas.microsoft.com/office/powerpoint/2010/main" val="42477190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timing>
    <p:tnLst>
      <p:par>
        <p:cTn id="1" dur="indefinite" restart="never" nodeType="tmRoot"/>
      </p:par>
    </p:tnLst>
  </p:timing>
  <p:hf hdr="0" ftr="0" dt="0"/>
  <p:txStyles>
    <p:title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p:titleStyle>
    <p:bodyStyle>
      <a:lvl1pPr marL="228600" indent="-228600" algn="l" defTabSz="457200" rtl="0" eaLnBrk="1" latinLnBrk="0" hangingPunct="1">
        <a:spcBef>
          <a:spcPct val="20000"/>
        </a:spcBef>
        <a:buClr>
          <a:srgbClr val="F26422"/>
        </a:buClr>
        <a:buFont typeface="Arial"/>
        <a:buChar char="•"/>
        <a:defRPr sz="1800" b="0" i="0" kern="1200">
          <a:solidFill>
            <a:schemeClr val="bg1">
              <a:lumMod val="50000"/>
            </a:schemeClr>
          </a:solidFill>
          <a:latin typeface="R Frutiger Roman"/>
          <a:ea typeface="+mn-ea"/>
          <a:cs typeface="R Frutiger Roman"/>
        </a:defRPr>
      </a:lvl1pPr>
      <a:lvl2pPr marL="457200" indent="-228600" algn="l" defTabSz="457200" rtl="0" eaLnBrk="1" latinLnBrk="0" hangingPunct="1">
        <a:spcBef>
          <a:spcPct val="20000"/>
        </a:spcBef>
        <a:buClr>
          <a:srgbClr val="F26422"/>
        </a:buClr>
        <a:buFont typeface="Arial"/>
        <a:buChar char="•"/>
        <a:defRPr sz="1600" b="0" i="0" kern="1200">
          <a:solidFill>
            <a:schemeClr val="bg1">
              <a:lumMod val="50000"/>
            </a:schemeClr>
          </a:solidFill>
          <a:latin typeface="R Frutiger Roman"/>
          <a:ea typeface="+mn-ea"/>
          <a:cs typeface="R Frutiger Roman"/>
        </a:defRPr>
      </a:lvl2pPr>
      <a:lvl3pPr marL="685800" indent="-228600" algn="l" defTabSz="457200" rtl="0" eaLnBrk="1" latinLnBrk="0" hangingPunct="1">
        <a:spcBef>
          <a:spcPct val="20000"/>
        </a:spcBef>
        <a:buClr>
          <a:srgbClr val="F26422"/>
        </a:buClr>
        <a:buFont typeface="Arial"/>
        <a:buChar char="•"/>
        <a:defRPr sz="1600" b="0" i="0" kern="1200">
          <a:solidFill>
            <a:schemeClr val="bg1">
              <a:lumMod val="50000"/>
            </a:schemeClr>
          </a:solidFill>
          <a:latin typeface="R Frutiger Roman"/>
          <a:ea typeface="+mn-ea"/>
          <a:cs typeface="R Frutiger Roman"/>
        </a:defRPr>
      </a:lvl3pPr>
      <a:lvl4pPr marL="914400" indent="-228600" algn="l" defTabSz="457200" rtl="0" eaLnBrk="1" latinLnBrk="0" hangingPunct="1">
        <a:spcBef>
          <a:spcPct val="20000"/>
        </a:spcBef>
        <a:buClr>
          <a:srgbClr val="F26422"/>
        </a:buClr>
        <a:buFont typeface="Arial"/>
        <a:buChar char="•"/>
        <a:defRPr sz="1600" b="0" i="0" kern="1200">
          <a:solidFill>
            <a:schemeClr val="bg1">
              <a:lumMod val="50000"/>
            </a:schemeClr>
          </a:solidFill>
          <a:latin typeface="R Frutiger Roman"/>
          <a:ea typeface="+mn-ea"/>
          <a:cs typeface="R Frutiger Roman"/>
        </a:defRPr>
      </a:lvl4pPr>
      <a:lvl5pPr marL="1143000" indent="-228600" algn="l" defTabSz="457200" rtl="0" eaLnBrk="1" latinLnBrk="0" hangingPunct="1">
        <a:spcBef>
          <a:spcPct val="20000"/>
        </a:spcBef>
        <a:buClr>
          <a:srgbClr val="F26422"/>
        </a:buClr>
        <a:buFont typeface="Arial"/>
        <a:buChar char="•"/>
        <a:defRPr sz="1600" b="0" i="0" kern="1200">
          <a:solidFill>
            <a:schemeClr val="bg1">
              <a:lumMod val="50000"/>
            </a:schemeClr>
          </a:solidFill>
          <a:latin typeface="R Frutiger Roman"/>
          <a:ea typeface="+mn-ea"/>
          <a:cs typeface="R Frutiger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667488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tags" Target="../tags/tag48.xml"/><Relationship Id="rId39" Type="http://schemas.openxmlformats.org/officeDocument/2006/relationships/image" Target="../media/image48.jpeg"/><Relationship Id="rId3" Type="http://schemas.openxmlformats.org/officeDocument/2006/relationships/tags" Target="../tags/tag25.xml"/><Relationship Id="rId21" Type="http://schemas.openxmlformats.org/officeDocument/2006/relationships/tags" Target="../tags/tag43.xml"/><Relationship Id="rId34" Type="http://schemas.openxmlformats.org/officeDocument/2006/relationships/image" Target="../media/image43.pn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33" Type="http://schemas.openxmlformats.org/officeDocument/2006/relationships/image" Target="../media/image3.emf"/><Relationship Id="rId38" Type="http://schemas.openxmlformats.org/officeDocument/2006/relationships/image" Target="../media/image47.png"/><Relationship Id="rId46" Type="http://schemas.openxmlformats.org/officeDocument/2006/relationships/image" Target="../media/image54.png"/><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29" Type="http://schemas.openxmlformats.org/officeDocument/2006/relationships/tags" Target="../tags/tag51.xml"/><Relationship Id="rId41" Type="http://schemas.microsoft.com/office/2007/relationships/hdphoto" Target="../media/hdphoto1.wdp"/><Relationship Id="rId1" Type="http://schemas.openxmlformats.org/officeDocument/2006/relationships/vmlDrawing" Target="../drawings/vmlDrawing5.v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32" Type="http://schemas.openxmlformats.org/officeDocument/2006/relationships/oleObject" Target="../embeddings/oleObject5.bin"/><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3.png"/><Relationship Id="rId53" Type="http://schemas.openxmlformats.org/officeDocument/2006/relationships/image" Target="../media/image61.png"/><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28" Type="http://schemas.openxmlformats.org/officeDocument/2006/relationships/tags" Target="../tags/tag50.xml"/><Relationship Id="rId36" Type="http://schemas.openxmlformats.org/officeDocument/2006/relationships/image" Target="../media/image45.png"/><Relationship Id="rId49" Type="http://schemas.openxmlformats.org/officeDocument/2006/relationships/image" Target="../media/image57.png"/><Relationship Id="rId10" Type="http://schemas.openxmlformats.org/officeDocument/2006/relationships/tags" Target="../tags/tag32.xml"/><Relationship Id="rId19" Type="http://schemas.openxmlformats.org/officeDocument/2006/relationships/tags" Target="../tags/tag41.xml"/><Relationship Id="rId31" Type="http://schemas.openxmlformats.org/officeDocument/2006/relationships/notesSlide" Target="../notesSlides/notesSlide5.xml"/><Relationship Id="rId44" Type="http://schemas.openxmlformats.org/officeDocument/2006/relationships/image" Target="../media/image52.png"/><Relationship Id="rId52" Type="http://schemas.openxmlformats.org/officeDocument/2006/relationships/image" Target="../media/image60.jpe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tags" Target="../tags/tag49.xml"/><Relationship Id="rId30" Type="http://schemas.openxmlformats.org/officeDocument/2006/relationships/slideLayout" Target="../slideLayouts/slideLayout57.xml"/><Relationship Id="rId35" Type="http://schemas.openxmlformats.org/officeDocument/2006/relationships/image" Target="../media/image44.jpeg"/><Relationship Id="rId43" Type="http://schemas.openxmlformats.org/officeDocument/2006/relationships/image" Target="../media/image51.png"/><Relationship Id="rId48" Type="http://schemas.openxmlformats.org/officeDocument/2006/relationships/image" Target="../media/image56.png"/><Relationship Id="rId8" Type="http://schemas.openxmlformats.org/officeDocument/2006/relationships/tags" Target="../tags/tag30.xml"/><Relationship Id="rId51" Type="http://schemas.openxmlformats.org/officeDocument/2006/relationships/image" Target="../media/image5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52.xml"/></Relationships>
</file>

<file path=ppt/slides/_rels/slide14.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hyperlink" Target="http://www.collectiveimpactforum.org/" TargetMode="Externa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hyperlink" Target="http://fsg.org/KnowledgeExchange/FSGApproach/CollectiveImpact.aspx" TargetMode="External"/><Relationship Id="rId5" Type="http://schemas.openxmlformats.org/officeDocument/2006/relationships/image" Target="../media/image62.png"/><Relationship Id="rId4"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jpeg"/><Relationship Id="rId3" Type="http://schemas.openxmlformats.org/officeDocument/2006/relationships/slideLayout" Target="../slideLayouts/slideLayout57.xml"/><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9.emf"/><Relationship Id="rId11" Type="http://schemas.openxmlformats.org/officeDocument/2006/relationships/image" Target="../media/image23.jpeg"/><Relationship Id="rId5" Type="http://schemas.openxmlformats.org/officeDocument/2006/relationships/oleObject" Target="../embeddings/oleObject3.bin"/><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2.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15.jp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18.png"/><Relationship Id="rId2" Type="http://schemas.openxmlformats.org/officeDocument/2006/relationships/image" Target="../media/image78.jpeg"/><Relationship Id="rId1" Type="http://schemas.openxmlformats.org/officeDocument/2006/relationships/slideLayout" Target="../slideLayouts/slideLayout30.xml"/><Relationship Id="rId6" Type="http://schemas.openxmlformats.org/officeDocument/2006/relationships/image" Target="../media/image80.jpeg"/><Relationship Id="rId5" Type="http://schemas.openxmlformats.org/officeDocument/2006/relationships/image" Target="../media/image16.gif"/><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8.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58.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35.jpe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8.xml"/><Relationship Id="rId1" Type="http://schemas.openxmlformats.org/officeDocument/2006/relationships/tags" Target="../tags/tag8.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image" Target="../media/image39.png"/><Relationship Id="rId3" Type="http://schemas.openxmlformats.org/officeDocument/2006/relationships/tags" Target="../tags/tag11.xml"/><Relationship Id="rId21" Type="http://schemas.openxmlformats.org/officeDocument/2006/relationships/image" Target="../media/image42.jpeg"/><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38.png"/><Relationship Id="rId2" Type="http://schemas.openxmlformats.org/officeDocument/2006/relationships/tags" Target="../tags/tag10.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slideLayout" Target="../slideLayouts/slideLayout58.xml"/><Relationship Id="rId10" Type="http://schemas.openxmlformats.org/officeDocument/2006/relationships/tags" Target="../tags/tag18.xml"/><Relationship Id="rId19" Type="http://schemas.openxmlformats.org/officeDocument/2006/relationships/image" Target="../media/image40.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subTitle" idx="1"/>
          </p:nvPr>
        </p:nvSpPr>
        <p:spPr>
          <a:xfrm>
            <a:off x="0" y="2289748"/>
            <a:ext cx="9144000" cy="4800600"/>
          </a:xfrm>
        </p:spPr>
        <p:txBody>
          <a:bodyPr>
            <a:normAutofit/>
          </a:bodyPr>
          <a:lstStyle/>
          <a:p>
            <a:r>
              <a:rPr lang="en-US" dirty="0" err="1" smtClean="0">
                <a:solidFill>
                  <a:schemeClr val="tx1"/>
                </a:solidFill>
              </a:rPr>
              <a:t>IdeaLab</a:t>
            </a:r>
            <a:r>
              <a:rPr lang="en-US" dirty="0" smtClean="0">
                <a:solidFill>
                  <a:schemeClr val="tx1"/>
                </a:solidFill>
              </a:rPr>
              <a:t/>
            </a:r>
            <a:br>
              <a:rPr lang="en-US" dirty="0" smtClean="0">
                <a:solidFill>
                  <a:schemeClr val="tx1"/>
                </a:solidFill>
              </a:rPr>
            </a:br>
            <a:r>
              <a:rPr lang="en-US" dirty="0" smtClean="0">
                <a:solidFill>
                  <a:schemeClr val="tx1"/>
                </a:solidFill>
              </a:rPr>
              <a:t>Collaborating for Social Change</a:t>
            </a:r>
            <a:br>
              <a:rPr lang="en-US" dirty="0" smtClean="0">
                <a:solidFill>
                  <a:schemeClr val="tx1"/>
                </a:solidFill>
              </a:rPr>
            </a:br>
            <a:r>
              <a:rPr lang="en-US" dirty="0" smtClean="0">
                <a:solidFill>
                  <a:schemeClr val="tx1"/>
                </a:solidFill>
              </a:rPr>
              <a:t>Three Models for Impact</a:t>
            </a:r>
            <a:br>
              <a:rPr lang="en-US" dirty="0" smtClean="0">
                <a:solidFill>
                  <a:schemeClr val="tx1"/>
                </a:solidFill>
              </a:rPr>
            </a:br>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r>
              <a:rPr lang="en-US" sz="2400" dirty="0" smtClean="0">
                <a:solidFill>
                  <a:schemeClr val="tx1"/>
                </a:solidFill>
              </a:rPr>
              <a:t/>
            </a:r>
            <a:br>
              <a:rPr lang="en-US" sz="2400" dirty="0" smtClean="0">
                <a:solidFill>
                  <a:schemeClr val="tx1"/>
                </a:solidFill>
              </a:rPr>
            </a:br>
            <a:r>
              <a:rPr lang="en-US" sz="2400" dirty="0" smtClean="0">
                <a:solidFill>
                  <a:schemeClr val="tx1"/>
                </a:solidFill>
              </a:rPr>
              <a:t>Massachusetts Nonprofit Network Conference</a:t>
            </a:r>
          </a:p>
          <a:p>
            <a:r>
              <a:rPr lang="en-US" sz="2400" dirty="0" smtClean="0">
                <a:solidFill>
                  <a:schemeClr val="tx1"/>
                </a:solidFill>
              </a:rPr>
              <a:t>October 29, 2014</a:t>
            </a:r>
          </a:p>
          <a:p>
            <a:endParaRPr lang="en-US" dirty="0"/>
          </a:p>
        </p:txBody>
      </p:sp>
      <p:pic>
        <p:nvPicPr>
          <p:cNvPr id="6146" name="Picture 2" descr="C:\Users\sstlouis\AppData\Local\Microsoft\Windows\Temporary Internet Files\Content.IE5\7N4K4DCH\TBF_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3580" y="1384900"/>
            <a:ext cx="2547020" cy="90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1" y="1349717"/>
            <a:ext cx="2667000" cy="70768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344717"/>
            <a:ext cx="2743200" cy="93687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168" y="2713101"/>
            <a:ext cx="1232232" cy="1020699"/>
          </a:xfrm>
          <a:prstGeom prst="rect">
            <a:avLst/>
          </a:prstGeom>
        </p:spPr>
      </p:pic>
      <p:pic>
        <p:nvPicPr>
          <p:cNvPr id="6147" name="Picture 3" descr="C:\Users\sstlouis\AppData\Local\Microsoft\Windows\Temporary Internet Files\Content.IE5\7N4K4DCH\Collaborate Logo2014_Ta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0087" y="4368508"/>
            <a:ext cx="1993313" cy="8892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ennifer.splansky\Documents\1Project\Collective Impact\Communications\Logo\CIF-he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3191359" y="381000"/>
            <a:ext cx="2523641" cy="71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12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0348" y="6517414"/>
            <a:ext cx="7127184"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Source: FSG </a:t>
            </a:r>
            <a:r>
              <a:rPr lang="en-US" sz="1000" dirty="0">
                <a:solidFill>
                  <a:prstClr val="white"/>
                </a:solidFill>
                <a:latin typeface="R Frutiger Roman"/>
                <a:cs typeface="Calibri" pitchFamily="34" charset="0"/>
              </a:rPr>
              <a:t>I</a:t>
            </a:r>
            <a:r>
              <a:rPr lang="en-US" sz="1000" dirty="0" smtClean="0">
                <a:solidFill>
                  <a:prstClr val="white"/>
                </a:solidFill>
                <a:latin typeface="R Frutiger Roman"/>
                <a:cs typeface="Calibri" pitchFamily="34" charset="0"/>
              </a:rPr>
              <a:t>nterviews and Analysis; </a:t>
            </a:r>
            <a:r>
              <a:rPr lang="en-US" sz="1000" dirty="0">
                <a:solidFill>
                  <a:prstClr val="white"/>
                </a:solidFill>
                <a:latin typeface="R Frutiger Roman"/>
                <a:cs typeface="Calibri" pitchFamily="34" charset="0"/>
              </a:rPr>
              <a:t>State of </a:t>
            </a:r>
            <a:r>
              <a:rPr lang="en-US" sz="1000" dirty="0" smtClean="0">
                <a:solidFill>
                  <a:prstClr val="white"/>
                </a:solidFill>
                <a:latin typeface="R Frutiger Roman"/>
                <a:cs typeface="Calibri" pitchFamily="34" charset="0"/>
              </a:rPr>
              <a:t>NY Juvenile </a:t>
            </a:r>
            <a:r>
              <a:rPr lang="en-US" sz="1000" dirty="0">
                <a:solidFill>
                  <a:prstClr val="white"/>
                </a:solidFill>
                <a:latin typeface="R Frutiger Roman"/>
                <a:cs typeface="Calibri" pitchFamily="34" charset="0"/>
              </a:rPr>
              <a:t>Justice Advisory Group, “State of </a:t>
            </a:r>
            <a:r>
              <a:rPr lang="en-US" sz="1000" dirty="0" smtClean="0">
                <a:solidFill>
                  <a:prstClr val="white"/>
                </a:solidFill>
                <a:latin typeface="R Frutiger Roman"/>
                <a:cs typeface="Calibri" pitchFamily="34" charset="0"/>
              </a:rPr>
              <a:t>NY, </a:t>
            </a:r>
            <a:r>
              <a:rPr lang="en-US" sz="1000" dirty="0">
                <a:solidFill>
                  <a:prstClr val="white"/>
                </a:solidFill>
                <a:latin typeface="R Frutiger Roman"/>
                <a:cs typeface="Calibri" pitchFamily="34" charset="0"/>
              </a:rPr>
              <a:t>2009–2011: Three-Year Comprehensive State Plan for the </a:t>
            </a:r>
            <a:r>
              <a:rPr lang="en-US" sz="1000" dirty="0" smtClean="0">
                <a:solidFill>
                  <a:prstClr val="white"/>
                </a:solidFill>
                <a:latin typeface="R Frutiger Roman"/>
                <a:cs typeface="Calibri" pitchFamily="34" charset="0"/>
              </a:rPr>
              <a:t>JJ </a:t>
            </a:r>
            <a:r>
              <a:rPr lang="en-US" sz="1000" dirty="0">
                <a:solidFill>
                  <a:prstClr val="white"/>
                </a:solidFill>
                <a:latin typeface="R Frutiger Roman"/>
                <a:cs typeface="Calibri" pitchFamily="34" charset="0"/>
              </a:rPr>
              <a:t>and Delinquency Prevention Formula Grant Program</a:t>
            </a:r>
            <a:r>
              <a:rPr lang="en-US" sz="1000" dirty="0" smtClean="0">
                <a:solidFill>
                  <a:prstClr val="white"/>
                </a:solidFill>
                <a:latin typeface="R Frutiger Roman"/>
                <a:cs typeface="Calibri" pitchFamily="34" charset="0"/>
              </a:rPr>
              <a:t>.”</a:t>
            </a:r>
            <a:endParaRPr lang="en-US" sz="1000" dirty="0">
              <a:solidFill>
                <a:prstClr val="white"/>
              </a:solidFill>
              <a:latin typeface="R Frutiger Roman"/>
              <a:cs typeface="Calibri" pitchFamily="34" charset="0"/>
            </a:endParaRPr>
          </a:p>
        </p:txBody>
      </p:sp>
      <p:sp>
        <p:nvSpPr>
          <p:cNvPr id="7" name="TextBox 6"/>
          <p:cNvSpPr txBox="1"/>
          <p:nvPr/>
        </p:nvSpPr>
        <p:spPr>
          <a:xfrm>
            <a:off x="2319900" y="1529856"/>
            <a:ext cx="7173686" cy="830997"/>
          </a:xfrm>
          <a:prstGeom prst="rect">
            <a:avLst/>
          </a:prstGeom>
          <a:noFill/>
        </p:spPr>
        <p:txBody>
          <a:bodyPr wrap="square" rtlCol="0">
            <a:spAutoFit/>
          </a:bodyPr>
          <a:lstStyle/>
          <a:p>
            <a:pPr defTabSz="457200"/>
            <a:r>
              <a:rPr lang="en-US" sz="4800" b="1" dirty="0" smtClean="0">
                <a:solidFill>
                  <a:prstClr val="black">
                    <a:lumMod val="65000"/>
                    <a:lumOff val="35000"/>
                  </a:prstClr>
                </a:solidFill>
                <a:latin typeface="R Frutiger Roman"/>
              </a:rPr>
              <a:t>24% </a:t>
            </a:r>
            <a:r>
              <a:rPr lang="en-US" sz="2000" dirty="0" smtClean="0">
                <a:solidFill>
                  <a:prstClr val="black">
                    <a:lumMod val="65000"/>
                    <a:lumOff val="35000"/>
                  </a:prstClr>
                </a:solidFill>
                <a:latin typeface="R Frutiger Roman"/>
              </a:rPr>
              <a:t>decline in </a:t>
            </a:r>
            <a:r>
              <a:rPr lang="en-US" sz="2000" b="1" dirty="0" smtClean="0">
                <a:solidFill>
                  <a:prstClr val="black">
                    <a:lumMod val="65000"/>
                    <a:lumOff val="35000"/>
                  </a:prstClr>
                </a:solidFill>
                <a:latin typeface="R Frutiger Roman"/>
              </a:rPr>
              <a:t>juvenile arrests</a:t>
            </a:r>
          </a:p>
        </p:txBody>
      </p:sp>
      <p:sp>
        <p:nvSpPr>
          <p:cNvPr id="10" name="TextBox 9"/>
          <p:cNvSpPr txBox="1"/>
          <p:nvPr/>
        </p:nvSpPr>
        <p:spPr>
          <a:xfrm>
            <a:off x="2319900" y="2317256"/>
            <a:ext cx="7173686" cy="830997"/>
          </a:xfrm>
          <a:prstGeom prst="rect">
            <a:avLst/>
          </a:prstGeom>
          <a:noFill/>
        </p:spPr>
        <p:txBody>
          <a:bodyPr wrap="square" rtlCol="0">
            <a:spAutoFit/>
          </a:bodyPr>
          <a:lstStyle/>
          <a:p>
            <a:pPr defTabSz="457200"/>
            <a:r>
              <a:rPr lang="en-US" sz="4800" b="1" dirty="0" smtClean="0">
                <a:solidFill>
                  <a:prstClr val="black">
                    <a:lumMod val="65000"/>
                    <a:lumOff val="35000"/>
                  </a:prstClr>
                </a:solidFill>
                <a:latin typeface="R Frutiger Roman"/>
              </a:rPr>
              <a:t>23% </a:t>
            </a:r>
            <a:r>
              <a:rPr lang="en-US" sz="2000" dirty="0" smtClean="0">
                <a:solidFill>
                  <a:prstClr val="black">
                    <a:lumMod val="65000"/>
                    <a:lumOff val="35000"/>
                  </a:prstClr>
                </a:solidFill>
                <a:latin typeface="R Frutiger Roman"/>
              </a:rPr>
              <a:t>decline in </a:t>
            </a:r>
            <a:r>
              <a:rPr lang="en-US" sz="2000" b="1" dirty="0" smtClean="0">
                <a:solidFill>
                  <a:prstClr val="black">
                    <a:lumMod val="65000"/>
                    <a:lumOff val="35000"/>
                  </a:prstClr>
                </a:solidFill>
                <a:latin typeface="R Frutiger Roman"/>
              </a:rPr>
              <a:t>juveniles admitted to detention</a:t>
            </a:r>
          </a:p>
        </p:txBody>
      </p:sp>
      <p:sp>
        <p:nvSpPr>
          <p:cNvPr id="11" name="TextBox 10"/>
          <p:cNvSpPr txBox="1"/>
          <p:nvPr/>
        </p:nvSpPr>
        <p:spPr>
          <a:xfrm>
            <a:off x="2319900" y="3104656"/>
            <a:ext cx="6635888" cy="830997"/>
          </a:xfrm>
          <a:prstGeom prst="rect">
            <a:avLst/>
          </a:prstGeom>
          <a:noFill/>
        </p:spPr>
        <p:txBody>
          <a:bodyPr wrap="square" rtlCol="0">
            <a:spAutoFit/>
          </a:bodyPr>
          <a:lstStyle/>
          <a:p>
            <a:pPr defTabSz="457200"/>
            <a:r>
              <a:rPr lang="en-US" sz="4800" b="1" dirty="0" smtClean="0">
                <a:solidFill>
                  <a:prstClr val="black">
                    <a:lumMod val="65000"/>
                    <a:lumOff val="35000"/>
                  </a:prstClr>
                </a:solidFill>
                <a:latin typeface="R Frutiger Roman"/>
              </a:rPr>
              <a:t>20% </a:t>
            </a:r>
            <a:r>
              <a:rPr lang="en-US" sz="2000" dirty="0" smtClean="0">
                <a:solidFill>
                  <a:prstClr val="black">
                    <a:lumMod val="65000"/>
                    <a:lumOff val="35000"/>
                  </a:prstClr>
                </a:solidFill>
                <a:latin typeface="R Frutiger Roman"/>
              </a:rPr>
              <a:t>decline in </a:t>
            </a:r>
            <a:r>
              <a:rPr lang="en-US" sz="2000" b="1" dirty="0" smtClean="0">
                <a:solidFill>
                  <a:prstClr val="black">
                    <a:lumMod val="65000"/>
                    <a:lumOff val="35000"/>
                  </a:prstClr>
                </a:solidFill>
                <a:latin typeface="R Frutiger Roman"/>
              </a:rPr>
              <a:t>probation intake cases</a:t>
            </a:r>
          </a:p>
        </p:txBody>
      </p:sp>
      <p:sp>
        <p:nvSpPr>
          <p:cNvPr id="12" name="TextBox 11"/>
          <p:cNvSpPr txBox="1"/>
          <p:nvPr/>
        </p:nvSpPr>
        <p:spPr>
          <a:xfrm>
            <a:off x="2319901" y="3892056"/>
            <a:ext cx="6635886" cy="830997"/>
          </a:xfrm>
          <a:prstGeom prst="rect">
            <a:avLst/>
          </a:prstGeom>
          <a:noFill/>
        </p:spPr>
        <p:txBody>
          <a:bodyPr wrap="square" rtlCol="0">
            <a:spAutoFit/>
          </a:bodyPr>
          <a:lstStyle/>
          <a:p>
            <a:pPr defTabSz="457200"/>
            <a:r>
              <a:rPr lang="en-US" sz="4800" b="1" dirty="0" smtClean="0">
                <a:solidFill>
                  <a:prstClr val="black">
                    <a:lumMod val="65000"/>
                    <a:lumOff val="35000"/>
                  </a:prstClr>
                </a:solidFill>
                <a:latin typeface="R Frutiger Roman"/>
              </a:rPr>
              <a:t>21% </a:t>
            </a:r>
            <a:r>
              <a:rPr lang="en-US" sz="2000" dirty="0" smtClean="0">
                <a:solidFill>
                  <a:prstClr val="black">
                    <a:lumMod val="65000"/>
                    <a:lumOff val="35000"/>
                  </a:prstClr>
                </a:solidFill>
                <a:latin typeface="R Frutiger Roman"/>
              </a:rPr>
              <a:t>decline in </a:t>
            </a:r>
            <a:r>
              <a:rPr lang="en-US" sz="2000" b="1" dirty="0" smtClean="0">
                <a:solidFill>
                  <a:prstClr val="black">
                    <a:lumMod val="65000"/>
                    <a:lumOff val="35000"/>
                  </a:prstClr>
                </a:solidFill>
                <a:latin typeface="R Frutiger Roman"/>
              </a:rPr>
              <a:t>juvenile petitions filled</a:t>
            </a:r>
          </a:p>
        </p:txBody>
      </p:sp>
      <p:sp>
        <p:nvSpPr>
          <p:cNvPr id="13" name="Up Arrow 12"/>
          <p:cNvSpPr/>
          <p:nvPr/>
        </p:nvSpPr>
        <p:spPr>
          <a:xfrm rot="10800000">
            <a:off x="589071" y="1664913"/>
            <a:ext cx="1600199" cy="3217743"/>
          </a:xfrm>
          <a:prstGeom prst="upArrow">
            <a:avLst>
              <a:gd name="adj1" fmla="val 50000"/>
              <a:gd name="adj2" fmla="val 50597"/>
            </a:avLst>
          </a:prstGeom>
          <a:solidFill>
            <a:srgbClr val="0064AD"/>
          </a:solidFill>
          <a:ln>
            <a:solidFill>
              <a:srgbClr val="0064A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395341" y="5181600"/>
            <a:ext cx="8353319"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600" b="1" dirty="0" smtClean="0">
                <a:solidFill>
                  <a:prstClr val="black">
                    <a:lumMod val="65000"/>
                    <a:lumOff val="35000"/>
                  </a:prstClr>
                </a:solidFill>
                <a:latin typeface="R Frutiger Roman"/>
              </a:rPr>
              <a:t>That is the power of collective impact</a:t>
            </a:r>
            <a:endParaRPr lang="en-US" sz="3600" b="1" dirty="0">
              <a:solidFill>
                <a:prstClr val="black">
                  <a:lumMod val="65000"/>
                  <a:lumOff val="35000"/>
                </a:prstClr>
              </a:solidFill>
              <a:latin typeface="R Frutiger Roman"/>
            </a:endParaRPr>
          </a:p>
        </p:txBody>
      </p:sp>
      <p:sp>
        <p:nvSpPr>
          <p:cNvPr id="16"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a:t>In just three years, the juvenile justice system in New York State has seen transformative outcomes</a:t>
            </a:r>
            <a:endParaRPr lang="en-US" dirty="0" smtClean="0"/>
          </a:p>
        </p:txBody>
      </p:sp>
    </p:spTree>
    <p:extLst>
      <p:ext uri="{BB962C8B-B14F-4D97-AF65-F5344CB8AC3E}">
        <p14:creationId xmlns:p14="http://schemas.microsoft.com/office/powerpoint/2010/main" val="1897138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childTnLst>
                                </p:cTn>
                              </p:par>
                              <p:par>
                                <p:cTn id="14" presetID="10" presetClass="entr" presetSubtype="0" fill="hold" grpId="0" nodeType="withEffect">
                                  <p:stCondLst>
                                    <p:cond delay="2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75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3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p:cNvSpPr txBox="1">
            <a:spLocks/>
          </p:cNvSpPr>
          <p:nvPr/>
        </p:nvSpPr>
        <p:spPr>
          <a:xfrm>
            <a:off x="152401" y="152400"/>
            <a:ext cx="8328546" cy="659534"/>
          </a:xfrm>
          <a:prstGeom prst="rect">
            <a:avLst/>
          </a:prstGeom>
        </p:spPr>
        <p:txBody>
          <a:bodyPr anchor="ct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defTabSz="457200"/>
            <a:endParaRPr lang="en-US" sz="2400" b="1" dirty="0">
              <a:solidFill>
                <a:srgbClr val="0064AD">
                  <a:lumMod val="75000"/>
                </a:srgbClr>
              </a:solidFill>
            </a:endParaRPr>
          </a:p>
        </p:txBody>
      </p:sp>
      <p:sp>
        <p:nvSpPr>
          <p:cNvPr id="20" name="Rounded Rectangle 19"/>
          <p:cNvSpPr/>
          <p:nvPr/>
        </p:nvSpPr>
        <p:spPr>
          <a:xfrm>
            <a:off x="381000" y="1446758"/>
            <a:ext cx="2743200" cy="797487"/>
          </a:xfrm>
          <a:prstGeom prst="roundRect">
            <a:avLst/>
          </a:prstGeom>
          <a:solidFill>
            <a:srgbClr val="FFFFFF">
              <a:lumMod val="75000"/>
            </a:srgbClr>
          </a:solidFill>
          <a:ln w="25400" cap="flat" cmpd="sng" algn="ctr">
            <a:noFill/>
            <a:prstDash val="solid"/>
          </a:ln>
          <a:effectLst/>
        </p:spPr>
        <p:txBody>
          <a:bodyPr rtlCol="0" anchor="ctr"/>
          <a:lstStyle/>
          <a:p>
            <a:pPr algn="ctr" fontAlgn="base">
              <a:spcBef>
                <a:spcPct val="0"/>
              </a:spcBef>
              <a:spcAft>
                <a:spcPct val="0"/>
              </a:spcAft>
              <a:defRPr/>
            </a:pPr>
            <a:r>
              <a:rPr lang="en-US" b="1" kern="0" dirty="0" smtClean="0">
                <a:solidFill>
                  <a:srgbClr val="000000">
                    <a:lumMod val="75000"/>
                    <a:lumOff val="25000"/>
                  </a:srgbClr>
                </a:solidFill>
                <a:latin typeface="R Frutiger Roman"/>
              </a:rPr>
              <a:t>Common </a:t>
            </a:r>
            <a:br>
              <a:rPr lang="en-US" b="1" kern="0" dirty="0" smtClean="0">
                <a:solidFill>
                  <a:srgbClr val="000000">
                    <a:lumMod val="75000"/>
                    <a:lumOff val="25000"/>
                  </a:srgbClr>
                </a:solidFill>
                <a:latin typeface="R Frutiger Roman"/>
              </a:rPr>
            </a:br>
            <a:r>
              <a:rPr lang="en-US" b="1" kern="0" dirty="0" smtClean="0">
                <a:solidFill>
                  <a:srgbClr val="000000">
                    <a:lumMod val="75000"/>
                    <a:lumOff val="25000"/>
                  </a:srgbClr>
                </a:solidFill>
                <a:latin typeface="R Frutiger Roman"/>
              </a:rPr>
              <a:t>Agenda</a:t>
            </a:r>
          </a:p>
        </p:txBody>
      </p:sp>
      <p:sp>
        <p:nvSpPr>
          <p:cNvPr id="21" name="TextBox 20"/>
          <p:cNvSpPr txBox="1"/>
          <p:nvPr/>
        </p:nvSpPr>
        <p:spPr>
          <a:xfrm>
            <a:off x="3352800" y="1468646"/>
            <a:ext cx="5626100" cy="646331"/>
          </a:xfrm>
          <a:prstGeom prst="rect">
            <a:avLst/>
          </a:prstGeom>
          <a:noFill/>
        </p:spPr>
        <p:txBody>
          <a:bodyPr wrap="square" rtlCol="0">
            <a:spAutoFit/>
          </a:bodyPr>
          <a:lstStyle/>
          <a:p>
            <a:pPr marL="285750" indent="-285750" fontAlgn="base">
              <a:spcBef>
                <a:spcPct val="0"/>
              </a:spcBef>
              <a:spcAft>
                <a:spcPct val="0"/>
              </a:spcAft>
              <a:buFont typeface="Arial" pitchFamily="34" charset="0"/>
              <a:buChar char="•"/>
            </a:pPr>
            <a:r>
              <a:rPr lang="en-US" b="1" dirty="0">
                <a:solidFill>
                  <a:srgbClr val="0064AD"/>
                </a:solidFill>
                <a:latin typeface="R Frutiger Roman"/>
                <a:cs typeface="Arial" pitchFamily="34" charset="0"/>
              </a:rPr>
              <a:t>Common understanding</a:t>
            </a:r>
            <a:r>
              <a:rPr lang="en-US" b="1" dirty="0">
                <a:solidFill>
                  <a:srgbClr val="000000">
                    <a:lumMod val="65000"/>
                    <a:lumOff val="35000"/>
                  </a:srgbClr>
                </a:solidFill>
                <a:latin typeface="R Frutiger Roman"/>
                <a:cs typeface="Arial" pitchFamily="34" charset="0"/>
              </a:rPr>
              <a:t> </a:t>
            </a:r>
            <a:r>
              <a:rPr lang="en-US" dirty="0">
                <a:solidFill>
                  <a:srgbClr val="000000">
                    <a:lumMod val="65000"/>
                    <a:lumOff val="35000"/>
                  </a:srgbClr>
                </a:solidFill>
                <a:latin typeface="R Frutiger Roman"/>
                <a:cs typeface="Arial" pitchFamily="34" charset="0"/>
              </a:rPr>
              <a:t>of the problem </a:t>
            </a:r>
          </a:p>
          <a:p>
            <a:pPr marL="285750" indent="-285750" fontAlgn="base">
              <a:spcBef>
                <a:spcPct val="0"/>
              </a:spcBef>
              <a:spcAft>
                <a:spcPct val="0"/>
              </a:spcAft>
              <a:buFont typeface="Arial" pitchFamily="34" charset="0"/>
              <a:buChar char="•"/>
            </a:pPr>
            <a:r>
              <a:rPr lang="en-US" b="1" dirty="0" smtClean="0">
                <a:solidFill>
                  <a:srgbClr val="9A9B9C">
                    <a:lumMod val="75000"/>
                  </a:srgbClr>
                </a:solidFill>
                <a:latin typeface="R Frutiger Roman"/>
                <a:cs typeface="Arial" pitchFamily="34" charset="0"/>
              </a:rPr>
              <a:t>Shared </a:t>
            </a:r>
            <a:r>
              <a:rPr lang="en-US" b="1" dirty="0">
                <a:solidFill>
                  <a:srgbClr val="9A9B9C">
                    <a:lumMod val="75000"/>
                  </a:srgbClr>
                </a:solidFill>
                <a:latin typeface="R Frutiger Roman"/>
                <a:cs typeface="Arial" pitchFamily="34" charset="0"/>
              </a:rPr>
              <a:t>vision </a:t>
            </a:r>
            <a:r>
              <a:rPr lang="en-US" dirty="0">
                <a:solidFill>
                  <a:srgbClr val="9A9B9C">
                    <a:lumMod val="75000"/>
                  </a:srgbClr>
                </a:solidFill>
                <a:latin typeface="R Frutiger Roman"/>
                <a:cs typeface="Arial" pitchFamily="34" charset="0"/>
              </a:rPr>
              <a:t>for </a:t>
            </a:r>
            <a:r>
              <a:rPr lang="en-US" dirty="0" smtClean="0">
                <a:solidFill>
                  <a:srgbClr val="9A9B9C">
                    <a:lumMod val="75000"/>
                  </a:srgbClr>
                </a:solidFill>
                <a:latin typeface="R Frutiger Roman"/>
                <a:cs typeface="Arial" pitchFamily="34" charset="0"/>
              </a:rPr>
              <a:t>change</a:t>
            </a:r>
          </a:p>
        </p:txBody>
      </p:sp>
      <p:sp>
        <p:nvSpPr>
          <p:cNvPr id="22" name="Rounded Rectangle 21"/>
          <p:cNvSpPr/>
          <p:nvPr/>
        </p:nvSpPr>
        <p:spPr>
          <a:xfrm>
            <a:off x="381000" y="2410575"/>
            <a:ext cx="2743200" cy="797487"/>
          </a:xfrm>
          <a:prstGeom prst="roundRect">
            <a:avLst/>
          </a:prstGeom>
          <a:solidFill>
            <a:srgbClr val="FFFFFF">
              <a:lumMod val="75000"/>
            </a:srgbClr>
          </a:solidFill>
          <a:ln w="25400" cap="flat" cmpd="sng" algn="ctr">
            <a:noFill/>
            <a:prstDash val="solid"/>
          </a:ln>
          <a:effectLst/>
        </p:spPr>
        <p:txBody>
          <a:bodyPr rtlCol="0" anchor="ctr"/>
          <a:lstStyle/>
          <a:p>
            <a:pPr algn="ctr" fontAlgn="base">
              <a:spcBef>
                <a:spcPct val="0"/>
              </a:spcBef>
              <a:spcAft>
                <a:spcPct val="0"/>
              </a:spcAft>
              <a:defRPr/>
            </a:pPr>
            <a:r>
              <a:rPr lang="en-US" b="1" kern="0" dirty="0" smtClean="0">
                <a:solidFill>
                  <a:srgbClr val="000000">
                    <a:lumMod val="75000"/>
                    <a:lumOff val="25000"/>
                  </a:srgbClr>
                </a:solidFill>
                <a:latin typeface="R Frutiger Roman"/>
              </a:rPr>
              <a:t>Shared </a:t>
            </a:r>
            <a:br>
              <a:rPr lang="en-US" b="1" kern="0" dirty="0" smtClean="0">
                <a:solidFill>
                  <a:srgbClr val="000000">
                    <a:lumMod val="75000"/>
                    <a:lumOff val="25000"/>
                  </a:srgbClr>
                </a:solidFill>
                <a:latin typeface="R Frutiger Roman"/>
              </a:rPr>
            </a:br>
            <a:r>
              <a:rPr lang="en-US" b="1" kern="0" dirty="0" smtClean="0">
                <a:solidFill>
                  <a:srgbClr val="000000">
                    <a:lumMod val="75000"/>
                    <a:lumOff val="25000"/>
                  </a:srgbClr>
                </a:solidFill>
                <a:latin typeface="R Frutiger Roman"/>
              </a:rPr>
              <a:t>Measurement</a:t>
            </a:r>
            <a:endParaRPr lang="en-US" b="1" kern="0" baseline="30000" dirty="0" smtClean="0">
              <a:solidFill>
                <a:srgbClr val="000000">
                  <a:lumMod val="75000"/>
                  <a:lumOff val="25000"/>
                </a:srgbClr>
              </a:solidFill>
              <a:latin typeface="R Frutiger Roman"/>
            </a:endParaRPr>
          </a:p>
        </p:txBody>
      </p:sp>
      <p:sp>
        <p:nvSpPr>
          <p:cNvPr id="23" name="TextBox 22"/>
          <p:cNvSpPr txBox="1"/>
          <p:nvPr/>
        </p:nvSpPr>
        <p:spPr>
          <a:xfrm>
            <a:off x="3352800" y="2354433"/>
            <a:ext cx="5626100" cy="923330"/>
          </a:xfrm>
          <a:prstGeom prst="rect">
            <a:avLst/>
          </a:prstGeom>
          <a:noFill/>
        </p:spPr>
        <p:txBody>
          <a:bodyPr wrap="square" rtlCol="0">
            <a:spAutoFit/>
          </a:bodyPr>
          <a:lstStyle/>
          <a:p>
            <a:pPr marL="285750" indent="-285750" fontAlgn="base">
              <a:spcBef>
                <a:spcPct val="0"/>
              </a:spcBef>
              <a:spcAft>
                <a:spcPct val="0"/>
              </a:spcAft>
              <a:buFont typeface="Arial" pitchFamily="34" charset="0"/>
              <a:buChar char="•"/>
            </a:pPr>
            <a:r>
              <a:rPr lang="en-US" b="1" dirty="0" smtClean="0">
                <a:solidFill>
                  <a:srgbClr val="000000">
                    <a:lumMod val="65000"/>
                    <a:lumOff val="35000"/>
                  </a:srgbClr>
                </a:solidFill>
                <a:latin typeface="R Frutiger Roman"/>
                <a:cs typeface="Arial" pitchFamily="34" charset="0"/>
              </a:rPr>
              <a:t>Collecting data </a:t>
            </a:r>
            <a:r>
              <a:rPr lang="en-US" dirty="0">
                <a:solidFill>
                  <a:srgbClr val="000000">
                    <a:lumMod val="65000"/>
                    <a:lumOff val="35000"/>
                  </a:srgbClr>
                </a:solidFill>
                <a:latin typeface="R Frutiger Roman"/>
                <a:cs typeface="Arial" pitchFamily="34" charset="0"/>
              </a:rPr>
              <a:t>and</a:t>
            </a:r>
            <a:r>
              <a:rPr lang="en-US" b="1" dirty="0">
                <a:solidFill>
                  <a:srgbClr val="000000">
                    <a:lumMod val="65000"/>
                    <a:lumOff val="35000"/>
                  </a:srgbClr>
                </a:solidFill>
                <a:latin typeface="R Frutiger Roman"/>
                <a:cs typeface="Arial" pitchFamily="34" charset="0"/>
              </a:rPr>
              <a:t> </a:t>
            </a:r>
            <a:r>
              <a:rPr lang="en-US" b="1" dirty="0" smtClean="0">
                <a:solidFill>
                  <a:srgbClr val="000000">
                    <a:lumMod val="65000"/>
                    <a:lumOff val="35000"/>
                  </a:srgbClr>
                </a:solidFill>
                <a:latin typeface="R Frutiger Roman"/>
                <a:cs typeface="Arial" pitchFamily="34" charset="0"/>
              </a:rPr>
              <a:t>measuring results</a:t>
            </a:r>
          </a:p>
          <a:p>
            <a:pPr marL="285750" indent="-285750" fontAlgn="base">
              <a:spcBef>
                <a:spcPct val="0"/>
              </a:spcBef>
              <a:spcAft>
                <a:spcPct val="0"/>
              </a:spcAft>
              <a:buFont typeface="Arial" pitchFamily="34" charset="0"/>
              <a:buChar char="•"/>
            </a:pPr>
            <a:r>
              <a:rPr lang="en-US" dirty="0" smtClean="0">
                <a:solidFill>
                  <a:srgbClr val="000000">
                    <a:lumMod val="65000"/>
                    <a:lumOff val="35000"/>
                  </a:srgbClr>
                </a:solidFill>
                <a:latin typeface="R Frutiger Roman"/>
                <a:cs typeface="Arial" pitchFamily="34" charset="0"/>
              </a:rPr>
              <a:t>Focus on </a:t>
            </a:r>
            <a:r>
              <a:rPr lang="en-US" b="1" dirty="0" smtClean="0">
                <a:solidFill>
                  <a:srgbClr val="000000">
                    <a:lumMod val="65000"/>
                    <a:lumOff val="35000"/>
                  </a:srgbClr>
                </a:solidFill>
                <a:latin typeface="R Frutiger Roman"/>
                <a:cs typeface="Arial" pitchFamily="34" charset="0"/>
              </a:rPr>
              <a:t>performance management</a:t>
            </a:r>
          </a:p>
          <a:p>
            <a:pPr marL="285750" indent="-285750" fontAlgn="base">
              <a:spcBef>
                <a:spcPct val="0"/>
              </a:spcBef>
              <a:spcAft>
                <a:spcPct val="0"/>
              </a:spcAft>
              <a:buFont typeface="Arial" pitchFamily="34" charset="0"/>
              <a:buChar char="•"/>
            </a:pPr>
            <a:r>
              <a:rPr lang="en-US" b="1" dirty="0" smtClean="0">
                <a:solidFill>
                  <a:srgbClr val="0064AD"/>
                </a:solidFill>
                <a:latin typeface="R Frutiger Roman"/>
                <a:cs typeface="Arial" pitchFamily="34" charset="0"/>
              </a:rPr>
              <a:t>Shared accountability</a:t>
            </a:r>
            <a:endParaRPr lang="en-US" dirty="0">
              <a:solidFill>
                <a:srgbClr val="0064AD"/>
              </a:solidFill>
              <a:latin typeface="R Frutiger Roman"/>
              <a:cs typeface="Arial" pitchFamily="34" charset="0"/>
            </a:endParaRPr>
          </a:p>
        </p:txBody>
      </p:sp>
      <p:sp>
        <p:nvSpPr>
          <p:cNvPr id="24" name="Rounded Rectangle 23"/>
          <p:cNvSpPr/>
          <p:nvPr/>
        </p:nvSpPr>
        <p:spPr>
          <a:xfrm>
            <a:off x="381000" y="3374392"/>
            <a:ext cx="2743200" cy="797487"/>
          </a:xfrm>
          <a:prstGeom prst="roundRect">
            <a:avLst/>
          </a:prstGeom>
          <a:solidFill>
            <a:srgbClr val="FFFFFF">
              <a:lumMod val="75000"/>
            </a:srgbClr>
          </a:solidFill>
          <a:ln w="25400" cap="flat" cmpd="sng" algn="ctr">
            <a:noFill/>
            <a:prstDash val="solid"/>
          </a:ln>
          <a:effectLst/>
        </p:spPr>
        <p:txBody>
          <a:bodyPr rtlCol="0" anchor="ctr"/>
          <a:lstStyle/>
          <a:p>
            <a:pPr algn="ctr" fontAlgn="base">
              <a:spcBef>
                <a:spcPct val="0"/>
              </a:spcBef>
              <a:spcAft>
                <a:spcPct val="0"/>
              </a:spcAft>
              <a:defRPr/>
            </a:pPr>
            <a:r>
              <a:rPr lang="en-US" b="1" kern="0" dirty="0" smtClean="0">
                <a:solidFill>
                  <a:srgbClr val="000000">
                    <a:lumMod val="75000"/>
                    <a:lumOff val="25000"/>
                  </a:srgbClr>
                </a:solidFill>
                <a:latin typeface="R Frutiger Roman"/>
              </a:rPr>
              <a:t>Mutually </a:t>
            </a:r>
            <a:br>
              <a:rPr lang="en-US" b="1" kern="0" dirty="0" smtClean="0">
                <a:solidFill>
                  <a:srgbClr val="000000">
                    <a:lumMod val="75000"/>
                    <a:lumOff val="25000"/>
                  </a:srgbClr>
                </a:solidFill>
                <a:latin typeface="R Frutiger Roman"/>
              </a:rPr>
            </a:br>
            <a:r>
              <a:rPr lang="en-US" b="1" kern="0" dirty="0" smtClean="0">
                <a:solidFill>
                  <a:srgbClr val="000000">
                    <a:lumMod val="75000"/>
                    <a:lumOff val="25000"/>
                  </a:srgbClr>
                </a:solidFill>
                <a:latin typeface="R Frutiger Roman"/>
              </a:rPr>
              <a:t>Reinforcing Activities</a:t>
            </a:r>
          </a:p>
        </p:txBody>
      </p:sp>
      <p:sp>
        <p:nvSpPr>
          <p:cNvPr id="25" name="TextBox 24"/>
          <p:cNvSpPr txBox="1"/>
          <p:nvPr/>
        </p:nvSpPr>
        <p:spPr>
          <a:xfrm>
            <a:off x="3352800" y="3517219"/>
            <a:ext cx="5626100" cy="646331"/>
          </a:xfrm>
          <a:prstGeom prst="rect">
            <a:avLst/>
          </a:prstGeom>
          <a:noFill/>
        </p:spPr>
        <p:txBody>
          <a:bodyPr wrap="square" rtlCol="0">
            <a:spAutoFit/>
          </a:bodyPr>
          <a:lstStyle/>
          <a:p>
            <a:pPr marL="285750" indent="-285750" fontAlgn="base">
              <a:spcBef>
                <a:spcPct val="0"/>
              </a:spcBef>
              <a:spcAft>
                <a:spcPct val="0"/>
              </a:spcAft>
              <a:buFont typeface="Arial" pitchFamily="34" charset="0"/>
              <a:buChar char="•"/>
            </a:pPr>
            <a:r>
              <a:rPr lang="en-US" b="1" dirty="0" smtClean="0">
                <a:solidFill>
                  <a:srgbClr val="0064AD"/>
                </a:solidFill>
                <a:latin typeface="R Frutiger Roman"/>
                <a:cs typeface="Arial" pitchFamily="34" charset="0"/>
              </a:rPr>
              <a:t>Differentiated approaches</a:t>
            </a:r>
          </a:p>
          <a:p>
            <a:pPr marL="285750" indent="-285750" fontAlgn="base">
              <a:spcBef>
                <a:spcPct val="0"/>
              </a:spcBef>
              <a:spcAft>
                <a:spcPct val="0"/>
              </a:spcAft>
              <a:buFont typeface="Arial" pitchFamily="34" charset="0"/>
              <a:buChar char="•"/>
            </a:pPr>
            <a:r>
              <a:rPr lang="en-US" b="1" dirty="0" smtClean="0">
                <a:solidFill>
                  <a:srgbClr val="000000">
                    <a:lumMod val="65000"/>
                    <a:lumOff val="35000"/>
                  </a:srgbClr>
                </a:solidFill>
                <a:latin typeface="R Frutiger Roman"/>
                <a:cs typeface="Arial" pitchFamily="34" charset="0"/>
              </a:rPr>
              <a:t>Coordination </a:t>
            </a:r>
            <a:r>
              <a:rPr lang="en-US" dirty="0" smtClean="0">
                <a:solidFill>
                  <a:srgbClr val="000000">
                    <a:lumMod val="65000"/>
                    <a:lumOff val="35000"/>
                  </a:srgbClr>
                </a:solidFill>
                <a:latin typeface="R Frutiger Roman"/>
                <a:cs typeface="Arial" pitchFamily="34" charset="0"/>
              </a:rPr>
              <a:t>through joint plan </a:t>
            </a:r>
            <a:r>
              <a:rPr lang="en-US" dirty="0">
                <a:solidFill>
                  <a:srgbClr val="000000">
                    <a:lumMod val="65000"/>
                    <a:lumOff val="35000"/>
                  </a:srgbClr>
                </a:solidFill>
                <a:latin typeface="R Frutiger Roman"/>
                <a:cs typeface="Arial" pitchFamily="34" charset="0"/>
              </a:rPr>
              <a:t>of action</a:t>
            </a:r>
          </a:p>
        </p:txBody>
      </p:sp>
      <p:sp>
        <p:nvSpPr>
          <p:cNvPr id="26" name="Rounded Rectangle 25"/>
          <p:cNvSpPr/>
          <p:nvPr/>
        </p:nvSpPr>
        <p:spPr>
          <a:xfrm>
            <a:off x="393700" y="4338209"/>
            <a:ext cx="2743200" cy="797487"/>
          </a:xfrm>
          <a:prstGeom prst="roundRect">
            <a:avLst/>
          </a:prstGeom>
          <a:solidFill>
            <a:srgbClr val="FFFFFF">
              <a:lumMod val="75000"/>
            </a:srgbClr>
          </a:solidFill>
          <a:ln w="25400" cap="flat" cmpd="sng" algn="ctr">
            <a:noFill/>
            <a:prstDash val="solid"/>
          </a:ln>
          <a:effectLst/>
        </p:spPr>
        <p:txBody>
          <a:bodyPr rtlCol="0" anchor="ctr"/>
          <a:lstStyle/>
          <a:p>
            <a:pPr algn="ctr" fontAlgn="base">
              <a:spcBef>
                <a:spcPct val="0"/>
              </a:spcBef>
              <a:spcAft>
                <a:spcPct val="0"/>
              </a:spcAft>
              <a:defRPr/>
            </a:pPr>
            <a:r>
              <a:rPr lang="en-US" b="1" kern="0" dirty="0" smtClean="0">
                <a:solidFill>
                  <a:srgbClr val="000000">
                    <a:lumMod val="75000"/>
                    <a:lumOff val="25000"/>
                  </a:srgbClr>
                </a:solidFill>
                <a:latin typeface="R Frutiger Roman"/>
              </a:rPr>
              <a:t>Continuous Communication</a:t>
            </a:r>
          </a:p>
        </p:txBody>
      </p:sp>
      <p:sp>
        <p:nvSpPr>
          <p:cNvPr id="27" name="TextBox 26"/>
          <p:cNvSpPr txBox="1"/>
          <p:nvPr/>
        </p:nvSpPr>
        <p:spPr>
          <a:xfrm>
            <a:off x="3365500" y="4403006"/>
            <a:ext cx="5626100" cy="646331"/>
          </a:xfrm>
          <a:prstGeom prst="rect">
            <a:avLst/>
          </a:prstGeom>
          <a:noFill/>
        </p:spPr>
        <p:txBody>
          <a:bodyPr wrap="square" rtlCol="0">
            <a:spAutoFit/>
          </a:bodyPr>
          <a:lstStyle/>
          <a:p>
            <a:pPr marL="285750" indent="-285750" fontAlgn="base">
              <a:spcBef>
                <a:spcPct val="0"/>
              </a:spcBef>
              <a:spcAft>
                <a:spcPct val="0"/>
              </a:spcAft>
              <a:buFont typeface="Arial" pitchFamily="34" charset="0"/>
              <a:buChar char="•"/>
            </a:pPr>
            <a:r>
              <a:rPr lang="en-US" b="1" dirty="0">
                <a:solidFill>
                  <a:srgbClr val="000000">
                    <a:lumMod val="65000"/>
                    <a:lumOff val="35000"/>
                  </a:srgbClr>
                </a:solidFill>
                <a:latin typeface="R Frutiger Roman"/>
                <a:cs typeface="Arial" pitchFamily="34" charset="0"/>
              </a:rPr>
              <a:t>Consistent </a:t>
            </a:r>
            <a:r>
              <a:rPr lang="en-US" dirty="0">
                <a:solidFill>
                  <a:srgbClr val="000000">
                    <a:lumMod val="65000"/>
                    <a:lumOff val="35000"/>
                  </a:srgbClr>
                </a:solidFill>
                <a:latin typeface="R Frutiger Roman"/>
                <a:cs typeface="Arial" pitchFamily="34" charset="0"/>
              </a:rPr>
              <a:t>and </a:t>
            </a:r>
            <a:r>
              <a:rPr lang="en-US" b="1" dirty="0">
                <a:solidFill>
                  <a:srgbClr val="0064AD"/>
                </a:solidFill>
                <a:latin typeface="R Frutiger Roman"/>
                <a:cs typeface="Arial" pitchFamily="34" charset="0"/>
              </a:rPr>
              <a:t>open </a:t>
            </a:r>
            <a:r>
              <a:rPr lang="en-US" b="1" dirty="0" smtClean="0">
                <a:solidFill>
                  <a:srgbClr val="0064AD"/>
                </a:solidFill>
                <a:latin typeface="R Frutiger Roman"/>
                <a:cs typeface="Arial" pitchFamily="34" charset="0"/>
              </a:rPr>
              <a:t>communication</a:t>
            </a:r>
          </a:p>
          <a:p>
            <a:pPr marL="285750" indent="-285750" fontAlgn="base">
              <a:spcBef>
                <a:spcPct val="0"/>
              </a:spcBef>
              <a:spcAft>
                <a:spcPct val="0"/>
              </a:spcAft>
              <a:buFont typeface="Arial" pitchFamily="34" charset="0"/>
              <a:buChar char="•"/>
            </a:pPr>
            <a:r>
              <a:rPr lang="en-US" dirty="0" smtClean="0">
                <a:solidFill>
                  <a:srgbClr val="000000">
                    <a:lumMod val="65000"/>
                    <a:lumOff val="35000"/>
                  </a:srgbClr>
                </a:solidFill>
                <a:latin typeface="R Frutiger Roman"/>
                <a:cs typeface="Arial" pitchFamily="34" charset="0"/>
              </a:rPr>
              <a:t>Focus on </a:t>
            </a:r>
            <a:r>
              <a:rPr lang="en-US" b="1" dirty="0" smtClean="0">
                <a:solidFill>
                  <a:prstClr val="black">
                    <a:lumMod val="65000"/>
                    <a:lumOff val="35000"/>
                  </a:prstClr>
                </a:solidFill>
                <a:latin typeface="R Frutiger Roman"/>
                <a:cs typeface="Arial" pitchFamily="34" charset="0"/>
              </a:rPr>
              <a:t>building trust</a:t>
            </a:r>
            <a:endParaRPr lang="en-US" b="1" dirty="0">
              <a:solidFill>
                <a:prstClr val="black">
                  <a:lumMod val="65000"/>
                  <a:lumOff val="35000"/>
                </a:prstClr>
              </a:solidFill>
              <a:latin typeface="R Frutiger Roman"/>
              <a:cs typeface="Arial" pitchFamily="34" charset="0"/>
            </a:endParaRPr>
          </a:p>
        </p:txBody>
      </p:sp>
      <p:sp>
        <p:nvSpPr>
          <p:cNvPr id="28" name="Rounded Rectangle 27"/>
          <p:cNvSpPr/>
          <p:nvPr/>
        </p:nvSpPr>
        <p:spPr>
          <a:xfrm>
            <a:off x="381000" y="5316541"/>
            <a:ext cx="2743200" cy="843783"/>
          </a:xfrm>
          <a:prstGeom prst="roundRect">
            <a:avLst/>
          </a:prstGeom>
          <a:solidFill>
            <a:srgbClr val="FFFFFF">
              <a:lumMod val="75000"/>
            </a:srgbClr>
          </a:solidFill>
          <a:ln w="25400" cap="flat" cmpd="sng" algn="ctr">
            <a:noFill/>
            <a:prstDash val="solid"/>
          </a:ln>
          <a:effectLst/>
        </p:spPr>
        <p:txBody>
          <a:bodyPr rtlCol="0" anchor="ctr"/>
          <a:lstStyle/>
          <a:p>
            <a:pPr algn="ctr" fontAlgn="base">
              <a:spcBef>
                <a:spcPct val="0"/>
              </a:spcBef>
              <a:spcAft>
                <a:spcPct val="0"/>
              </a:spcAft>
              <a:defRPr/>
            </a:pPr>
            <a:r>
              <a:rPr lang="en-US" b="1" kern="0" dirty="0" smtClean="0">
                <a:solidFill>
                  <a:srgbClr val="000000">
                    <a:lumMod val="75000"/>
                    <a:lumOff val="25000"/>
                  </a:srgbClr>
                </a:solidFill>
                <a:latin typeface="R Frutiger Roman"/>
              </a:rPr>
              <a:t>Backbone </a:t>
            </a:r>
            <a:br>
              <a:rPr lang="en-US" b="1" kern="0" dirty="0" smtClean="0">
                <a:solidFill>
                  <a:srgbClr val="000000">
                    <a:lumMod val="75000"/>
                    <a:lumOff val="25000"/>
                  </a:srgbClr>
                </a:solidFill>
                <a:latin typeface="R Frutiger Roman"/>
              </a:rPr>
            </a:br>
            <a:r>
              <a:rPr lang="en-US" b="1" kern="0" dirty="0" smtClean="0">
                <a:solidFill>
                  <a:srgbClr val="000000">
                    <a:lumMod val="75000"/>
                    <a:lumOff val="25000"/>
                  </a:srgbClr>
                </a:solidFill>
                <a:latin typeface="R Frutiger Roman"/>
              </a:rPr>
              <a:t>Support </a:t>
            </a:r>
          </a:p>
        </p:txBody>
      </p:sp>
      <p:sp>
        <p:nvSpPr>
          <p:cNvPr id="29" name="TextBox 28"/>
          <p:cNvSpPr txBox="1"/>
          <p:nvPr/>
        </p:nvSpPr>
        <p:spPr>
          <a:xfrm>
            <a:off x="3352800" y="5288794"/>
            <a:ext cx="5626099" cy="923330"/>
          </a:xfrm>
          <a:prstGeom prst="rect">
            <a:avLst/>
          </a:prstGeom>
          <a:noFill/>
        </p:spPr>
        <p:txBody>
          <a:bodyPr wrap="square" rtlCol="0">
            <a:spAutoFit/>
          </a:bodyPr>
          <a:lstStyle/>
          <a:p>
            <a:pPr marL="285750" indent="-285750" fontAlgn="base">
              <a:spcBef>
                <a:spcPct val="0"/>
              </a:spcBef>
              <a:spcAft>
                <a:spcPct val="0"/>
              </a:spcAft>
              <a:buFont typeface="Arial" pitchFamily="34" charset="0"/>
              <a:buChar char="•"/>
            </a:pPr>
            <a:r>
              <a:rPr lang="en-US" dirty="0" smtClean="0">
                <a:solidFill>
                  <a:prstClr val="black">
                    <a:lumMod val="65000"/>
                    <a:lumOff val="35000"/>
                  </a:prstClr>
                </a:solidFill>
                <a:latin typeface="R Frutiger Roman"/>
                <a:cs typeface="Arial" pitchFamily="34" charset="0"/>
              </a:rPr>
              <a:t>Organization(s) with </a:t>
            </a:r>
            <a:r>
              <a:rPr lang="en-US" b="1" dirty="0">
                <a:solidFill>
                  <a:srgbClr val="0064AD"/>
                </a:solidFill>
                <a:latin typeface="R Frutiger Roman"/>
                <a:cs typeface="Arial" pitchFamily="34" charset="0"/>
              </a:rPr>
              <a:t>d</a:t>
            </a:r>
            <a:r>
              <a:rPr lang="en-US" b="1" dirty="0" smtClean="0">
                <a:solidFill>
                  <a:srgbClr val="0064AD"/>
                </a:solidFill>
                <a:latin typeface="R Frutiger Roman"/>
                <a:cs typeface="Arial" pitchFamily="34" charset="0"/>
              </a:rPr>
              <a:t>edicated staff</a:t>
            </a:r>
          </a:p>
          <a:p>
            <a:pPr marL="285750" indent="-285750" fontAlgn="base">
              <a:spcBef>
                <a:spcPct val="0"/>
              </a:spcBef>
              <a:spcAft>
                <a:spcPct val="0"/>
              </a:spcAft>
              <a:buFont typeface="Arial" pitchFamily="34" charset="0"/>
              <a:buChar char="•"/>
            </a:pPr>
            <a:r>
              <a:rPr lang="en-US" dirty="0" smtClean="0">
                <a:solidFill>
                  <a:srgbClr val="000000">
                    <a:lumMod val="65000"/>
                    <a:lumOff val="35000"/>
                  </a:srgbClr>
                </a:solidFill>
                <a:latin typeface="R Frutiger Roman"/>
                <a:cs typeface="Arial" pitchFamily="34" charset="0"/>
              </a:rPr>
              <a:t>Resources and skills to </a:t>
            </a:r>
            <a:r>
              <a:rPr lang="en-US" b="1" dirty="0" smtClean="0">
                <a:solidFill>
                  <a:srgbClr val="000000">
                    <a:lumMod val="65000"/>
                    <a:lumOff val="35000"/>
                  </a:srgbClr>
                </a:solidFill>
                <a:latin typeface="R Frutiger Roman"/>
                <a:cs typeface="Arial" pitchFamily="34" charset="0"/>
              </a:rPr>
              <a:t>convene</a:t>
            </a:r>
            <a:r>
              <a:rPr lang="en-US" dirty="0" smtClean="0">
                <a:solidFill>
                  <a:srgbClr val="000000">
                    <a:lumMod val="65000"/>
                    <a:lumOff val="35000"/>
                  </a:srgbClr>
                </a:solidFill>
                <a:latin typeface="R Frutiger Roman"/>
                <a:cs typeface="Arial" pitchFamily="34" charset="0"/>
              </a:rPr>
              <a:t> and </a:t>
            </a:r>
            <a:r>
              <a:rPr lang="en-US" b="1" dirty="0">
                <a:solidFill>
                  <a:srgbClr val="000000">
                    <a:lumMod val="65000"/>
                    <a:lumOff val="35000"/>
                  </a:srgbClr>
                </a:solidFill>
                <a:latin typeface="R Frutiger Roman"/>
                <a:cs typeface="Arial" pitchFamily="34" charset="0"/>
              </a:rPr>
              <a:t>coordinate </a:t>
            </a:r>
            <a:r>
              <a:rPr lang="en-US" dirty="0">
                <a:solidFill>
                  <a:srgbClr val="000000">
                    <a:lumMod val="65000"/>
                    <a:lumOff val="35000"/>
                  </a:srgbClr>
                </a:solidFill>
                <a:latin typeface="R Frutiger Roman"/>
                <a:cs typeface="Arial" pitchFamily="34" charset="0"/>
              </a:rPr>
              <a:t>participating </a:t>
            </a:r>
            <a:r>
              <a:rPr lang="en-US" dirty="0" smtClean="0">
                <a:solidFill>
                  <a:srgbClr val="000000">
                    <a:lumMod val="65000"/>
                    <a:lumOff val="35000"/>
                  </a:srgbClr>
                </a:solidFill>
                <a:latin typeface="R Frutiger Roman"/>
                <a:cs typeface="Arial" pitchFamily="34" charset="0"/>
              </a:rPr>
              <a:t>organizations</a:t>
            </a:r>
            <a:endParaRPr lang="en-US" dirty="0">
              <a:solidFill>
                <a:srgbClr val="000000">
                  <a:lumMod val="65000"/>
                  <a:lumOff val="35000"/>
                </a:srgbClr>
              </a:solidFill>
              <a:latin typeface="R Frutiger Roman"/>
              <a:cs typeface="Arial" pitchFamily="34" charset="0"/>
            </a:endParaRPr>
          </a:p>
        </p:txBody>
      </p:sp>
      <p:sp>
        <p:nvSpPr>
          <p:cNvPr id="30" name="Flowchart: Connector 29"/>
          <p:cNvSpPr/>
          <p:nvPr/>
        </p:nvSpPr>
        <p:spPr>
          <a:xfrm>
            <a:off x="243840" y="1354881"/>
            <a:ext cx="365760" cy="365760"/>
          </a:xfrm>
          <a:prstGeom prst="flowChartConnector">
            <a:avLst/>
          </a:prstGeom>
          <a:solidFill>
            <a:srgbClr val="0064AD"/>
          </a:solidFill>
          <a:ln w="28575" cap="rnd" cmpd="sng" algn="ctr">
            <a:noFill/>
            <a:prstDash val="solid"/>
          </a:ln>
          <a:effectLst/>
        </p:spPr>
        <p:txBody>
          <a:bodyPr rtlCol="0" anchor="ctr"/>
          <a:lstStyle/>
          <a:p>
            <a:pPr algn="ctr" fontAlgn="base">
              <a:spcBef>
                <a:spcPct val="0"/>
              </a:spcBef>
              <a:spcAft>
                <a:spcPct val="0"/>
              </a:spcAft>
              <a:defRPr/>
            </a:pPr>
            <a:r>
              <a:rPr lang="en-US" b="1" kern="0" dirty="0" smtClean="0">
                <a:solidFill>
                  <a:srgbClr val="FFFFFF"/>
                </a:solidFill>
                <a:latin typeface="R Frutiger Roman"/>
                <a:cs typeface="Aharoni" pitchFamily="2" charset="-79"/>
              </a:rPr>
              <a:t>1</a:t>
            </a:r>
          </a:p>
        </p:txBody>
      </p:sp>
      <p:sp>
        <p:nvSpPr>
          <p:cNvPr id="31" name="Flowchart: Connector 30"/>
          <p:cNvSpPr/>
          <p:nvPr/>
        </p:nvSpPr>
        <p:spPr>
          <a:xfrm>
            <a:off x="243840" y="2318698"/>
            <a:ext cx="365760" cy="365760"/>
          </a:xfrm>
          <a:prstGeom prst="flowChartConnector">
            <a:avLst/>
          </a:prstGeom>
          <a:solidFill>
            <a:srgbClr val="0064AD"/>
          </a:solidFill>
          <a:ln w="28575" cap="rnd" cmpd="sng" algn="ctr">
            <a:noFill/>
            <a:prstDash val="solid"/>
          </a:ln>
          <a:effectLst/>
        </p:spPr>
        <p:txBody>
          <a:bodyPr rtlCol="0" anchor="ctr"/>
          <a:lstStyle/>
          <a:p>
            <a:pPr algn="ctr" fontAlgn="base">
              <a:spcBef>
                <a:spcPct val="0"/>
              </a:spcBef>
              <a:spcAft>
                <a:spcPct val="0"/>
              </a:spcAft>
              <a:defRPr/>
            </a:pPr>
            <a:r>
              <a:rPr lang="en-US" b="1" kern="0" dirty="0" smtClean="0">
                <a:solidFill>
                  <a:srgbClr val="FFFFFF"/>
                </a:solidFill>
                <a:latin typeface="R Frutiger Roman"/>
                <a:cs typeface="Aharoni" pitchFamily="2" charset="-79"/>
              </a:rPr>
              <a:t>2</a:t>
            </a:r>
          </a:p>
        </p:txBody>
      </p:sp>
      <p:sp>
        <p:nvSpPr>
          <p:cNvPr id="32" name="Flowchart: Connector 31"/>
          <p:cNvSpPr/>
          <p:nvPr/>
        </p:nvSpPr>
        <p:spPr>
          <a:xfrm>
            <a:off x="243840" y="3282515"/>
            <a:ext cx="365760" cy="365760"/>
          </a:xfrm>
          <a:prstGeom prst="flowChartConnector">
            <a:avLst/>
          </a:prstGeom>
          <a:solidFill>
            <a:srgbClr val="0064AD"/>
          </a:solidFill>
          <a:ln w="28575" cap="rnd" cmpd="sng" algn="ctr">
            <a:noFill/>
            <a:prstDash val="solid"/>
          </a:ln>
          <a:effectLst/>
        </p:spPr>
        <p:txBody>
          <a:bodyPr rtlCol="0" anchor="ctr"/>
          <a:lstStyle/>
          <a:p>
            <a:pPr algn="ctr" fontAlgn="base">
              <a:spcBef>
                <a:spcPct val="0"/>
              </a:spcBef>
              <a:spcAft>
                <a:spcPct val="0"/>
              </a:spcAft>
              <a:defRPr/>
            </a:pPr>
            <a:r>
              <a:rPr lang="en-US" b="1" kern="0" dirty="0" smtClean="0">
                <a:solidFill>
                  <a:srgbClr val="FFFFFF"/>
                </a:solidFill>
                <a:latin typeface="R Frutiger Roman"/>
                <a:cs typeface="Aharoni" pitchFamily="2" charset="-79"/>
              </a:rPr>
              <a:t>3</a:t>
            </a:r>
          </a:p>
        </p:txBody>
      </p:sp>
      <p:sp>
        <p:nvSpPr>
          <p:cNvPr id="33" name="Flowchart: Connector 32"/>
          <p:cNvSpPr/>
          <p:nvPr/>
        </p:nvSpPr>
        <p:spPr>
          <a:xfrm>
            <a:off x="243840" y="4246332"/>
            <a:ext cx="365760" cy="365760"/>
          </a:xfrm>
          <a:prstGeom prst="flowChartConnector">
            <a:avLst/>
          </a:prstGeom>
          <a:solidFill>
            <a:srgbClr val="0064AD"/>
          </a:solidFill>
          <a:ln w="28575" cap="rnd" cmpd="sng" algn="ctr">
            <a:noFill/>
            <a:prstDash val="solid"/>
          </a:ln>
          <a:effectLst/>
        </p:spPr>
        <p:txBody>
          <a:bodyPr rtlCol="0" anchor="ctr"/>
          <a:lstStyle/>
          <a:p>
            <a:pPr algn="ctr" fontAlgn="base">
              <a:spcBef>
                <a:spcPct val="0"/>
              </a:spcBef>
              <a:spcAft>
                <a:spcPct val="0"/>
              </a:spcAft>
              <a:defRPr/>
            </a:pPr>
            <a:r>
              <a:rPr lang="en-US" b="1" kern="0" dirty="0" smtClean="0">
                <a:solidFill>
                  <a:srgbClr val="FFFFFF"/>
                </a:solidFill>
                <a:latin typeface="R Frutiger Roman"/>
                <a:cs typeface="Aharoni" pitchFamily="2" charset="-79"/>
              </a:rPr>
              <a:t>4</a:t>
            </a:r>
          </a:p>
        </p:txBody>
      </p:sp>
      <p:sp>
        <p:nvSpPr>
          <p:cNvPr id="34" name="Flowchart: Connector 33"/>
          <p:cNvSpPr/>
          <p:nvPr/>
        </p:nvSpPr>
        <p:spPr>
          <a:xfrm>
            <a:off x="243840" y="5210149"/>
            <a:ext cx="365760" cy="365760"/>
          </a:xfrm>
          <a:prstGeom prst="flowChartConnector">
            <a:avLst/>
          </a:prstGeom>
          <a:solidFill>
            <a:srgbClr val="0064AD"/>
          </a:solidFill>
          <a:ln w="28575" cap="rnd" cmpd="sng" algn="ctr">
            <a:noFill/>
            <a:prstDash val="solid"/>
          </a:ln>
          <a:effectLst/>
        </p:spPr>
        <p:txBody>
          <a:bodyPr rtlCol="0" anchor="ctr"/>
          <a:lstStyle/>
          <a:p>
            <a:pPr algn="ctr" fontAlgn="base">
              <a:spcBef>
                <a:spcPct val="0"/>
              </a:spcBef>
              <a:spcAft>
                <a:spcPct val="0"/>
              </a:spcAft>
              <a:defRPr/>
            </a:pPr>
            <a:r>
              <a:rPr lang="en-US" b="1" kern="0" dirty="0" smtClean="0">
                <a:solidFill>
                  <a:srgbClr val="FFFFFF"/>
                </a:solidFill>
                <a:latin typeface="R Frutiger Roman"/>
                <a:cs typeface="Aharoni" pitchFamily="2" charset="-79"/>
              </a:rPr>
              <a:t>5</a:t>
            </a:r>
          </a:p>
        </p:txBody>
      </p:sp>
      <p:sp>
        <p:nvSpPr>
          <p:cNvPr id="35"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In our work, we’ve found that creating </a:t>
            </a:r>
            <a:r>
              <a:rPr lang="en-US" dirty="0"/>
              <a:t>measurable </a:t>
            </a:r>
            <a:r>
              <a:rPr lang="en-US" dirty="0" smtClean="0"/>
              <a:t>change </a:t>
            </a:r>
            <a:r>
              <a:rPr lang="en-US" dirty="0"/>
              <a:t>through </a:t>
            </a:r>
            <a:r>
              <a:rPr lang="en-US" dirty="0" smtClean="0"/>
              <a:t>collective </a:t>
            </a:r>
            <a:r>
              <a:rPr lang="en-US" dirty="0"/>
              <a:t>impact requires five key elements</a:t>
            </a:r>
          </a:p>
        </p:txBody>
      </p:sp>
    </p:spTree>
    <p:extLst>
      <p:ext uri="{BB962C8B-B14F-4D97-AF65-F5344CB8AC3E}">
        <p14:creationId xmlns:p14="http://schemas.microsoft.com/office/powerpoint/2010/main" val="481046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P spid="24" grpId="0" animBg="1"/>
      <p:bldP spid="25" grpId="0"/>
      <p:bldP spid="26" grpId="0" animBg="1"/>
      <p:bldP spid="27" grpId="0"/>
      <p:bldP spid="28" grpId="0" animBg="1"/>
      <p:bldP spid="29" grpId="0"/>
      <p:bldP spid="30"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Object 68" hidden="1"/>
          <p:cNvGraphicFramePr>
            <a:graphicFrameLocks noChangeAspect="1"/>
          </p:cNvGraphicFramePr>
          <p:nvPr>
            <p:custDataLst>
              <p:tags r:id="rId2"/>
            </p:custDataLst>
            <p:extLst>
              <p:ext uri="{D42A27DB-BD31-4B8C-83A1-F6EECF244321}">
                <p14:modId xmlns:p14="http://schemas.microsoft.com/office/powerpoint/2010/main" val="19779836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30" name="think-cell Slide" r:id="rId32" imgW="270" imgH="270" progId="TCLayout.ActiveDocument.1">
                  <p:embed/>
                </p:oleObj>
              </mc:Choice>
              <mc:Fallback>
                <p:oleObj name="think-cell Slide" r:id="rId32" imgW="270" imgH="270" progId="TCLayout.ActiveDocument.1">
                  <p:embed/>
                  <p:pic>
                    <p:nvPicPr>
                      <p:cNvPr id="0" name=""/>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18" name="Title 5"/>
          <p:cNvSpPr txBox="1">
            <a:spLocks/>
          </p:cNvSpPr>
          <p:nvPr/>
        </p:nvSpPr>
        <p:spPr>
          <a:xfrm>
            <a:off x="152401" y="152400"/>
            <a:ext cx="8328546" cy="659534"/>
          </a:xfrm>
          <a:prstGeom prst="rect">
            <a:avLst/>
          </a:prstGeom>
        </p:spPr>
        <p:txBody>
          <a:bodyPr anchor="ct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defTabSz="457200"/>
            <a:endParaRPr lang="en-US" sz="2400" b="1" dirty="0">
              <a:solidFill>
                <a:srgbClr val="0064AD">
                  <a:lumMod val="75000"/>
                </a:srgbClr>
              </a:solidFill>
            </a:endParaRPr>
          </a:p>
        </p:txBody>
      </p:sp>
      <p:sp>
        <p:nvSpPr>
          <p:cNvPr id="66" name="Rectangle 65"/>
          <p:cNvSpPr/>
          <p:nvPr/>
        </p:nvSpPr>
        <p:spPr>
          <a:xfrm>
            <a:off x="871" y="6591117"/>
            <a:ext cx="7039982" cy="246221"/>
          </a:xfrm>
          <a:prstGeom prst="rect">
            <a:avLst/>
          </a:prstGeom>
        </p:spPr>
        <p:txBody>
          <a:bodyPr wrap="square">
            <a:spAutoFit/>
          </a:bodyPr>
          <a:lstStyle/>
          <a:p>
            <a:pPr defTabSz="457200"/>
            <a:r>
              <a:rPr lang="en-US" sz="1000" dirty="0">
                <a:solidFill>
                  <a:prstClr val="white"/>
                </a:solidFill>
                <a:latin typeface="R Frutiger Roman"/>
              </a:rPr>
              <a:t>Source: </a:t>
            </a:r>
            <a:r>
              <a:rPr lang="en-US" sz="1000" dirty="0" smtClean="0">
                <a:solidFill>
                  <a:prstClr val="white"/>
                </a:solidFill>
                <a:latin typeface="R Frutiger Roman"/>
              </a:rPr>
              <a:t>www.roadmapproject.org; FSG Interviews and Analysis</a:t>
            </a:r>
            <a:endParaRPr lang="en-US" sz="1000" dirty="0">
              <a:solidFill>
                <a:prstClr val="white"/>
              </a:solidFill>
              <a:latin typeface="R Frutiger Roman"/>
            </a:endParaRPr>
          </a:p>
        </p:txBody>
      </p:sp>
      <p:sp>
        <p:nvSpPr>
          <p:cNvPr id="71" name="Rectangle 70"/>
          <p:cNvSpPr/>
          <p:nvPr/>
        </p:nvSpPr>
        <p:spPr>
          <a:xfrm>
            <a:off x="871" y="5562599"/>
            <a:ext cx="9143129" cy="10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b="1" dirty="0">
              <a:solidFill>
                <a:prstClr val="black">
                  <a:lumMod val="85000"/>
                  <a:lumOff val="15000"/>
                </a:prstClr>
              </a:solidFill>
            </a:endParaRPr>
          </a:p>
        </p:txBody>
      </p:sp>
      <p:sp>
        <p:nvSpPr>
          <p:cNvPr id="33"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These five elements can be applied to complex challenges in multiple issue areas</a:t>
            </a:r>
            <a:endParaRPr lang="en-US" dirty="0"/>
          </a:p>
        </p:txBody>
      </p:sp>
      <p:sp>
        <p:nvSpPr>
          <p:cNvPr id="54" name="Rounded Rectangle 53"/>
          <p:cNvSpPr/>
          <p:nvPr>
            <p:custDataLst>
              <p:tags r:id="rId3"/>
            </p:custDataLst>
          </p:nvPr>
        </p:nvSpPr>
        <p:spPr>
          <a:xfrm>
            <a:off x="323528" y="1827312"/>
            <a:ext cx="2560320" cy="1905000"/>
          </a:xfrm>
          <a:prstGeom prst="roundRect">
            <a:avLst>
              <a:gd name="adj" fmla="val 0"/>
            </a:avLst>
          </a:prstGeom>
          <a:noFill/>
          <a:ln w="9525" cap="flat" cmpd="sng" algn="ctr">
            <a:solidFill>
              <a:schemeClr val="tx1">
                <a:lumMod val="50000"/>
                <a:lumOff val="50000"/>
              </a:schemeClr>
            </a:solidFill>
            <a:prstDash val="solid"/>
          </a:ln>
          <a:effectLst/>
        </p:spPr>
        <p:txBody>
          <a:bodyPr rtlCol="0" anchor="ctr"/>
          <a:lstStyle/>
          <a:p>
            <a:pPr algn="ctr" fontAlgn="base">
              <a:spcBef>
                <a:spcPct val="0"/>
              </a:spcBef>
              <a:spcAft>
                <a:spcPct val="0"/>
              </a:spcAft>
              <a:defRPr/>
            </a:pPr>
            <a:endParaRPr lang="en-US" kern="0" dirty="0" smtClean="0">
              <a:solidFill>
                <a:srgbClr val="FFFFFF"/>
              </a:solidFill>
              <a:latin typeface="Arial"/>
            </a:endParaRPr>
          </a:p>
        </p:txBody>
      </p:sp>
      <p:sp>
        <p:nvSpPr>
          <p:cNvPr id="55" name="Rounded Rectangle 54"/>
          <p:cNvSpPr/>
          <p:nvPr>
            <p:custDataLst>
              <p:tags r:id="rId4"/>
            </p:custDataLst>
          </p:nvPr>
        </p:nvSpPr>
        <p:spPr>
          <a:xfrm>
            <a:off x="3235816" y="1827312"/>
            <a:ext cx="2560320" cy="1905000"/>
          </a:xfrm>
          <a:prstGeom prst="roundRect">
            <a:avLst>
              <a:gd name="adj" fmla="val 0"/>
            </a:avLst>
          </a:prstGeom>
          <a:noFill/>
          <a:ln w="9525" cap="flat" cmpd="sng" algn="ctr">
            <a:solidFill>
              <a:schemeClr val="tx1">
                <a:lumMod val="50000"/>
                <a:lumOff val="50000"/>
              </a:schemeClr>
            </a:solidFill>
            <a:prstDash val="solid"/>
          </a:ln>
          <a:effectLst/>
        </p:spPr>
        <p:txBody>
          <a:bodyPr rtlCol="0" anchor="ctr"/>
          <a:lstStyle/>
          <a:p>
            <a:pPr algn="ctr" fontAlgn="base">
              <a:spcBef>
                <a:spcPct val="0"/>
              </a:spcBef>
              <a:spcAft>
                <a:spcPct val="0"/>
              </a:spcAft>
              <a:defRPr/>
            </a:pPr>
            <a:endParaRPr lang="en-US" kern="0" dirty="0" smtClean="0">
              <a:solidFill>
                <a:srgbClr val="FFFFFF"/>
              </a:solidFill>
              <a:latin typeface="Arial"/>
            </a:endParaRPr>
          </a:p>
        </p:txBody>
      </p:sp>
      <p:sp>
        <p:nvSpPr>
          <p:cNvPr id="56" name="Rounded Rectangle 55"/>
          <p:cNvSpPr/>
          <p:nvPr>
            <p:custDataLst>
              <p:tags r:id="rId5"/>
            </p:custDataLst>
          </p:nvPr>
        </p:nvSpPr>
        <p:spPr>
          <a:xfrm>
            <a:off x="3235816" y="4267200"/>
            <a:ext cx="2560320" cy="1905000"/>
          </a:xfrm>
          <a:prstGeom prst="roundRect">
            <a:avLst>
              <a:gd name="adj" fmla="val 0"/>
            </a:avLst>
          </a:prstGeom>
          <a:noFill/>
          <a:ln w="9525" cap="flat" cmpd="sng" algn="ctr">
            <a:solidFill>
              <a:schemeClr val="tx1">
                <a:lumMod val="50000"/>
                <a:lumOff val="50000"/>
              </a:schemeClr>
            </a:solidFill>
            <a:prstDash val="solid"/>
          </a:ln>
          <a:effectLst/>
        </p:spPr>
        <p:txBody>
          <a:bodyPr rtlCol="0" anchor="ctr"/>
          <a:lstStyle/>
          <a:p>
            <a:pPr algn="ctr" fontAlgn="base">
              <a:spcBef>
                <a:spcPct val="0"/>
              </a:spcBef>
              <a:spcAft>
                <a:spcPct val="0"/>
              </a:spcAft>
              <a:defRPr/>
            </a:pPr>
            <a:endParaRPr lang="en-US" kern="0" dirty="0" smtClean="0">
              <a:solidFill>
                <a:srgbClr val="FFFFFF"/>
              </a:solidFill>
              <a:latin typeface="Arial"/>
            </a:endParaRPr>
          </a:p>
        </p:txBody>
      </p:sp>
      <p:sp>
        <p:nvSpPr>
          <p:cNvPr id="57" name="Rounded Rectangle 56"/>
          <p:cNvSpPr/>
          <p:nvPr>
            <p:custDataLst>
              <p:tags r:id="rId6"/>
            </p:custDataLst>
          </p:nvPr>
        </p:nvSpPr>
        <p:spPr>
          <a:xfrm>
            <a:off x="323528" y="4267200"/>
            <a:ext cx="2560320" cy="1905000"/>
          </a:xfrm>
          <a:prstGeom prst="roundRect">
            <a:avLst>
              <a:gd name="adj" fmla="val 0"/>
            </a:avLst>
          </a:prstGeom>
          <a:noFill/>
          <a:ln w="9525" cap="flat" cmpd="sng" algn="ctr">
            <a:solidFill>
              <a:schemeClr val="tx1">
                <a:lumMod val="50000"/>
                <a:lumOff val="50000"/>
              </a:schemeClr>
            </a:solidFill>
            <a:prstDash val="solid"/>
          </a:ln>
          <a:effectLst/>
        </p:spPr>
        <p:txBody>
          <a:bodyPr rtlCol="0" anchor="ctr"/>
          <a:lstStyle/>
          <a:p>
            <a:pPr algn="ctr" fontAlgn="base">
              <a:spcBef>
                <a:spcPct val="0"/>
              </a:spcBef>
              <a:spcAft>
                <a:spcPct val="0"/>
              </a:spcAft>
              <a:defRPr/>
            </a:pPr>
            <a:endParaRPr lang="en-US" kern="0" dirty="0" smtClean="0">
              <a:solidFill>
                <a:srgbClr val="FFFFFF"/>
              </a:solidFill>
              <a:latin typeface="Arial"/>
            </a:endParaRPr>
          </a:p>
        </p:txBody>
      </p:sp>
      <p:sp>
        <p:nvSpPr>
          <p:cNvPr id="58" name="TextBox 57"/>
          <p:cNvSpPr txBox="1"/>
          <p:nvPr>
            <p:custDataLst>
              <p:tags r:id="rId7"/>
            </p:custDataLst>
          </p:nvPr>
        </p:nvSpPr>
        <p:spPr>
          <a:xfrm>
            <a:off x="1016027" y="1522512"/>
            <a:ext cx="1175322" cy="338554"/>
          </a:xfrm>
          <a:prstGeom prst="rect">
            <a:avLst/>
          </a:prstGeom>
          <a:noFill/>
        </p:spPr>
        <p:txBody>
          <a:bodyPr wrap="none" rtlCol="0">
            <a:spAutoFit/>
          </a:bodyPr>
          <a:lstStyle/>
          <a:p>
            <a:pPr fontAlgn="base">
              <a:spcBef>
                <a:spcPct val="0"/>
              </a:spcBef>
              <a:spcAft>
                <a:spcPct val="0"/>
              </a:spcAft>
            </a:pPr>
            <a:r>
              <a:rPr lang="en-US" sz="1600" b="1" i="1" dirty="0" smtClean="0">
                <a:solidFill>
                  <a:srgbClr val="003C80"/>
                </a:solidFill>
                <a:latin typeface="Arial"/>
                <a:cs typeface="Arial" charset="0"/>
              </a:rPr>
              <a:t>Education</a:t>
            </a:r>
            <a:endParaRPr lang="en-US" sz="1600" b="1" i="1" dirty="0">
              <a:solidFill>
                <a:srgbClr val="003C80"/>
              </a:solidFill>
              <a:latin typeface="Arial"/>
              <a:cs typeface="Arial" charset="0"/>
            </a:endParaRPr>
          </a:p>
        </p:txBody>
      </p:sp>
      <p:sp>
        <p:nvSpPr>
          <p:cNvPr id="59" name="TextBox 58"/>
          <p:cNvSpPr txBox="1"/>
          <p:nvPr>
            <p:custDataLst>
              <p:tags r:id="rId8"/>
            </p:custDataLst>
          </p:nvPr>
        </p:nvSpPr>
        <p:spPr>
          <a:xfrm>
            <a:off x="4166954" y="1507882"/>
            <a:ext cx="811441" cy="338554"/>
          </a:xfrm>
          <a:prstGeom prst="rect">
            <a:avLst/>
          </a:prstGeom>
          <a:noFill/>
        </p:spPr>
        <p:txBody>
          <a:bodyPr wrap="none" rtlCol="0">
            <a:spAutoFit/>
          </a:bodyPr>
          <a:lstStyle/>
          <a:p>
            <a:pPr fontAlgn="base">
              <a:spcBef>
                <a:spcPct val="0"/>
              </a:spcBef>
              <a:spcAft>
                <a:spcPct val="0"/>
              </a:spcAft>
            </a:pPr>
            <a:r>
              <a:rPr lang="en-US" sz="1600" b="1" i="1" dirty="0" smtClean="0">
                <a:solidFill>
                  <a:srgbClr val="003C80"/>
                </a:solidFill>
                <a:latin typeface="Arial"/>
                <a:cs typeface="Arial" charset="0"/>
              </a:rPr>
              <a:t>Health</a:t>
            </a:r>
            <a:endParaRPr lang="en-US" sz="1600" b="1" i="1" dirty="0">
              <a:solidFill>
                <a:srgbClr val="003C80"/>
              </a:solidFill>
              <a:latin typeface="Arial"/>
              <a:cs typeface="Arial" charset="0"/>
            </a:endParaRPr>
          </a:p>
        </p:txBody>
      </p:sp>
      <p:sp>
        <p:nvSpPr>
          <p:cNvPr id="60" name="TextBox 59"/>
          <p:cNvSpPr txBox="1"/>
          <p:nvPr>
            <p:custDataLst>
              <p:tags r:id="rId9"/>
            </p:custDataLst>
          </p:nvPr>
        </p:nvSpPr>
        <p:spPr>
          <a:xfrm>
            <a:off x="3261466" y="3930660"/>
            <a:ext cx="2509020" cy="338554"/>
          </a:xfrm>
          <a:prstGeom prst="rect">
            <a:avLst/>
          </a:prstGeom>
          <a:noFill/>
        </p:spPr>
        <p:txBody>
          <a:bodyPr wrap="none" rtlCol="0">
            <a:spAutoFit/>
          </a:bodyPr>
          <a:lstStyle/>
          <a:p>
            <a:pPr fontAlgn="base">
              <a:spcBef>
                <a:spcPct val="0"/>
              </a:spcBef>
              <a:spcAft>
                <a:spcPct val="0"/>
              </a:spcAft>
            </a:pPr>
            <a:r>
              <a:rPr lang="en-US" sz="1600" b="1" i="1" dirty="0" smtClean="0">
                <a:solidFill>
                  <a:srgbClr val="003C80"/>
                </a:solidFill>
                <a:latin typeface="Arial"/>
                <a:cs typeface="Arial" charset="0"/>
              </a:rPr>
              <a:t>Economic Development</a:t>
            </a:r>
            <a:endParaRPr lang="en-US" sz="1600" b="1" i="1" dirty="0">
              <a:solidFill>
                <a:srgbClr val="003C80"/>
              </a:solidFill>
              <a:latin typeface="Arial"/>
              <a:cs typeface="Arial" charset="0"/>
            </a:endParaRPr>
          </a:p>
        </p:txBody>
      </p:sp>
      <p:sp>
        <p:nvSpPr>
          <p:cNvPr id="61" name="TextBox 60"/>
          <p:cNvSpPr txBox="1"/>
          <p:nvPr>
            <p:custDataLst>
              <p:tags r:id="rId10"/>
            </p:custDataLst>
          </p:nvPr>
        </p:nvSpPr>
        <p:spPr>
          <a:xfrm>
            <a:off x="552567" y="3932955"/>
            <a:ext cx="2102242" cy="338554"/>
          </a:xfrm>
          <a:prstGeom prst="rect">
            <a:avLst/>
          </a:prstGeom>
          <a:noFill/>
        </p:spPr>
        <p:txBody>
          <a:bodyPr wrap="none" rtlCol="0">
            <a:spAutoFit/>
          </a:bodyPr>
          <a:lstStyle/>
          <a:p>
            <a:pPr fontAlgn="base">
              <a:spcBef>
                <a:spcPct val="0"/>
              </a:spcBef>
              <a:spcAft>
                <a:spcPct val="0"/>
              </a:spcAft>
            </a:pPr>
            <a:r>
              <a:rPr lang="en-US" sz="1600" b="1" i="1" dirty="0" smtClean="0">
                <a:solidFill>
                  <a:srgbClr val="003C80"/>
                </a:solidFill>
                <a:latin typeface="Arial"/>
                <a:cs typeface="Arial" charset="0"/>
              </a:rPr>
              <a:t>Youth Development</a:t>
            </a:r>
            <a:endParaRPr lang="en-US" sz="1600" b="1" i="1" dirty="0">
              <a:solidFill>
                <a:srgbClr val="003C80"/>
              </a:solidFill>
              <a:latin typeface="Arial"/>
              <a:cs typeface="Arial" charset="0"/>
            </a:endParaRPr>
          </a:p>
        </p:txBody>
      </p:sp>
      <p:sp>
        <p:nvSpPr>
          <p:cNvPr id="62" name="Rounded Rectangle 61"/>
          <p:cNvSpPr/>
          <p:nvPr>
            <p:custDataLst>
              <p:tags r:id="rId11"/>
            </p:custDataLst>
          </p:nvPr>
        </p:nvSpPr>
        <p:spPr>
          <a:xfrm>
            <a:off x="6136156" y="1827312"/>
            <a:ext cx="2560320" cy="1905000"/>
          </a:xfrm>
          <a:prstGeom prst="roundRect">
            <a:avLst>
              <a:gd name="adj" fmla="val 0"/>
            </a:avLst>
          </a:prstGeom>
          <a:noFill/>
          <a:ln w="9525" cap="flat" cmpd="sng" algn="ctr">
            <a:solidFill>
              <a:schemeClr val="tx1">
                <a:lumMod val="50000"/>
                <a:lumOff val="50000"/>
              </a:schemeClr>
            </a:solidFill>
            <a:prstDash val="solid"/>
          </a:ln>
          <a:effectLst/>
        </p:spPr>
        <p:txBody>
          <a:bodyPr rtlCol="0" anchor="ctr"/>
          <a:lstStyle/>
          <a:p>
            <a:pPr algn="ctr" fontAlgn="base">
              <a:spcBef>
                <a:spcPct val="0"/>
              </a:spcBef>
              <a:spcAft>
                <a:spcPct val="0"/>
              </a:spcAft>
              <a:defRPr/>
            </a:pPr>
            <a:endParaRPr lang="en-US" kern="0" dirty="0" smtClean="0">
              <a:solidFill>
                <a:srgbClr val="FFFFFF"/>
              </a:solidFill>
              <a:latin typeface="Arial"/>
            </a:endParaRPr>
          </a:p>
        </p:txBody>
      </p:sp>
      <p:sp>
        <p:nvSpPr>
          <p:cNvPr id="63" name="Rounded Rectangle 62"/>
          <p:cNvSpPr/>
          <p:nvPr>
            <p:custDataLst>
              <p:tags r:id="rId12"/>
            </p:custDataLst>
          </p:nvPr>
        </p:nvSpPr>
        <p:spPr>
          <a:xfrm>
            <a:off x="6134231" y="4267200"/>
            <a:ext cx="2560320" cy="1905000"/>
          </a:xfrm>
          <a:prstGeom prst="roundRect">
            <a:avLst>
              <a:gd name="adj" fmla="val 0"/>
            </a:avLst>
          </a:prstGeom>
          <a:noFill/>
          <a:ln w="9525" cap="flat" cmpd="sng" algn="ctr">
            <a:solidFill>
              <a:schemeClr val="tx1">
                <a:lumMod val="50000"/>
                <a:lumOff val="50000"/>
              </a:schemeClr>
            </a:solidFill>
            <a:prstDash val="solid"/>
          </a:ln>
          <a:effectLst/>
        </p:spPr>
        <p:txBody>
          <a:bodyPr rtlCol="0" anchor="ctr"/>
          <a:lstStyle/>
          <a:p>
            <a:pPr algn="ctr" fontAlgn="base">
              <a:spcBef>
                <a:spcPct val="0"/>
              </a:spcBef>
              <a:spcAft>
                <a:spcPct val="0"/>
              </a:spcAft>
              <a:defRPr/>
            </a:pPr>
            <a:endParaRPr lang="en-US" kern="0" dirty="0" smtClean="0">
              <a:solidFill>
                <a:srgbClr val="FFFFFF"/>
              </a:solidFill>
              <a:latin typeface="Arial"/>
            </a:endParaRPr>
          </a:p>
        </p:txBody>
      </p:sp>
      <p:sp>
        <p:nvSpPr>
          <p:cNvPr id="64" name="TextBox 63"/>
          <p:cNvSpPr txBox="1"/>
          <p:nvPr>
            <p:custDataLst>
              <p:tags r:id="rId13"/>
            </p:custDataLst>
          </p:nvPr>
        </p:nvSpPr>
        <p:spPr>
          <a:xfrm>
            <a:off x="6104901" y="1501870"/>
            <a:ext cx="2658100" cy="338554"/>
          </a:xfrm>
          <a:prstGeom prst="rect">
            <a:avLst/>
          </a:prstGeom>
          <a:noFill/>
        </p:spPr>
        <p:txBody>
          <a:bodyPr wrap="square" rtlCol="0">
            <a:spAutoFit/>
          </a:bodyPr>
          <a:lstStyle/>
          <a:p>
            <a:pPr algn="ctr" fontAlgn="base">
              <a:spcBef>
                <a:spcPct val="0"/>
              </a:spcBef>
              <a:spcAft>
                <a:spcPct val="0"/>
              </a:spcAft>
            </a:pPr>
            <a:r>
              <a:rPr lang="en-US" sz="1600" b="1" i="1" dirty="0" smtClean="0">
                <a:solidFill>
                  <a:srgbClr val="003C80"/>
                </a:solidFill>
                <a:latin typeface="Arial"/>
                <a:cs typeface="Arial" charset="0"/>
              </a:rPr>
              <a:t>Environment</a:t>
            </a:r>
            <a:endParaRPr lang="en-US" sz="1600" b="1" i="1" dirty="0">
              <a:solidFill>
                <a:srgbClr val="003C80"/>
              </a:solidFill>
              <a:latin typeface="Arial"/>
              <a:cs typeface="Arial" charset="0"/>
            </a:endParaRPr>
          </a:p>
        </p:txBody>
      </p:sp>
      <p:pic>
        <p:nvPicPr>
          <p:cNvPr id="65" name="Picture 3"/>
          <p:cNvPicPr>
            <a:picLocks noChangeAspect="1" noChangeArrowheads="1"/>
          </p:cNvPicPr>
          <p:nvPr>
            <p:custDataLst>
              <p:tags r:id="rId14"/>
            </p:custDataLst>
          </p:nvPr>
        </p:nvPicPr>
        <p:blipFill rotWithShape="1">
          <a:blip r:embed="rId34" cstate="print">
            <a:extLst>
              <a:ext uri="{28A0092B-C50C-407E-A947-70E740481C1C}">
                <a14:useLocalDpi xmlns:a14="http://schemas.microsoft.com/office/drawing/2010/main" val="0"/>
              </a:ext>
            </a:extLst>
          </a:blip>
          <a:srcRect l="12770" t="17938" b="6947"/>
          <a:stretch/>
        </p:blipFill>
        <p:spPr bwMode="auto">
          <a:xfrm>
            <a:off x="6760164" y="4318431"/>
            <a:ext cx="1347571" cy="57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p:cNvSpPr txBox="1"/>
          <p:nvPr>
            <p:custDataLst>
              <p:tags r:id="rId15"/>
            </p:custDataLst>
          </p:nvPr>
        </p:nvSpPr>
        <p:spPr>
          <a:xfrm>
            <a:off x="6104900" y="3939952"/>
            <a:ext cx="2658100" cy="338554"/>
          </a:xfrm>
          <a:prstGeom prst="rect">
            <a:avLst/>
          </a:prstGeom>
          <a:noFill/>
        </p:spPr>
        <p:txBody>
          <a:bodyPr wrap="none" rtlCol="0">
            <a:spAutoFit/>
          </a:bodyPr>
          <a:lstStyle/>
          <a:p>
            <a:pPr fontAlgn="base">
              <a:spcBef>
                <a:spcPct val="0"/>
              </a:spcBef>
              <a:spcAft>
                <a:spcPct val="0"/>
              </a:spcAft>
            </a:pPr>
            <a:r>
              <a:rPr lang="en-US" sz="1600" b="1" i="1" dirty="0" smtClean="0">
                <a:solidFill>
                  <a:srgbClr val="003C80"/>
                </a:solidFill>
                <a:latin typeface="Arial"/>
                <a:cs typeface="Arial" charset="0"/>
              </a:rPr>
              <a:t>Community Development</a:t>
            </a:r>
            <a:endParaRPr lang="en-US" sz="1600" b="1" i="1" dirty="0">
              <a:solidFill>
                <a:srgbClr val="003C80"/>
              </a:solidFill>
              <a:latin typeface="Arial"/>
              <a:cs typeface="Arial" charset="0"/>
            </a:endParaRPr>
          </a:p>
        </p:txBody>
      </p:sp>
      <p:pic>
        <p:nvPicPr>
          <p:cNvPr id="70" name="Picture 69"/>
          <p:cNvPicPr>
            <a:picLocks noChangeAspect="1" noChangeArrowheads="1"/>
          </p:cNvPicPr>
          <p:nvPr>
            <p:custDataLst>
              <p:tags r:id="rId16"/>
            </p:custDataLst>
          </p:nvPr>
        </p:nvPicPr>
        <p:blipFill rotWithShape="1">
          <a:blip r:embed="rId35" cstate="email">
            <a:extLst>
              <a:ext uri="{28A0092B-C50C-407E-A947-70E740481C1C}">
                <a14:useLocalDpi xmlns:a14="http://schemas.microsoft.com/office/drawing/2010/main"/>
              </a:ext>
            </a:extLst>
          </a:blip>
          <a:srcRect l="3666" t="82552" r="73862" b="3268"/>
          <a:stretch/>
        </p:blipFill>
        <p:spPr bwMode="auto">
          <a:xfrm>
            <a:off x="4023609" y="4685892"/>
            <a:ext cx="1066985" cy="915544"/>
          </a:xfrm>
          <a:prstGeom prst="rect">
            <a:avLst/>
          </a:prstGeom>
          <a:noFill/>
          <a:ln w="28575">
            <a:noFill/>
            <a:miter lim="800000"/>
            <a:headEnd/>
            <a:tailEnd/>
          </a:ln>
        </p:spPr>
      </p:pic>
      <p:pic>
        <p:nvPicPr>
          <p:cNvPr id="72" name="Picture 26"/>
          <p:cNvPicPr>
            <a:picLocks noChangeAspect="1" noChangeArrowheads="1"/>
          </p:cNvPicPr>
          <p:nvPr>
            <p:custDataLst>
              <p:tags r:id="rId17"/>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6533851" y="5503598"/>
            <a:ext cx="1800200" cy="61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55"/>
          <p:cNvPicPr>
            <a:picLocks noChangeAspect="1" noChangeArrowheads="1"/>
          </p:cNvPicPr>
          <p:nvPr>
            <p:custDataLst>
              <p:tags r:id="rId18"/>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4572674" y="2843372"/>
            <a:ext cx="1169858" cy="7100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66"/>
          <p:cNvPicPr>
            <a:picLocks noChangeAspect="1" noChangeArrowheads="1"/>
          </p:cNvPicPr>
          <p:nvPr>
            <p:custDataLst>
              <p:tags r:id="rId19"/>
            </p:custDataLst>
          </p:nvPr>
        </p:nvPicPr>
        <p:blipFill rotWithShape="1">
          <a:blip r:embed="rId38" cstate="print">
            <a:extLst>
              <a:ext uri="{28A0092B-C50C-407E-A947-70E740481C1C}">
                <a14:useLocalDpi xmlns:a14="http://schemas.microsoft.com/office/drawing/2010/main" val="0"/>
              </a:ext>
            </a:extLst>
          </a:blip>
          <a:srcRect b="5675"/>
          <a:stretch/>
        </p:blipFill>
        <p:spPr bwMode="auto">
          <a:xfrm>
            <a:off x="799733" y="1862266"/>
            <a:ext cx="1394281" cy="7240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46" descr="Home Again: Only a Home Ends Homelessness"/>
          <p:cNvPicPr>
            <a:picLocks noChangeAspect="1" noChangeArrowheads="1"/>
          </p:cNvPicPr>
          <p:nvPr>
            <p:custDataLst>
              <p:tags r:id="rId20"/>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6757863" y="4929018"/>
            <a:ext cx="1313055" cy="583581"/>
          </a:xfrm>
          <a:prstGeom prst="rect">
            <a:avLst/>
          </a:prstGeom>
          <a:solidFill>
            <a:srgbClr val="FFFFFF"/>
          </a:solidFill>
          <a:ln w="25400" cap="flat" cmpd="sng" algn="ctr">
            <a:noFill/>
            <a:prstDash val="solid"/>
          </a:ln>
          <a:effectLst/>
        </p:spPr>
      </p:pic>
      <p:pic>
        <p:nvPicPr>
          <p:cNvPr id="76" name="Picture 41"/>
          <p:cNvPicPr>
            <a:picLocks noChangeAspect="1" noChangeArrowheads="1"/>
          </p:cNvPicPr>
          <p:nvPr>
            <p:custDataLst>
              <p:tags r:id="rId21"/>
            </p:custDataLst>
          </p:nvPr>
        </p:nvPicPr>
        <p:blipFill>
          <a:blip r:embed="rId40" cstate="print">
            <a:extLst>
              <a:ext uri="{BEBA8EAE-BF5A-486C-A8C5-ECC9F3942E4B}">
                <a14:imgProps xmlns:a14="http://schemas.microsoft.com/office/drawing/2010/main">
                  <a14:imgLayer r:embed="rId4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33722" y="5430748"/>
            <a:ext cx="1208804" cy="341375"/>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2"/>
          <p:cNvPicPr>
            <a:picLocks noChangeAspect="1" noChangeArrowheads="1"/>
          </p:cNvPicPr>
          <p:nvPr>
            <p:custDataLst>
              <p:tags r:id="rId22"/>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523568" y="4562524"/>
            <a:ext cx="2160240" cy="47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
          <p:cNvPicPr>
            <a:picLocks noChangeAspect="1" noChangeArrowheads="1"/>
          </p:cNvPicPr>
          <p:nvPr>
            <p:custDataLst>
              <p:tags r:id="rId23"/>
            </p:custDataLst>
          </p:nvPr>
        </p:nvPicPr>
        <p:blipFill>
          <a:blip r:embed="rId43">
            <a:extLst>
              <a:ext uri="{28A0092B-C50C-407E-A947-70E740481C1C}">
                <a14:useLocalDpi xmlns:a14="http://schemas.microsoft.com/office/drawing/2010/main" val="0"/>
              </a:ext>
            </a:extLst>
          </a:blip>
          <a:srcRect/>
          <a:stretch>
            <a:fillRect/>
          </a:stretch>
        </p:blipFill>
        <p:spPr bwMode="auto">
          <a:xfrm>
            <a:off x="552567" y="5169388"/>
            <a:ext cx="856955"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3"/>
          <p:cNvPicPr>
            <a:picLocks noChangeAspect="1" noChangeArrowheads="1"/>
          </p:cNvPicPr>
          <p:nvPr>
            <p:custDataLst>
              <p:tags r:id="rId24"/>
            </p:custDataLst>
          </p:nvPr>
        </p:nvPicPr>
        <p:blipFill>
          <a:blip r:embed="rId44">
            <a:extLst>
              <a:ext uri="{28A0092B-C50C-407E-A947-70E740481C1C}">
                <a14:useLocalDpi xmlns:a14="http://schemas.microsoft.com/office/drawing/2010/main" val="0"/>
              </a:ext>
            </a:extLst>
          </a:blip>
          <a:srcRect/>
          <a:stretch>
            <a:fillRect/>
          </a:stretch>
        </p:blipFill>
        <p:spPr bwMode="auto">
          <a:xfrm>
            <a:off x="3419873" y="2135202"/>
            <a:ext cx="1015106" cy="36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38"/>
          <p:cNvPicPr>
            <a:picLocks noChangeAspect="1" noChangeArrowheads="1"/>
          </p:cNvPicPr>
          <p:nvPr>
            <p:custDataLst>
              <p:tags r:id="rId25"/>
            </p:custDataLst>
          </p:nvPr>
        </p:nvPicPr>
        <p:blipFill>
          <a:blip r:embed="rId45" cstate="print"/>
          <a:srcRect/>
          <a:stretch>
            <a:fillRect/>
          </a:stretch>
        </p:blipFill>
        <p:spPr bwMode="auto">
          <a:xfrm>
            <a:off x="681019" y="3178026"/>
            <a:ext cx="1788342" cy="494279"/>
          </a:xfrm>
          <a:prstGeom prst="rect">
            <a:avLst/>
          </a:prstGeom>
          <a:noFill/>
          <a:ln w="9525">
            <a:noFill/>
            <a:miter lim="800000"/>
            <a:headEnd/>
            <a:tailEnd/>
          </a:ln>
        </p:spPr>
      </p:pic>
      <p:pic>
        <p:nvPicPr>
          <p:cNvPr id="81" name="Picture 80" descr="ccer_identity_color_rev.png"/>
          <p:cNvPicPr>
            <a:picLocks noChangeAspect="1"/>
          </p:cNvPicPr>
          <p:nvPr>
            <p:custDataLst>
              <p:tags r:id="rId26"/>
            </p:custDataLst>
          </p:nvPr>
        </p:nvPicPr>
        <p:blipFill rotWithShape="1">
          <a:blip r:embed="rId46" cstate="print"/>
          <a:srcRect b="11768"/>
          <a:stretch/>
        </p:blipFill>
        <p:spPr>
          <a:xfrm>
            <a:off x="1697130" y="2420047"/>
            <a:ext cx="1081386" cy="676761"/>
          </a:xfrm>
          <a:prstGeom prst="rect">
            <a:avLst/>
          </a:prstGeom>
          <a:solidFill>
            <a:srgbClr val="000000"/>
          </a:solidFill>
        </p:spPr>
      </p:pic>
      <p:pic>
        <p:nvPicPr>
          <p:cNvPr id="82" name="Picture 4"/>
          <p:cNvPicPr>
            <a:picLocks noChangeAspect="1" noChangeArrowheads="1"/>
          </p:cNvPicPr>
          <p:nvPr>
            <p:custDataLst>
              <p:tags r:id="rId27"/>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3520861" y="2808961"/>
            <a:ext cx="914117" cy="7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6"/>
          <p:cNvPicPr>
            <a:picLocks noChangeAspect="1" noChangeArrowheads="1"/>
          </p:cNvPicPr>
          <p:nvPr>
            <p:custDataLst>
              <p:tags r:id="rId28"/>
            </p:custDataLst>
          </p:nvPr>
        </p:nvPicPr>
        <p:blipFill rotWithShape="1">
          <a:blip r:embed="rId48" cstate="print">
            <a:extLst>
              <a:ext uri="{28A0092B-C50C-407E-A947-70E740481C1C}">
                <a14:useLocalDpi xmlns:a14="http://schemas.microsoft.com/office/drawing/2010/main" val="0"/>
              </a:ext>
            </a:extLst>
          </a:blip>
          <a:srcRect t="37398" b="38969"/>
          <a:stretch/>
        </p:blipFill>
        <p:spPr bwMode="auto">
          <a:xfrm>
            <a:off x="3844080" y="4341801"/>
            <a:ext cx="1426043" cy="28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34"/>
          <p:cNvPicPr>
            <a:picLocks noChangeAspect="1" noChangeArrowheads="1"/>
          </p:cNvPicPr>
          <p:nvPr/>
        </p:nvPicPr>
        <p:blipFill rotWithShape="1">
          <a:blip r:embed="rId49" cstate="print"/>
          <a:srcRect t="15728" b="13662"/>
          <a:stretch/>
        </p:blipFill>
        <p:spPr bwMode="auto">
          <a:xfrm>
            <a:off x="6644590" y="1967834"/>
            <a:ext cx="1539599" cy="759623"/>
          </a:xfrm>
          <a:prstGeom prst="rect">
            <a:avLst/>
          </a:prstGeom>
          <a:noFill/>
          <a:ln w="9525">
            <a:noFill/>
            <a:miter lim="800000"/>
            <a:headEnd/>
            <a:tailEnd/>
          </a:ln>
        </p:spPr>
      </p:pic>
      <p:pic>
        <p:nvPicPr>
          <p:cNvPr id="85" name="Picture 40"/>
          <p:cNvPicPr>
            <a:picLocks noChangeAspect="1" noChangeArrowheads="1"/>
          </p:cNvPicPr>
          <p:nvPr>
            <p:custDataLst>
              <p:tags r:id="rId29"/>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4647468" y="1854368"/>
            <a:ext cx="963572" cy="75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2662640" y="2221950"/>
            <a:ext cx="243136"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a:cs typeface="Arial" charset="0"/>
              </a:rPr>
              <a:t>*</a:t>
            </a:r>
          </a:p>
        </p:txBody>
      </p:sp>
      <p:sp>
        <p:nvSpPr>
          <p:cNvPr id="87" name="TextBox 86"/>
          <p:cNvSpPr txBox="1"/>
          <p:nvPr/>
        </p:nvSpPr>
        <p:spPr>
          <a:xfrm>
            <a:off x="2604137" y="4393223"/>
            <a:ext cx="243136"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a:cs typeface="Arial" charset="0"/>
              </a:rPr>
              <a:t>*</a:t>
            </a:r>
          </a:p>
        </p:txBody>
      </p:sp>
      <p:sp>
        <p:nvSpPr>
          <p:cNvPr id="88" name="TextBox 87"/>
          <p:cNvSpPr txBox="1"/>
          <p:nvPr/>
        </p:nvSpPr>
        <p:spPr>
          <a:xfrm>
            <a:off x="1354591" y="5045507"/>
            <a:ext cx="243136"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a:cs typeface="Arial" charset="0"/>
              </a:rPr>
              <a:t>*</a:t>
            </a:r>
          </a:p>
        </p:txBody>
      </p:sp>
      <p:sp>
        <p:nvSpPr>
          <p:cNvPr id="89" name="TextBox 88"/>
          <p:cNvSpPr txBox="1"/>
          <p:nvPr/>
        </p:nvSpPr>
        <p:spPr>
          <a:xfrm>
            <a:off x="5139178" y="4278526"/>
            <a:ext cx="243136"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a:cs typeface="Arial" charset="0"/>
              </a:rPr>
              <a:t>*</a:t>
            </a:r>
          </a:p>
        </p:txBody>
      </p:sp>
      <p:pic>
        <p:nvPicPr>
          <p:cNvPr id="90" name="Picture 8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84190" y="2617790"/>
            <a:ext cx="1289190" cy="479017"/>
          </a:xfrm>
          <a:prstGeom prst="rect">
            <a:avLst/>
          </a:prstGeom>
        </p:spPr>
      </p:pic>
      <p:pic>
        <p:nvPicPr>
          <p:cNvPr id="91" name="Picture 90"/>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802652" y="5677522"/>
            <a:ext cx="1508899" cy="392916"/>
          </a:xfrm>
          <a:prstGeom prst="rect">
            <a:avLst/>
          </a:prstGeom>
        </p:spPr>
      </p:pic>
      <p:pic>
        <p:nvPicPr>
          <p:cNvPr id="92" name="Picture 91"/>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964228" y="2804962"/>
            <a:ext cx="939446" cy="84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50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48684" y="1706898"/>
            <a:ext cx="2743200" cy="914400"/>
          </a:xfrm>
          <a:prstGeom prst="rect">
            <a:avLst/>
          </a:prstGeom>
          <a:solidFill>
            <a:srgbClr val="FFFFFF">
              <a:lumMod val="50000"/>
            </a:srgbClr>
          </a:solidFill>
          <a:ln w="25400" cap="flat" cmpd="sng" algn="ctr">
            <a:solidFill>
              <a:srgbClr val="FFFFFF">
                <a:lumMod val="50000"/>
              </a:srgbClr>
            </a:solidFill>
            <a:prstDash val="solid"/>
          </a:ln>
          <a:effectLst/>
        </p:spPr>
        <p:txBody>
          <a:bodyPr rtlCol="0" anchor="ctr"/>
          <a:lstStyle/>
          <a:p>
            <a:pPr algn="ctr" fontAlgn="base">
              <a:spcBef>
                <a:spcPct val="0"/>
              </a:spcBef>
              <a:spcAft>
                <a:spcPct val="0"/>
              </a:spcAft>
              <a:defRPr/>
            </a:pPr>
            <a:r>
              <a:rPr lang="en-US" sz="2000" b="1" kern="0" dirty="0" smtClean="0">
                <a:solidFill>
                  <a:srgbClr val="FFFFFF"/>
                </a:solidFill>
                <a:latin typeface="R Frutiger Roman"/>
              </a:rPr>
              <a:t>Technical Solutions</a:t>
            </a:r>
          </a:p>
        </p:txBody>
      </p:sp>
      <p:sp>
        <p:nvSpPr>
          <p:cNvPr id="14" name="Rectangle 13"/>
          <p:cNvSpPr/>
          <p:nvPr/>
        </p:nvSpPr>
        <p:spPr>
          <a:xfrm>
            <a:off x="5120684" y="1706898"/>
            <a:ext cx="2743200" cy="914400"/>
          </a:xfrm>
          <a:prstGeom prst="rect">
            <a:avLst/>
          </a:prstGeom>
          <a:solidFill>
            <a:srgbClr val="0064AD">
              <a:lumMod val="75000"/>
            </a:srgbClr>
          </a:solidFill>
          <a:ln w="25400" cap="flat" cmpd="sng" algn="ctr">
            <a:solidFill>
              <a:srgbClr val="0064AD">
                <a:lumMod val="75000"/>
              </a:srgbClr>
            </a:solidFill>
            <a:prstDash val="solid"/>
          </a:ln>
          <a:effectLst/>
        </p:spPr>
        <p:txBody>
          <a:bodyPr rtlCol="0" anchor="ctr"/>
          <a:lstStyle/>
          <a:p>
            <a:pPr algn="ctr" fontAlgn="base">
              <a:spcBef>
                <a:spcPct val="0"/>
              </a:spcBef>
              <a:spcAft>
                <a:spcPct val="0"/>
              </a:spcAft>
              <a:defRPr/>
            </a:pPr>
            <a:r>
              <a:rPr lang="en-US" sz="2000" b="1" kern="0" dirty="0" smtClean="0">
                <a:solidFill>
                  <a:srgbClr val="FFFFFF"/>
                </a:solidFill>
                <a:latin typeface="R Frutiger Roman"/>
              </a:rPr>
              <a:t>Adaptive Solutions</a:t>
            </a:r>
          </a:p>
        </p:txBody>
      </p:sp>
      <p:sp>
        <p:nvSpPr>
          <p:cNvPr id="15" name="Right Arrow 14"/>
          <p:cNvSpPr/>
          <p:nvPr/>
        </p:nvSpPr>
        <p:spPr>
          <a:xfrm>
            <a:off x="3596684" y="1935498"/>
            <a:ext cx="1219200" cy="381000"/>
          </a:xfrm>
          <a:prstGeom prst="rightArrow">
            <a:avLst/>
          </a:prstGeom>
          <a:solidFill>
            <a:srgbClr val="F26422"/>
          </a:solidFill>
          <a:ln w="25400" cap="flat" cmpd="sng" algn="ctr">
            <a:solidFill>
              <a:srgbClr val="F26422"/>
            </a:solidFill>
            <a:prstDash val="solid"/>
          </a:ln>
          <a:effectLst/>
        </p:spPr>
        <p:txBody>
          <a:bodyPr rtlCol="0" anchor="ctr"/>
          <a:lstStyle/>
          <a:p>
            <a:pPr algn="ctr" fontAlgn="base">
              <a:spcBef>
                <a:spcPct val="0"/>
              </a:spcBef>
              <a:spcAft>
                <a:spcPct val="0"/>
              </a:spcAft>
              <a:defRPr/>
            </a:pPr>
            <a:endParaRPr lang="en-US" sz="2000" b="1" kern="0" smtClean="0">
              <a:solidFill>
                <a:srgbClr val="FFFFFF"/>
              </a:solidFill>
              <a:latin typeface="R Frutiger Roman"/>
            </a:endParaRPr>
          </a:p>
        </p:txBody>
      </p:sp>
      <p:sp>
        <p:nvSpPr>
          <p:cNvPr id="16" name="Rectangle 15"/>
          <p:cNvSpPr/>
          <p:nvPr/>
        </p:nvSpPr>
        <p:spPr>
          <a:xfrm>
            <a:off x="914400" y="3129903"/>
            <a:ext cx="2743200" cy="914400"/>
          </a:xfrm>
          <a:prstGeom prst="rect">
            <a:avLst/>
          </a:prstGeom>
          <a:solidFill>
            <a:srgbClr val="FFFFFF">
              <a:lumMod val="50000"/>
            </a:srgbClr>
          </a:solidFill>
          <a:ln w="25400" cap="flat" cmpd="sng" algn="ctr">
            <a:solidFill>
              <a:srgbClr val="FFFFFF">
                <a:lumMod val="50000"/>
              </a:srgbClr>
            </a:solidFill>
            <a:prstDash val="solid"/>
          </a:ln>
          <a:effectLst/>
        </p:spPr>
        <p:txBody>
          <a:bodyPr rtlCol="0" anchor="ctr"/>
          <a:lstStyle/>
          <a:p>
            <a:pPr algn="ctr" fontAlgn="base">
              <a:spcBef>
                <a:spcPct val="0"/>
              </a:spcBef>
              <a:spcAft>
                <a:spcPct val="0"/>
              </a:spcAft>
              <a:defRPr/>
            </a:pPr>
            <a:r>
              <a:rPr lang="en-US" sz="2000" b="1" kern="0" dirty="0" smtClean="0">
                <a:solidFill>
                  <a:srgbClr val="FFFFFF"/>
                </a:solidFill>
                <a:latin typeface="R Frutiger Roman"/>
              </a:rPr>
              <a:t>Silver Bullet</a:t>
            </a:r>
          </a:p>
        </p:txBody>
      </p:sp>
      <p:sp>
        <p:nvSpPr>
          <p:cNvPr id="17" name="Rectangle 16"/>
          <p:cNvSpPr/>
          <p:nvPr/>
        </p:nvSpPr>
        <p:spPr>
          <a:xfrm>
            <a:off x="5486400" y="3129903"/>
            <a:ext cx="2743200" cy="914400"/>
          </a:xfrm>
          <a:prstGeom prst="rect">
            <a:avLst/>
          </a:prstGeom>
          <a:solidFill>
            <a:srgbClr val="0064AD">
              <a:lumMod val="75000"/>
            </a:srgbClr>
          </a:solidFill>
          <a:ln w="25400" cap="flat" cmpd="sng" algn="ctr">
            <a:solidFill>
              <a:srgbClr val="0064AD">
                <a:lumMod val="75000"/>
              </a:srgbClr>
            </a:solidFill>
            <a:prstDash val="solid"/>
          </a:ln>
          <a:effectLst/>
        </p:spPr>
        <p:txBody>
          <a:bodyPr rtlCol="0" anchor="ctr"/>
          <a:lstStyle/>
          <a:p>
            <a:pPr algn="ctr" fontAlgn="base">
              <a:spcBef>
                <a:spcPct val="0"/>
              </a:spcBef>
              <a:spcAft>
                <a:spcPct val="0"/>
              </a:spcAft>
              <a:defRPr/>
            </a:pPr>
            <a:r>
              <a:rPr lang="en-US" sz="2000" b="1" kern="0" dirty="0" smtClean="0">
                <a:solidFill>
                  <a:srgbClr val="FFFFFF"/>
                </a:solidFill>
                <a:latin typeface="R Frutiger Roman"/>
              </a:rPr>
              <a:t>Silver Buckshot</a:t>
            </a:r>
          </a:p>
        </p:txBody>
      </p:sp>
      <p:sp>
        <p:nvSpPr>
          <p:cNvPr id="18" name="Right Arrow 17"/>
          <p:cNvSpPr/>
          <p:nvPr/>
        </p:nvSpPr>
        <p:spPr>
          <a:xfrm>
            <a:off x="3962400" y="3358503"/>
            <a:ext cx="1219200" cy="381000"/>
          </a:xfrm>
          <a:prstGeom prst="rightArrow">
            <a:avLst/>
          </a:prstGeom>
          <a:solidFill>
            <a:srgbClr val="F26422"/>
          </a:solidFill>
          <a:ln w="25400" cap="flat" cmpd="sng" algn="ctr">
            <a:solidFill>
              <a:srgbClr val="F26422"/>
            </a:solidFill>
            <a:prstDash val="solid"/>
          </a:ln>
          <a:effectLst/>
        </p:spPr>
        <p:txBody>
          <a:bodyPr rtlCol="0" anchor="ctr"/>
          <a:lstStyle/>
          <a:p>
            <a:pPr algn="ctr" fontAlgn="base">
              <a:spcBef>
                <a:spcPct val="0"/>
              </a:spcBef>
              <a:spcAft>
                <a:spcPct val="0"/>
              </a:spcAft>
              <a:defRPr/>
            </a:pPr>
            <a:endParaRPr lang="en-US" sz="2000" b="1" kern="0" smtClean="0">
              <a:solidFill>
                <a:srgbClr val="FFFFFF"/>
              </a:solidFill>
              <a:latin typeface="R Frutiger Roman"/>
            </a:endParaRPr>
          </a:p>
        </p:txBody>
      </p:sp>
      <p:sp>
        <p:nvSpPr>
          <p:cNvPr id="19" name="Rectangle 18"/>
          <p:cNvSpPr/>
          <p:nvPr/>
        </p:nvSpPr>
        <p:spPr>
          <a:xfrm>
            <a:off x="1371555" y="4572000"/>
            <a:ext cx="2743200" cy="914400"/>
          </a:xfrm>
          <a:prstGeom prst="rect">
            <a:avLst/>
          </a:prstGeom>
          <a:solidFill>
            <a:srgbClr val="FFFFFF">
              <a:lumMod val="50000"/>
            </a:srgbClr>
          </a:solidFill>
          <a:ln w="25400" cap="flat" cmpd="sng" algn="ctr">
            <a:solidFill>
              <a:srgbClr val="FFFFFF">
                <a:lumMod val="50000"/>
              </a:srgbClr>
            </a:solidFill>
            <a:prstDash val="solid"/>
          </a:ln>
          <a:effectLst/>
        </p:spPr>
        <p:txBody>
          <a:bodyPr rtlCol="0" anchor="ctr"/>
          <a:lstStyle/>
          <a:p>
            <a:pPr algn="ctr" fontAlgn="base">
              <a:spcBef>
                <a:spcPct val="0"/>
              </a:spcBef>
              <a:spcAft>
                <a:spcPct val="0"/>
              </a:spcAft>
              <a:defRPr/>
            </a:pPr>
            <a:r>
              <a:rPr lang="en-US" sz="2000" b="1" kern="0" dirty="0" smtClean="0">
                <a:solidFill>
                  <a:srgbClr val="FFFFFF"/>
                </a:solidFill>
                <a:latin typeface="R Frutiger Roman"/>
              </a:rPr>
              <a:t>Taking Credit</a:t>
            </a:r>
          </a:p>
        </p:txBody>
      </p:sp>
      <p:sp>
        <p:nvSpPr>
          <p:cNvPr id="20" name="Rectangle 19"/>
          <p:cNvSpPr/>
          <p:nvPr/>
        </p:nvSpPr>
        <p:spPr>
          <a:xfrm>
            <a:off x="5943555" y="4572000"/>
            <a:ext cx="2743200" cy="914400"/>
          </a:xfrm>
          <a:prstGeom prst="rect">
            <a:avLst/>
          </a:prstGeom>
          <a:solidFill>
            <a:srgbClr val="0064AD">
              <a:lumMod val="75000"/>
            </a:srgbClr>
          </a:solidFill>
          <a:ln w="25400" cap="flat" cmpd="sng" algn="ctr">
            <a:solidFill>
              <a:srgbClr val="0064AD">
                <a:lumMod val="75000"/>
              </a:srgbClr>
            </a:solidFill>
            <a:prstDash val="solid"/>
          </a:ln>
          <a:effectLst/>
        </p:spPr>
        <p:txBody>
          <a:bodyPr rtlCol="0" anchor="ctr"/>
          <a:lstStyle/>
          <a:p>
            <a:pPr algn="ctr" fontAlgn="base">
              <a:spcBef>
                <a:spcPct val="0"/>
              </a:spcBef>
              <a:spcAft>
                <a:spcPct val="0"/>
              </a:spcAft>
              <a:defRPr/>
            </a:pPr>
            <a:r>
              <a:rPr lang="en-US" sz="2000" b="1" kern="0" dirty="0" smtClean="0">
                <a:solidFill>
                  <a:srgbClr val="FFFFFF"/>
                </a:solidFill>
                <a:latin typeface="R Frutiger Roman"/>
              </a:rPr>
              <a:t>Sharing Credit</a:t>
            </a:r>
          </a:p>
        </p:txBody>
      </p:sp>
      <p:sp>
        <p:nvSpPr>
          <p:cNvPr id="21" name="Right Arrow 20"/>
          <p:cNvSpPr/>
          <p:nvPr/>
        </p:nvSpPr>
        <p:spPr>
          <a:xfrm>
            <a:off x="4419555" y="4800600"/>
            <a:ext cx="1219200" cy="381000"/>
          </a:xfrm>
          <a:prstGeom prst="rightArrow">
            <a:avLst/>
          </a:prstGeom>
          <a:solidFill>
            <a:srgbClr val="F26422"/>
          </a:solidFill>
          <a:ln w="25400" cap="flat" cmpd="sng" algn="ctr">
            <a:solidFill>
              <a:srgbClr val="F26422"/>
            </a:solidFill>
            <a:prstDash val="solid"/>
          </a:ln>
          <a:effectLst/>
        </p:spPr>
        <p:txBody>
          <a:bodyPr rtlCol="0" anchor="ctr"/>
          <a:lstStyle/>
          <a:p>
            <a:pPr algn="ctr" fontAlgn="base">
              <a:spcBef>
                <a:spcPct val="0"/>
              </a:spcBef>
              <a:spcAft>
                <a:spcPct val="0"/>
              </a:spcAft>
              <a:defRPr/>
            </a:pPr>
            <a:endParaRPr lang="en-US" sz="2000" b="1" kern="0" smtClean="0">
              <a:solidFill>
                <a:srgbClr val="FFFFFF"/>
              </a:solidFill>
              <a:latin typeface="R Frutiger Roman"/>
            </a:endParaRPr>
          </a:p>
        </p:txBody>
      </p:sp>
      <p:sp>
        <p:nvSpPr>
          <p:cNvPr id="22" name="Title 1"/>
          <p:cNvSpPr txBox="1">
            <a:spLocks/>
          </p:cNvSpPr>
          <p:nvPr/>
        </p:nvSpPr>
        <p:spPr>
          <a:xfrm>
            <a:off x="457200" y="226079"/>
            <a:ext cx="8229600" cy="977458"/>
          </a:xfrm>
          <a:prstGeom prst="rect">
            <a:avLst/>
          </a:prstGeom>
        </p:spPr>
        <p:txBody>
          <a:bodyPr anchor="ct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One thing to keep in mind is that working in collective impact requires a mindset shift</a:t>
            </a:r>
            <a:endParaRPr lang="en-US" dirty="0"/>
          </a:p>
        </p:txBody>
      </p:sp>
      <p:sp>
        <p:nvSpPr>
          <p:cNvPr id="12" name="TextBox 11"/>
          <p:cNvSpPr txBox="1"/>
          <p:nvPr>
            <p:custDataLst>
              <p:tags r:id="rId1"/>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3255839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75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7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75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457200" y="226079"/>
            <a:ext cx="8229600" cy="977458"/>
          </a:xfrm>
          <a:prstGeom prst="rect">
            <a:avLst/>
          </a:prstGeom>
        </p:spPr>
        <p:txBody>
          <a:bodyPr anchor="ct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Interested in learning more?</a:t>
            </a:r>
          </a:p>
          <a:p>
            <a:r>
              <a:rPr lang="en-US" dirty="0" smtClean="0"/>
              <a:t>The Collective Impact Forum contains additional resources</a:t>
            </a:r>
            <a:endParaRPr lang="en-US" dirty="0"/>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729" y="1544854"/>
            <a:ext cx="5110542" cy="3767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 Placeholder 3"/>
          <p:cNvSpPr txBox="1">
            <a:spLocks/>
          </p:cNvSpPr>
          <p:nvPr>
            <p:custDataLst>
              <p:tags r:id="rId1"/>
            </p:custDataLst>
          </p:nvPr>
        </p:nvSpPr>
        <p:spPr>
          <a:xfrm>
            <a:off x="1219401" y="5919537"/>
            <a:ext cx="6705199" cy="553459"/>
          </a:xfrm>
          <a:prstGeom prst="rect">
            <a:avLst/>
          </a:prstGeom>
          <a:solidFill>
            <a:schemeClr val="bg1">
              <a:lumMod val="95000"/>
            </a:schemeClr>
          </a:solidFill>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Font typeface="Arial" charset="0"/>
              <a:buNone/>
            </a:pPr>
            <a:r>
              <a:rPr lang="en-US" sz="1400" b="1" dirty="0" smtClean="0">
                <a:solidFill>
                  <a:prstClr val="black"/>
                </a:solidFill>
                <a:latin typeface="R Frutiger Roman"/>
              </a:rPr>
              <a:t>Collective Impact resources are also available on FSG’s </a:t>
            </a:r>
            <a:r>
              <a:rPr lang="en-US" sz="1400" b="1" dirty="0">
                <a:solidFill>
                  <a:prstClr val="black"/>
                </a:solidFill>
                <a:latin typeface="R Frutiger Roman"/>
              </a:rPr>
              <a:t>website</a:t>
            </a:r>
            <a:r>
              <a:rPr lang="en-US" sz="1400" dirty="0">
                <a:solidFill>
                  <a:prstClr val="black"/>
                </a:solidFill>
                <a:latin typeface="R Frutiger Roman"/>
              </a:rPr>
              <a:t>: </a:t>
            </a:r>
            <a:r>
              <a:rPr lang="en-US" sz="1400" dirty="0">
                <a:solidFill>
                  <a:prstClr val="black"/>
                </a:solidFill>
                <a:latin typeface="R Frutiger Roman"/>
                <a:hlinkClick r:id="rId6"/>
              </a:rPr>
              <a:t>http://</a:t>
            </a:r>
            <a:r>
              <a:rPr lang="en-US" sz="1400" dirty="0" smtClean="0">
                <a:solidFill>
                  <a:prstClr val="black"/>
                </a:solidFill>
                <a:latin typeface="R Frutiger Roman"/>
                <a:hlinkClick r:id="rId6"/>
              </a:rPr>
              <a:t>fsg.org/KnowledgeExchange/FSGApproach/CollectiveImpact.aspx</a:t>
            </a:r>
            <a:r>
              <a:rPr lang="en-US" sz="1400" dirty="0" smtClean="0">
                <a:solidFill>
                  <a:prstClr val="black"/>
                </a:solidFill>
                <a:latin typeface="R Frutiger Roman"/>
              </a:rPr>
              <a:t> </a:t>
            </a:r>
            <a:endParaRPr lang="en-US" sz="1400" dirty="0">
              <a:solidFill>
                <a:prstClr val="black"/>
              </a:solidFill>
              <a:latin typeface="R Frutiger Roman"/>
            </a:endParaRPr>
          </a:p>
        </p:txBody>
      </p:sp>
      <p:sp>
        <p:nvSpPr>
          <p:cNvPr id="24" name="Text Placeholder 3"/>
          <p:cNvSpPr txBox="1">
            <a:spLocks/>
          </p:cNvSpPr>
          <p:nvPr>
            <p:custDataLst>
              <p:tags r:id="rId2"/>
            </p:custDataLst>
          </p:nvPr>
        </p:nvSpPr>
        <p:spPr>
          <a:xfrm>
            <a:off x="365760" y="5312392"/>
            <a:ext cx="8412480" cy="477256"/>
          </a:xfrm>
          <a:prstGeom prst="rect">
            <a:avLst/>
          </a:prstGeom>
          <a:noFill/>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buFont typeface="Arial" charset="0"/>
              <a:buNone/>
            </a:pPr>
            <a:r>
              <a:rPr lang="en-US" sz="1800" b="1" dirty="0" smtClean="0">
                <a:solidFill>
                  <a:prstClr val="black"/>
                </a:solidFill>
                <a:latin typeface="R Frutiger Roman"/>
                <a:hlinkClick r:id="rId7"/>
              </a:rPr>
              <a:t>http://www.collectiveimpactforum.org</a:t>
            </a:r>
            <a:r>
              <a:rPr lang="en-US" sz="1800" b="1" dirty="0" smtClean="0">
                <a:solidFill>
                  <a:prstClr val="black"/>
                </a:solidFill>
                <a:latin typeface="R Frutiger Roman"/>
              </a:rPr>
              <a:t> </a:t>
            </a:r>
            <a:endParaRPr lang="en-US" sz="1800" b="1" dirty="0">
              <a:solidFill>
                <a:prstClr val="black"/>
              </a:solidFill>
              <a:latin typeface="R Frutiger Roman"/>
            </a:endParaRPr>
          </a:p>
        </p:txBody>
      </p:sp>
      <p:sp>
        <p:nvSpPr>
          <p:cNvPr id="6" name="TextBox 5"/>
          <p:cNvSpPr txBox="1"/>
          <p:nvPr>
            <p:custDataLst>
              <p:tags r:id="rId3"/>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2577253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C78AD332-C8F0-4718-BB03-EB3DC43A99DC}" type="slidenum">
              <a:rPr lang="en-US" smtClean="0">
                <a:solidFill>
                  <a:srgbClr val="000000">
                    <a:tint val="75000"/>
                  </a:srgbClr>
                </a:solidFill>
              </a:rPr>
              <a:pPr>
                <a:defRPr/>
              </a:pPr>
              <a:t>15</a:t>
            </a:fld>
            <a:endParaRPr lang="en-US">
              <a:solidFill>
                <a:srgbClr val="000000">
                  <a:tint val="75000"/>
                </a:srgbClr>
              </a:solidFill>
            </a:endParaRPr>
          </a:p>
        </p:txBody>
      </p:sp>
      <p:pic>
        <p:nvPicPr>
          <p:cNvPr id="5" name="Picture 3" descr="C:\Users\sstlouis\AppData\Local\Microsoft\Windows\Temporary Internet Files\Content.IE5\7N4K4DCH\Collaborate Logo2014_Tag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286000"/>
            <a:ext cx="4876800" cy="21707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07997" y="4876800"/>
            <a:ext cx="4502130" cy="1200329"/>
          </a:xfrm>
          <a:prstGeom prst="rect">
            <a:avLst/>
          </a:prstGeom>
        </p:spPr>
        <p:txBody>
          <a:bodyPr wrap="none">
            <a:spAutoFit/>
          </a:bodyPr>
          <a:lstStyle/>
          <a:p>
            <a:pPr algn="ctr"/>
            <a:r>
              <a:rPr lang="en-US" sz="2400" dirty="0" smtClean="0">
                <a:latin typeface="Calibri" panose="020F0502020204030204" pitchFamily="34" charset="0"/>
              </a:rPr>
              <a:t>Jennifer Aronson, Senior Director</a:t>
            </a:r>
            <a:br>
              <a:rPr lang="en-US" sz="2400" dirty="0" smtClean="0">
                <a:latin typeface="Calibri" panose="020F0502020204030204" pitchFamily="34" charset="0"/>
              </a:rPr>
            </a:br>
            <a:r>
              <a:rPr lang="en-US" sz="2400" dirty="0" smtClean="0">
                <a:latin typeface="Calibri" panose="020F0502020204030204" pitchFamily="34" charset="0"/>
              </a:rPr>
              <a:t>Program </a:t>
            </a:r>
            <a:r>
              <a:rPr lang="en-US" sz="2400" dirty="0">
                <a:latin typeface="Calibri" panose="020F0502020204030204" pitchFamily="34" charset="0"/>
              </a:rPr>
              <a:t>&amp; Nonprofit </a:t>
            </a:r>
            <a:r>
              <a:rPr lang="en-US" sz="2400" dirty="0" smtClean="0">
                <a:latin typeface="Calibri" panose="020F0502020204030204" pitchFamily="34" charset="0"/>
              </a:rPr>
              <a:t>Effectiveness</a:t>
            </a:r>
          </a:p>
          <a:p>
            <a:pPr algn="ctr"/>
            <a:r>
              <a:rPr lang="en-US" sz="2400" dirty="0" smtClean="0">
                <a:latin typeface="Calibri" panose="020F0502020204030204" pitchFamily="34" charset="0"/>
              </a:rPr>
              <a:t>The Boston Foundation</a:t>
            </a:r>
            <a:endParaRPr lang="en-US" sz="2400" dirty="0">
              <a:latin typeface="Calibri" panose="020F0502020204030204" pitchFamily="34" charset="0"/>
            </a:endParaRPr>
          </a:p>
        </p:txBody>
      </p:sp>
    </p:spTree>
    <p:extLst>
      <p:ext uri="{BB962C8B-B14F-4D97-AF65-F5344CB8AC3E}">
        <p14:creationId xmlns:p14="http://schemas.microsoft.com/office/powerpoint/2010/main" val="3330454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Boston Foundation</a:t>
            </a:r>
            <a:endParaRPr lang="en-US" dirty="0"/>
          </a:p>
        </p:txBody>
      </p:sp>
      <p:sp>
        <p:nvSpPr>
          <p:cNvPr id="4" name="Slide Number Placeholder 3"/>
          <p:cNvSpPr>
            <a:spLocks noGrp="1"/>
          </p:cNvSpPr>
          <p:nvPr>
            <p:ph type="sldNum" sz="quarter" idx="11"/>
          </p:nvPr>
        </p:nvSpPr>
        <p:spPr/>
        <p:txBody>
          <a:bodyPr/>
          <a:lstStyle/>
          <a:p>
            <a:pPr>
              <a:defRPr/>
            </a:pPr>
            <a:fld id="{C78AD332-C8F0-4718-BB03-EB3DC43A99DC}" type="slidenum">
              <a:rPr lang="en-US" smtClean="0">
                <a:solidFill>
                  <a:srgbClr val="000000">
                    <a:tint val="75000"/>
                  </a:srgbClr>
                </a:solidFill>
              </a:rPr>
              <a:pPr>
                <a:defRPr/>
              </a:pPr>
              <a:t>16</a:t>
            </a:fld>
            <a:endParaRPr lang="en-US">
              <a:solidFill>
                <a:srgbClr val="000000">
                  <a:tint val="75000"/>
                </a:srgbClr>
              </a:solidFill>
            </a:endParaRPr>
          </a:p>
        </p:txBody>
      </p:sp>
      <p:sp>
        <p:nvSpPr>
          <p:cNvPr id="5" name="Rectangle 3"/>
          <p:cNvSpPr txBox="1">
            <a:spLocks noGrp="1" noChangeArrowheads="1"/>
          </p:cNvSpPr>
          <p:nvPr>
            <p:ph idx="1"/>
          </p:nvPr>
        </p:nvSpPr>
        <p:spPr bwMode="auto">
          <a:xfrm>
            <a:off x="914400" y="1981201"/>
            <a:ext cx="7772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1600">
                <a:solidFill>
                  <a:schemeClr val="tx1"/>
                </a:solidFill>
                <a:latin typeface="+mn-lt"/>
                <a:ea typeface="+mn-ea"/>
                <a:cs typeface="+mn-cs"/>
              </a:defRPr>
            </a:lvl1pPr>
            <a:lvl2pPr marL="742950" indent="-285750" algn="l" rtl="0" fontAlgn="base">
              <a:spcBef>
                <a:spcPct val="20000"/>
              </a:spcBef>
              <a:spcAft>
                <a:spcPct val="0"/>
              </a:spcAft>
              <a:buChar char="–"/>
              <a:defRPr sz="1600">
                <a:solidFill>
                  <a:schemeClr val="tx1"/>
                </a:solidFill>
                <a:latin typeface="+mn-lt"/>
              </a:defRPr>
            </a:lvl2pPr>
            <a:lvl3pPr marL="1143000" indent="-228600" algn="l" rtl="0" fontAlgn="base">
              <a:spcBef>
                <a:spcPct val="2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spcBef>
                <a:spcPts val="0"/>
              </a:spcBef>
              <a:buFontTx/>
              <a:buNone/>
            </a:pPr>
            <a:r>
              <a:rPr lang="en-US" sz="1800" b="1" kern="0" dirty="0" smtClean="0">
                <a:solidFill>
                  <a:srgbClr val="000000"/>
                </a:solidFill>
                <a:latin typeface="Calibri" panose="020F0502020204030204" pitchFamily="34" charset="0"/>
              </a:rPr>
              <a:t>Mission: </a:t>
            </a:r>
          </a:p>
          <a:p>
            <a:pPr marL="0" indent="0">
              <a:spcBef>
                <a:spcPts val="0"/>
              </a:spcBef>
              <a:buFontTx/>
              <a:buNone/>
            </a:pPr>
            <a:r>
              <a:rPr lang="en-US" sz="1800" kern="0" dirty="0" smtClean="0">
                <a:solidFill>
                  <a:srgbClr val="000000"/>
                </a:solidFill>
                <a:latin typeface="Calibri" panose="020F0502020204030204" pitchFamily="34" charset="0"/>
              </a:rPr>
              <a:t>As Greater Boston’s community foundation, the Boston Foundation devotes its resources to building and sustaining a vital, prosperous city and region, where justice and opportunity are extended to everyone. </a:t>
            </a:r>
            <a:endParaRPr lang="en-US" sz="1800" dirty="0">
              <a:solidFill>
                <a:srgbClr val="000000"/>
              </a:solidFill>
              <a:latin typeface="Calibri" panose="020F0502020204030204" pitchFamily="34" charset="0"/>
            </a:endParaRPr>
          </a:p>
          <a:p>
            <a:pPr marL="0" indent="0">
              <a:spcBef>
                <a:spcPts val="0"/>
              </a:spcBef>
              <a:buFontTx/>
              <a:buNone/>
            </a:pPr>
            <a:endParaRPr lang="en-US" sz="1800" kern="0" dirty="0" smtClean="0">
              <a:solidFill>
                <a:srgbClr val="000000"/>
              </a:solidFill>
              <a:latin typeface="Calibri" panose="020F0502020204030204" pitchFamily="34" charset="0"/>
            </a:endParaRPr>
          </a:p>
          <a:p>
            <a:pPr marL="0" indent="0">
              <a:spcBef>
                <a:spcPts val="0"/>
              </a:spcBef>
              <a:buFontTx/>
              <a:buNone/>
            </a:pPr>
            <a:endParaRPr lang="en-US" sz="1800" dirty="0">
              <a:solidFill>
                <a:srgbClr val="000000"/>
              </a:solidFill>
              <a:latin typeface="Calibri" panose="020F0502020204030204" pitchFamily="34" charset="0"/>
            </a:endParaRPr>
          </a:p>
          <a:p>
            <a:pPr marL="0" indent="0">
              <a:spcBef>
                <a:spcPts val="0"/>
              </a:spcBef>
              <a:buFontTx/>
              <a:buNone/>
            </a:pPr>
            <a:endParaRPr lang="en-US" sz="1800" kern="0" dirty="0">
              <a:solidFill>
                <a:srgbClr val="000000"/>
              </a:solidFill>
              <a:latin typeface="Calibri" panose="020F0502020204030204" pitchFamily="34" charset="0"/>
            </a:endParaRPr>
          </a:p>
        </p:txBody>
      </p:sp>
      <p:sp>
        <p:nvSpPr>
          <p:cNvPr id="6" name="TextBox 5"/>
          <p:cNvSpPr txBox="1"/>
          <p:nvPr/>
        </p:nvSpPr>
        <p:spPr>
          <a:xfrm>
            <a:off x="974436" y="3276600"/>
            <a:ext cx="7483764" cy="5632311"/>
          </a:xfrm>
          <a:prstGeom prst="rect">
            <a:avLst/>
          </a:prstGeom>
          <a:noFill/>
        </p:spPr>
        <p:txBody>
          <a:bodyPr wrap="square" numCol="3" rtlCol="0">
            <a:spAutoFit/>
          </a:bodyPr>
          <a:lstStyle/>
          <a:p>
            <a:r>
              <a:rPr lang="en-US" b="1" dirty="0">
                <a:solidFill>
                  <a:srgbClr val="000000"/>
                </a:solidFill>
                <a:latin typeface="Calibri" panose="020F0502020204030204" pitchFamily="34" charset="0"/>
              </a:rPr>
              <a:t>Major Grantmaker:</a:t>
            </a:r>
          </a:p>
          <a:p>
            <a:endParaRPr lang="en-US" b="1" dirty="0">
              <a:solidFill>
                <a:srgbClr val="000000"/>
              </a:solidFill>
              <a:latin typeface="Calibri" panose="020F0502020204030204" pitchFamily="34" charset="0"/>
            </a:endParaRPr>
          </a:p>
          <a:p>
            <a:pPr marL="171450" indent="-171450">
              <a:buFont typeface="Arial" pitchFamily="34" charset="0"/>
              <a:buChar char="•"/>
            </a:pPr>
            <a:r>
              <a:rPr lang="en-US" sz="1600" dirty="0">
                <a:solidFill>
                  <a:srgbClr val="000000"/>
                </a:solidFill>
                <a:latin typeface="Calibri" panose="020F0502020204030204" pitchFamily="34" charset="0"/>
              </a:rPr>
              <a:t>Support nonprofit organizations doing good work in the city and region</a:t>
            </a:r>
          </a:p>
          <a:p>
            <a:pPr marL="171450" indent="-171450">
              <a:buFont typeface="Arial" pitchFamily="34" charset="0"/>
              <a:buChar char="•"/>
            </a:pPr>
            <a:endParaRPr lang="en-US" sz="1400" dirty="0">
              <a:solidFill>
                <a:srgbClr val="000000"/>
              </a:solidFill>
              <a:latin typeface="Calibri" panose="020F0502020204030204" pitchFamily="34" charset="0"/>
            </a:endParaRPr>
          </a:p>
          <a:p>
            <a:pPr marL="173736" indent="-173736">
              <a:buFont typeface="Arial" panose="020B0604020202020204" pitchFamily="34" charset="0"/>
              <a:buChar char="•"/>
            </a:pPr>
            <a:r>
              <a:rPr lang="en-US" sz="1600" dirty="0">
                <a:solidFill>
                  <a:srgbClr val="000000"/>
                </a:solidFill>
                <a:latin typeface="Calibri" panose="020F0502020204030204" pitchFamily="34" charset="0"/>
              </a:rPr>
              <a:t>Provide seed capital for promising innovations</a:t>
            </a: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Partner to Donors:</a:t>
            </a:r>
          </a:p>
          <a:p>
            <a:endParaRPr lang="en-US" b="1" dirty="0">
              <a:solidFill>
                <a:srgbClr val="000000"/>
              </a:solidFill>
              <a:latin typeface="Calibri" panose="020F0502020204030204" pitchFamily="34" charset="0"/>
            </a:endParaRPr>
          </a:p>
          <a:p>
            <a:pPr marL="171450" indent="-171450">
              <a:buFont typeface="Arial" pitchFamily="34" charset="0"/>
              <a:buChar char="•"/>
            </a:pPr>
            <a:r>
              <a:rPr lang="en-US" sz="1600" dirty="0">
                <a:solidFill>
                  <a:srgbClr val="000000"/>
                </a:solidFill>
                <a:latin typeface="Calibri" panose="020F0502020204030204" pitchFamily="34" charset="0"/>
              </a:rPr>
              <a:t>Invest and grow the region’s pool of philanthropic capital</a:t>
            </a:r>
          </a:p>
          <a:p>
            <a:pPr marL="171450" indent="-171450">
              <a:buFont typeface="Arial" pitchFamily="34" charset="0"/>
              <a:buChar char="•"/>
            </a:pPr>
            <a:endParaRPr lang="en-US" sz="1400" dirty="0">
              <a:solidFill>
                <a:srgbClr val="000000"/>
              </a:solidFill>
              <a:latin typeface="Calibri" panose="020F0502020204030204" pitchFamily="34" charset="0"/>
            </a:endParaRPr>
          </a:p>
          <a:p>
            <a:pPr marL="171450" indent="-171450">
              <a:buFont typeface="Arial" pitchFamily="34" charset="0"/>
              <a:buChar char="•"/>
            </a:pPr>
            <a:r>
              <a:rPr lang="en-US" sz="1600" dirty="0">
                <a:solidFill>
                  <a:srgbClr val="000000"/>
                </a:solidFill>
                <a:latin typeface="Calibri" panose="020F0502020204030204" pitchFamily="34" charset="0"/>
              </a:rPr>
              <a:t>Help local philanthropists with their giving through Donor Advised Funds or other assistance</a:t>
            </a: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pPr marL="171450" indent="-171450">
              <a:buFont typeface="Arial" pitchFamily="34" charset="0"/>
              <a:buChar char="•"/>
            </a:pP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Civic Leader /Convener:</a:t>
            </a:r>
          </a:p>
          <a:p>
            <a:endParaRPr lang="en-US" b="1" dirty="0">
              <a:solidFill>
                <a:srgbClr val="000000"/>
              </a:solidFill>
              <a:latin typeface="Calibri" panose="020F0502020204030204" pitchFamily="34" charset="0"/>
            </a:endParaRPr>
          </a:p>
          <a:p>
            <a:pPr marL="171450" indent="-171450">
              <a:buFont typeface="Arial" pitchFamily="34" charset="0"/>
              <a:buChar char="•"/>
            </a:pPr>
            <a:r>
              <a:rPr lang="en-US" sz="1600" dirty="0">
                <a:solidFill>
                  <a:srgbClr val="000000"/>
                </a:solidFill>
                <a:latin typeface="Calibri" panose="020F0502020204030204" pitchFamily="34" charset="0"/>
              </a:rPr>
              <a:t>Conduct research and share information about the region’s biggest challenges</a:t>
            </a:r>
          </a:p>
          <a:p>
            <a:pPr marL="171450" indent="-171450">
              <a:buFont typeface="Arial" pitchFamily="34" charset="0"/>
              <a:buChar char="•"/>
            </a:pPr>
            <a:endParaRPr lang="en-US" sz="1600" dirty="0">
              <a:solidFill>
                <a:srgbClr val="000000"/>
              </a:solidFill>
              <a:latin typeface="Calibri" panose="020F0502020204030204" pitchFamily="34" charset="0"/>
            </a:endParaRPr>
          </a:p>
          <a:p>
            <a:pPr marL="171450" indent="-171450">
              <a:buFont typeface="Arial" pitchFamily="34" charset="0"/>
              <a:buChar char="•"/>
            </a:pPr>
            <a:r>
              <a:rPr lang="en-US" sz="1600" dirty="0">
                <a:solidFill>
                  <a:srgbClr val="000000"/>
                </a:solidFill>
                <a:latin typeface="Calibri" panose="020F0502020204030204" pitchFamily="34" charset="0"/>
              </a:rPr>
              <a:t>Bring people together to discuss and advocate for system-wide changes to address these challenges</a:t>
            </a:r>
          </a:p>
          <a:p>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0309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7" end="17"/>
                                            </p:txEl>
                                          </p:spTgt>
                                        </p:tgtEl>
                                        <p:attrNameLst>
                                          <p:attrName>style.visibility</p:attrName>
                                        </p:attrNameLst>
                                      </p:cBhvr>
                                      <p:to>
                                        <p:strVal val="visible"/>
                                      </p:to>
                                    </p:set>
                                    <p:anim calcmode="lin" valueType="num">
                                      <p:cBhvr additive="base">
                                        <p:cTn id="21" dur="500" fill="hold"/>
                                        <p:tgtEl>
                                          <p:spTgt spid="6">
                                            <p:txEl>
                                              <p:pRg st="17" end="1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7" end="1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19" end="19"/>
                                            </p:txEl>
                                          </p:spTgt>
                                        </p:tgtEl>
                                        <p:attrNameLst>
                                          <p:attrName>style.visibility</p:attrName>
                                        </p:attrNameLst>
                                      </p:cBhvr>
                                      <p:to>
                                        <p:strVal val="visible"/>
                                      </p:to>
                                    </p:set>
                                    <p:anim calcmode="lin" valueType="num">
                                      <p:cBhvr additive="base">
                                        <p:cTn id="25" dur="500" fill="hold"/>
                                        <p:tgtEl>
                                          <p:spTgt spid="6">
                                            <p:txEl>
                                              <p:pRg st="19" end="1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9" end="1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21" end="21"/>
                                            </p:txEl>
                                          </p:spTgt>
                                        </p:tgtEl>
                                        <p:attrNameLst>
                                          <p:attrName>style.visibility</p:attrName>
                                        </p:attrNameLst>
                                      </p:cBhvr>
                                      <p:to>
                                        <p:strVal val="visible"/>
                                      </p:to>
                                    </p:set>
                                    <p:anim calcmode="lin" valueType="num">
                                      <p:cBhvr additive="base">
                                        <p:cTn id="29" dur="500" fill="hold"/>
                                        <p:tgtEl>
                                          <p:spTgt spid="6">
                                            <p:txEl>
                                              <p:pRg st="21" end="2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1" end="2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33" end="33"/>
                                            </p:txEl>
                                          </p:spTgt>
                                        </p:tgtEl>
                                        <p:attrNameLst>
                                          <p:attrName>style.visibility</p:attrName>
                                        </p:attrNameLst>
                                      </p:cBhvr>
                                      <p:to>
                                        <p:strVal val="visible"/>
                                      </p:to>
                                    </p:set>
                                    <p:anim calcmode="lin" valueType="num">
                                      <p:cBhvr additive="base">
                                        <p:cTn id="35" dur="500" fill="hold"/>
                                        <p:tgtEl>
                                          <p:spTgt spid="6">
                                            <p:txEl>
                                              <p:pRg st="33" end="3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3" end="3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35" end="35"/>
                                            </p:txEl>
                                          </p:spTgt>
                                        </p:tgtEl>
                                        <p:attrNameLst>
                                          <p:attrName>style.visibility</p:attrName>
                                        </p:attrNameLst>
                                      </p:cBhvr>
                                      <p:to>
                                        <p:strVal val="visible"/>
                                      </p:to>
                                    </p:set>
                                    <p:anim calcmode="lin" valueType="num">
                                      <p:cBhvr additive="base">
                                        <p:cTn id="39" dur="500" fill="hold"/>
                                        <p:tgtEl>
                                          <p:spTgt spid="6">
                                            <p:txEl>
                                              <p:pRg st="35" end="3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35" end="3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37" end="37"/>
                                            </p:txEl>
                                          </p:spTgt>
                                        </p:tgtEl>
                                        <p:attrNameLst>
                                          <p:attrName>style.visibility</p:attrName>
                                        </p:attrNameLst>
                                      </p:cBhvr>
                                      <p:to>
                                        <p:strVal val="visible"/>
                                      </p:to>
                                    </p:set>
                                    <p:anim calcmode="lin" valueType="num">
                                      <p:cBhvr additive="base">
                                        <p:cTn id="43" dur="500" fill="hold"/>
                                        <p:tgtEl>
                                          <p:spTgt spid="6">
                                            <p:txEl>
                                              <p:pRg st="37" end="3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7" end="3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95338" y="838200"/>
            <a:ext cx="8991600" cy="944563"/>
          </a:xfrm>
        </p:spPr>
        <p:txBody>
          <a:bodyPr/>
          <a:lstStyle/>
          <a:p>
            <a:r>
              <a:rPr lang="en-US" altLang="en-US" dirty="0" smtClean="0">
                <a:ea typeface="Calibri" pitchFamily="34" charset="0"/>
                <a:cs typeface="Calibri" pitchFamily="34" charset="0"/>
              </a:rPr>
              <a:t>Three Pillars of Nonprofit Effectiveness</a:t>
            </a:r>
          </a:p>
        </p:txBody>
      </p:sp>
      <p:sp>
        <p:nvSpPr>
          <p:cNvPr id="13" name="Slide Number Placeholder 12"/>
          <p:cNvSpPr>
            <a:spLocks noGrp="1"/>
          </p:cNvSpPr>
          <p:nvPr>
            <p:ph type="sldNum" sz="quarter" idx="11"/>
          </p:nvPr>
        </p:nvSpPr>
        <p:spPr/>
        <p:txBody>
          <a:bodyPr/>
          <a:lstStyle/>
          <a:p>
            <a:pPr>
              <a:defRPr/>
            </a:pPr>
            <a:fld id="{5CB01905-EDCA-4903-8B08-470BE0FCD9BC}" type="slidenum">
              <a:rPr lang="en-US">
                <a:solidFill>
                  <a:srgbClr val="000000">
                    <a:tint val="75000"/>
                  </a:srgbClr>
                </a:solidFill>
              </a:rPr>
              <a:pPr>
                <a:defRPr/>
              </a:pPr>
              <a:t>17</a:t>
            </a:fld>
            <a:endParaRPr lang="en-US" dirty="0">
              <a:solidFill>
                <a:srgbClr val="000000">
                  <a:tint val="75000"/>
                </a:srgbClr>
              </a:solidFill>
            </a:endParaRPr>
          </a:p>
        </p:txBody>
      </p:sp>
      <p:sp>
        <p:nvSpPr>
          <p:cNvPr id="18" name="Rectangle 3"/>
          <p:cNvSpPr txBox="1">
            <a:spLocks noChangeArrowheads="1"/>
          </p:cNvSpPr>
          <p:nvPr/>
        </p:nvSpPr>
        <p:spPr bwMode="auto">
          <a:xfrm>
            <a:off x="8382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Clr>
                <a:srgbClr val="09029E"/>
              </a:buClr>
              <a:buFont typeface="Wingdings" pitchFamily="2" charset="2"/>
              <a:buNone/>
              <a:defRPr/>
            </a:pPr>
            <a:r>
              <a:rPr lang="en-US" sz="2200" dirty="0" smtClean="0">
                <a:solidFill>
                  <a:srgbClr val="000000"/>
                </a:solidFill>
                <a:latin typeface="Calibri" pitchFamily="34" charset="0"/>
                <a:cs typeface="Calibri" pitchFamily="34" charset="0"/>
              </a:rPr>
              <a:t>The Boston Foundation’s </a:t>
            </a:r>
            <a:r>
              <a:rPr lang="en-US" sz="2200" dirty="0">
                <a:solidFill>
                  <a:srgbClr val="09029E"/>
                </a:solidFill>
                <a:latin typeface="Calibri" pitchFamily="34" charset="0"/>
                <a:cs typeface="Calibri" pitchFamily="34" charset="0"/>
              </a:rPr>
              <a:t>Nonprofit Effectiveness Group</a:t>
            </a:r>
            <a:r>
              <a:rPr lang="en-US" sz="2200" dirty="0">
                <a:solidFill>
                  <a:srgbClr val="000000"/>
                </a:solidFill>
                <a:latin typeface="Calibri" pitchFamily="34" charset="0"/>
                <a:cs typeface="Calibri" pitchFamily="34" charset="0"/>
              </a:rPr>
              <a:t> </a:t>
            </a:r>
            <a:r>
              <a:rPr lang="en-US" sz="2200" dirty="0" smtClean="0">
                <a:solidFill>
                  <a:srgbClr val="000000"/>
                </a:solidFill>
                <a:latin typeface="Calibri" pitchFamily="34" charset="0"/>
                <a:cs typeface="Calibri" pitchFamily="34" charset="0"/>
              </a:rPr>
              <a:t>believes that the nonprofit organization is a primary lever of impact for social change, and our work is designed to support and enhance this lever in three ways:</a:t>
            </a:r>
          </a:p>
          <a:p>
            <a:pPr marL="0" indent="0">
              <a:buClr>
                <a:srgbClr val="09029E"/>
              </a:buClr>
              <a:buFont typeface="Wingdings" pitchFamily="2" charset="2"/>
              <a:buNone/>
              <a:defRPr/>
            </a:pPr>
            <a:endParaRPr lang="en-US" sz="2200" dirty="0" smtClean="0">
              <a:solidFill>
                <a:srgbClr val="000000"/>
              </a:solidFill>
              <a:latin typeface="Calibri" pitchFamily="34" charset="0"/>
              <a:cs typeface="Calibri" pitchFamily="34" charset="0"/>
            </a:endParaRPr>
          </a:p>
          <a:p>
            <a:pPr marL="914400" indent="-457200">
              <a:buClr>
                <a:srgbClr val="09029E"/>
              </a:buClr>
              <a:buSzPct val="100000"/>
              <a:buFont typeface="+mj-lt"/>
              <a:buAutoNum type="arabicPeriod"/>
              <a:defRPr/>
            </a:pPr>
            <a:r>
              <a:rPr lang="en-US" sz="2200" dirty="0" smtClean="0">
                <a:solidFill>
                  <a:srgbClr val="09029E"/>
                </a:solidFill>
                <a:latin typeface="Calibri" pitchFamily="34" charset="0"/>
                <a:cs typeface="Calibri" pitchFamily="34" charset="0"/>
              </a:rPr>
              <a:t>Capacity Building</a:t>
            </a:r>
            <a:r>
              <a:rPr lang="en-US" sz="2200" dirty="0" smtClean="0">
                <a:solidFill>
                  <a:srgbClr val="000000"/>
                </a:solidFill>
                <a:latin typeface="Calibri" pitchFamily="34" charset="0"/>
                <a:cs typeface="Calibri" pitchFamily="34" charset="0"/>
              </a:rPr>
              <a:t>: We help nonprofits do what they do better by</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Strengthening Organizational Infrastructure</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Developing Leadership</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Connecting to Resources</a:t>
            </a:r>
            <a:endParaRPr lang="en-US" sz="22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8611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 calcmode="lin" valueType="num">
                                      <p:cBhvr additive="base">
                                        <p:cTn id="7"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anim calcmode="lin" valueType="num">
                                      <p:cBhvr additive="base">
                                        <p:cTn id="1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anim calcmode="lin" valueType="num">
                                      <p:cBhvr additive="base">
                                        <p:cTn id="19"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5" end="5"/>
                                            </p:txEl>
                                          </p:spTgt>
                                        </p:tgtEl>
                                        <p:attrNameLst>
                                          <p:attrName>style.visibility</p:attrName>
                                        </p:attrNameLst>
                                      </p:cBhvr>
                                      <p:to>
                                        <p:strVal val="visible"/>
                                      </p:to>
                                    </p:set>
                                    <p:anim calcmode="lin" valueType="num">
                                      <p:cBhvr additive="base">
                                        <p:cTn id="25"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838200"/>
            <a:ext cx="8991600" cy="944563"/>
          </a:xfrm>
        </p:spPr>
        <p:txBody>
          <a:bodyPr/>
          <a:lstStyle/>
          <a:p>
            <a:r>
              <a:rPr lang="en-US" altLang="en-US" dirty="0">
                <a:ea typeface="Calibri" pitchFamily="34" charset="0"/>
                <a:cs typeface="Calibri" pitchFamily="34" charset="0"/>
              </a:rPr>
              <a:t>Three Pillars of Nonprofit </a:t>
            </a:r>
            <a:r>
              <a:rPr lang="en-US" altLang="en-US" dirty="0" smtClean="0">
                <a:ea typeface="Calibri" pitchFamily="34" charset="0"/>
                <a:cs typeface="Calibri" pitchFamily="34" charset="0"/>
              </a:rPr>
              <a:t>Effectiveness Cont.</a:t>
            </a:r>
          </a:p>
        </p:txBody>
      </p:sp>
      <p:sp>
        <p:nvSpPr>
          <p:cNvPr id="13" name="Slide Number Placeholder 12"/>
          <p:cNvSpPr>
            <a:spLocks noGrp="1"/>
          </p:cNvSpPr>
          <p:nvPr>
            <p:ph type="sldNum" sz="quarter" idx="11"/>
          </p:nvPr>
        </p:nvSpPr>
        <p:spPr/>
        <p:txBody>
          <a:bodyPr/>
          <a:lstStyle/>
          <a:p>
            <a:pPr>
              <a:defRPr/>
            </a:pPr>
            <a:fld id="{5CB01905-EDCA-4903-8B08-470BE0FCD9BC}" type="slidenum">
              <a:rPr lang="en-US">
                <a:solidFill>
                  <a:srgbClr val="000000">
                    <a:tint val="75000"/>
                  </a:srgbClr>
                </a:solidFill>
              </a:rPr>
              <a:pPr>
                <a:defRPr/>
              </a:pPr>
              <a:t>18</a:t>
            </a:fld>
            <a:endParaRPr lang="en-US" dirty="0">
              <a:solidFill>
                <a:srgbClr val="000000">
                  <a:tint val="75000"/>
                </a:srgbClr>
              </a:solidFill>
            </a:endParaRPr>
          </a:p>
        </p:txBody>
      </p:sp>
      <p:sp>
        <p:nvSpPr>
          <p:cNvPr id="18" name="Rectangle 3"/>
          <p:cNvSpPr txBox="1">
            <a:spLocks noChangeArrowheads="1"/>
          </p:cNvSpPr>
          <p:nvPr/>
        </p:nvSpPr>
        <p:spPr bwMode="auto">
          <a:xfrm>
            <a:off x="8382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914400" indent="-457200">
              <a:buClr>
                <a:srgbClr val="09029E"/>
              </a:buClr>
              <a:buSzPct val="100000"/>
              <a:buFont typeface="+mj-lt"/>
              <a:buAutoNum type="arabicPeriod" startAt="2"/>
              <a:defRPr/>
            </a:pPr>
            <a:r>
              <a:rPr lang="en-US" sz="2200" dirty="0">
                <a:solidFill>
                  <a:srgbClr val="09029E"/>
                </a:solidFill>
                <a:latin typeface="Calibri" pitchFamily="34" charset="0"/>
                <a:cs typeface="Calibri" pitchFamily="34" charset="0"/>
              </a:rPr>
              <a:t>Collaboration</a:t>
            </a:r>
            <a:r>
              <a:rPr lang="en-US" sz="2200" dirty="0">
                <a:solidFill>
                  <a:srgbClr val="000000"/>
                </a:solidFill>
                <a:latin typeface="Calibri" pitchFamily="34" charset="0"/>
                <a:cs typeface="Calibri" pitchFamily="34" charset="0"/>
              </a:rPr>
              <a:t>: We facilitate collaboration across the nonprofit </a:t>
            </a:r>
            <a:r>
              <a:rPr lang="en-US" sz="2200" dirty="0" smtClean="0">
                <a:solidFill>
                  <a:srgbClr val="000000"/>
                </a:solidFill>
                <a:latin typeface="Calibri" pitchFamily="34" charset="0"/>
                <a:cs typeface="Calibri" pitchFamily="34" charset="0"/>
              </a:rPr>
              <a:t>community by</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Fostering Cross-Sector Collaboration</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Supporting Deep Strategic Collaborations and Mergers</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Building Capacity for Collective Advocacy and Action</a:t>
            </a:r>
          </a:p>
          <a:p>
            <a:pPr marL="1314450" lvl="1" indent="-457200">
              <a:buClr>
                <a:srgbClr val="09029E"/>
              </a:buClr>
              <a:buSzPct val="100000"/>
              <a:defRPr/>
            </a:pPr>
            <a:endParaRPr lang="en-US" sz="1000" dirty="0">
              <a:solidFill>
                <a:srgbClr val="000000"/>
              </a:solidFill>
              <a:latin typeface="Calibri" pitchFamily="34" charset="0"/>
              <a:cs typeface="Calibri" pitchFamily="34" charset="0"/>
            </a:endParaRPr>
          </a:p>
          <a:p>
            <a:pPr marL="914400" indent="-457200">
              <a:buClr>
                <a:srgbClr val="09029E"/>
              </a:buClr>
              <a:buSzPct val="100000"/>
              <a:buFont typeface="+mj-lt"/>
              <a:buAutoNum type="arabicPeriod" startAt="2"/>
              <a:defRPr/>
            </a:pPr>
            <a:r>
              <a:rPr lang="en-US" sz="2200" dirty="0" smtClean="0">
                <a:solidFill>
                  <a:srgbClr val="09029E"/>
                </a:solidFill>
                <a:latin typeface="Calibri" pitchFamily="34" charset="0"/>
                <a:cs typeface="Calibri" pitchFamily="34" charset="0"/>
              </a:rPr>
              <a:t>Transparency (</a:t>
            </a:r>
            <a:r>
              <a:rPr lang="en-US" sz="2200" dirty="0" err="1" smtClean="0">
                <a:solidFill>
                  <a:srgbClr val="09029E"/>
                </a:solidFill>
                <a:latin typeface="Calibri" pitchFamily="34" charset="0"/>
                <a:cs typeface="Calibri" pitchFamily="34" charset="0"/>
              </a:rPr>
              <a:t>www.GivingCommon.org</a:t>
            </a:r>
            <a:r>
              <a:rPr lang="en-US" sz="2200" dirty="0" smtClean="0">
                <a:solidFill>
                  <a:srgbClr val="09029E"/>
                </a:solidFill>
                <a:latin typeface="Calibri" pitchFamily="34" charset="0"/>
                <a:cs typeface="Calibri" pitchFamily="34" charset="0"/>
              </a:rPr>
              <a:t>)</a:t>
            </a:r>
            <a:r>
              <a:rPr lang="en-US" sz="2200" dirty="0" smtClean="0">
                <a:solidFill>
                  <a:srgbClr val="000000"/>
                </a:solidFill>
                <a:latin typeface="Calibri" pitchFamily="34" charset="0"/>
                <a:cs typeface="Calibri" pitchFamily="34" charset="0"/>
              </a:rPr>
              <a:t>: </a:t>
            </a:r>
            <a:r>
              <a:rPr lang="en-US" sz="2200" dirty="0">
                <a:solidFill>
                  <a:srgbClr val="000000"/>
                </a:solidFill>
                <a:latin typeface="Calibri" pitchFamily="34" charset="0"/>
                <a:cs typeface="Calibri" pitchFamily="34" charset="0"/>
              </a:rPr>
              <a:t>We make the nonprofit sector more open and </a:t>
            </a:r>
            <a:r>
              <a:rPr lang="en-US" sz="2200" dirty="0" smtClean="0">
                <a:solidFill>
                  <a:srgbClr val="000000"/>
                </a:solidFill>
                <a:latin typeface="Calibri" pitchFamily="34" charset="0"/>
                <a:cs typeface="Calibri" pitchFamily="34" charset="0"/>
              </a:rPr>
              <a:t>transparent with</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Access to Information</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Data-Driven Giving</a:t>
            </a:r>
          </a:p>
          <a:p>
            <a:pPr marL="1314450" lvl="1" indent="-457200">
              <a:buClr>
                <a:srgbClr val="09029E"/>
              </a:buClr>
              <a:buSzPct val="60000"/>
              <a:defRPr/>
            </a:pPr>
            <a:r>
              <a:rPr lang="en-US" sz="2200" dirty="0" smtClean="0">
                <a:solidFill>
                  <a:srgbClr val="000000"/>
                </a:solidFill>
                <a:latin typeface="Calibri" pitchFamily="34" charset="0"/>
                <a:cs typeface="Calibri" pitchFamily="34" charset="0"/>
              </a:rPr>
              <a:t>Using Data to Tell Nonprofit Stories</a:t>
            </a:r>
          </a:p>
          <a:p>
            <a:pPr marL="914400" indent="-457200">
              <a:buClr>
                <a:srgbClr val="09029E"/>
              </a:buClr>
              <a:buSzPct val="100000"/>
              <a:defRPr/>
            </a:pPr>
            <a:endParaRPr lang="en-US" sz="2200" dirty="0" smtClean="0">
              <a:solidFill>
                <a:srgbClr val="000000"/>
              </a:solidFill>
              <a:latin typeface="Calibri" pitchFamily="34" charset="0"/>
              <a:cs typeface="Calibri" pitchFamily="34" charset="0"/>
            </a:endParaRPr>
          </a:p>
          <a:p>
            <a:pPr marL="1314450" lvl="1" indent="-457200">
              <a:buClr>
                <a:srgbClr val="09029E"/>
              </a:buClr>
              <a:buSzPct val="100000"/>
              <a:defRPr/>
            </a:pPr>
            <a:endParaRPr lang="en-US" sz="1800" dirty="0" smtClean="0">
              <a:solidFill>
                <a:srgbClr val="000000"/>
              </a:solidFill>
              <a:latin typeface="Calibri" pitchFamily="34" charset="0"/>
              <a:cs typeface="Calibri" pitchFamily="34" charset="0"/>
            </a:endParaRPr>
          </a:p>
          <a:p>
            <a:pPr marL="1314450" lvl="1" indent="-457200">
              <a:buClr>
                <a:srgbClr val="09029E"/>
              </a:buClr>
              <a:buSzPct val="60000"/>
              <a:defRPr/>
            </a:pPr>
            <a:endParaRPr lang="en-US" sz="1800" dirty="0">
              <a:solidFill>
                <a:srgbClr val="000000"/>
              </a:solidFill>
              <a:latin typeface="Arial" charset="0"/>
            </a:endParaRPr>
          </a:p>
        </p:txBody>
      </p:sp>
    </p:spTree>
    <p:extLst>
      <p:ext uri="{BB962C8B-B14F-4D97-AF65-F5344CB8AC3E}">
        <p14:creationId xmlns:p14="http://schemas.microsoft.com/office/powerpoint/2010/main" val="347102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 calcmode="lin" valueType="num">
                                      <p:cBhvr additive="base">
                                        <p:cTn id="19"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 calcmode="lin" valueType="num">
                                      <p:cBhvr additive="base">
                                        <p:cTn id="25"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anim calcmode="lin" valueType="num">
                                      <p:cBhvr additive="base">
                                        <p:cTn id="31"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 calcmode="lin" valueType="num">
                                      <p:cBhvr additive="base">
                                        <p:cTn id="37"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xEl>
                                              <p:pRg st="7" end="7"/>
                                            </p:txEl>
                                          </p:spTgt>
                                        </p:tgtEl>
                                        <p:attrNameLst>
                                          <p:attrName>style.visibility</p:attrName>
                                        </p:attrNameLst>
                                      </p:cBhvr>
                                      <p:to>
                                        <p:strVal val="visible"/>
                                      </p:to>
                                    </p:set>
                                    <p:anim calcmode="lin" valueType="num">
                                      <p:cBhvr additive="base">
                                        <p:cTn id="43"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xEl>
                                              <p:pRg st="8" end="8"/>
                                            </p:txEl>
                                          </p:spTgt>
                                        </p:tgtEl>
                                        <p:attrNameLst>
                                          <p:attrName>style.visibility</p:attrName>
                                        </p:attrNameLst>
                                      </p:cBhvr>
                                      <p:to>
                                        <p:strVal val="visible"/>
                                      </p:to>
                                    </p:set>
                                    <p:anim calcmode="lin" valueType="num">
                                      <p:cBhvr additive="base">
                                        <p:cTn id="49"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a:t>
            </a:r>
            <a:endParaRPr lang="en-US" dirty="0"/>
          </a:p>
        </p:txBody>
      </p:sp>
      <p:sp>
        <p:nvSpPr>
          <p:cNvPr id="4" name="Slide Number Placeholder 3"/>
          <p:cNvSpPr>
            <a:spLocks noGrp="1"/>
          </p:cNvSpPr>
          <p:nvPr>
            <p:ph type="sldNum" sz="quarter" idx="11"/>
          </p:nvPr>
        </p:nvSpPr>
        <p:spPr/>
        <p:txBody>
          <a:bodyPr/>
          <a:lstStyle/>
          <a:p>
            <a:pPr>
              <a:defRPr/>
            </a:pPr>
            <a:fld id="{C78AD332-C8F0-4718-BB03-EB3DC43A99DC}" type="slidenum">
              <a:rPr lang="en-US" smtClean="0">
                <a:solidFill>
                  <a:srgbClr val="000000">
                    <a:tint val="75000"/>
                  </a:srgbClr>
                </a:solidFill>
              </a:rPr>
              <a:pPr>
                <a:defRPr/>
              </a:pPr>
              <a:t>19</a:t>
            </a:fld>
            <a:endParaRPr lang="en-US">
              <a:solidFill>
                <a:srgbClr val="000000">
                  <a:tint val="75000"/>
                </a:srgbClr>
              </a:solidFill>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038600"/>
            <a:ext cx="358694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40654" y="2650867"/>
            <a:ext cx="1585627" cy="369332"/>
          </a:xfrm>
          <a:prstGeom prst="rect">
            <a:avLst/>
          </a:prstGeom>
          <a:noFill/>
        </p:spPr>
        <p:txBody>
          <a:bodyPr wrap="none" rtlCol="0">
            <a:spAutoFit/>
          </a:bodyPr>
          <a:lstStyle/>
          <a:p>
            <a:r>
              <a:rPr lang="en-US" dirty="0">
                <a:solidFill>
                  <a:srgbClr val="000000"/>
                </a:solidFill>
              </a:rPr>
              <a:t>Collaboration </a:t>
            </a:r>
          </a:p>
        </p:txBody>
      </p:sp>
      <p:sp>
        <p:nvSpPr>
          <p:cNvPr id="6" name="TextBox 5"/>
          <p:cNvSpPr txBox="1"/>
          <p:nvPr/>
        </p:nvSpPr>
        <p:spPr>
          <a:xfrm>
            <a:off x="3661299" y="2650867"/>
            <a:ext cx="2057400" cy="369332"/>
          </a:xfrm>
          <a:prstGeom prst="rect">
            <a:avLst/>
          </a:prstGeom>
          <a:noFill/>
        </p:spPr>
        <p:txBody>
          <a:bodyPr wrap="square" rtlCol="0">
            <a:spAutoFit/>
          </a:bodyPr>
          <a:lstStyle/>
          <a:p>
            <a:r>
              <a:rPr lang="en-US" dirty="0">
                <a:solidFill>
                  <a:srgbClr val="000000"/>
                </a:solidFill>
              </a:rPr>
              <a:t>Community Voice</a:t>
            </a:r>
          </a:p>
        </p:txBody>
      </p:sp>
      <p:sp>
        <p:nvSpPr>
          <p:cNvPr id="7" name="TextBox 6"/>
          <p:cNvSpPr txBox="1"/>
          <p:nvPr/>
        </p:nvSpPr>
        <p:spPr>
          <a:xfrm>
            <a:off x="6553200" y="2631632"/>
            <a:ext cx="2036070" cy="369332"/>
          </a:xfrm>
          <a:prstGeom prst="rect">
            <a:avLst/>
          </a:prstGeom>
          <a:noFill/>
        </p:spPr>
        <p:txBody>
          <a:bodyPr wrap="none" rtlCol="0">
            <a:spAutoFit/>
          </a:bodyPr>
          <a:lstStyle/>
          <a:p>
            <a:r>
              <a:rPr lang="en-US" dirty="0">
                <a:solidFill>
                  <a:srgbClr val="000000"/>
                </a:solidFill>
              </a:rPr>
              <a:t>Power of the Prize</a:t>
            </a:r>
          </a:p>
        </p:txBody>
      </p:sp>
    </p:spTree>
    <p:extLst>
      <p:ext uri="{BB962C8B-B14F-4D97-AF65-F5344CB8AC3E}">
        <p14:creationId xmlns:p14="http://schemas.microsoft.com/office/powerpoint/2010/main" val="112623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4009" y="3962400"/>
            <a:ext cx="3174523" cy="1200329"/>
          </a:xfrm>
          <a:prstGeom prst="rect">
            <a:avLst/>
          </a:prstGeom>
        </p:spPr>
        <p:txBody>
          <a:bodyPr wrap="none">
            <a:spAutoFit/>
          </a:bodyPr>
          <a:lstStyle/>
          <a:p>
            <a:pPr algn="ctr"/>
            <a:r>
              <a:rPr lang="en-US" sz="2400" dirty="0"/>
              <a:t>Arani Kajenthira </a:t>
            </a:r>
            <a:r>
              <a:rPr lang="en-US" sz="2400" dirty="0" err="1" smtClean="0"/>
              <a:t>Grindle</a:t>
            </a:r>
            <a:endParaRPr lang="en-US" sz="2400" dirty="0" smtClean="0"/>
          </a:p>
          <a:p>
            <a:pPr algn="ctr"/>
            <a:r>
              <a:rPr lang="en-US" sz="2400" dirty="0" smtClean="0"/>
              <a:t>Senior Consultant</a:t>
            </a:r>
          </a:p>
          <a:p>
            <a:pPr algn="ctr"/>
            <a:r>
              <a:rPr lang="en-US" sz="2400" dirty="0" smtClean="0"/>
              <a:t>FSG</a:t>
            </a:r>
            <a:endParaRPr lang="en-US" sz="2400" dirty="0"/>
          </a:p>
        </p:txBody>
      </p:sp>
    </p:spTree>
    <p:extLst>
      <p:ext uri="{BB962C8B-B14F-4D97-AF65-F5344CB8AC3E}">
        <p14:creationId xmlns:p14="http://schemas.microsoft.com/office/powerpoint/2010/main" val="3948093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C78AD332-C8F0-4718-BB03-EB3DC43A99DC}" type="slidenum">
              <a:rPr lang="en-US" smtClean="0">
                <a:solidFill>
                  <a:srgbClr val="000000">
                    <a:tint val="75000"/>
                  </a:srgbClr>
                </a:solidFill>
              </a:rPr>
              <a:pPr>
                <a:defRPr/>
              </a:pPr>
              <a:t>20</a:t>
            </a:fld>
            <a:endParaRPr lang="en-US">
              <a:solidFill>
                <a:srgbClr val="000000">
                  <a:tint val="75000"/>
                </a:srgb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66787"/>
            <a:ext cx="9150580" cy="589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037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CD8F10E-C38B-48D7-A9A1-C61FB217B5E9}" type="slidenum">
              <a:rPr lang="en-US" smtClean="0">
                <a:solidFill>
                  <a:srgbClr val="000000">
                    <a:tint val="75000"/>
                  </a:srgbClr>
                </a:solidFill>
              </a:rPr>
              <a:pPr>
                <a:defRPr/>
              </a:pPr>
              <a:t>21</a:t>
            </a:fld>
            <a:endParaRPr lang="en-US">
              <a:solidFill>
                <a:srgbClr val="000000">
                  <a:tint val="75000"/>
                </a:srgb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76828"/>
            <a:ext cx="9132931" cy="589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530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CD8F10E-C38B-48D7-A9A1-C61FB217B5E9}" type="slidenum">
              <a:rPr lang="en-US" smtClean="0">
                <a:solidFill>
                  <a:srgbClr val="000000">
                    <a:tint val="75000"/>
                  </a:srgbClr>
                </a:solidFill>
              </a:rPr>
              <a:pPr>
                <a:defRPr/>
              </a:pPr>
              <a:t>22</a:t>
            </a:fld>
            <a:endParaRPr lang="en-US">
              <a:solidFill>
                <a:srgbClr val="000000">
                  <a:tint val="75000"/>
                </a:srgb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5" y="986819"/>
            <a:ext cx="9132931" cy="589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480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CD8F10E-C38B-48D7-A9A1-C61FB217B5E9}" type="slidenum">
              <a:rPr lang="en-US" smtClean="0">
                <a:solidFill>
                  <a:srgbClr val="000000">
                    <a:tint val="75000"/>
                  </a:srgbClr>
                </a:solidFill>
              </a:rPr>
              <a:pPr>
                <a:defRPr/>
              </a:pPr>
              <a:t>23</a:t>
            </a:fld>
            <a:endParaRPr lang="en-US">
              <a:solidFill>
                <a:srgbClr val="000000">
                  <a:tint val="75000"/>
                </a:srgb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4414"/>
            <a:ext cx="9125748" cy="589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778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CD8F10E-C38B-48D7-A9A1-C61FB217B5E9}" type="slidenum">
              <a:rPr lang="en-US" smtClean="0">
                <a:solidFill>
                  <a:srgbClr val="000000">
                    <a:tint val="75000"/>
                  </a:srgbClr>
                </a:solidFill>
              </a:rPr>
              <a:pPr>
                <a:defRPr/>
              </a:pPr>
              <a:t>24</a:t>
            </a:fld>
            <a:endParaRPr lang="en-US">
              <a:solidFill>
                <a:srgbClr val="000000">
                  <a:tint val="75000"/>
                </a:srgb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1053"/>
            <a:ext cx="9143999" cy="591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914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CD8F10E-C38B-48D7-A9A1-C61FB217B5E9}" type="slidenum">
              <a:rPr lang="en-US" smtClean="0">
                <a:solidFill>
                  <a:srgbClr val="000000">
                    <a:tint val="75000"/>
                  </a:srgbClr>
                </a:solidFill>
              </a:rPr>
              <a:pPr>
                <a:defRPr/>
              </a:pPr>
              <a:t>25</a:t>
            </a:fld>
            <a:endParaRPr lang="en-US">
              <a:solidFill>
                <a:srgbClr val="000000">
                  <a:tint val="75000"/>
                </a:srgb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 y="882650"/>
            <a:ext cx="9145945"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7351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Learned</a:t>
            </a:r>
            <a:endParaRPr lang="en-US" dirty="0"/>
          </a:p>
        </p:txBody>
      </p:sp>
      <p:sp>
        <p:nvSpPr>
          <p:cNvPr id="3" name="Content Placeholder 2"/>
          <p:cNvSpPr>
            <a:spLocks noGrp="1"/>
          </p:cNvSpPr>
          <p:nvPr>
            <p:ph idx="1"/>
          </p:nvPr>
        </p:nvSpPr>
        <p:spPr/>
        <p:txBody>
          <a:bodyPr/>
          <a:lstStyle/>
          <a:p>
            <a:r>
              <a:rPr lang="en-US" dirty="0" smtClean="0">
                <a:latin typeface="Calibri" panose="020F0502020204030204" pitchFamily="34" charset="0"/>
              </a:rPr>
              <a:t>Lessons on Process </a:t>
            </a:r>
          </a:p>
          <a:p>
            <a:r>
              <a:rPr lang="en-US" dirty="0" smtClean="0">
                <a:latin typeface="Calibri" panose="020F0502020204030204" pitchFamily="34" charset="0"/>
              </a:rPr>
              <a:t>3 Core Elements of Successful Collaborations:</a:t>
            </a:r>
          </a:p>
          <a:p>
            <a:pPr marL="971550" lvl="1" indent="-514350">
              <a:buSzPct val="100000"/>
              <a:buFont typeface="+mj-lt"/>
              <a:buAutoNum type="arabicPeriod"/>
            </a:pPr>
            <a:r>
              <a:rPr lang="en-US" dirty="0" smtClean="0">
                <a:latin typeface="Calibri" panose="020F0502020204030204" pitchFamily="34" charset="0"/>
              </a:rPr>
              <a:t>Mutual Trust</a:t>
            </a:r>
          </a:p>
          <a:p>
            <a:pPr marL="971550" lvl="1" indent="-514350">
              <a:buSzPct val="100000"/>
              <a:buFont typeface="+mj-lt"/>
              <a:buAutoNum type="arabicPeriod"/>
            </a:pPr>
            <a:r>
              <a:rPr lang="en-US" dirty="0" smtClean="0">
                <a:latin typeface="Calibri" panose="020F0502020204030204" pitchFamily="34" charset="0"/>
              </a:rPr>
              <a:t>Shared Commitment to Goals</a:t>
            </a:r>
          </a:p>
          <a:p>
            <a:pPr marL="971550" lvl="1" indent="-514350">
              <a:buSzPct val="100000"/>
              <a:buFont typeface="+mj-lt"/>
              <a:buAutoNum type="arabicPeriod"/>
            </a:pPr>
            <a:r>
              <a:rPr lang="en-US" dirty="0" smtClean="0">
                <a:latin typeface="Calibri" panose="020F0502020204030204" pitchFamily="34" charset="0"/>
              </a:rPr>
              <a:t>Inclusive Participation</a:t>
            </a:r>
          </a:p>
          <a:p>
            <a:pPr marL="971550" lvl="1" indent="-514350">
              <a:buFont typeface="+mj-lt"/>
              <a:buAutoNum type="arabicPeriod"/>
            </a:pPr>
            <a:endParaRPr lang="en-US" dirty="0">
              <a:latin typeface="Calibri" panose="020F0502020204030204" pitchFamily="34" charset="0"/>
            </a:endParaRPr>
          </a:p>
        </p:txBody>
      </p:sp>
      <p:sp>
        <p:nvSpPr>
          <p:cNvPr id="4" name="Slide Number Placeholder 3"/>
          <p:cNvSpPr>
            <a:spLocks noGrp="1"/>
          </p:cNvSpPr>
          <p:nvPr>
            <p:ph type="sldNum" sz="quarter" idx="11"/>
          </p:nvPr>
        </p:nvSpPr>
        <p:spPr/>
        <p:txBody>
          <a:bodyPr/>
          <a:lstStyle/>
          <a:p>
            <a:pPr>
              <a:defRPr/>
            </a:pPr>
            <a:fld id="{C78AD332-C8F0-4718-BB03-EB3DC43A99DC}" type="slidenum">
              <a:rPr lang="en-US" smtClean="0">
                <a:solidFill>
                  <a:srgbClr val="000000">
                    <a:tint val="75000"/>
                  </a:srgbClr>
                </a:solidFill>
              </a:rPr>
              <a:pPr>
                <a:defRPr/>
              </a:pPr>
              <a:t>26</a:t>
            </a:fld>
            <a:endParaRPr lang="en-US">
              <a:solidFill>
                <a:srgbClr val="000000">
                  <a:tint val="75000"/>
                </a:srgbClr>
              </a:solidFill>
            </a:endParaRPr>
          </a:p>
        </p:txBody>
      </p:sp>
    </p:spTree>
    <p:extLst>
      <p:ext uri="{BB962C8B-B14F-4D97-AF65-F5344CB8AC3E}">
        <p14:creationId xmlns:p14="http://schemas.microsoft.com/office/powerpoint/2010/main" val="42843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609600" y="2209800"/>
            <a:ext cx="7772400" cy="4114800"/>
          </a:xfrm>
        </p:spPr>
        <p:txBody>
          <a:bodyPr/>
          <a:lstStyle/>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www.CollaborateBoston.org</a:t>
            </a:r>
            <a:endParaRPr lang="en-US" dirty="0"/>
          </a:p>
        </p:txBody>
      </p:sp>
      <p:sp>
        <p:nvSpPr>
          <p:cNvPr id="4" name="Slide Number Placeholder 3"/>
          <p:cNvSpPr>
            <a:spLocks noGrp="1"/>
          </p:cNvSpPr>
          <p:nvPr>
            <p:ph type="sldNum" sz="quarter" idx="11"/>
          </p:nvPr>
        </p:nvSpPr>
        <p:spPr/>
        <p:txBody>
          <a:bodyPr/>
          <a:lstStyle/>
          <a:p>
            <a:pPr>
              <a:defRPr/>
            </a:pPr>
            <a:fld id="{C78AD332-C8F0-4718-BB03-EB3DC43A99DC}" type="slidenum">
              <a:rPr lang="en-US" smtClean="0">
                <a:solidFill>
                  <a:srgbClr val="000000">
                    <a:tint val="75000"/>
                  </a:srgbClr>
                </a:solidFill>
              </a:rPr>
              <a:pPr>
                <a:defRPr/>
              </a:pPr>
              <a:t>27</a:t>
            </a:fld>
            <a:endParaRPr lang="en-US">
              <a:solidFill>
                <a:srgbClr val="000000">
                  <a:tint val="75000"/>
                </a:srgb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58719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914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447800"/>
            <a:ext cx="7772400" cy="4648200"/>
          </a:xfrm>
        </p:spPr>
        <p:txBody>
          <a:bodyPr/>
          <a:lstStyle/>
          <a:p>
            <a:endParaRPr lang="en-US" dirty="0" smtClean="0"/>
          </a:p>
          <a:p>
            <a:endParaRPr lang="en-US" dirty="0"/>
          </a:p>
          <a:p>
            <a:endParaRPr lang="en-US" dirty="0" smtClean="0"/>
          </a:p>
          <a:p>
            <a:endParaRPr lang="en-US" dirty="0"/>
          </a:p>
        </p:txBody>
      </p:sp>
      <p:sp>
        <p:nvSpPr>
          <p:cNvPr id="11" name="Title 1"/>
          <p:cNvSpPr txBox="1">
            <a:spLocks/>
          </p:cNvSpPr>
          <p:nvPr/>
        </p:nvSpPr>
        <p:spPr>
          <a:xfrm>
            <a:off x="0" y="2"/>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solidFill>
                <a:prstClr val="white"/>
              </a:solidFill>
            </a:endParaRPr>
          </a:p>
        </p:txBody>
      </p:sp>
      <p:grpSp>
        <p:nvGrpSpPr>
          <p:cNvPr id="14" name="Group 13"/>
          <p:cNvGrpSpPr/>
          <p:nvPr/>
        </p:nvGrpSpPr>
        <p:grpSpPr>
          <a:xfrm>
            <a:off x="670927" y="1143001"/>
            <a:ext cx="7802141" cy="5556591"/>
            <a:chOff x="488049" y="1151139"/>
            <a:chExt cx="7802141" cy="5556591"/>
          </a:xfrm>
        </p:grpSpPr>
        <p:sp>
          <p:nvSpPr>
            <p:cNvPr id="7" name="Rectangle 6"/>
            <p:cNvSpPr/>
            <p:nvPr/>
          </p:nvSpPr>
          <p:spPr>
            <a:xfrm>
              <a:off x="488049" y="6061399"/>
              <a:ext cx="7802141" cy="646331"/>
            </a:xfrm>
            <a:prstGeom prst="rect">
              <a:avLst/>
            </a:prstGeom>
          </p:spPr>
          <p:txBody>
            <a:bodyPr wrap="square">
              <a:spAutoFit/>
            </a:bodyPr>
            <a:lstStyle/>
            <a:p>
              <a:pPr algn="ctr"/>
              <a:r>
                <a:rPr lang="en-US" b="1" dirty="0" err="1" smtClean="0">
                  <a:solidFill>
                    <a:prstClr val="black"/>
                  </a:solidFill>
                </a:rPr>
                <a:t>Ayeesha</a:t>
              </a:r>
              <a:r>
                <a:rPr lang="en-US" b="1" dirty="0" smtClean="0">
                  <a:solidFill>
                    <a:prstClr val="black"/>
                  </a:solidFill>
                </a:rPr>
                <a:t> Lane, Program Manager</a:t>
              </a:r>
            </a:p>
            <a:p>
              <a:pPr algn="ctr"/>
              <a:endParaRPr lang="en-US" dirty="0" smtClean="0">
                <a:solidFill>
                  <a:prstClr val="black"/>
                </a:solidFill>
              </a:endParaRPr>
            </a:p>
          </p:txBody>
        </p:sp>
        <p:sp>
          <p:nvSpPr>
            <p:cNvPr id="8" name="TextBox 7"/>
            <p:cNvSpPr txBox="1"/>
            <p:nvPr/>
          </p:nvSpPr>
          <p:spPr>
            <a:xfrm>
              <a:off x="2288908" y="4269448"/>
              <a:ext cx="4200420" cy="338554"/>
            </a:xfrm>
            <a:prstGeom prst="rect">
              <a:avLst/>
            </a:prstGeom>
            <a:noFill/>
          </p:spPr>
          <p:txBody>
            <a:bodyPr wrap="square" rtlCol="0">
              <a:spAutoFit/>
            </a:bodyPr>
            <a:lstStyle/>
            <a:p>
              <a:r>
                <a:rPr lang="en-US" sz="1600" dirty="0" smtClean="0">
                  <a:solidFill>
                    <a:prstClr val="black"/>
                  </a:solidFill>
                </a:rPr>
                <a:t>A grant </a:t>
              </a:r>
              <a:r>
                <a:rPr lang="en-US" sz="1600" dirty="0">
                  <a:solidFill>
                    <a:prstClr val="black"/>
                  </a:solidFill>
                </a:rPr>
                <a:t>program of </a:t>
              </a:r>
              <a:r>
                <a:rPr lang="en-US" sz="1600" b="1" dirty="0">
                  <a:solidFill>
                    <a:prstClr val="black"/>
                  </a:solidFill>
                </a:rPr>
                <a:t>Third Sector New </a:t>
              </a:r>
              <a:r>
                <a:rPr lang="en-US" sz="1600" b="1" dirty="0" smtClean="0">
                  <a:solidFill>
                    <a:prstClr val="black"/>
                  </a:solidFill>
                </a:rPr>
                <a:t>England</a:t>
              </a:r>
              <a:r>
                <a:rPr lang="en-US" sz="1600" dirty="0" smtClean="0">
                  <a:solidFill>
                    <a:prstClr val="black"/>
                  </a:solidFill>
                </a:rPr>
                <a:t> </a:t>
              </a:r>
              <a:endParaRPr lang="en-US" sz="1600" b="1" dirty="0">
                <a:solidFill>
                  <a:prstClr val="black"/>
                </a:solidFill>
                <a:latin typeface="Myriad Pro" pitchFamily="34" charset="0"/>
              </a:endParaRPr>
            </a:p>
          </p:txBody>
        </p:sp>
        <p:pic>
          <p:nvPicPr>
            <p:cNvPr id="9" name="Picture 3" descr="I:\Groups\Communications\Graphics\Logos\Full Color\TSNE 2011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152" y="4708118"/>
              <a:ext cx="1577933" cy="12607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320" y="1151139"/>
              <a:ext cx="5181600" cy="1769648"/>
            </a:xfrm>
            <a:prstGeom prst="rect">
              <a:avLst/>
            </a:prstGeom>
          </p:spPr>
        </p:pic>
        <p:sp>
          <p:nvSpPr>
            <p:cNvPr id="13" name="TextBox 12"/>
            <p:cNvSpPr txBox="1"/>
            <p:nvPr/>
          </p:nvSpPr>
          <p:spPr>
            <a:xfrm>
              <a:off x="807720" y="2913586"/>
              <a:ext cx="7162800" cy="1200329"/>
            </a:xfrm>
            <a:prstGeom prst="rect">
              <a:avLst/>
            </a:prstGeom>
            <a:noFill/>
          </p:spPr>
          <p:txBody>
            <a:bodyPr wrap="square" rtlCol="0">
              <a:spAutoFit/>
            </a:bodyPr>
            <a:lstStyle/>
            <a:p>
              <a:pPr algn="ctr"/>
              <a:r>
                <a:rPr lang="en-US" sz="2400" b="1" dirty="0" smtClean="0">
                  <a:solidFill>
                    <a:srgbClr val="302B65"/>
                  </a:solidFill>
                  <a:latin typeface="Myriad Pro Cond" pitchFamily="34" charset="0"/>
                </a:rPr>
                <a:t>Eradicating Poverty through </a:t>
              </a:r>
            </a:p>
            <a:p>
              <a:pPr algn="ctr"/>
              <a:r>
                <a:rPr lang="en-US" sz="2400" b="1" dirty="0" smtClean="0">
                  <a:solidFill>
                    <a:srgbClr val="302B65"/>
                  </a:solidFill>
                  <a:latin typeface="Myriad Pro Cond" pitchFamily="34" charset="0"/>
                </a:rPr>
                <a:t>Cross-Sector Community </a:t>
              </a:r>
            </a:p>
            <a:p>
              <a:pPr algn="ctr"/>
              <a:r>
                <a:rPr lang="en-US" sz="2400" b="1" dirty="0" smtClean="0">
                  <a:solidFill>
                    <a:srgbClr val="302B65"/>
                  </a:solidFill>
                  <a:latin typeface="Myriad Pro Cond" pitchFamily="34" charset="0"/>
                </a:rPr>
                <a:t>Collaborations</a:t>
              </a:r>
              <a:endParaRPr lang="en-US" sz="2400" b="1" dirty="0">
                <a:solidFill>
                  <a:srgbClr val="302B65"/>
                </a:solidFill>
                <a:latin typeface="Myriad Pro Cond" pitchFamily="34" charset="0"/>
              </a:endParaRPr>
            </a:p>
          </p:txBody>
        </p:sp>
      </p:grpSp>
    </p:spTree>
    <p:extLst>
      <p:ext uri="{BB962C8B-B14F-4D97-AF65-F5344CB8AC3E}">
        <p14:creationId xmlns:p14="http://schemas.microsoft.com/office/powerpoint/2010/main" val="2880874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495800"/>
          </a:xfrm>
        </p:spPr>
        <p:txBody>
          <a:bodyPr>
            <a:normAutofit/>
          </a:bodyPr>
          <a:lstStyle/>
          <a:p>
            <a:pPr marL="0" indent="0">
              <a:buNone/>
            </a:pPr>
            <a:r>
              <a:rPr lang="en-US" b="1" i="1" dirty="0" smtClean="0"/>
              <a:t>We support:  </a:t>
            </a:r>
          </a:p>
          <a:p>
            <a:r>
              <a:rPr lang="en-US" sz="2600" dirty="0" smtClean="0"/>
              <a:t>Groups in communities of color in Massachusetts and Rhode Island </a:t>
            </a:r>
            <a:endParaRPr lang="en-US" sz="2600" dirty="0"/>
          </a:p>
          <a:p>
            <a:r>
              <a:rPr lang="en-US" sz="2600" dirty="0"/>
              <a:t>D</a:t>
            </a:r>
            <a:r>
              <a:rPr lang="en-US" sz="2600" dirty="0" smtClean="0"/>
              <a:t>evelopment of inclusive communities through community led, cross sector networks examining the root causes of poverty in order change the systems that hold up poverty</a:t>
            </a:r>
          </a:p>
          <a:p>
            <a:r>
              <a:rPr lang="en-US" sz="2600" u="sng" dirty="0"/>
              <a:t>F</a:t>
            </a:r>
            <a:r>
              <a:rPr lang="en-US" sz="2600" u="sng" dirty="0" smtClean="0"/>
              <a:t>ocus in five areas</a:t>
            </a:r>
            <a:r>
              <a:rPr lang="en-US" sz="2600" dirty="0" smtClean="0"/>
              <a:t>: education, youth development, community and economic justice, healthcare and environmental justice.</a:t>
            </a:r>
            <a:endParaRPr lang="en-US" sz="2600" dirty="0"/>
          </a:p>
        </p:txBody>
      </p:sp>
      <p:sp>
        <p:nvSpPr>
          <p:cNvPr id="4" name="Title 1"/>
          <p:cNvSpPr txBox="1">
            <a:spLocks noGrp="1"/>
          </p:cNvSpPr>
          <p:nvPr>
            <p:ph type="title"/>
          </p:nvPr>
        </p:nvSpPr>
        <p:spPr>
          <a:xfrm>
            <a:off x="0" y="0"/>
            <a:ext cx="9144000" cy="1417638"/>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solidFill>
                <a:latin typeface="Myriad Pro" pitchFamily="34" charset="0"/>
                <a:cs typeface="Times New Roman" pitchFamily="18" charset="0"/>
              </a:rPr>
              <a:t>What is the Inclusion Initiative?</a:t>
            </a:r>
            <a:endParaRPr lang="en-US" sz="3200" dirty="0">
              <a:solidFill>
                <a:schemeClr val="bg1"/>
              </a:solidFill>
              <a:latin typeface="Myriad Pro" pitchFamily="34" charset="0"/>
              <a:cs typeface="Times New Roman" pitchFamily="18" charset="0"/>
            </a:endParaRPr>
          </a:p>
        </p:txBody>
      </p:sp>
    </p:spTree>
    <p:extLst>
      <p:ext uri="{BB962C8B-B14F-4D97-AF65-F5344CB8AC3E}">
        <p14:creationId xmlns:p14="http://schemas.microsoft.com/office/powerpoint/2010/main" val="4205029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2487219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8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142804411"/>
              </p:ext>
            </p:extLst>
          </p:nvPr>
        </p:nvGraphicFramePr>
        <p:xfrm>
          <a:off x="744458" y="3342458"/>
          <a:ext cx="7654995" cy="2911151"/>
        </p:xfrm>
        <a:graphic>
          <a:graphicData uri="http://schemas.openxmlformats.org/drawingml/2006/table">
            <a:tbl>
              <a:tblPr firstRow="1" bandRow="1">
                <a:tableStyleId>{5C22544A-7EE6-4342-B048-85BDC9FD1C3A}</a:tableStyleId>
              </a:tblPr>
              <a:tblGrid>
                <a:gridCol w="2551665"/>
                <a:gridCol w="2551665"/>
                <a:gridCol w="2551665"/>
              </a:tblGrid>
              <a:tr h="2911151">
                <a:tc>
                  <a:txBody>
                    <a:bodyPr/>
                    <a:lstStyle/>
                    <a:p>
                      <a:pPr algn="ctr"/>
                      <a:r>
                        <a:rPr lang="en-US" sz="1800" b="1" i="1" dirty="0" smtClean="0">
                          <a:solidFill>
                            <a:schemeClr val="tx1">
                              <a:lumMod val="65000"/>
                              <a:lumOff val="35000"/>
                            </a:schemeClr>
                          </a:solidFill>
                          <a:latin typeface="R Frutiger Roman"/>
                        </a:rPr>
                        <a:t>Sample consulting clients</a:t>
                      </a:r>
                      <a:endParaRPr lang="en-US" sz="1800" b="1" i="1" dirty="0">
                        <a:solidFill>
                          <a:schemeClr val="tx1">
                            <a:lumMod val="65000"/>
                            <a:lumOff val="35000"/>
                          </a:schemeClr>
                        </a:solidFill>
                        <a:latin typeface="R Frutiger Roman"/>
                      </a:endParaRPr>
                    </a:p>
                  </a:txBody>
                  <a:tcPr marR="18288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i="1" dirty="0" smtClean="0">
                          <a:solidFill>
                            <a:schemeClr val="tx1">
                              <a:lumMod val="65000"/>
                              <a:lumOff val="35000"/>
                            </a:schemeClr>
                          </a:solidFill>
                          <a:latin typeface="R Frutiger Roman"/>
                        </a:rPr>
                        <a:t>Sample</a:t>
                      </a:r>
                      <a:r>
                        <a:rPr lang="en-US" sz="1800" b="1" i="1" baseline="0" dirty="0" smtClean="0">
                          <a:solidFill>
                            <a:schemeClr val="tx1">
                              <a:lumMod val="65000"/>
                              <a:lumOff val="35000"/>
                            </a:schemeClr>
                          </a:solidFill>
                          <a:latin typeface="R Frutiger Roman"/>
                        </a:rPr>
                        <a:t> c</a:t>
                      </a:r>
                      <a:r>
                        <a:rPr lang="en-US" sz="1800" b="1" i="1" dirty="0" smtClean="0">
                          <a:solidFill>
                            <a:schemeClr val="tx1">
                              <a:lumMod val="65000"/>
                              <a:lumOff val="35000"/>
                            </a:schemeClr>
                          </a:solidFill>
                          <a:latin typeface="R Frutiger Roman"/>
                        </a:rPr>
                        <a:t>ontent</a:t>
                      </a:r>
                      <a:r>
                        <a:rPr lang="en-US" sz="1800" b="1" i="1" baseline="0" dirty="0" smtClean="0">
                          <a:solidFill>
                            <a:schemeClr val="tx1">
                              <a:lumMod val="65000"/>
                              <a:lumOff val="35000"/>
                            </a:schemeClr>
                          </a:solidFill>
                          <a:latin typeface="R Frutiger Roman"/>
                        </a:rPr>
                        <a:t> </a:t>
                      </a:r>
                    </a:p>
                    <a:p>
                      <a:pPr algn="ctr"/>
                      <a:r>
                        <a:rPr lang="en-US" sz="1800" b="1" i="1" baseline="0" dirty="0" smtClean="0">
                          <a:solidFill>
                            <a:schemeClr val="tx1">
                              <a:lumMod val="65000"/>
                              <a:lumOff val="35000"/>
                            </a:schemeClr>
                          </a:solidFill>
                          <a:latin typeface="R Frutiger Roman"/>
                        </a:rPr>
                        <a:t>partners</a:t>
                      </a:r>
                      <a:endParaRPr lang="en-US" sz="1800" b="1" i="1" dirty="0">
                        <a:solidFill>
                          <a:schemeClr val="tx1">
                            <a:lumMod val="65000"/>
                            <a:lumOff val="35000"/>
                          </a:schemeClr>
                        </a:solidFill>
                        <a:latin typeface="R Frutiger Roman"/>
                      </a:endParaRPr>
                    </a:p>
                  </a:txBody>
                  <a:tcPr marR="1828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i="1" dirty="0" smtClean="0">
                          <a:solidFill>
                            <a:schemeClr val="tx1">
                              <a:lumMod val="65000"/>
                              <a:lumOff val="35000"/>
                            </a:schemeClr>
                          </a:solidFill>
                          <a:latin typeface="R Frutiger Roman"/>
                        </a:rPr>
                        <a:t>Current </a:t>
                      </a:r>
                    </a:p>
                    <a:p>
                      <a:pPr algn="ctr"/>
                      <a:r>
                        <a:rPr lang="en-US" sz="1800" b="1" i="1" dirty="0" smtClean="0">
                          <a:solidFill>
                            <a:schemeClr val="tx1">
                              <a:lumMod val="65000"/>
                              <a:lumOff val="35000"/>
                            </a:schemeClr>
                          </a:solidFill>
                          <a:latin typeface="R Frutiger Roman"/>
                        </a:rPr>
                        <a:t>communities</a:t>
                      </a:r>
                      <a:endParaRPr lang="en-US" sz="1800" b="1" i="1" dirty="0">
                        <a:solidFill>
                          <a:schemeClr val="tx1">
                            <a:lumMod val="65000"/>
                            <a:lumOff val="35000"/>
                          </a:schemeClr>
                        </a:solidFill>
                        <a:latin typeface="R Frutiger Roman"/>
                      </a:endParaRPr>
                    </a:p>
                  </a:txBody>
                  <a:tcPr marR="18288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TextBox 2"/>
          <p:cNvSpPr txBox="1"/>
          <p:nvPr/>
        </p:nvSpPr>
        <p:spPr>
          <a:xfrm>
            <a:off x="518909" y="1447528"/>
            <a:ext cx="8106183" cy="707886"/>
          </a:xfrm>
          <a:prstGeom prst="rect">
            <a:avLst/>
          </a:prstGeom>
          <a:noFill/>
        </p:spPr>
        <p:txBody>
          <a:bodyPr wrap="square" rtlCol="0">
            <a:spAutoFit/>
          </a:bodyPr>
          <a:lstStyle/>
          <a:p>
            <a:pPr defTabSz="457200"/>
            <a:r>
              <a:rPr lang="en-US" sz="2000" dirty="0" smtClean="0">
                <a:solidFill>
                  <a:prstClr val="black">
                    <a:lumMod val="65000"/>
                    <a:lumOff val="35000"/>
                  </a:prstClr>
                </a:solidFill>
                <a:latin typeface="R Frutiger Roman"/>
              </a:rPr>
              <a:t>Founded by Michael Porter and Mark Kramer in 2000, we are a 150-person firm driving social change in three mutually-reinforcing ways:</a:t>
            </a:r>
          </a:p>
        </p:txBody>
      </p:sp>
      <p:pic>
        <p:nvPicPr>
          <p:cNvPr id="6" name="Picture 3" descr="cf_insights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3630" y="4811326"/>
            <a:ext cx="2023726" cy="5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gray">
          <a:xfrm>
            <a:off x="5852399" y="3258078"/>
            <a:ext cx="2330523" cy="676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R Frutiger Roman"/>
            </a:endParaRPr>
          </a:p>
        </p:txBody>
      </p:sp>
      <p:pic>
        <p:nvPicPr>
          <p:cNvPr id="9" name="Picture 2" descr="C:\Users\jennifer.splansky\Documents\1Project\Collective Impact\Communications\Logo\CIF-he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6075676" y="3299273"/>
            <a:ext cx="2099634" cy="594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6955" y="4084465"/>
            <a:ext cx="1957077" cy="57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0312" b="27511"/>
          <a:stretch/>
        </p:blipFill>
        <p:spPr bwMode="auto">
          <a:xfrm>
            <a:off x="1396396" y="3310688"/>
            <a:ext cx="1355242" cy="57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9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3622" y="4718038"/>
            <a:ext cx="1460791" cy="62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a:t>FSG is a mission-focused consulting firm that works </a:t>
            </a:r>
            <a:r>
              <a:rPr lang="en-US" dirty="0" smtClean="0"/>
              <a:t>across </a:t>
            </a:r>
            <a:r>
              <a:rPr lang="en-US" dirty="0"/>
              <a:t>sectors to drive social change</a:t>
            </a:r>
            <a:endParaRPr lang="en-US" dirty="0" smtClean="0"/>
          </a:p>
        </p:txBody>
      </p:sp>
      <p:pic>
        <p:nvPicPr>
          <p:cNvPr id="6656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24664" y="4000856"/>
            <a:ext cx="1498706" cy="59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descr="http://zengerfolkman.com/wp-content/uploads/2013/07/hbr-logo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79356" y="3310688"/>
            <a:ext cx="1540836" cy="597075"/>
          </a:xfrm>
          <a:prstGeom prst="rect">
            <a:avLst/>
          </a:prstGeom>
          <a:noFill/>
          <a:extLst>
            <a:ext uri="{909E8E84-426E-40DD-AFC4-6F175D3DCCD1}">
              <a14:hiddenFill xmlns:a14="http://schemas.microsoft.com/office/drawing/2010/main">
                <a:solidFill>
                  <a:srgbClr val="FFFFFF"/>
                </a:solidFill>
              </a14:hiddenFill>
            </a:ext>
          </a:extLst>
        </p:spPr>
      </p:pic>
      <p:pic>
        <p:nvPicPr>
          <p:cNvPr id="6656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10287" y="4074316"/>
            <a:ext cx="1278975" cy="64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AutoShape 10" descr="data:image/png;base64,iVBORw0KGgoAAAANSUhEUgAAAQUAAADBCAMAAADxRlW1AAAA81BMVEX///90hov/lyhvgoeqtLhrf4T4+fn7/Pzp6+xugYf/lSBxg4lqfoPs7u97jJF1h4zX3N3e4uOWo6eDk5e8xMbz9PWPnaH/kxizvL+kr7KcqKuKmZ3N09X/kADR19jJz9G3wML/+/b/9Or/3b3/pEn/z6H/7+D/58//7dr/oDv/5cr/0qb/tXD/unf/pkv/iwD/q1fbkkX/2bf/r2VphZD/x5D/wIXJkFLqlDubinX/w4qujGbzlTT/nTLq3tD1uITo0716hIGMiHnOkFOqkHLanFnBjlnvrGfBt6nWo3LbkkyJjoixsKfLjU/ikz7/tmi+kGemk2hhAAAV7klEQVR4nO1daYPiuJlWYWMbfOD7xjZQ99U1dXR6Ok2yPZnJbmY3mfz/X7N6JdnYYBtcVIfqxs+H7irKCOnRe0qvBEI93hXmh+7Ae8B8dugevAdcHLoD7wGz60P34D3g4vLQPXgPODt0B94DLh4P3YP3gLPeT2Lc9X4SocebQ/fgPeD2/NA9eAe4fDh0D94DPvcKgTHoFQLbxqfeQyD01AeO2DZOe1FA6OPVoXvwDjAb9B4C28ZBn1Qj9NCHTNg2fugVAtvGD31Sjc6vng7dhXeAx2mvEAhd9R4CoYtp7yGwbZz2OQQ6X477pBrdTPukGttGr1cIdD2e9gqBPnp9Uo3m414hEDrzBn3VwuzU6z0EWoy9l0P34fC47T0Eto3T8f2h+3B4nHm9h0Dz+3HvIdDC6xUCoYfeQ+Cc2ht4vYc488YPRx8yza/6HAJs42Dce4iH8bhPqi8Gg95DoBfsIY5eIWaDQe8h0ON04H0+dCcOjqfxYHr0G3PYNg6Wh+7EwXHn9R4CzaZYFo7+mNQjjhtPj91DzB7GvYdAF95gMD36kOkWK8TVsSvEfNnnEAjdYIUYH7uHmN2PB31SfYGDBe/u0L04NG7Hgz6pPr/CVuH+O6v5FQVBfJtmBPrTGbaNrwuZhLfpSic4UuyblkZgmX4sOa9qRlB1O4hYMy6fGldYIabdPIRqpHzelSjMdFV4VVc6Q4yDaDTkZPmEQObwLxYfV6bC4QnitnaMzNSUVTMyN/wZkzDwOnTFSUNrWO4KN5yYvvGqYXWBaITDYf6pK+AhDAN99ZjEARS+sR3VtjADa638hEkY/2bsKNpiYiojbr0nJ/JI0Wx1z2G2w3BPNj+XgZPDggeJvtLEgmNbGxScnPyC48bB4FfZ1BveVkHsco1dGVr8t1MMyVQ2+17mQQkl9mQrC+lkWNPO899BIb58lWUl3CrUhrulKxP721hL0Z5UyMdaOBpxVe3gtIx8eBsLqiuvNQPAdoGIwj+f4Y0ndutciv5aV7BxgjYqXXGlb0CCYHKlng+VkyjgfZ8P3IkyLH2+EjrtLCTaqh1upHBWyPtZ5gfRryAK459pU0O3xe2oplLqiqJoJulKaI1wV0ozkr45CYZVtM+BSyh1Ukj4ko7KE6ONBb9gTB5qoV2aL4gbB8vVGBq1wpBXXTkxfb0k+lIaaKNiShT+jbXCKGaQ40x9Y54EIyjMtazpjSyI/rCYwzVLPiei8JtcbqYWySQfJifzmw5FTVeWlwteP+Ia6CeFS+Yb1E3lV247URtYCHNRHrrr4vrZAxauHb+Yy2EtDXExHVrWYDwSN+d6GL6hNEgW6xnntlhvKco7OEkntSz4XK412ePaetLsFMvC+ArnEMaqmRoa9EIZzOagQLRz0W101t0hWEWbrdSKfmG1almw2RRxloEu/qj+7ZGIwi1phh/lZG2onqTJTN7aTZ+Ud3mU7TLCHSCGHOtUsu3ReFL2Vmss6JN8FkVYa65mTQ9gFvIcIs0b2PAUTCiBx3YIAaNB2SkG246U0S/v0F7SzILARjAMiDqfVU6GncNezGCZJ9UJE6qhX20+o9IkNzuQAmJAJUq2XpfqrUFlcjzZKUsx5CYW2OSMmN2eeeUTox9BIbyPxe9J3kSFeZ0JpbZTnsA+kAt3eXhrY2wKWxPEFdJRPQt6LuS5Yb/1xov8j/NTkk4uVo8zGyK7ZUsU0a7UWc0a5HEe9wZJpsGmcGdjyw9rWaD6UJrGi/G42I8ktnEwXvmNx0s2k0rJCqbsJXvHnjg58fu7S0qo7O6cpImWXMNCQrnhVgZ29oRpYHUKRBSohwAsHi6RQCdejooPZoaFM3fue8zEeKtV3waju6WNa1hgfqYygjPYhiIVrpfENuYKcfm0BHJ0ytuo0MRY6WCf6KfmU7h75+tBBbNbKBpuhixMryblwHMGOzADcAvENo5PiYc4v53SHxBPhxDlz9NclFtzG62QmHbuaRmESVf+MXRlgwUaCK2ReQc0PMyh1BVYgH2I2ctVTgKSqEwpzJIYGm200zoSE8EuzNWASqG8uyoCRFNeY0GkI1CqOcg1cQwP6IYoxHSBZjcDr3RmLKSTz4xhNtqwuNvBPJO2n32kbnJXL5mDGfNVj2lnVsJNMSMBo3dHbCP2EItTb1yu8aPhgWzSITBr2S0UFOm7lL1WXBzaiNYx/FInayzYZDyjdRd3Rh0kJeHhyRsPpuVrPfNPJzogKK+aVZrAcbs611oYNCvqnJ/S7hcsMFu9YV3mgzLGlegRQO0jzbCpq+28YkDt437xI/3ojTncCjYDOQsCNQubET1xDius70vFw9VEZpSRrqtojkZ1cZ9kglmkzmkZ9RIFC45S47Zn8/Pzs3FFGO7O55UL4en76ERSay93VXAWqGj7GAYaLcidNzkkagdyFgwYzeRrgAd+sXg8e/l4d/v08HB6dbWsiMLg6ur0/uHp9u7z2c3i4nw2mxFZeLZQ4Xeszl1hKzv7RAzM5XV+n6M9Pz/LX//v/OJ68fh489d//v7Tvz59GXhTDA9jTDHYAHkZnoAnx8tP//rp97/9/d+LxfXF/349wW3uHsjnoIZ5ryA6onZ5t4dncyzjbLJ/x4P+slwuYVww6M3x7gygBb9/ufzy5dNPv30+e1xcnmPNmc92qwGLR6+yJ2VYRCGsHVnADNx8vnu6X3pTNtt02vegYEUF42P6ATD1lvd/fDxbXG5nIql30t1ZiLY/uAbR/PrLz7/++R/YAjw93GP1H48blaBNCJhyeIPl1SfQjn/+4+zmcXFx2eFLNfT9A4ZOslCCgDMfWX4G6zjDivI/QMm///Tff9wTe0gHt6En4+J18ofl1cPT3ceXm8frS6wCf8F24UR+7r7BoO8vC53sQgk06is8ZTaSMSfPJA6fzS+xxbzBtuP2oUoCGTSe69rJVsnic/f4jeX5e9kF97U+wqrEC2lt8DU/rbDgtV5cp5IlFtns7CPS/X0EzepeES9U9yNYCFrNb+FYfUUWWi8gcciEvCIGfG3gVwKLhDs3YVRjR4n+WsnPz5frltJrrWiiMeCk84TQrLjbAska6kV5O+zqWoBAQ1CrJM6XV2NsDqlOjK9oVnlb2xYDy6y6joYtX3aPOUugC2XdbZK5llOyFHk1hGtwFHeXH6k3OL8jWVXrMfu0Tqu2Qx3VpDBd27Cok+iojSyHXK0vsNXLwlBjErz7BZotmQzMbsmuTNsJc6pVnWMXlpbut2lLJ1XpaGGT9RW3tLoC/TiYLsEjLOhS2zUsO3lsy7oRpMnq+u3OA9hzLd5mi17d3hWss0B9xolCZepxOngh/oCUr9BTUnNYffPavksoeE0QKFGpHO1X8qayda5OM+Dk1Q4rOWQbKhn8fPPhD7oZw/blqB5cYp8xbrvgNGYmtpONsje3QV4DKlGjTpErv7kfQW0bMdUvD7lHXHjUNtLfzgfj1gMiDmVS6RIFCqwjHVePN8A2X0cdPA2TwgoLKrOXPrq5KYIj4hnGRTnHYmPdsYp8l6aDdLM9367WfQP55mCH5ct8a6pimZl8jP5SChCJmywdh8DG0muxj9TpMbXaCWw+1qsgXgFG55YKmhLi2j1rNoRyIkA8ROWOgZvS/URwXkCoFvznTO5spFz6ht3KHVrh5FvQOzalanIdC3lNRWlePm7GCC/Te0aKaLoUJWFmW3Y775/nE5jt9ngr8j333RIZodi3X2NBzUuS8j4xD1FNoT5PqbMUw6EMGGblv2Zsz2s3k5/mlS9vUu2Xl4SYO7QmFkZhnQWU5nu4TLcuqraR4YmeoGPCX0k9is2q3XZfjbyYbF8HwT47n8W22mT2aFFvucnCakOfjoF6iPWjYrOHC6j1y5tZS57ynXgl2DojCfu0NzCNFHre/W1l5mpUkoQNFgoLw/FAZ8OawuwFOTlfw41A0c67Ym6ZEZtJghy9WfVr8dmTVulK84rTIa/VsICMvI54GBno2mtYX5rpFisQG9a4Zz7XK6stNVAD9pi816bUGvwiBDAbE3xpFSdkDXXQRfmuPAr+SnKIzeUlJ8i5GoV1viD/FJkLmwboFCc53pSEkqJyJ0EtDypfHNxQ+Maa+LSoeP/6aVAXKjp+UXw/qg8ShcL0cBpf673TKC82lPdaaKuBX5QxcoplGxWtFKU4UgqLAM6t8XxErhQyOS83+C+x2oxZaqZxaadUSqhEqVThStUDrjiOxFlvflwmXh2IkUeTKMxSQ3IcVdJt3tVKfzsBi9Z8SoSdNnn+E7DwSXODVJfUmmY4vzk08uXSc7gJOzGgCSP1TWt1ggRHON/gKJ0RlbwgHF1UCIaj8nmlEV1VazkxJARkrr6AVfjzMxxBrGlmy2kfvXTqCM9J0ZVyE/LQ/ybnx4S1M1ubkE94qiqtZ+hSayT/DPrw5WtTM+EWP7gyoU3gojc2CSsYodLCA9bS3HC2nyR0+BGcGhz/raGZVieYdyVq6Yo85NoP4e0Jo3w6q4LRpHQKcsupUuSAQgx+qWmJ48Id1wiNcFLfFY6LvikHAMmOZLl6dBEbCVnzpfJZti0skJLfT88VWwCnInEzux4wBp/iW3L1FKXMYWLCzdNt3wIqnLjnlCGBMtRcPl1zSdtYeIErBh6TLLRkhbajKJMosDvvIEkpdi3DvIkTOHX/H7yBQATnFqdpDE5qU/y2sADlnqTsWXSctmZ2guCoRgJt6JLzn7+EoQ1bWIBr+47ggq4tLIBCHMH3ImxhYdvWww+CdhbAQ5TPSP2oaGcBDsmcfmc38bwGdLW4YZt99jQ+jrvaaAVwwxL4OezLHoEosIqehhoYUIjWspUfBXRztuGIzSn2EEdgG/OVKaU2IL4cHMu1fbROUqmNiW+89tKdHwasrqm2ZhY8xHItbvz20f8h8gu64l6/2z/36MnJFZLA9CEnzXh2+ZhK/jPIv44tGnABDzYxZPFIoI/Q5DnBL0m+gHye5w0k8TxZV9DDfKUDv8Kn5H+T3Kgl+nz2ba/1KsNfK2krA3uIyoV1YuDqkg3LS5ptW2SkGdlP0odAjRQ5asK7iYFEFwbgk0ZFi7gf3kYGfouo2XEsId2KA1dE0iTRA7rCoFtJjAmxo1TS3QDOyKb+269LN0Cg9YH19aZYIQbl31NyIl7CfcP9iyHaFCNChj6B+h8VNkdTKChSNRuaJpFYYpGKPz91tAQ4IYPWsey5BnmYKYBONrdVsjUjmil+t4P419SF2/R2vk6VcuxAbu0O4eVybVtudbcIZsGHMaa8DkWaehhrTokFPcINpi7ZOY+MALywH5CVTlFLk0QFFpxIwkMtrhHSLT3BjdKwRYpEoCt8zRZ2ppALxjbviWmG2HYs/NFj5+xzQGWzkGVYoy3ThD1YwZUQHgxMZGqpKxZSMA6RAXv5hosMYMOnBlichEFgIF0LIxiwk1kZbVvXeMwWG7egCfhBd/tudw3ysqwORW7s5oH6grCH8drttrCBIdi24iDLJlVYiZYkYUDF2Y6MgoUgMUw8dthqCcMkgQs5/MyHHaxcI9yApW8CtS9MI3gmCxaWBb/7uR+CvJ5iZ50QtJZ6sNl0/f5zm/Q0wVNrSTa8JwqxBmJVJkOwtShnAStMeKKjIMUWET8RYq3Bsu76wAIhXA/J6FNMq0mnn2gWkmhdU2iDXQheV84gsdXdneti2CVl9RulWCFOq68IbigJNlhSLBUuDBE+iOfZRPpWzsKJgxIODBUKMngfZgXPsqrF2C4khuHAG3T8dOaqOtuqpiwg3kocycRWWNAcZ+sdRw2j6lDQg1bVRPW1R7fjzSpf240C6DWvIicUbMKeGiCJCnKKWdDxj6ovIseAi1IR9YNxitIECgYcFIQhjgfgDXYKapSXF+BnCfQwIjemibyDjNcVhgt5fdBOssQqnhsOs55f1VV8i2+8h1LT3P6L0/ndQ7tUzOU3jFVr0wo8Tr/fm7/zggFu6y5wfgtk0+FD7CG+228PWt1mt+XQTHELZMMxpdm4/YjY+4ZaVKdZLfvhYnGPJ9fgVh+91hMQ7x1GfleffNJYY2KYRcFR00mOO6+mnOs7grG6ZnRSm5waQXHxbCMJ87rKf910XRzQZa4LmRD+N8Z80vpnwY4sV3JcE8e94C1TkgjhHNrHf88/xAgtKwPXGZg0VDZMK8powG/DfyKdNztGTgBu2TXphdPkplAb/xbhUAyGlLoW8acGaUblBexZreq1nuXbb7XAqAqEk5iToq5MbkzaFtOab2dOTRUSSjNVJVgoUCUHxS5+Ccc4Lq86CY4DdMtQcY6FDKh6kyxHdGMpv5o+tRJV9eEPVpJEWBNjHCKpPAmUBXKiRDRJxSBEWBM8OElNJ2DdVHIdmSOFviogHGWJfGg4hsnDRSLwFwm3aZtqUp3ScnGvrFhBSi+mFyTdDjSlRFFzqH3r1djGlGYodH5o+hfT4JvPAxQVslPMAoJR+jxO14o1AodGiVmQJ+YCK6yCf+wIYkcxtALGAl38cslc8yaN60imjVuJaYYRxTgAhTYkV0DBplSLWfkiT447mUw0TZtM5PJN5W2VufOraY1tjCPbxh8WBjaWX9+0bQklFryEc8CcBcgjgYXYxa+qeHZ5m5U62DQSFHEeZhkC7nW6SvsczQEdEU2Dx4lkwUJMgmBVE6iw5yyYdPYSF0eaBqYBWFCtYHNNxrDaryU/GXFt95Ivam3jOgtZzoJTLFsWLDiaANkFsJBRFvyMPoK50aIID9YmKxQBrNClIaJPG8j0CxZEKiyZzwjLWWA1WZIFbzImkgqnMBx7UqPfsVV3w3thN9vvqL+b1m3LNWqEUBxxKVhAvg9VTyWNSKnyOCALCaSWMci5obuYHQtLjGIQFpDJ+4wFP6CNwx/VEgtmmjcI1OlaQs+iOHXHQpy0XFdZgoxtZvuK3qz+m+ub7UJG/iKWWVA5cl/PigWB3vsJ+TJOzGHmiV1ysJFIQMiCkLLgmBPKgkpLQVMX/zH0SyzoRAEdHBCRZDaZRIIAN9Q2lI7q/ERZr+4aDd2t39mwmD7VvZxGMXhAxkJGWLDwS7gDoZvofpyzQDiBOcYs+GnKPJiuZXriwtolrD9kEL9memz5SCQFjwJOpIn+w3ot+IgAPs4QiVFVQXiIBYRfbS3VU1jbpCl9ij+UN/Wg8dicoPOuNeGGsBQ3GnITy7TV7Tnbx2ntthxZZ8cfSqY3IVxIPoYD35MRhPC/A9aGenEDuBZTujRP4PhhQL7IBE+DA6EBvKDDuhvpUqyjlMyPquOXkABN87HKsnbMDyxSIxJfGHzIwy8S1Y0Ev5aFLYXI0KiRpD4fYHVLjJ3WJOeny+86bnwbXE+PYltuC+6+35z6DeEdQTnXVlx/OIqShS34fAzlXNswv+ptI0IXH3pRwB6iNm48Nlz1thF7iPs+bsQeoreNOKluvYjpWHDx3W7LvSVeetuIFeIoqp634br1Fs9jwdmPf0RqBxzDiZCtuOz23cw/KHqrgDE/9u+tJ5j3cSNG7yAA3302+f8Owo64tWKp5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37" name="AutoShape 12" descr="data:image/png;base64,iVBORw0KGgoAAAANSUhEUgAAAQUAAADBCAMAAADxRlW1AAAA81BMVEX///90hov/lyhvgoeqtLhrf4T4+fn7/Pzp6+xugYf/lSBxg4lqfoPs7u97jJF1h4zX3N3e4uOWo6eDk5e8xMbz9PWPnaH/kxizvL+kr7KcqKuKmZ3N09X/kADR19jJz9G3wML/+/b/9Or/3b3/pEn/z6H/7+D/58//7dr/oDv/5cr/0qb/tXD/unf/pkv/iwD/q1fbkkX/2bf/r2VphZD/x5D/wIXJkFLqlDubinX/w4qujGbzlTT/nTLq3tD1uITo0716hIGMiHnOkFOqkHLanFnBjlnvrGfBt6nWo3LbkkyJjoixsKfLjU/ikz7/tmi+kGemk2hhAAAV7klEQVR4nO1daYPiuJlWYWMbfOD7xjZQ99U1dXR6Ok2yPZnJbmY3mfz/X7N6JdnYYBtcVIfqxs+H7irKCOnRe0qvBEI93hXmh+7Ae8B8dugevAdcHLoD7wGz60P34D3g4vLQPXgPODt0B94DLh4P3YP3gLPeT2Lc9X4SocebQ/fgPeD2/NA9eAe4fDh0D94DPvcKgTHoFQLbxqfeQyD01AeO2DZOe1FA6OPVoXvwDjAb9B4C28ZBn1Qj9NCHTNg2fugVAtvGD31Sjc6vng7dhXeAx2mvEAhd9R4CoYtp7yGwbZz2OQQ6X477pBrdTPukGttGr1cIdD2e9gqBPnp9Uo3m414hEDrzBn3VwuzU6z0EWoy9l0P34fC47T0Eto3T8f2h+3B4nHm9h0Dz+3HvIdDC6xUCoYfeQ+Cc2ht4vYc488YPRx8yza/6HAJs42Dce4iH8bhPqi8Gg95DoBfsIY5eIWaDQe8h0ON04H0+dCcOjqfxYHr0G3PYNg6Wh+7EwXHn9R4CzaZYFo7+mNQjjhtPj91DzB7GvYdAF95gMD36kOkWK8TVsSvEfNnnEAjdYIUYH7uHmN2PB31SfYGDBe/u0L04NG7Hgz6pPr/CVuH+O6v5FQVBfJtmBPrTGbaNrwuZhLfpSic4UuyblkZgmX4sOa9qRlB1O4hYMy6fGldYIabdPIRqpHzelSjMdFV4VVc6Q4yDaDTkZPmEQObwLxYfV6bC4QnitnaMzNSUVTMyN/wZkzDwOnTFSUNrWO4KN5yYvvGqYXWBaITDYf6pK+AhDAN99ZjEARS+sR3VtjADa638hEkY/2bsKNpiYiojbr0nJ/JI0Wx1z2G2w3BPNj+XgZPDggeJvtLEgmNbGxScnPyC48bB4FfZ1BveVkHsco1dGVr8t1MMyVQ2+17mQQkl9mQrC+lkWNPO899BIb58lWUl3CrUhrulKxP721hL0Z5UyMdaOBpxVe3gtIx8eBsLqiuvNQPAdoGIwj+f4Y0ndutciv5aV7BxgjYqXXGlb0CCYHKlng+VkyjgfZ8P3IkyLH2+EjrtLCTaqh1upHBWyPtZ5gfRryAK459pU0O3xe2oplLqiqJoJulKaI1wV0ozkr45CYZVtM+BSyh1Ukj4ko7KE6ONBb9gTB5qoV2aL4gbB8vVGBq1wpBXXTkxfb0k+lIaaKNiShT+jbXCKGaQ40x9Y54EIyjMtazpjSyI/rCYwzVLPiei8JtcbqYWySQfJifzmw5FTVeWlwteP+Ia6CeFS+Yb1E3lV247URtYCHNRHrrr4vrZAxauHb+Yy2EtDXExHVrWYDwSN+d6GL6hNEgW6xnntlhvKco7OEkntSz4XK412ePaetLsFMvC+ArnEMaqmRoa9EIZzOagQLRz0W101t0hWEWbrdSKfmG1almw2RRxloEu/qj+7ZGIwi1phh/lZG2onqTJTN7aTZ+Ud3mU7TLCHSCGHOtUsu3ReFL2Vmss6JN8FkVYa65mTQ9gFvIcIs0b2PAUTCiBx3YIAaNB2SkG246U0S/v0F7SzILARjAMiDqfVU6GncNezGCZJ9UJE6qhX20+o9IkNzuQAmJAJUq2XpfqrUFlcjzZKUsx5CYW2OSMmN2eeeUTox9BIbyPxe9J3kSFeZ0JpbZTnsA+kAt3eXhrY2wKWxPEFdJRPQt6LuS5Yb/1xov8j/NTkk4uVo8zGyK7ZUsU0a7UWc0a5HEe9wZJpsGmcGdjyw9rWaD6UJrGi/G42I8ktnEwXvmNx0s2k0rJCqbsJXvHnjg58fu7S0qo7O6cpImWXMNCQrnhVgZ29oRpYHUKRBSohwAsHi6RQCdejooPZoaFM3fue8zEeKtV3waju6WNa1hgfqYygjPYhiIVrpfENuYKcfm0BHJ0ytuo0MRY6WCf6KfmU7h75+tBBbNbKBpuhixMryblwHMGOzADcAvENo5PiYc4v53SHxBPhxDlz9NclFtzG62QmHbuaRmESVf+MXRlgwUaCK2ReQc0PMyh1BVYgH2I2ctVTgKSqEwpzJIYGm200zoSE8EuzNWASqG8uyoCRFNeY0GkI1CqOcg1cQwP6IYoxHSBZjcDr3RmLKSTz4xhNtqwuNvBPJO2n32kbnJXL5mDGfNVj2lnVsJNMSMBo3dHbCP2EItTb1yu8aPhgWzSITBr2S0UFOm7lL1WXBzaiNYx/FInayzYZDyjdRd3Rh0kJeHhyRsPpuVrPfNPJzogKK+aVZrAcbs611oYNCvqnJ/S7hcsMFu9YV3mgzLGlegRQO0jzbCpq+28YkDt437xI/3ojTncCjYDOQsCNQubET1xDius70vFw9VEZpSRrqtojkZ1cZ9kglmkzmkZ9RIFC45S47Zn8/Pzs3FFGO7O55UL4en76ERSay93VXAWqGj7GAYaLcidNzkkagdyFgwYzeRrgAd+sXg8e/l4d/v08HB6dbWsiMLg6ur0/uHp9u7z2c3i4nw2mxFZeLZQ4Xeszl1hKzv7RAzM5XV+n6M9Pz/LX//v/OJ68fh489d//v7Tvz59GXhTDA9jTDHYAHkZnoAnx8tP//rp97/9/d+LxfXF/349wW3uHsjnoIZ5ryA6onZ5t4dncyzjbLJ/x4P+slwuYVww6M3x7gygBb9/ufzy5dNPv30+e1xcnmPNmc92qwGLR6+yJ2VYRCGsHVnADNx8vnu6X3pTNtt02vegYEUF42P6ATD1lvd/fDxbXG5nIql30t1ZiLY/uAbR/PrLz7/++R/YAjw93GP1H48blaBNCJhyeIPl1SfQjn/+4+zmcXFx2eFLNfT9A4ZOslCCgDMfWX4G6zjDivI/QMm///Tff9wTe0gHt6En4+J18ofl1cPT3ceXm8frS6wCf8F24UR+7r7BoO8vC53sQgk06is8ZTaSMSfPJA6fzS+xxbzBtuP2oUoCGTSe69rJVsnic/f4jeX5e9kF97U+wqrEC2lt8DU/rbDgtV5cp5IlFtns7CPS/X0EzepeES9U9yNYCFrNb+FYfUUWWi8gcciEvCIGfG3gVwKLhDs3YVRjR4n+WsnPz5frltJrrWiiMeCk84TQrLjbAska6kV5O+zqWoBAQ1CrJM6XV2NsDqlOjK9oVnlb2xYDy6y6joYtX3aPOUugC2XdbZK5llOyFHk1hGtwFHeXH6k3OL8jWVXrMfu0Tqu2Qx3VpDBd27Cok+iojSyHXK0vsNXLwlBjErz7BZotmQzMbsmuTNsJc6pVnWMXlpbut2lLJ1XpaGGT9RW3tLoC/TiYLsEjLOhS2zUsO3lsy7oRpMnq+u3OA9hzLd5mi17d3hWss0B9xolCZepxOngh/oCUr9BTUnNYffPavksoeE0QKFGpHO1X8qayda5OM+Dk1Q4rOWQbKhn8fPPhD7oZw/blqB5cYp8xbrvgNGYmtpONsje3QV4DKlGjTpErv7kfQW0bMdUvD7lHXHjUNtLfzgfj1gMiDmVS6RIFCqwjHVePN8A2X0cdPA2TwgoLKrOXPrq5KYIj4hnGRTnHYmPdsYp8l6aDdLM9367WfQP55mCH5ct8a6pimZl8jP5SChCJmywdh8DG0muxj9TpMbXaCWw+1qsgXgFG55YKmhLi2j1rNoRyIkA8ROWOgZvS/URwXkCoFvznTO5spFz6ht3KHVrh5FvQOzalanIdC3lNRWlePm7GCC/Te0aKaLoUJWFmW3Y775/nE5jt9ngr8j333RIZodi3X2NBzUuS8j4xD1FNoT5PqbMUw6EMGGblv2Zsz2s3k5/mlS9vUu2Xl4SYO7QmFkZhnQWU5nu4TLcuqraR4YmeoGPCX0k9is2q3XZfjbyYbF8HwT47n8W22mT2aFFvucnCakOfjoF6iPWjYrOHC6j1y5tZS57ynXgl2DojCfu0NzCNFHre/W1l5mpUkoQNFgoLw/FAZ8OawuwFOTlfw41A0c67Ym6ZEZtJghy9WfVr8dmTVulK84rTIa/VsICMvI54GBno2mtYX5rpFisQG9a4Zz7XK6stNVAD9pi816bUGvwiBDAbE3xpFSdkDXXQRfmuPAr+SnKIzeUlJ8i5GoV1viD/FJkLmwboFCc53pSEkqJyJ0EtDypfHNxQ+Maa+LSoeP/6aVAXKjp+UXw/qg8ShcL0cBpf673TKC82lPdaaKuBX5QxcoplGxWtFKU4UgqLAM6t8XxErhQyOS83+C+x2oxZaqZxaadUSqhEqVThStUDrjiOxFlvflwmXh2IkUeTKMxSQ3IcVdJt3tVKfzsBi9Z8SoSdNnn+E7DwSXODVJfUmmY4vzk08uXSc7gJOzGgCSP1TWt1ggRHON/gKJ0RlbwgHF1UCIaj8nmlEV1VazkxJARkrr6AVfjzMxxBrGlmy2kfvXTqCM9J0ZVyE/LQ/ybnx4S1M1ubkE94qiqtZ+hSayT/DPrw5WtTM+EWP7gyoU3gojc2CSsYodLCA9bS3HC2nyR0+BGcGhz/raGZVieYdyVq6Yo85NoP4e0Jo3w6q4LRpHQKcsupUuSAQgx+qWmJ48Id1wiNcFLfFY6LvikHAMmOZLl6dBEbCVnzpfJZti0skJLfT88VWwCnInEzux4wBp/iW3L1FKXMYWLCzdNt3wIqnLjnlCGBMtRcPl1zSdtYeIErBh6TLLRkhbajKJMosDvvIEkpdi3DvIkTOHX/H7yBQATnFqdpDE5qU/y2sADlnqTsWXSctmZ2guCoRgJt6JLzn7+EoQ1bWIBr+47ggq4tLIBCHMH3ImxhYdvWww+CdhbAQ5TPSP2oaGcBDsmcfmc38bwGdLW4YZt99jQ+jrvaaAVwwxL4OezLHoEosIqehhoYUIjWspUfBXRztuGIzSn2EEdgG/OVKaU2IL4cHMu1fbROUqmNiW+89tKdHwasrqm2ZhY8xHItbvz20f8h8gu64l6/2z/36MnJFZLA9CEnzXh2+ZhK/jPIv44tGnABDzYxZPFIoI/Q5DnBL0m+gHye5w0k8TxZV9DDfKUDv8Kn5H+T3Kgl+nz2ba/1KsNfK2krA3uIyoV1YuDqkg3LS5ptW2SkGdlP0odAjRQ5asK7iYFEFwbgk0ZFi7gf3kYGfouo2XEsId2KA1dE0iTRA7rCoFtJjAmxo1TS3QDOyKb+269LN0Cg9YH19aZYIQbl31NyIl7CfcP9iyHaFCNChj6B+h8VNkdTKChSNRuaJpFYYpGKPz91tAQ4IYPWsey5BnmYKYBONrdVsjUjmil+t4P419SF2/R2vk6VcuxAbu0O4eVybVtudbcIZsGHMaa8DkWaehhrTokFPcINpi7ZOY+MALywH5CVTlFLk0QFFpxIwkMtrhHSLT3BjdKwRYpEoCt8zRZ2ppALxjbviWmG2HYs/NFj5+xzQGWzkGVYoy3ThD1YwZUQHgxMZGqpKxZSMA6RAXv5hosMYMOnBlichEFgIF0LIxiwk1kZbVvXeMwWG7egCfhBd/tudw3ysqwORW7s5oH6grCH8drttrCBIdi24iDLJlVYiZYkYUDF2Y6MgoUgMUw8dthqCcMkgQs5/MyHHaxcI9yApW8CtS9MI3gmCxaWBb/7uR+CvJ5iZ50QtJZ6sNl0/f5zm/Q0wVNrSTa8JwqxBmJVJkOwtShnAStMeKKjIMUWET8RYq3Bsu76wAIhXA/J6FNMq0mnn2gWkmhdU2iDXQheV84gsdXdneti2CVl9RulWCFOq68IbigJNlhSLBUuDBE+iOfZRPpWzsKJgxIODBUKMngfZgXPsqrF2C4khuHAG3T8dOaqOtuqpiwg3kocycRWWNAcZ+sdRw2j6lDQg1bVRPW1R7fjzSpf240C6DWvIicUbMKeGiCJCnKKWdDxj6ovIseAi1IR9YNxitIECgYcFIQhjgfgDXYKapSXF+BnCfQwIjemibyDjNcVhgt5fdBOssQqnhsOs55f1VV8i2+8h1LT3P6L0/ndQ7tUzOU3jFVr0wo8Tr/fm7/zggFu6y5wfgtk0+FD7CG+228PWt1mt+XQTHELZMMxpdm4/YjY+4ZaVKdZLfvhYnGPJ9fgVh+91hMQ7x1GfleffNJYY2KYRcFR00mOO6+mnOs7grG6ZnRSm5waQXHxbCMJ87rKf910XRzQZa4LmRD+N8Z80vpnwY4sV3JcE8e94C1TkgjhHNrHf88/xAgtKwPXGZg0VDZMK8powG/DfyKdNztGTgBu2TXphdPkplAb/xbhUAyGlLoW8acGaUblBexZreq1nuXbb7XAqAqEk5iToq5MbkzaFtOab2dOTRUSSjNVJVgoUCUHxS5+Ccc4Lq86CY4DdMtQcY6FDKh6kyxHdGMpv5o+tRJV9eEPVpJEWBNjHCKpPAmUBXKiRDRJxSBEWBM8OElNJ2DdVHIdmSOFviogHGWJfGg4hsnDRSLwFwm3aZtqUp3ScnGvrFhBSi+mFyTdDjSlRFFzqH3r1djGlGYodH5o+hfT4JvPAxQVslPMAoJR+jxO14o1AodGiVmQJ+YCK6yCf+wIYkcxtALGAl38cslc8yaN60imjVuJaYYRxTgAhTYkV0DBplSLWfkiT447mUw0TZtM5PJN5W2VufOraY1tjCPbxh8WBjaWX9+0bQklFryEc8CcBcgjgYXYxa+qeHZ5m5U62DQSFHEeZhkC7nW6SvsczQEdEU2Dx4lkwUJMgmBVE6iw5yyYdPYSF0eaBqYBWFCtYHNNxrDaryU/GXFt95Ivam3jOgtZzoJTLFsWLDiaANkFsJBRFvyMPoK50aIID9YmKxQBrNClIaJPG8j0CxZEKiyZzwjLWWA1WZIFbzImkgqnMBx7UqPfsVV3w3thN9vvqL+b1m3LNWqEUBxxKVhAvg9VTyWNSKnyOCALCaSWMci5obuYHQtLjGIQFpDJ+4wFP6CNwx/VEgtmmjcI1OlaQs+iOHXHQpy0XFdZgoxtZvuK3qz+m+ub7UJG/iKWWVA5cl/PigWB3vsJ+TJOzGHmiV1ysJFIQMiCkLLgmBPKgkpLQVMX/zH0SyzoRAEdHBCRZDaZRIIAN9Q2lI7q/ERZr+4aDd2t39mwmD7VvZxGMXhAxkJGWLDwS7gDoZvofpyzQDiBOcYs+GnKPJiuZXriwtolrD9kEL9memz5SCQFjwJOpIn+w3ot+IgAPs4QiVFVQXiIBYRfbS3VU1jbpCl9ij+UN/Wg8dicoPOuNeGGsBQ3GnITy7TV7Tnbx2ntthxZZ8cfSqY3IVxIPoYD35MRhPC/A9aGenEDuBZTujRP4PhhQL7IBE+DA6EBvKDDuhvpUqyjlMyPquOXkABN87HKsnbMDyxSIxJfGHzIwy8S1Y0Ev5aFLYXI0KiRpD4fYHVLjJ3WJOeny+86bnwbXE+PYltuC+6+35z6DeEdQTnXVlx/OIqShS34fAzlXNswv+ptI0IXH3pRwB6iNm48Nlz1thF7iPs+bsQeoreNOKluvYjpWHDx3W7LvSVeetuIFeIoqp634br1Fs9jwdmPf0RqBxzDiZCtuOz23cw/KHqrgDE/9u+tJ5j3cSNG7yAA3302+f8Owo64tWKp5Q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38" name="AutoShape 14" descr="data:image/png;base64,iVBORw0KGgoAAAANSUhEUgAAAQUAAADBCAMAAADxRlW1AAAA81BMVEX///90hov/lyhvgoeqtLhrf4T4+fn7/Pzp6+xugYf/lSBxg4lqfoPs7u97jJF1h4zX3N3e4uOWo6eDk5e8xMbz9PWPnaH/kxizvL+kr7KcqKuKmZ3N09X/kADR19jJz9G3wML/+/b/9Or/3b3/pEn/z6H/7+D/58//7dr/oDv/5cr/0qb/tXD/unf/pkv/iwD/q1fbkkX/2bf/r2VphZD/x5D/wIXJkFLqlDubinX/w4qujGbzlTT/nTLq3tD1uITo0716hIGMiHnOkFOqkHLanFnBjlnvrGfBt6nWo3LbkkyJjoixsKfLjU/ikz7/tmi+kGemk2hhAAAV7klEQVR4nO1daYPiuJlWYWMbfOD7xjZQ99U1dXR6Ok2yPZnJbmY3mfz/X7N6JdnYYBtcVIfqxs+H7irKCOnRe0qvBEI93hXmh+7Ae8B8dugevAdcHLoD7wGz60P34D3g4vLQPXgPODt0B94DLh4P3YP3gLPeT2Lc9X4SocebQ/fgPeD2/NA9eAe4fDh0D94DPvcKgTHoFQLbxqfeQyD01AeO2DZOe1FA6OPVoXvwDjAb9B4C28ZBn1Qj9NCHTNg2fugVAtvGD31Sjc6vng7dhXeAx2mvEAhd9R4CoYtp7yGwbZz2OQQ6X477pBrdTPukGttGr1cIdD2e9gqBPnp9Uo3m414hEDrzBn3VwuzU6z0EWoy9l0P34fC47T0Eto3T8f2h+3B4nHm9h0Dz+3HvIdDC6xUCoYfeQ+Cc2ht4vYc488YPRx8yza/6HAJs42Dce4iH8bhPqi8Gg95DoBfsIY5eIWaDQe8h0ON04H0+dCcOjqfxYHr0G3PYNg6Wh+7EwXHn9R4CzaZYFo7+mNQjjhtPj91DzB7GvYdAF95gMD36kOkWK8TVsSvEfNnnEAjdYIUYH7uHmN2PB31SfYGDBe/u0L04NG7Hgz6pPr/CVuH+O6v5FQVBfJtmBPrTGbaNrwuZhLfpSic4UuyblkZgmX4sOa9qRlB1O4hYMy6fGldYIabdPIRqpHzelSjMdFV4VVc6Q4yDaDTkZPmEQObwLxYfV6bC4QnitnaMzNSUVTMyN/wZkzDwOnTFSUNrWO4KN5yYvvGqYXWBaITDYf6pK+AhDAN99ZjEARS+sR3VtjADa638hEkY/2bsKNpiYiojbr0nJ/JI0Wx1z2G2w3BPNj+XgZPDggeJvtLEgmNbGxScnPyC48bB4FfZ1BveVkHsco1dGVr8t1MMyVQ2+17mQQkl9mQrC+lkWNPO899BIb58lWUl3CrUhrulKxP721hL0Z5UyMdaOBpxVe3gtIx8eBsLqiuvNQPAdoGIwj+f4Y0ndutciv5aV7BxgjYqXXGlb0CCYHKlng+VkyjgfZ8P3IkyLH2+EjrtLCTaqh1upHBWyPtZ5gfRryAK459pU0O3xe2oplLqiqJoJulKaI1wV0ozkr45CYZVtM+BSyh1Ukj4ko7KE6ONBb9gTB5qoV2aL4gbB8vVGBq1wpBXXTkxfb0k+lIaaKNiShT+jbXCKGaQ40x9Y54EIyjMtazpjSyI/rCYwzVLPiei8JtcbqYWySQfJifzmw5FTVeWlwteP+Ia6CeFS+Yb1E3lV247URtYCHNRHrrr4vrZAxauHb+Yy2EtDXExHVrWYDwSN+d6GL6hNEgW6xnntlhvKco7OEkntSz4XK412ePaetLsFMvC+ArnEMaqmRoa9EIZzOagQLRz0W101t0hWEWbrdSKfmG1almw2RRxloEu/qj+7ZGIwi1phh/lZG2onqTJTN7aTZ+Ud3mU7TLCHSCGHOtUsu3ReFL2Vmss6JN8FkVYa65mTQ9gFvIcIs0b2PAUTCiBx3YIAaNB2SkG246U0S/v0F7SzILARjAMiDqfVU6GncNezGCZJ9UJE6qhX20+o9IkNzuQAmJAJUq2XpfqrUFlcjzZKUsx5CYW2OSMmN2eeeUTox9BIbyPxe9J3kSFeZ0JpbZTnsA+kAt3eXhrY2wKWxPEFdJRPQt6LuS5Yb/1xov8j/NTkk4uVo8zGyK7ZUsU0a7UWc0a5HEe9wZJpsGmcGdjyw9rWaD6UJrGi/G42I8ktnEwXvmNx0s2k0rJCqbsJXvHnjg58fu7S0qo7O6cpImWXMNCQrnhVgZ29oRpYHUKRBSohwAsHi6RQCdejooPZoaFM3fue8zEeKtV3waju6WNa1hgfqYygjPYhiIVrpfENuYKcfm0BHJ0ytuo0MRY6WCf6KfmU7h75+tBBbNbKBpuhixMryblwHMGOzADcAvENo5PiYc4v53SHxBPhxDlz9NclFtzG62QmHbuaRmESVf+MXRlgwUaCK2ReQc0PMyh1BVYgH2I2ctVTgKSqEwpzJIYGm200zoSE8EuzNWASqG8uyoCRFNeY0GkI1CqOcg1cQwP6IYoxHSBZjcDr3RmLKSTz4xhNtqwuNvBPJO2n32kbnJXL5mDGfNVj2lnVsJNMSMBo3dHbCP2EItTb1yu8aPhgWzSITBr2S0UFOm7lL1WXBzaiNYx/FInayzYZDyjdRd3Rh0kJeHhyRsPpuVrPfNPJzogKK+aVZrAcbs611oYNCvqnJ/S7hcsMFu9YV3mgzLGlegRQO0jzbCpq+28YkDt437xI/3ojTncCjYDOQsCNQubET1xDius70vFw9VEZpSRrqtojkZ1cZ9kglmkzmkZ9RIFC45S47Zn8/Pzs3FFGO7O55UL4en76ERSay93VXAWqGj7GAYaLcidNzkkagdyFgwYzeRrgAd+sXg8e/l4d/v08HB6dbWsiMLg6ur0/uHp9u7z2c3i4nw2mxFZeLZQ4Xeszl1hKzv7RAzM5XV+n6M9Pz/LX//v/OJ68fh489d//v7Tvz59GXhTDA9jTDHYAHkZnoAnx8tP//rp97/9/d+LxfXF/349wW3uHsjnoIZ5ryA6onZ5t4dncyzjbLJ/x4P+slwuYVww6M3x7gygBb9/ufzy5dNPv30+e1xcnmPNmc92qwGLR6+yJ2VYRCGsHVnADNx8vnu6X3pTNtt02vegYEUF42P6ATD1lvd/fDxbXG5nIql30t1ZiLY/uAbR/PrLz7/++R/YAjw93GP1H48blaBNCJhyeIPl1SfQjn/+4+zmcXFx2eFLNfT9A4ZOslCCgDMfWX4G6zjDivI/QMm///Tff9wTe0gHt6En4+J18ofl1cPT3ceXm8frS6wCf8F24UR+7r7BoO8vC53sQgk06is8ZTaSMSfPJA6fzS+xxbzBtuP2oUoCGTSe69rJVsnic/f4jeX5e9kF97U+wqrEC2lt8DU/rbDgtV5cp5IlFtns7CPS/X0EzepeES9U9yNYCFrNb+FYfUUWWi8gcciEvCIGfG3gVwKLhDs3YVRjR4n+WsnPz5frltJrrWiiMeCk84TQrLjbAska6kV5O+zqWoBAQ1CrJM6XV2NsDqlOjK9oVnlb2xYDy6y6joYtX3aPOUugC2XdbZK5llOyFHk1hGtwFHeXH6k3OL8jWVXrMfu0Tqu2Qx3VpDBd27Cok+iojSyHXK0vsNXLwlBjErz7BZotmQzMbsmuTNsJc6pVnWMXlpbut2lLJ1XpaGGT9RW3tLoC/TiYLsEjLOhS2zUsO3lsy7oRpMnq+u3OA9hzLd5mi17d3hWss0B9xolCZepxOngh/oCUr9BTUnNYffPavksoeE0QKFGpHO1X8qayda5OM+Dk1Q4rOWQbKhn8fPPhD7oZw/blqB5cYp8xbrvgNGYmtpONsje3QV4DKlGjTpErv7kfQW0bMdUvD7lHXHjUNtLfzgfj1gMiDmVS6RIFCqwjHVePN8A2X0cdPA2TwgoLKrOXPrq5KYIj4hnGRTnHYmPdsYp8l6aDdLM9367WfQP55mCH5ct8a6pimZl8jP5SChCJmywdh8DG0muxj9TpMbXaCWw+1qsgXgFG55YKmhLi2j1rNoRyIkA8ROWOgZvS/URwXkCoFvznTO5spFz6ht3KHVrh5FvQOzalanIdC3lNRWlePm7GCC/Te0aKaLoUJWFmW3Y775/nE5jt9ngr8j333RIZodi3X2NBzUuS8j4xD1FNoT5PqbMUw6EMGGblv2Zsz2s3k5/mlS9vUu2Xl4SYO7QmFkZhnQWU5nu4TLcuqraR4YmeoGPCX0k9is2q3XZfjbyYbF8HwT47n8W22mT2aFFvucnCakOfjoF6iPWjYrOHC6j1y5tZS57ynXgl2DojCfu0NzCNFHre/W1l5mpUkoQNFgoLw/FAZ8OawuwFOTlfw41A0c67Ym6ZEZtJghy9WfVr8dmTVulK84rTIa/VsICMvI54GBno2mtYX5rpFisQG9a4Zz7XK6stNVAD9pi816bUGvwiBDAbE3xpFSdkDXXQRfmuPAr+SnKIzeUlJ8i5GoV1viD/FJkLmwboFCc53pSEkqJyJ0EtDypfHNxQ+Maa+LSoeP/6aVAXKjp+UXw/qg8ShcL0cBpf673TKC82lPdaaKuBX5QxcoplGxWtFKU4UgqLAM6t8XxErhQyOS83+C+x2oxZaqZxaadUSqhEqVThStUDrjiOxFlvflwmXh2IkUeTKMxSQ3IcVdJt3tVKfzsBi9Z8SoSdNnn+E7DwSXODVJfUmmY4vzk08uXSc7gJOzGgCSP1TWt1ggRHON/gKJ0RlbwgHF1UCIaj8nmlEV1VazkxJARkrr6AVfjzMxxBrGlmy2kfvXTqCM9J0ZVyE/LQ/ybnx4S1M1ubkE94qiqtZ+hSayT/DPrw5WtTM+EWP7gyoU3gojc2CSsYodLCA9bS3HC2nyR0+BGcGhz/raGZVieYdyVq6Yo85NoP4e0Jo3w6q4LRpHQKcsupUuSAQgx+qWmJ48Id1wiNcFLfFY6LvikHAMmOZLl6dBEbCVnzpfJZti0skJLfT88VWwCnInEzux4wBp/iW3L1FKXMYWLCzdNt3wIqnLjnlCGBMtRcPl1zSdtYeIErBh6TLLRkhbajKJMosDvvIEkpdi3DvIkTOHX/H7yBQATnFqdpDE5qU/y2sADlnqTsWXSctmZ2guCoRgJt6JLzn7+EoQ1bWIBr+47ggq4tLIBCHMH3ImxhYdvWww+CdhbAQ5TPSP2oaGcBDsmcfmc38bwGdLW4YZt99jQ+jrvaaAVwwxL4OezLHoEosIqehhoYUIjWspUfBXRztuGIzSn2EEdgG/OVKaU2IL4cHMu1fbROUqmNiW+89tKdHwasrqm2ZhY8xHItbvz20f8h8gu64l6/2z/36MnJFZLA9CEnzXh2+ZhK/jPIv44tGnABDzYxZPFIoI/Q5DnBL0m+gHye5w0k8TxZV9DDfKUDv8Kn5H+T3Kgl+nz2ba/1KsNfK2krA3uIyoV1YuDqkg3LS5ptW2SkGdlP0odAjRQ5asK7iYFEFwbgk0ZFi7gf3kYGfouo2XEsId2KA1dE0iTRA7rCoFtJjAmxo1TS3QDOyKb+269LN0Cg9YH19aZYIQbl31NyIl7CfcP9iyHaFCNChj6B+h8VNkdTKChSNRuaJpFYYpGKPz91tAQ4IYPWsey5BnmYKYBONrdVsjUjmil+t4P419SF2/R2vk6VcuxAbu0O4eVybVtudbcIZsGHMaa8DkWaehhrTokFPcINpi7ZOY+MALywH5CVTlFLk0QFFpxIwkMtrhHSLT3BjdKwRYpEoCt8zRZ2ppALxjbviWmG2HYs/NFj5+xzQGWzkGVYoy3ThD1YwZUQHgxMZGqpKxZSMA6RAXv5hosMYMOnBlichEFgIF0LIxiwk1kZbVvXeMwWG7egCfhBd/tudw3ysqwORW7s5oH6grCH8drttrCBIdi24iDLJlVYiZYkYUDF2Y6MgoUgMUw8dthqCcMkgQs5/MyHHaxcI9yApW8CtS9MI3gmCxaWBb/7uR+CvJ5iZ50QtJZ6sNl0/f5zm/Q0wVNrSTa8JwqxBmJVJkOwtShnAStMeKKjIMUWET8RYq3Bsu76wAIhXA/J6FNMq0mnn2gWkmhdU2iDXQheV84gsdXdneti2CVl9RulWCFOq68IbigJNlhSLBUuDBE+iOfZRPpWzsKJgxIODBUKMngfZgXPsqrF2C4khuHAG3T8dOaqOtuqpiwg3kocycRWWNAcZ+sdRw2j6lDQg1bVRPW1R7fjzSpf240C6DWvIicUbMKeGiCJCnKKWdDxj6ovIseAi1IR9YNxitIECgYcFIQhjgfgDXYKapSXF+BnCfQwIjemibyDjNcVhgt5fdBOssQqnhsOs55f1VV8i2+8h1LT3P6L0/ndQ7tUzOU3jFVr0wo8Tr/fm7/zggFu6y5wfgtk0+FD7CG+228PWt1mt+XQTHELZMMxpdm4/YjY+4ZaVKdZLfvhYnGPJ9fgVh+91hMQ7x1GfleffNJYY2KYRcFR00mOO6+mnOs7grG6ZnRSm5waQXHxbCMJ87rKf910XRzQZa4LmRD+N8Z80vpnwY4sV3JcE8e94C1TkgjhHNrHf88/xAgtKwPXGZg0VDZMK8powG/DfyKdNztGTgBu2TXphdPkplAb/xbhUAyGlLoW8acGaUblBexZreq1nuXbb7XAqAqEk5iToq5MbkzaFtOab2dOTRUSSjNVJVgoUCUHxS5+Ccc4Lq86CY4DdMtQcY6FDKh6kyxHdGMpv5o+tRJV9eEPVpJEWBNjHCKpPAmUBXKiRDRJxSBEWBM8OElNJ2DdVHIdmSOFviogHGWJfGg4hsnDRSLwFwm3aZtqUp3ScnGvrFhBSi+mFyTdDjSlRFFzqH3r1djGlGYodH5o+hfT4JvPAxQVslPMAoJR+jxO14o1AodGiVmQJ+YCK6yCf+wIYkcxtALGAl38cslc8yaN60imjVuJaYYRxTgAhTYkV0DBplSLWfkiT447mUw0TZtM5PJN5W2VufOraY1tjCPbxh8WBjaWX9+0bQklFryEc8CcBcgjgYXYxa+qeHZ5m5U62DQSFHEeZhkC7nW6SvsczQEdEU2Dx4lkwUJMgmBVE6iw5yyYdPYSF0eaBqYBWFCtYHNNxrDaryU/GXFt95Ivam3jOgtZzoJTLFsWLDiaANkFsJBRFvyMPoK50aIID9YmKxQBrNClIaJPG8j0CxZEKiyZzwjLWWA1WZIFbzImkgqnMBx7UqPfsVV3w3thN9vvqL+b1m3LNWqEUBxxKVhAvg9VTyWNSKnyOCALCaSWMci5obuYHQtLjGIQFpDJ+4wFP6CNwx/VEgtmmjcI1OlaQs+iOHXHQpy0XFdZgoxtZvuK3qz+m+ub7UJG/iKWWVA5cl/PigWB3vsJ+TJOzGHmiV1ysJFIQMiCkLLgmBPKgkpLQVMX/zH0SyzoRAEdHBCRZDaZRIIAN9Q2lI7q/ERZr+4aDd2t39mwmD7VvZxGMXhAxkJGWLDwS7gDoZvofpyzQDiBOcYs+GnKPJiuZXriwtolrD9kEL9memz5SCQFjwJOpIn+w3ot+IgAPs4QiVFVQXiIBYRfbS3VU1jbpCl9ij+UN/Wg8dicoPOuNeGGsBQ3GnITy7TV7Tnbx2ntthxZZ8cfSqY3IVxIPoYD35MRhPC/A9aGenEDuBZTujRP4PhhQL7IBE+DA6EBvKDDuhvpUqyjlMyPquOXkABN87HKsnbMDyxSIxJfGHzIwy8S1Y0Ev5aFLYXI0KiRpD4fYHVLjJ3WJOeny+86bnwbXE+PYltuC+6+35z6DeEdQTnXVlx/OIqShS34fAzlXNswv+ptI0IXH3pRwB6iNm48Nlz1thF7iPs+bsQeoreNOKluvYjpWHDx3W7LvSVeetuIFeIoqp634br1Fs9jwdmPf0RqBxzDiZCtuOz23cw/KHqrgDE/9u+tJ5j3cSNG7yAA3302+f8Owo64tWKp5Q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pic>
        <p:nvPicPr>
          <p:cNvPr id="6657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86043" y="4609618"/>
            <a:ext cx="1127463" cy="82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a:xfrm>
            <a:off x="1378955" y="2496860"/>
            <a:ext cx="1390124" cy="646331"/>
          </a:xfrm>
          <a:prstGeom prst="rect">
            <a:avLst/>
          </a:prstGeom>
        </p:spPr>
        <p:txBody>
          <a:bodyPr wrap="none">
            <a:spAutoFit/>
          </a:bodyPr>
          <a:lstStyle/>
          <a:p>
            <a:pPr algn="ctr" defTabSz="457200"/>
            <a:r>
              <a:rPr lang="en-US" b="1" dirty="0">
                <a:solidFill>
                  <a:srgbClr val="0064AD"/>
                </a:solidFill>
                <a:latin typeface="R Frutiger Roman"/>
              </a:rPr>
              <a:t>Hands On </a:t>
            </a:r>
            <a:r>
              <a:rPr lang="en-US" b="1" dirty="0" smtClean="0">
                <a:solidFill>
                  <a:srgbClr val="0064AD"/>
                </a:solidFill>
                <a:latin typeface="R Frutiger Roman"/>
              </a:rPr>
              <a:t/>
            </a:r>
            <a:br>
              <a:rPr lang="en-US" b="1" dirty="0" smtClean="0">
                <a:solidFill>
                  <a:srgbClr val="0064AD"/>
                </a:solidFill>
                <a:latin typeface="R Frutiger Roman"/>
              </a:rPr>
            </a:br>
            <a:r>
              <a:rPr lang="en-US" b="1" dirty="0" smtClean="0">
                <a:solidFill>
                  <a:srgbClr val="0064AD"/>
                </a:solidFill>
                <a:latin typeface="R Frutiger Roman"/>
              </a:rPr>
              <a:t>Consulting</a:t>
            </a:r>
            <a:endParaRPr lang="en-US" b="1" dirty="0">
              <a:solidFill>
                <a:srgbClr val="0064AD"/>
              </a:solidFill>
              <a:latin typeface="R Frutiger Roman"/>
            </a:endParaRPr>
          </a:p>
        </p:txBody>
      </p:sp>
      <p:graphicFrame>
        <p:nvGraphicFramePr>
          <p:cNvPr id="41" name="Table 40"/>
          <p:cNvGraphicFramePr>
            <a:graphicFrameLocks noGrp="1"/>
          </p:cNvGraphicFramePr>
          <p:nvPr/>
        </p:nvGraphicFramePr>
        <p:xfrm>
          <a:off x="11980506" y="4273420"/>
          <a:ext cx="208280" cy="365760"/>
        </p:xfrm>
        <a:graphic>
          <a:graphicData uri="http://schemas.openxmlformats.org/drawingml/2006/table">
            <a:tbl>
              <a:tblPr/>
              <a:tblGrid>
                <a:gridCol w="208280"/>
              </a:tblGrid>
              <a:tr h="0">
                <a:tc>
                  <a:txBody>
                    <a:bodyPr/>
                    <a:lstStyle/>
                    <a:p>
                      <a:endParaRPr lang="en-US" dirty="0"/>
                    </a:p>
                  </a:txBody>
                  <a:tcPr>
                    <a:lnL w="3175" cmpd="sng">
                      <a:solidFill>
                        <a:schemeClr val="tx1">
                          <a:lumMod val="50000"/>
                          <a:lumOff val="50000"/>
                        </a:schemeClr>
                      </a:solidFill>
                      <a:prstDash val="solid"/>
                    </a:lnL>
                    <a:lnR w="3175" cmpd="sng">
                      <a:solidFill>
                        <a:schemeClr val="tx1">
                          <a:lumMod val="50000"/>
                          <a:lumOff val="50000"/>
                        </a:schemeClr>
                      </a:solidFill>
                      <a:prstDash val="solid"/>
                    </a:lnR>
                    <a:lnT w="3175" cmpd="sng">
                      <a:solidFill>
                        <a:schemeClr val="tx1">
                          <a:lumMod val="50000"/>
                          <a:lumOff val="50000"/>
                        </a:schemeClr>
                      </a:solidFill>
                      <a:prstDash val="solid"/>
                    </a:lnT>
                    <a:lnB w="3175" cmpd="sng">
                      <a:solidFill>
                        <a:schemeClr val="tx1">
                          <a:lumMod val="50000"/>
                          <a:lumOff val="50000"/>
                        </a:schemeClr>
                      </a:solidFill>
                      <a:prstDash val="solid"/>
                    </a:lnB>
                  </a:tcPr>
                </a:tc>
              </a:tr>
            </a:tbl>
          </a:graphicData>
        </a:graphic>
      </p:graphicFrame>
      <p:sp>
        <p:nvSpPr>
          <p:cNvPr id="48" name="Rectangle 47"/>
          <p:cNvSpPr/>
          <p:nvPr/>
        </p:nvSpPr>
        <p:spPr>
          <a:xfrm>
            <a:off x="3848300" y="2496860"/>
            <a:ext cx="1402948" cy="646331"/>
          </a:xfrm>
          <a:prstGeom prst="rect">
            <a:avLst/>
          </a:prstGeom>
        </p:spPr>
        <p:txBody>
          <a:bodyPr wrap="none">
            <a:spAutoFit/>
          </a:bodyPr>
          <a:lstStyle/>
          <a:p>
            <a:pPr algn="ctr" defTabSz="457200"/>
            <a:r>
              <a:rPr lang="en-US" b="1" dirty="0" smtClean="0">
                <a:solidFill>
                  <a:srgbClr val="0064AD"/>
                </a:solidFill>
                <a:latin typeface="R Frutiger Roman"/>
              </a:rPr>
              <a:t>Idea </a:t>
            </a:r>
            <a:br>
              <a:rPr lang="en-US" b="1" dirty="0" smtClean="0">
                <a:solidFill>
                  <a:srgbClr val="0064AD"/>
                </a:solidFill>
                <a:latin typeface="R Frutiger Roman"/>
              </a:rPr>
            </a:br>
            <a:r>
              <a:rPr lang="en-US" b="1" dirty="0" smtClean="0">
                <a:solidFill>
                  <a:srgbClr val="0064AD"/>
                </a:solidFill>
                <a:latin typeface="R Frutiger Roman"/>
              </a:rPr>
              <a:t>Generation</a:t>
            </a:r>
            <a:endParaRPr lang="en-US" b="1" dirty="0">
              <a:solidFill>
                <a:srgbClr val="0064AD"/>
              </a:solidFill>
              <a:latin typeface="R Frutiger Roman"/>
            </a:endParaRPr>
          </a:p>
        </p:txBody>
      </p:sp>
      <p:sp>
        <p:nvSpPr>
          <p:cNvPr id="50" name="Rectangle 49"/>
          <p:cNvSpPr/>
          <p:nvPr/>
        </p:nvSpPr>
        <p:spPr>
          <a:xfrm>
            <a:off x="6302191" y="2496860"/>
            <a:ext cx="1646605" cy="646331"/>
          </a:xfrm>
          <a:prstGeom prst="rect">
            <a:avLst/>
          </a:prstGeom>
        </p:spPr>
        <p:txBody>
          <a:bodyPr wrap="none">
            <a:spAutoFit/>
          </a:bodyPr>
          <a:lstStyle/>
          <a:p>
            <a:pPr algn="ctr" defTabSz="457200"/>
            <a:r>
              <a:rPr lang="en-US" b="1" dirty="0" smtClean="0">
                <a:solidFill>
                  <a:srgbClr val="0064AD"/>
                </a:solidFill>
                <a:latin typeface="R Frutiger Roman"/>
              </a:rPr>
              <a:t>Communities</a:t>
            </a:r>
          </a:p>
          <a:p>
            <a:pPr algn="ctr" defTabSz="457200"/>
            <a:r>
              <a:rPr lang="en-US" b="1" dirty="0">
                <a:solidFill>
                  <a:srgbClr val="0064AD"/>
                </a:solidFill>
                <a:latin typeface="R Frutiger Roman"/>
              </a:rPr>
              <a:t>o</a:t>
            </a:r>
            <a:r>
              <a:rPr lang="en-US" b="1" dirty="0" smtClean="0">
                <a:solidFill>
                  <a:srgbClr val="0064AD"/>
                </a:solidFill>
                <a:latin typeface="R Frutiger Roman"/>
              </a:rPr>
              <a:t>f Practice</a:t>
            </a:r>
            <a:endParaRPr lang="en-US" b="1" dirty="0">
              <a:solidFill>
                <a:srgbClr val="0064AD"/>
              </a:solidFill>
              <a:latin typeface="R Frutiger Roman"/>
            </a:endParaRPr>
          </a:p>
        </p:txBody>
      </p:sp>
      <p:sp>
        <p:nvSpPr>
          <p:cNvPr id="51" name="TextBox 50"/>
          <p:cNvSpPr txBox="1"/>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418951981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19600"/>
          </a:xfrm>
        </p:spPr>
        <p:txBody>
          <a:bodyPr>
            <a:normAutofit fontScale="92500" lnSpcReduction="10000"/>
          </a:bodyPr>
          <a:lstStyle/>
          <a:p>
            <a:pPr marL="0" indent="0" algn="ctr">
              <a:buNone/>
            </a:pPr>
            <a:r>
              <a:rPr lang="en-US" sz="4800" i="1" dirty="0"/>
              <a:t>I</a:t>
            </a:r>
            <a:r>
              <a:rPr lang="en-US" sz="4800" i="1" dirty="0" smtClean="0"/>
              <a:t>f we support community-led efforts in </a:t>
            </a:r>
            <a:r>
              <a:rPr lang="en-US" sz="4800" i="1" dirty="0" smtClean="0">
                <a:solidFill>
                  <a:srgbClr val="C00000"/>
                </a:solidFill>
              </a:rPr>
              <a:t>communities of color </a:t>
            </a:r>
            <a:r>
              <a:rPr lang="en-US" sz="4800" i="1" dirty="0" smtClean="0"/>
              <a:t>to examine root causes of poverty to </a:t>
            </a:r>
            <a:r>
              <a:rPr lang="en-US" sz="4800" i="1" dirty="0" smtClean="0">
                <a:solidFill>
                  <a:srgbClr val="C00000"/>
                </a:solidFill>
              </a:rPr>
              <a:t>create vehicles of change</a:t>
            </a:r>
            <a:r>
              <a:rPr lang="en-US" sz="4800" i="1" dirty="0" smtClean="0"/>
              <a:t>, the poverty needle will begin to move in the right direction and</a:t>
            </a:r>
            <a:r>
              <a:rPr lang="en-US" sz="4800" i="1" dirty="0" smtClean="0">
                <a:solidFill>
                  <a:srgbClr val="C00000"/>
                </a:solidFill>
              </a:rPr>
              <a:t> poverty will be eradicated</a:t>
            </a:r>
            <a:r>
              <a:rPr lang="en-US" sz="4800" i="1" dirty="0" smtClean="0"/>
              <a:t>.</a:t>
            </a:r>
            <a:endParaRPr lang="en-US" i="1" dirty="0" smtClean="0">
              <a:latin typeface="Myriad Pro Cond"/>
            </a:endParaRPr>
          </a:p>
        </p:txBody>
      </p:sp>
      <p:sp>
        <p:nvSpPr>
          <p:cNvPr id="4" name="Title 1"/>
          <p:cNvSpPr txBox="1">
            <a:spLocks noGrp="1"/>
          </p:cNvSpPr>
          <p:nvPr>
            <p:ph type="title"/>
          </p:nvPr>
        </p:nvSpPr>
        <p:spPr>
          <a:xfrm>
            <a:off x="0" y="0"/>
            <a:ext cx="9144000" cy="1417638"/>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solidFill>
                <a:latin typeface="Myriad Pro" pitchFamily="34" charset="0"/>
                <a:cs typeface="Times New Roman" pitchFamily="18" charset="0"/>
              </a:rPr>
              <a:t>What we believe.</a:t>
            </a:r>
            <a:endParaRPr lang="en-US" sz="3200" dirty="0">
              <a:solidFill>
                <a:schemeClr val="bg1"/>
              </a:solidFill>
              <a:latin typeface="Myriad Pro" pitchFamily="34" charset="0"/>
              <a:cs typeface="Times New Roman" pitchFamily="18" charset="0"/>
            </a:endParaRPr>
          </a:p>
        </p:txBody>
      </p:sp>
    </p:spTree>
    <p:extLst>
      <p:ext uri="{BB962C8B-B14F-4D97-AF65-F5344CB8AC3E}">
        <p14:creationId xmlns:p14="http://schemas.microsoft.com/office/powerpoint/2010/main" val="1912435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Focused</a:t>
            </a:r>
            <a:endParaRPr lang="en-US" dirty="0"/>
          </a:p>
        </p:txBody>
      </p:sp>
      <p:sp>
        <p:nvSpPr>
          <p:cNvPr id="3" name="Content Placeholder 2"/>
          <p:cNvSpPr>
            <a:spLocks noGrp="1"/>
          </p:cNvSpPr>
          <p:nvPr>
            <p:ph idx="1"/>
          </p:nvPr>
        </p:nvSpPr>
        <p:spPr>
          <a:xfrm>
            <a:off x="228600" y="1447800"/>
            <a:ext cx="8686800" cy="4572000"/>
          </a:xfrm>
        </p:spPr>
        <p:txBody>
          <a:bodyPr>
            <a:normAutofit fontScale="70000" lnSpcReduction="20000"/>
          </a:bodyPr>
          <a:lstStyle/>
          <a:p>
            <a:pPr>
              <a:spcBef>
                <a:spcPts val="2000"/>
              </a:spcBef>
              <a:buFont typeface="Wingdings" charset="2"/>
              <a:buChar char="ü"/>
            </a:pPr>
            <a:r>
              <a:rPr lang="en-US" dirty="0" smtClean="0">
                <a:solidFill>
                  <a:srgbClr val="C00000"/>
                </a:solidFill>
              </a:rPr>
              <a:t>20+</a:t>
            </a:r>
            <a:r>
              <a:rPr lang="en-US" dirty="0" smtClean="0"/>
              <a:t> years </a:t>
            </a:r>
            <a:r>
              <a:rPr lang="en-US" sz="2900" dirty="0" smtClean="0"/>
              <a:t>(funder’s collaborative at the </a:t>
            </a:r>
            <a:r>
              <a:rPr lang="en-US" sz="2900" dirty="0" err="1" smtClean="0"/>
              <a:t>Hyams</a:t>
            </a:r>
            <a:r>
              <a:rPr lang="en-US" sz="2900" dirty="0" smtClean="0"/>
              <a:t> Foundation)</a:t>
            </a:r>
          </a:p>
          <a:p>
            <a:pPr>
              <a:spcBef>
                <a:spcPts val="2000"/>
              </a:spcBef>
              <a:spcAft>
                <a:spcPts val="700"/>
              </a:spcAft>
              <a:buFont typeface="Wingdings" pitchFamily="2" charset="2"/>
              <a:buChar char="ü"/>
            </a:pPr>
            <a:r>
              <a:rPr lang="en-US" dirty="0" smtClean="0"/>
              <a:t>Supported over </a:t>
            </a:r>
            <a:r>
              <a:rPr lang="en-US" dirty="0" smtClean="0">
                <a:solidFill>
                  <a:srgbClr val="C00000"/>
                </a:solidFill>
              </a:rPr>
              <a:t>100 organizations </a:t>
            </a:r>
            <a:r>
              <a:rPr lang="en-US" dirty="0" smtClean="0"/>
              <a:t>to meet their missions more effectively through:</a:t>
            </a:r>
          </a:p>
          <a:p>
            <a:pPr lvl="1">
              <a:spcBef>
                <a:spcPts val="700"/>
              </a:spcBef>
              <a:spcAft>
                <a:spcPts val="300"/>
              </a:spcAft>
            </a:pPr>
            <a:r>
              <a:rPr lang="en-US" dirty="0" smtClean="0"/>
              <a:t>Greater racial, ethnic and cultural diversity within their staff and boards</a:t>
            </a:r>
          </a:p>
          <a:p>
            <a:pPr lvl="1">
              <a:spcBef>
                <a:spcPts val="700"/>
              </a:spcBef>
              <a:spcAft>
                <a:spcPts val="300"/>
              </a:spcAft>
            </a:pPr>
            <a:r>
              <a:rPr lang="en-US" dirty="0" smtClean="0">
                <a:solidFill>
                  <a:srgbClr val="C00000"/>
                </a:solidFill>
              </a:rPr>
              <a:t>Inclusion of diverse perspectives </a:t>
            </a:r>
            <a:r>
              <a:rPr lang="en-US" dirty="0" smtClean="0"/>
              <a:t>in the development of programs and delivery of services</a:t>
            </a:r>
          </a:p>
          <a:p>
            <a:pPr lvl="1">
              <a:spcBef>
                <a:spcPts val="700"/>
              </a:spcBef>
              <a:spcAft>
                <a:spcPts val="300"/>
              </a:spcAft>
            </a:pPr>
            <a:r>
              <a:rPr lang="en-US" dirty="0" smtClean="0"/>
              <a:t>Strategic planning and application of inclusive practices to achieve shifts in their instructional culture.  </a:t>
            </a:r>
          </a:p>
          <a:p>
            <a:pPr>
              <a:spcBef>
                <a:spcPts val="2000"/>
              </a:spcBef>
              <a:spcAft>
                <a:spcPts val="700"/>
              </a:spcAft>
              <a:buFont typeface="Wingdings" pitchFamily="2" charset="2"/>
              <a:buChar char="ü"/>
            </a:pPr>
            <a:r>
              <a:rPr lang="en-US" dirty="0" smtClean="0">
                <a:solidFill>
                  <a:srgbClr val="C00000"/>
                </a:solidFill>
              </a:rPr>
              <a:t>$1.7 million </a:t>
            </a:r>
            <a:r>
              <a:rPr lang="en-US" dirty="0" smtClean="0"/>
              <a:t>in Technical Assistance Grants</a:t>
            </a:r>
          </a:p>
          <a:p>
            <a:pPr>
              <a:spcBef>
                <a:spcPts val="2000"/>
              </a:spcBef>
              <a:spcAft>
                <a:spcPts val="700"/>
              </a:spcAft>
              <a:buFont typeface="Wingdings" pitchFamily="2" charset="2"/>
              <a:buChar char="ü"/>
            </a:pPr>
            <a:r>
              <a:rPr lang="en-US" dirty="0" smtClean="0"/>
              <a:t>Countless hours in peer learning sessions, trainings, and one-on-one coaching</a:t>
            </a:r>
          </a:p>
        </p:txBody>
      </p:sp>
      <p:sp>
        <p:nvSpPr>
          <p:cNvPr id="4" name="Title 1"/>
          <p:cNvSpPr txBox="1">
            <a:spLocks/>
          </p:cNvSpPr>
          <p:nvPr/>
        </p:nvSpPr>
        <p:spPr>
          <a:xfrm>
            <a:off x="0" y="2"/>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Myriad Pro" pitchFamily="34" charset="0"/>
                <a:cs typeface="Times New Roman" pitchFamily="18" charset="0"/>
              </a:rPr>
              <a:t>Where we began with inclusion work.</a:t>
            </a:r>
            <a:endParaRPr lang="en-US" sz="3200" dirty="0">
              <a:solidFill>
                <a:prstClr val="white"/>
              </a:solidFill>
              <a:latin typeface="Myriad Pro" pitchFamily="34" charset="0"/>
              <a:cs typeface="Times New Roman" pitchFamily="18" charset="0"/>
            </a:endParaRPr>
          </a:p>
        </p:txBody>
      </p:sp>
    </p:spTree>
    <p:extLst>
      <p:ext uri="{BB962C8B-B14F-4D97-AF65-F5344CB8AC3E}">
        <p14:creationId xmlns:p14="http://schemas.microsoft.com/office/powerpoint/2010/main" val="2029226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Focused</a:t>
            </a:r>
            <a:endParaRPr lang="en-US" dirty="0"/>
          </a:p>
        </p:txBody>
      </p:sp>
      <p:sp>
        <p:nvSpPr>
          <p:cNvPr id="3" name="Content Placeholder 2"/>
          <p:cNvSpPr>
            <a:spLocks noGrp="1"/>
          </p:cNvSpPr>
          <p:nvPr>
            <p:ph idx="1"/>
          </p:nvPr>
        </p:nvSpPr>
        <p:spPr>
          <a:xfrm>
            <a:off x="228600" y="1447800"/>
            <a:ext cx="8686800" cy="4572000"/>
          </a:xfrm>
        </p:spPr>
        <p:txBody>
          <a:bodyPr>
            <a:normAutofit fontScale="92500"/>
          </a:bodyPr>
          <a:lstStyle/>
          <a:p>
            <a:pPr>
              <a:spcBef>
                <a:spcPts val="2000"/>
              </a:spcBef>
              <a:buFont typeface="Wingdings" charset="2"/>
              <a:buChar char="ü"/>
            </a:pPr>
            <a:r>
              <a:rPr lang="en-US" dirty="0" smtClean="0"/>
              <a:t>Capacity Building Fund of Third Sector New England between 2004-2012</a:t>
            </a:r>
            <a:endParaRPr lang="en-US" sz="1800" dirty="0" smtClean="0"/>
          </a:p>
          <a:p>
            <a:pPr>
              <a:spcBef>
                <a:spcPts val="2000"/>
              </a:spcBef>
              <a:spcAft>
                <a:spcPts val="700"/>
              </a:spcAft>
              <a:buFont typeface="Wingdings" pitchFamily="2" charset="2"/>
              <a:buChar char="ü"/>
            </a:pPr>
            <a:r>
              <a:rPr lang="en-US" dirty="0" smtClean="0"/>
              <a:t>Supported 67 learning networks, over 400  organizations</a:t>
            </a:r>
          </a:p>
          <a:p>
            <a:pPr>
              <a:spcBef>
                <a:spcPts val="2000"/>
              </a:spcBef>
              <a:spcAft>
                <a:spcPts val="700"/>
              </a:spcAft>
              <a:buFont typeface="Wingdings" pitchFamily="2" charset="2"/>
              <a:buChar char="ü"/>
            </a:pPr>
            <a:r>
              <a:rPr lang="en-US" dirty="0"/>
              <a:t>P</a:t>
            </a:r>
            <a:r>
              <a:rPr lang="en-US" dirty="0" smtClean="0"/>
              <a:t>lan, learn and build relationships that would enable them to work together to achieve common goal.  </a:t>
            </a:r>
          </a:p>
          <a:p>
            <a:pPr>
              <a:spcBef>
                <a:spcPts val="2000"/>
              </a:spcBef>
              <a:spcAft>
                <a:spcPts val="700"/>
              </a:spcAft>
              <a:buFont typeface="Wingdings" pitchFamily="2" charset="2"/>
              <a:buChar char="ü"/>
            </a:pPr>
            <a:r>
              <a:rPr lang="en-US" dirty="0" smtClean="0"/>
              <a:t>$1.9 million in technical </a:t>
            </a:r>
            <a:r>
              <a:rPr lang="en-US" dirty="0"/>
              <a:t>a</a:t>
            </a:r>
            <a:r>
              <a:rPr lang="en-US" dirty="0" smtClean="0"/>
              <a:t>ssistance </a:t>
            </a:r>
            <a:r>
              <a:rPr lang="en-US" dirty="0"/>
              <a:t>g</a:t>
            </a:r>
            <a:r>
              <a:rPr lang="en-US" dirty="0" smtClean="0"/>
              <a:t>rants</a:t>
            </a:r>
          </a:p>
          <a:p>
            <a:pPr marL="0" indent="0">
              <a:spcBef>
                <a:spcPts val="2000"/>
              </a:spcBef>
              <a:spcAft>
                <a:spcPts val="700"/>
              </a:spcAft>
              <a:buNone/>
            </a:pPr>
            <a:endParaRPr lang="en-US" dirty="0"/>
          </a:p>
          <a:p>
            <a:pPr>
              <a:spcBef>
                <a:spcPts val="2000"/>
              </a:spcBef>
              <a:spcAft>
                <a:spcPts val="700"/>
              </a:spcAft>
              <a:buFont typeface="Wingdings" pitchFamily="2" charset="2"/>
              <a:buChar char="ü"/>
            </a:pPr>
            <a:endParaRPr lang="en-US" dirty="0" smtClean="0"/>
          </a:p>
        </p:txBody>
      </p:sp>
      <p:sp>
        <p:nvSpPr>
          <p:cNvPr id="4" name="Title 1"/>
          <p:cNvSpPr txBox="1">
            <a:spLocks/>
          </p:cNvSpPr>
          <p:nvPr/>
        </p:nvSpPr>
        <p:spPr>
          <a:xfrm>
            <a:off x="0" y="2"/>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Myriad Pro" pitchFamily="34" charset="0"/>
                <a:cs typeface="Times New Roman" pitchFamily="18" charset="0"/>
              </a:rPr>
              <a:t>Where we began with networks.</a:t>
            </a:r>
            <a:endParaRPr lang="en-US" sz="3200" dirty="0">
              <a:solidFill>
                <a:prstClr val="white"/>
              </a:solidFill>
              <a:latin typeface="Myriad Pro" pitchFamily="34" charset="0"/>
              <a:cs typeface="Times New Roman" pitchFamily="18" charset="0"/>
            </a:endParaRPr>
          </a:p>
        </p:txBody>
      </p:sp>
    </p:spTree>
    <p:extLst>
      <p:ext uri="{BB962C8B-B14F-4D97-AF65-F5344CB8AC3E}">
        <p14:creationId xmlns:p14="http://schemas.microsoft.com/office/powerpoint/2010/main" val="1345814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371600"/>
          </a:xfrm>
        </p:spPr>
        <p:txBody>
          <a:bodyPr>
            <a:normAutofit fontScale="90000"/>
          </a:bodyPr>
          <a:lstStyle/>
          <a:p>
            <a:r>
              <a:rPr lang="en-US" sz="4000" dirty="0" smtClean="0"/>
              <a:t/>
            </a:r>
            <a:br>
              <a:rPr lang="en-US" sz="4000" dirty="0" smtClean="0"/>
            </a:br>
            <a:r>
              <a:rPr lang="en-US" sz="4000" dirty="0" smtClean="0"/>
              <a:t>Development</a:t>
            </a:r>
            <a:br>
              <a:rPr lang="en-US" sz="4000" dirty="0" smtClean="0"/>
            </a:br>
            <a:r>
              <a:rPr lang="en-US" sz="4000" dirty="0" smtClean="0"/>
              <a:t/>
            </a:r>
            <a:br>
              <a:rPr lang="en-US" sz="4000" dirty="0" smtClean="0"/>
            </a:br>
            <a:endParaRPr lang="en-US" sz="3100" b="1" dirty="0">
              <a:solidFill>
                <a:srgbClr val="002060"/>
              </a:solidFill>
              <a:latin typeface="+mn-lt"/>
            </a:endParaRPr>
          </a:p>
        </p:txBody>
      </p:sp>
      <p:pic>
        <p:nvPicPr>
          <p:cNvPr id="5" name="Content Placeholder 4"/>
          <p:cNvPicPr>
            <a:picLocks noGrp="1" noChangeAspect="1"/>
          </p:cNvPicPr>
          <p:nvPr>
            <p:ph idx="1"/>
          </p:nvPr>
        </p:nvPicPr>
        <p:blipFill>
          <a:blip r:embed="rId3"/>
          <a:stretch>
            <a:fillRect/>
          </a:stretch>
        </p:blipFill>
        <p:spPr>
          <a:xfrm>
            <a:off x="685800" y="1600200"/>
            <a:ext cx="7433462" cy="4343400"/>
          </a:xfrm>
          <a:prstGeom prst="rect">
            <a:avLst/>
          </a:prstGeom>
        </p:spPr>
      </p:pic>
      <p:sp>
        <p:nvSpPr>
          <p:cNvPr id="4" name="Title 1"/>
          <p:cNvSpPr txBox="1">
            <a:spLocks/>
          </p:cNvSpPr>
          <p:nvPr/>
        </p:nvSpPr>
        <p:spPr>
          <a:xfrm>
            <a:off x="-9236" y="0"/>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Myriad Pro" pitchFamily="34" charset="0"/>
                <a:cs typeface="Times New Roman" pitchFamily="18" charset="0"/>
              </a:rPr>
              <a:t>Building inclusive </a:t>
            </a:r>
            <a:r>
              <a:rPr lang="en-US" sz="3200" dirty="0">
                <a:solidFill>
                  <a:prstClr val="white"/>
                </a:solidFill>
                <a:latin typeface="Myriad Pro" pitchFamily="34" charset="0"/>
                <a:cs typeface="Times New Roman" pitchFamily="18" charset="0"/>
              </a:rPr>
              <a:t>c</a:t>
            </a:r>
            <a:r>
              <a:rPr lang="en-US" sz="3200" dirty="0" smtClean="0">
                <a:solidFill>
                  <a:prstClr val="white"/>
                </a:solidFill>
                <a:latin typeface="Myriad Pro" pitchFamily="34" charset="0"/>
                <a:cs typeface="Times New Roman" pitchFamily="18" charset="0"/>
              </a:rPr>
              <a:t>ommunities</a:t>
            </a:r>
            <a:endParaRPr lang="en-US" sz="3200" dirty="0">
              <a:solidFill>
                <a:prstClr val="white"/>
              </a:solidFill>
              <a:latin typeface="Myriad Pro" pitchFamily="34" charset="0"/>
              <a:cs typeface="Times New Roman" pitchFamily="18"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2029779182"/>
              </p:ext>
            </p:extLst>
          </p:nvPr>
        </p:nvGraphicFramePr>
        <p:xfrm>
          <a:off x="752764" y="1371600"/>
          <a:ext cx="7620000" cy="4572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4526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799"/>
          </a:xfrm>
        </p:spPr>
        <p:txBody>
          <a:bodyPr>
            <a:normAutofit fontScale="90000"/>
          </a:bodyPr>
          <a:lstStyle/>
          <a:p>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a:t/>
            </a:r>
            <a:br>
              <a:rPr lang="en-US" sz="4000" dirty="0"/>
            </a:br>
            <a:r>
              <a:rPr lang="en-US" sz="4000" dirty="0"/>
              <a:t/>
            </a:r>
            <a:br>
              <a:rPr lang="en-US" sz="4000" dirty="0"/>
            </a:br>
            <a:r>
              <a:rPr lang="en-US" sz="4000" dirty="0" smtClean="0"/>
              <a:t/>
            </a:r>
            <a:br>
              <a:rPr lang="en-US" sz="4000" dirty="0" smtClean="0"/>
            </a:br>
            <a:endParaRPr lang="en-US" b="1" dirty="0">
              <a:latin typeface="+mn-lt"/>
            </a:endParaRPr>
          </a:p>
        </p:txBody>
      </p:sp>
      <p:sp>
        <p:nvSpPr>
          <p:cNvPr id="3" name="Content Placeholder 2"/>
          <p:cNvSpPr>
            <a:spLocks noGrp="1"/>
          </p:cNvSpPr>
          <p:nvPr>
            <p:ph idx="1"/>
          </p:nvPr>
        </p:nvSpPr>
        <p:spPr>
          <a:xfrm>
            <a:off x="609600" y="2057400"/>
            <a:ext cx="7696200" cy="3048000"/>
          </a:xfrm>
        </p:spPr>
        <p:txBody>
          <a:bodyPr>
            <a:normAutofit/>
          </a:bodyPr>
          <a:lstStyle/>
          <a:p>
            <a:pPr marL="0" indent="0">
              <a:buNone/>
            </a:pPr>
            <a:endParaRPr lang="en-US" sz="2800" dirty="0" smtClean="0"/>
          </a:p>
          <a:p>
            <a:pPr marL="0" indent="0">
              <a:spcBef>
                <a:spcPts val="2000"/>
              </a:spcBef>
              <a:buNone/>
            </a:pPr>
            <a:endParaRPr lang="en-US" sz="2800" dirty="0"/>
          </a:p>
        </p:txBody>
      </p:sp>
      <p:sp>
        <p:nvSpPr>
          <p:cNvPr id="4" name="Title 1"/>
          <p:cNvSpPr txBox="1">
            <a:spLocks/>
          </p:cNvSpPr>
          <p:nvPr/>
        </p:nvSpPr>
        <p:spPr>
          <a:xfrm>
            <a:off x="0" y="0"/>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prstClr val="white"/>
                </a:solidFill>
                <a:latin typeface="Myriad Pro" pitchFamily="34" charset="0"/>
                <a:cs typeface="Times New Roman" pitchFamily="18" charset="0"/>
              </a:rPr>
              <a:t>Inclusion Initiative is making a strategic investment in community transformation</a:t>
            </a:r>
            <a:endParaRPr lang="en-US" sz="3200" b="1" dirty="0">
              <a:solidFill>
                <a:prstClr val="white"/>
              </a:solidFill>
              <a:latin typeface="Myriad Pro" pitchFamily="34" charset="0"/>
              <a:cs typeface="Times New Roman" pitchFamily="18" charset="0"/>
            </a:endParaRPr>
          </a:p>
        </p:txBody>
      </p:sp>
      <p:sp>
        <p:nvSpPr>
          <p:cNvPr id="5" name="Rectangle 4"/>
          <p:cNvSpPr/>
          <p:nvPr/>
        </p:nvSpPr>
        <p:spPr>
          <a:xfrm>
            <a:off x="1600200" y="1600200"/>
            <a:ext cx="5638800" cy="3785652"/>
          </a:xfrm>
          <a:prstGeom prst="rect">
            <a:avLst/>
          </a:prstGeom>
        </p:spPr>
        <p:txBody>
          <a:bodyPr wrap="square">
            <a:spAutoFit/>
          </a:bodyPr>
          <a:lstStyle/>
          <a:p>
            <a:r>
              <a:rPr lang="en-US" sz="4000" i="1" dirty="0">
                <a:solidFill>
                  <a:prstClr val="black"/>
                </a:solidFill>
              </a:rPr>
              <a:t>By supporting the people that are directly impacted by poverty </a:t>
            </a:r>
            <a:r>
              <a:rPr lang="en-US" sz="4000" i="1" dirty="0" smtClean="0">
                <a:solidFill>
                  <a:prstClr val="black"/>
                </a:solidFill>
              </a:rPr>
              <a:t>and who hold </a:t>
            </a:r>
            <a:r>
              <a:rPr lang="en-US" sz="4000" i="1" dirty="0">
                <a:solidFill>
                  <a:prstClr val="black"/>
                </a:solidFill>
              </a:rPr>
              <a:t>the solutions to addressing and eradicating poverty.</a:t>
            </a:r>
            <a:endParaRPr lang="en-US" sz="4000" dirty="0">
              <a:solidFill>
                <a:prstClr val="black"/>
              </a:solidFill>
            </a:endParaRPr>
          </a:p>
        </p:txBody>
      </p:sp>
    </p:spTree>
    <p:extLst>
      <p:ext uri="{BB962C8B-B14F-4D97-AF65-F5344CB8AC3E}">
        <p14:creationId xmlns:p14="http://schemas.microsoft.com/office/powerpoint/2010/main" val="2887244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Myriad Pro" pitchFamily="34" charset="0"/>
                <a:cs typeface="Times New Roman" pitchFamily="18" charset="0"/>
              </a:rPr>
              <a:t>How do you get to community transformation?</a:t>
            </a:r>
            <a:endParaRPr lang="en-US" sz="3200" dirty="0">
              <a:solidFill>
                <a:prstClr val="white"/>
              </a:solidFill>
              <a:latin typeface="Myriad Pro" pitchFamily="34" charset="0"/>
              <a:cs typeface="Times New Roman" pitchFamily="18" charset="0"/>
            </a:endParaRPr>
          </a:p>
        </p:txBody>
      </p:sp>
      <p:pic>
        <p:nvPicPr>
          <p:cNvPr id="7" name="Picture 6" descr="Spectrum_Community_Led.jpg"/>
          <p:cNvPicPr>
            <a:picLocks noChangeAspect="1"/>
          </p:cNvPicPr>
          <p:nvPr/>
        </p:nvPicPr>
        <p:blipFill>
          <a:blip r:embed="rId2"/>
          <a:stretch>
            <a:fillRect/>
          </a:stretch>
        </p:blipFill>
        <p:spPr>
          <a:xfrm>
            <a:off x="0" y="1219200"/>
            <a:ext cx="8991600" cy="4953000"/>
          </a:xfrm>
          <a:prstGeom prst="rect">
            <a:avLst/>
          </a:prstGeom>
        </p:spPr>
      </p:pic>
    </p:spTree>
    <p:extLst>
      <p:ext uri="{BB962C8B-B14F-4D97-AF65-F5344CB8AC3E}">
        <p14:creationId xmlns:p14="http://schemas.microsoft.com/office/powerpoint/2010/main" val="2731860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endParaRPr lang="en-US" sz="3100" b="1" dirty="0">
              <a:solidFill>
                <a:srgbClr val="002060"/>
              </a:solidFill>
              <a:latin typeface="+mn-lt"/>
            </a:endParaRPr>
          </a:p>
        </p:txBody>
      </p:sp>
      <p:sp>
        <p:nvSpPr>
          <p:cNvPr id="3" name="Content Placeholder 2"/>
          <p:cNvSpPr>
            <a:spLocks noGrp="1"/>
          </p:cNvSpPr>
          <p:nvPr>
            <p:ph idx="1"/>
          </p:nvPr>
        </p:nvSpPr>
        <p:spPr>
          <a:xfrm>
            <a:off x="609600" y="1447800"/>
            <a:ext cx="7696200" cy="4495800"/>
          </a:xfrm>
        </p:spPr>
        <p:txBody>
          <a:bodyPr>
            <a:normAutofit/>
          </a:bodyPr>
          <a:lstStyle/>
          <a:p>
            <a:pPr>
              <a:spcBef>
                <a:spcPts val="2000"/>
              </a:spcBef>
              <a:buFont typeface="Arial"/>
              <a:buChar char="•"/>
            </a:pPr>
            <a:r>
              <a:rPr lang="en-US" sz="3600" dirty="0" smtClean="0"/>
              <a:t>Process is product</a:t>
            </a:r>
          </a:p>
          <a:p>
            <a:pPr>
              <a:spcBef>
                <a:spcPts val="2000"/>
              </a:spcBef>
              <a:buFont typeface="Arial"/>
              <a:buChar char="•"/>
            </a:pPr>
            <a:r>
              <a:rPr lang="en-US" sz="3600" dirty="0" smtClean="0"/>
              <a:t>Relationships drive the work</a:t>
            </a:r>
          </a:p>
          <a:p>
            <a:pPr>
              <a:spcBef>
                <a:spcPts val="2000"/>
              </a:spcBef>
              <a:buFont typeface="Arial"/>
              <a:buChar char="•"/>
            </a:pPr>
            <a:r>
              <a:rPr lang="en-US" sz="3600" dirty="0" smtClean="0"/>
              <a:t>Peer learning sessions, technical assistance are key tools for collaboration</a:t>
            </a:r>
            <a:endParaRPr lang="en-US" sz="3600" dirty="0"/>
          </a:p>
        </p:txBody>
      </p:sp>
      <p:sp>
        <p:nvSpPr>
          <p:cNvPr id="4" name="Title 1"/>
          <p:cNvSpPr txBox="1">
            <a:spLocks/>
          </p:cNvSpPr>
          <p:nvPr/>
        </p:nvSpPr>
        <p:spPr>
          <a:xfrm>
            <a:off x="0" y="-228600"/>
            <a:ext cx="9144000" cy="1524000"/>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Myriad Pro" pitchFamily="34" charset="0"/>
                <a:cs typeface="Times New Roman" pitchFamily="18" charset="0"/>
              </a:rPr>
              <a:t>What we have learned about </a:t>
            </a:r>
            <a:r>
              <a:rPr lang="en-US" sz="3200" smtClean="0">
                <a:solidFill>
                  <a:prstClr val="white"/>
                </a:solidFill>
                <a:latin typeface="Myriad Pro" pitchFamily="34" charset="0"/>
                <a:cs typeface="Times New Roman" pitchFamily="18" charset="0"/>
              </a:rPr>
              <a:t>successful collaborations.</a:t>
            </a:r>
            <a:endParaRPr lang="en-US" sz="3200" dirty="0">
              <a:solidFill>
                <a:prstClr val="white"/>
              </a:solidFill>
              <a:latin typeface="Myriad Pro" pitchFamily="34" charset="0"/>
              <a:cs typeface="Times New Roman" pitchFamily="18" charset="0"/>
            </a:endParaRPr>
          </a:p>
        </p:txBody>
      </p:sp>
    </p:spTree>
    <p:extLst>
      <p:ext uri="{BB962C8B-B14F-4D97-AF65-F5344CB8AC3E}">
        <p14:creationId xmlns:p14="http://schemas.microsoft.com/office/powerpoint/2010/main" val="2198176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endParaRPr lang="en-US" sz="3100" b="1" dirty="0">
              <a:solidFill>
                <a:srgbClr val="002060"/>
              </a:solidFill>
              <a:latin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3702" y="1162453"/>
            <a:ext cx="3436298" cy="2290865"/>
          </a:xfrm>
        </p:spPr>
      </p:pic>
      <p:sp>
        <p:nvSpPr>
          <p:cNvPr id="4" name="Title 1"/>
          <p:cNvSpPr txBox="1">
            <a:spLocks/>
          </p:cNvSpPr>
          <p:nvPr/>
        </p:nvSpPr>
        <p:spPr>
          <a:xfrm>
            <a:off x="0" y="0"/>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prstClr val="white"/>
                </a:solidFill>
                <a:latin typeface="Myriad Pro" pitchFamily="34" charset="0"/>
                <a:cs typeface="Times New Roman" pitchFamily="18" charset="0"/>
              </a:rPr>
              <a:t>Support seven networks in their planning phase </a:t>
            </a:r>
            <a:endParaRPr lang="en-US" sz="3200" dirty="0">
              <a:solidFill>
                <a:prstClr val="white"/>
              </a:solidFill>
              <a:latin typeface="Myriad Pro" pitchFamily="34" charset="0"/>
              <a:cs typeface="Times New Roman"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4853" r="11106"/>
          <a:stretch/>
        </p:blipFill>
        <p:spPr>
          <a:xfrm>
            <a:off x="4444730" y="1219200"/>
            <a:ext cx="4470670" cy="28547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 y="3453319"/>
            <a:ext cx="3924300" cy="2616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8700" y="3886200"/>
            <a:ext cx="3771900" cy="2514600"/>
          </a:xfrm>
          <a:prstGeom prst="rect">
            <a:avLst/>
          </a:prstGeom>
        </p:spPr>
      </p:pic>
    </p:spTree>
    <p:extLst>
      <p:ext uri="{BB962C8B-B14F-4D97-AF65-F5344CB8AC3E}">
        <p14:creationId xmlns:p14="http://schemas.microsoft.com/office/powerpoint/2010/main" val="17322155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447800"/>
            <a:ext cx="7772400" cy="4648200"/>
          </a:xfrm>
        </p:spPr>
        <p:txBody>
          <a:bodyPr/>
          <a:lstStyle/>
          <a:p>
            <a:endParaRPr lang="en-US" dirty="0" smtClean="0"/>
          </a:p>
          <a:p>
            <a:endParaRPr lang="en-US" dirty="0"/>
          </a:p>
          <a:p>
            <a:endParaRPr lang="en-US" dirty="0" smtClean="0"/>
          </a:p>
          <a:p>
            <a:endParaRPr lang="en-US" dirty="0"/>
          </a:p>
        </p:txBody>
      </p:sp>
      <p:sp>
        <p:nvSpPr>
          <p:cNvPr id="11" name="Title 1"/>
          <p:cNvSpPr txBox="1">
            <a:spLocks/>
          </p:cNvSpPr>
          <p:nvPr/>
        </p:nvSpPr>
        <p:spPr>
          <a:xfrm>
            <a:off x="0" y="2"/>
            <a:ext cx="9144000" cy="1142999"/>
          </a:xfrm>
          <a:prstGeom prst="rect">
            <a:avLst/>
          </a:prstGeom>
          <a:solidFill>
            <a:srgbClr val="9A383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solidFill>
                <a:prstClr val="white"/>
              </a:solidFill>
            </a:endParaRPr>
          </a:p>
        </p:txBody>
      </p:sp>
      <p:grpSp>
        <p:nvGrpSpPr>
          <p:cNvPr id="14" name="Group 13"/>
          <p:cNvGrpSpPr/>
          <p:nvPr/>
        </p:nvGrpSpPr>
        <p:grpSpPr>
          <a:xfrm>
            <a:off x="990598" y="1143001"/>
            <a:ext cx="7162800" cy="4817778"/>
            <a:chOff x="807720" y="1151139"/>
            <a:chExt cx="7162800" cy="4817778"/>
          </a:xfrm>
        </p:grpSpPr>
        <p:pic>
          <p:nvPicPr>
            <p:cNvPr id="9" name="Picture 3" descr="I:\Groups\Communications\Graphics\Logos\Full Color\TSNE 2011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152" y="4708118"/>
              <a:ext cx="1577933" cy="12607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320" y="1151139"/>
              <a:ext cx="5181600" cy="1769648"/>
            </a:xfrm>
            <a:prstGeom prst="rect">
              <a:avLst/>
            </a:prstGeom>
          </p:spPr>
        </p:pic>
        <p:sp>
          <p:nvSpPr>
            <p:cNvPr id="13" name="TextBox 12"/>
            <p:cNvSpPr txBox="1"/>
            <p:nvPr/>
          </p:nvSpPr>
          <p:spPr>
            <a:xfrm>
              <a:off x="807720" y="2913586"/>
              <a:ext cx="7162800" cy="1200329"/>
            </a:xfrm>
            <a:prstGeom prst="rect">
              <a:avLst/>
            </a:prstGeom>
            <a:noFill/>
          </p:spPr>
          <p:txBody>
            <a:bodyPr wrap="square" rtlCol="0">
              <a:spAutoFit/>
            </a:bodyPr>
            <a:lstStyle/>
            <a:p>
              <a:pPr algn="ctr"/>
              <a:r>
                <a:rPr lang="en-US" sz="2400" b="1" dirty="0">
                  <a:solidFill>
                    <a:srgbClr val="302B65"/>
                  </a:solidFill>
                  <a:latin typeface="Myriad Pro Cond" pitchFamily="34" charset="0"/>
                </a:rPr>
                <a:t>Eradicating Poverty through </a:t>
              </a:r>
            </a:p>
            <a:p>
              <a:pPr algn="ctr"/>
              <a:r>
                <a:rPr lang="en-US" sz="2400" b="1" dirty="0">
                  <a:solidFill>
                    <a:srgbClr val="302B65"/>
                  </a:solidFill>
                  <a:latin typeface="Myriad Pro Cond" pitchFamily="34" charset="0"/>
                </a:rPr>
                <a:t>Cross-Sector Community </a:t>
              </a:r>
            </a:p>
            <a:p>
              <a:pPr algn="ctr"/>
              <a:r>
                <a:rPr lang="en-US" sz="2400" b="1" dirty="0">
                  <a:solidFill>
                    <a:srgbClr val="302B65"/>
                  </a:solidFill>
                  <a:latin typeface="Myriad Pro Cond" pitchFamily="34" charset="0"/>
                </a:rPr>
                <a:t>Collaborations</a:t>
              </a:r>
            </a:p>
          </p:txBody>
        </p:sp>
      </p:grpSp>
      <p:sp>
        <p:nvSpPr>
          <p:cNvPr id="8" name="Rectangle 7"/>
          <p:cNvSpPr/>
          <p:nvPr/>
        </p:nvSpPr>
        <p:spPr>
          <a:xfrm>
            <a:off x="670927" y="6053261"/>
            <a:ext cx="7802141" cy="646331"/>
          </a:xfrm>
          <a:prstGeom prst="rect">
            <a:avLst/>
          </a:prstGeom>
        </p:spPr>
        <p:txBody>
          <a:bodyPr wrap="square">
            <a:spAutoFit/>
          </a:bodyPr>
          <a:lstStyle/>
          <a:p>
            <a:pPr algn="ctr"/>
            <a:r>
              <a:rPr lang="en-US" dirty="0" smtClean="0">
                <a:solidFill>
                  <a:prstClr val="black"/>
                </a:solidFill>
              </a:rPr>
              <a:t>www.tsne.org/inclusion-initiative</a:t>
            </a:r>
          </a:p>
          <a:p>
            <a:pPr algn="ctr"/>
            <a:endParaRPr lang="en-US" dirty="0" smtClean="0">
              <a:solidFill>
                <a:prstClr val="black"/>
              </a:solidFill>
            </a:endParaRPr>
          </a:p>
        </p:txBody>
      </p:sp>
    </p:spTree>
    <p:extLst>
      <p:ext uri="{BB962C8B-B14F-4D97-AF65-F5344CB8AC3E}">
        <p14:creationId xmlns:p14="http://schemas.microsoft.com/office/powerpoint/2010/main" val="1802101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subTitle" idx="1"/>
          </p:nvPr>
        </p:nvSpPr>
        <p:spPr>
          <a:xfrm>
            <a:off x="0" y="2251656"/>
            <a:ext cx="9144000" cy="4800600"/>
          </a:xfrm>
        </p:spPr>
        <p:txBody>
          <a:bodyPr>
            <a:normAutofit/>
          </a:bodyPr>
          <a:lstStyle/>
          <a:p>
            <a:r>
              <a:rPr lang="en-US" dirty="0" smtClean="0">
                <a:solidFill>
                  <a:schemeClr val="tx1"/>
                </a:solidFill>
              </a:rPr>
              <a:t>Thank You!</a:t>
            </a:r>
            <a:br>
              <a:rPr lang="en-US" dirty="0" smtClean="0">
                <a:solidFill>
                  <a:schemeClr val="tx1"/>
                </a:solidFill>
              </a:rPr>
            </a:br>
            <a:endParaRPr lang="en-US" dirty="0" smtClean="0">
              <a:solidFill>
                <a:schemeClr val="tx1"/>
              </a:solidFill>
            </a:endParaRPr>
          </a:p>
          <a:p>
            <a:r>
              <a:rPr lang="en-US" sz="2400" dirty="0" smtClean="0">
                <a:solidFill>
                  <a:schemeClr val="tx1"/>
                </a:solidFill>
              </a:rPr>
              <a:t>Jennifer Aronson, The Boston Foundation</a:t>
            </a:r>
          </a:p>
          <a:p>
            <a:r>
              <a:rPr lang="en-US" sz="2400" dirty="0" err="1" smtClean="0">
                <a:solidFill>
                  <a:schemeClr val="tx1"/>
                </a:solidFill>
              </a:rPr>
              <a:t>Arani</a:t>
            </a:r>
            <a:r>
              <a:rPr lang="en-US" sz="2400" dirty="0" smtClean="0">
                <a:solidFill>
                  <a:schemeClr val="tx1"/>
                </a:solidFill>
              </a:rPr>
              <a:t> </a:t>
            </a:r>
            <a:r>
              <a:rPr lang="en-US" sz="2400" dirty="0" err="1" smtClean="0">
                <a:solidFill>
                  <a:schemeClr val="tx1"/>
                </a:solidFill>
              </a:rPr>
              <a:t>Kajenthira</a:t>
            </a:r>
            <a:r>
              <a:rPr lang="en-US" sz="2400" dirty="0">
                <a:solidFill>
                  <a:schemeClr val="tx1"/>
                </a:solidFill>
              </a:rPr>
              <a:t> </a:t>
            </a:r>
            <a:r>
              <a:rPr lang="en-US" sz="2400" dirty="0" err="1" smtClean="0">
                <a:solidFill>
                  <a:schemeClr val="tx1"/>
                </a:solidFill>
              </a:rPr>
              <a:t>Grindle</a:t>
            </a:r>
            <a:r>
              <a:rPr lang="en-US" sz="2400" dirty="0" smtClean="0">
                <a:solidFill>
                  <a:schemeClr val="tx1"/>
                </a:solidFill>
              </a:rPr>
              <a:t>, FSG</a:t>
            </a:r>
          </a:p>
          <a:p>
            <a:r>
              <a:rPr lang="en-US" sz="2400" dirty="0" err="1" smtClean="0">
                <a:solidFill>
                  <a:schemeClr val="tx1"/>
                </a:solidFill>
              </a:rPr>
              <a:t>Ayeesha</a:t>
            </a:r>
            <a:r>
              <a:rPr lang="en-US" sz="2400" dirty="0" smtClean="0">
                <a:solidFill>
                  <a:schemeClr val="tx1"/>
                </a:solidFill>
              </a:rPr>
              <a:t> Lane, Third Sector New England</a:t>
            </a:r>
            <a:endParaRPr lang="en-US" sz="2400" dirty="0">
              <a:solidFill>
                <a:schemeClr val="tx1"/>
              </a:solidFill>
            </a:endParaRPr>
          </a:p>
          <a:p>
            <a:endParaRPr lang="en-US" sz="2400" dirty="0" smtClean="0">
              <a:solidFill>
                <a:schemeClr val="tx1"/>
              </a:solidFill>
            </a:endParaRPr>
          </a:p>
        </p:txBody>
      </p:sp>
      <p:pic>
        <p:nvPicPr>
          <p:cNvPr id="6146" name="Picture 2" descr="C:\Users\sstlouis\AppData\Local\Microsoft\Windows\Temporary Internet Files\Content.IE5\7N4K4DCH\TBF_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629" y="1413885"/>
            <a:ext cx="2895371" cy="10245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95400"/>
            <a:ext cx="3094063" cy="82100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014" y="5334000"/>
            <a:ext cx="2755586" cy="94110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505200"/>
            <a:ext cx="1568616" cy="1299337"/>
          </a:xfrm>
          <a:prstGeom prst="rect">
            <a:avLst/>
          </a:prstGeom>
        </p:spPr>
      </p:pic>
      <p:pic>
        <p:nvPicPr>
          <p:cNvPr id="6147" name="Picture 3" descr="C:\Users\sstlouis\AppData\Local\Microsoft\Windows\Temporary Internet Files\Content.IE5\7N4K4DCH\Collaborate Logo2014_Ta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4994525"/>
            <a:ext cx="2298113" cy="10252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ennifer.splansky\Documents\1Project\Collective Impact\Communications\Logo\CIF-he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3115159" y="228600"/>
            <a:ext cx="2752241" cy="77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91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gray">
          <a:xfrm>
            <a:off x="495296" y="1371600"/>
            <a:ext cx="5410199" cy="556592"/>
          </a:xfrm>
          <a:prstGeom prst="rect">
            <a:avLst/>
          </a:prstGeom>
        </p:spPr>
        <p:txBody>
          <a:bodyPr/>
          <a:lstStyle/>
          <a:p>
            <a:pPr defTabSz="457200">
              <a:spcBef>
                <a:spcPts val="500"/>
              </a:spcBef>
              <a:spcAft>
                <a:spcPts val="500"/>
              </a:spcAft>
            </a:pPr>
            <a:r>
              <a:rPr lang="en-GB" sz="2400" dirty="0" smtClean="0">
                <a:solidFill>
                  <a:prstClr val="black">
                    <a:lumMod val="65000"/>
                    <a:lumOff val="35000"/>
                  </a:prstClr>
                </a:solidFill>
                <a:latin typeface="R Frutiger Roman"/>
              </a:rPr>
              <a:t>Funders select </a:t>
            </a:r>
            <a:r>
              <a:rPr lang="en-GB" sz="2400" b="1" dirty="0" smtClean="0">
                <a:solidFill>
                  <a:prstClr val="black">
                    <a:lumMod val="65000"/>
                    <a:lumOff val="35000"/>
                  </a:prstClr>
                </a:solidFill>
                <a:latin typeface="R Frutiger Roman"/>
              </a:rPr>
              <a:t>individual grantees </a:t>
            </a:r>
            <a:endParaRPr lang="en-GB" sz="2400" dirty="0">
              <a:solidFill>
                <a:prstClr val="black">
                  <a:lumMod val="65000"/>
                  <a:lumOff val="35000"/>
                </a:prstClr>
              </a:solidFill>
              <a:latin typeface="R Frutiger Roman"/>
            </a:endParaRPr>
          </a:p>
        </p:txBody>
      </p:sp>
      <p:sp>
        <p:nvSpPr>
          <p:cNvPr id="20" name="Rectangle 3"/>
          <p:cNvSpPr txBox="1">
            <a:spLocks noChangeArrowheads="1"/>
          </p:cNvSpPr>
          <p:nvPr/>
        </p:nvSpPr>
        <p:spPr bwMode="gray">
          <a:xfrm>
            <a:off x="495296" y="1969115"/>
            <a:ext cx="5410199" cy="887584"/>
          </a:xfrm>
          <a:prstGeom prst="rect">
            <a:avLst/>
          </a:prstGeom>
        </p:spPr>
        <p:txBody>
          <a:bodyPr/>
          <a:lstStyle/>
          <a:p>
            <a:pPr defTabSz="457200">
              <a:spcBef>
                <a:spcPts val="500"/>
              </a:spcBef>
              <a:spcAft>
                <a:spcPts val="500"/>
              </a:spcAft>
            </a:pPr>
            <a:r>
              <a:rPr lang="en-GB" sz="2400" dirty="0">
                <a:solidFill>
                  <a:prstClr val="black">
                    <a:lumMod val="65000"/>
                    <a:lumOff val="35000"/>
                  </a:prstClr>
                </a:solidFill>
                <a:latin typeface="R Frutiger Roman"/>
              </a:rPr>
              <a:t>Organizations </a:t>
            </a:r>
            <a:r>
              <a:rPr lang="en-GB" sz="2400" b="1" dirty="0">
                <a:solidFill>
                  <a:prstClr val="black">
                    <a:lumMod val="65000"/>
                    <a:lumOff val="35000"/>
                  </a:prstClr>
                </a:solidFill>
                <a:latin typeface="R Frutiger Roman"/>
              </a:rPr>
              <a:t>work </a:t>
            </a:r>
            <a:r>
              <a:rPr lang="en-GB" sz="2400" b="1" dirty="0" smtClean="0">
                <a:solidFill>
                  <a:prstClr val="black">
                    <a:lumMod val="65000"/>
                    <a:lumOff val="35000"/>
                  </a:prstClr>
                </a:solidFill>
                <a:latin typeface="R Frutiger Roman"/>
              </a:rPr>
              <a:t>separately </a:t>
            </a:r>
            <a:r>
              <a:rPr lang="en-GB" sz="2400" dirty="0" smtClean="0">
                <a:solidFill>
                  <a:prstClr val="black">
                    <a:lumMod val="65000"/>
                    <a:lumOff val="35000"/>
                  </a:prstClr>
                </a:solidFill>
                <a:latin typeface="R Frutiger Roman"/>
              </a:rPr>
              <a:t>and </a:t>
            </a:r>
            <a:r>
              <a:rPr lang="en-GB" sz="2400" b="1" dirty="0" smtClean="0">
                <a:solidFill>
                  <a:prstClr val="black">
                    <a:lumMod val="65000"/>
                    <a:lumOff val="35000"/>
                  </a:prstClr>
                </a:solidFill>
                <a:latin typeface="R Frutiger Roman"/>
              </a:rPr>
              <a:t>compete </a:t>
            </a:r>
            <a:r>
              <a:rPr lang="en-GB" sz="2400" dirty="0" smtClean="0">
                <a:solidFill>
                  <a:prstClr val="black">
                    <a:lumMod val="65000"/>
                    <a:lumOff val="35000"/>
                  </a:prstClr>
                </a:solidFill>
                <a:latin typeface="R Frutiger Roman"/>
              </a:rPr>
              <a:t>for </a:t>
            </a:r>
            <a:r>
              <a:rPr lang="en-GB" sz="2400" dirty="0">
                <a:solidFill>
                  <a:prstClr val="black">
                    <a:lumMod val="65000"/>
                    <a:lumOff val="35000"/>
                  </a:prstClr>
                </a:solidFill>
                <a:latin typeface="R Frutiger Roman"/>
              </a:rPr>
              <a:t>a</a:t>
            </a:r>
            <a:r>
              <a:rPr lang="en-GB" sz="2400" dirty="0" smtClean="0">
                <a:solidFill>
                  <a:prstClr val="black">
                    <a:lumMod val="65000"/>
                    <a:lumOff val="35000"/>
                  </a:prstClr>
                </a:solidFill>
                <a:latin typeface="R Frutiger Roman"/>
              </a:rPr>
              <a:t>vailable resources</a:t>
            </a:r>
            <a:endParaRPr lang="en-GB" sz="2400" dirty="0">
              <a:solidFill>
                <a:prstClr val="black">
                  <a:lumMod val="65000"/>
                  <a:lumOff val="35000"/>
                </a:prstClr>
              </a:solidFill>
              <a:latin typeface="R Frutiger Roman"/>
            </a:endParaRPr>
          </a:p>
        </p:txBody>
      </p:sp>
      <p:sp>
        <p:nvSpPr>
          <p:cNvPr id="21" name="Rectangle 3"/>
          <p:cNvSpPr txBox="1">
            <a:spLocks noChangeArrowheads="1"/>
          </p:cNvSpPr>
          <p:nvPr/>
        </p:nvSpPr>
        <p:spPr bwMode="gray">
          <a:xfrm>
            <a:off x="495296" y="2897622"/>
            <a:ext cx="5410199" cy="1189434"/>
          </a:xfrm>
          <a:prstGeom prst="rect">
            <a:avLst/>
          </a:prstGeom>
        </p:spPr>
        <p:txBody>
          <a:bodyPr/>
          <a:lstStyle/>
          <a:p>
            <a:pPr defTabSz="457200">
              <a:spcBef>
                <a:spcPts val="500"/>
              </a:spcBef>
              <a:spcAft>
                <a:spcPts val="500"/>
              </a:spcAft>
            </a:pPr>
            <a:r>
              <a:rPr lang="en-GB" sz="2400" dirty="0" smtClean="0">
                <a:solidFill>
                  <a:prstClr val="black">
                    <a:lumMod val="65000"/>
                    <a:lumOff val="35000"/>
                  </a:prstClr>
                </a:solidFill>
                <a:latin typeface="R Frutiger Roman"/>
              </a:rPr>
              <a:t>The corporate </a:t>
            </a:r>
            <a:r>
              <a:rPr lang="en-GB" sz="2400" dirty="0">
                <a:solidFill>
                  <a:prstClr val="black">
                    <a:lumMod val="65000"/>
                    <a:lumOff val="35000"/>
                  </a:prstClr>
                </a:solidFill>
                <a:latin typeface="R Frutiger Roman"/>
              </a:rPr>
              <a:t>and government sectors are often </a:t>
            </a:r>
            <a:r>
              <a:rPr lang="en-GB" sz="2400" b="1" dirty="0">
                <a:solidFill>
                  <a:prstClr val="black">
                    <a:lumMod val="65000"/>
                    <a:lumOff val="35000"/>
                  </a:prstClr>
                </a:solidFill>
                <a:latin typeface="R Frutiger Roman"/>
              </a:rPr>
              <a:t>disconnected</a:t>
            </a:r>
            <a:r>
              <a:rPr lang="en-GB" sz="2400" dirty="0">
                <a:solidFill>
                  <a:prstClr val="black">
                    <a:lumMod val="65000"/>
                    <a:lumOff val="35000"/>
                  </a:prstClr>
                </a:solidFill>
                <a:latin typeface="R Frutiger Roman"/>
              </a:rPr>
              <a:t> </a:t>
            </a:r>
            <a:br>
              <a:rPr lang="en-GB" sz="2400" dirty="0">
                <a:solidFill>
                  <a:prstClr val="black">
                    <a:lumMod val="65000"/>
                    <a:lumOff val="35000"/>
                  </a:prstClr>
                </a:solidFill>
                <a:latin typeface="R Frutiger Roman"/>
              </a:rPr>
            </a:br>
            <a:r>
              <a:rPr lang="en-GB" sz="2400" dirty="0" smtClean="0">
                <a:solidFill>
                  <a:prstClr val="black">
                    <a:lumMod val="65000"/>
                    <a:lumOff val="35000"/>
                  </a:prstClr>
                </a:solidFill>
                <a:latin typeface="R Frutiger Roman"/>
              </a:rPr>
              <a:t>from </a:t>
            </a:r>
            <a:r>
              <a:rPr lang="en-GB" sz="2400" dirty="0">
                <a:solidFill>
                  <a:prstClr val="black">
                    <a:lumMod val="65000"/>
                    <a:lumOff val="35000"/>
                  </a:prstClr>
                </a:solidFill>
                <a:latin typeface="R Frutiger Roman"/>
              </a:rPr>
              <a:t>foundations and </a:t>
            </a:r>
            <a:r>
              <a:rPr lang="en-GB" sz="2400" dirty="0" err="1" smtClean="0">
                <a:solidFill>
                  <a:prstClr val="black">
                    <a:lumMod val="65000"/>
                    <a:lumOff val="35000"/>
                  </a:prstClr>
                </a:solidFill>
                <a:latin typeface="R Frutiger Roman"/>
              </a:rPr>
              <a:t>nonprofits</a:t>
            </a:r>
            <a:endParaRPr lang="en-GB" sz="2400" dirty="0">
              <a:solidFill>
                <a:prstClr val="black">
                  <a:lumMod val="65000"/>
                  <a:lumOff val="35000"/>
                </a:prstClr>
              </a:solidFill>
              <a:latin typeface="R Frutiger Roman"/>
            </a:endParaRPr>
          </a:p>
        </p:txBody>
      </p:sp>
      <p:sp>
        <p:nvSpPr>
          <p:cNvPr id="22" name="Rectangle 3"/>
          <p:cNvSpPr txBox="1">
            <a:spLocks noChangeArrowheads="1"/>
          </p:cNvSpPr>
          <p:nvPr/>
        </p:nvSpPr>
        <p:spPr bwMode="gray">
          <a:xfrm>
            <a:off x="495296" y="4127978"/>
            <a:ext cx="5410200" cy="1268979"/>
          </a:xfrm>
          <a:prstGeom prst="rect">
            <a:avLst/>
          </a:prstGeom>
        </p:spPr>
        <p:txBody>
          <a:bodyPr/>
          <a:lstStyle/>
          <a:p>
            <a:pPr defTabSz="457200">
              <a:spcBef>
                <a:spcPts val="500"/>
              </a:spcBef>
              <a:spcAft>
                <a:spcPts val="500"/>
              </a:spcAft>
            </a:pPr>
            <a:r>
              <a:rPr lang="en-GB" sz="2400" dirty="0" smtClean="0">
                <a:solidFill>
                  <a:prstClr val="black">
                    <a:lumMod val="65000"/>
                    <a:lumOff val="35000"/>
                  </a:prstClr>
                </a:solidFill>
                <a:latin typeface="R Frutiger Roman"/>
              </a:rPr>
              <a:t>Target groups are </a:t>
            </a:r>
            <a:r>
              <a:rPr lang="en-GB" sz="2400" b="1" dirty="0" smtClean="0">
                <a:solidFill>
                  <a:prstClr val="black">
                    <a:lumMod val="65000"/>
                    <a:lumOff val="35000"/>
                  </a:prstClr>
                </a:solidFill>
                <a:latin typeface="R Frutiger Roman"/>
              </a:rPr>
              <a:t>unaware </a:t>
            </a:r>
            <a:r>
              <a:rPr lang="en-GB" sz="2400" dirty="0" smtClean="0">
                <a:solidFill>
                  <a:prstClr val="black">
                    <a:lumMod val="65000"/>
                    <a:lumOff val="35000"/>
                  </a:prstClr>
                </a:solidFill>
                <a:latin typeface="R Frutiger Roman"/>
              </a:rPr>
              <a:t>or </a:t>
            </a:r>
            <a:r>
              <a:rPr lang="en-GB" sz="2400" b="1" dirty="0" smtClean="0">
                <a:solidFill>
                  <a:prstClr val="black">
                    <a:lumMod val="65000"/>
                    <a:lumOff val="35000"/>
                  </a:prstClr>
                </a:solidFill>
                <a:latin typeface="R Frutiger Roman"/>
              </a:rPr>
              <a:t>struggle to differentiate </a:t>
            </a:r>
            <a:r>
              <a:rPr lang="en-GB" sz="2400" dirty="0" smtClean="0">
                <a:solidFill>
                  <a:prstClr val="black">
                    <a:lumMod val="65000"/>
                    <a:lumOff val="35000"/>
                  </a:prstClr>
                </a:solidFill>
                <a:latin typeface="R Frutiger Roman"/>
              </a:rPr>
              <a:t>between different services</a:t>
            </a:r>
            <a:endParaRPr lang="en-GB" sz="2400" dirty="0">
              <a:solidFill>
                <a:prstClr val="black">
                  <a:lumMod val="65000"/>
                  <a:lumOff val="35000"/>
                </a:prstClr>
              </a:solidFill>
              <a:latin typeface="R Frutiger Roman"/>
            </a:endParaRPr>
          </a:p>
        </p:txBody>
      </p:sp>
      <p:sp>
        <p:nvSpPr>
          <p:cNvPr id="23" name="Rectangle 3"/>
          <p:cNvSpPr txBox="1">
            <a:spLocks noChangeArrowheads="1"/>
          </p:cNvSpPr>
          <p:nvPr/>
        </p:nvSpPr>
        <p:spPr bwMode="gray">
          <a:xfrm>
            <a:off x="495296" y="5396958"/>
            <a:ext cx="5410199" cy="927642"/>
          </a:xfrm>
          <a:prstGeom prst="rect">
            <a:avLst/>
          </a:prstGeom>
        </p:spPr>
        <p:txBody>
          <a:bodyPr/>
          <a:lstStyle/>
          <a:p>
            <a:pPr defTabSz="457200">
              <a:spcBef>
                <a:spcPts val="500"/>
              </a:spcBef>
              <a:spcAft>
                <a:spcPts val="500"/>
              </a:spcAft>
            </a:pPr>
            <a:r>
              <a:rPr lang="en-GB" sz="2400" b="1" dirty="0" smtClean="0">
                <a:solidFill>
                  <a:prstClr val="black">
                    <a:lumMod val="65000"/>
                    <a:lumOff val="35000"/>
                  </a:prstClr>
                </a:solidFill>
                <a:latin typeface="R Frutiger Roman"/>
              </a:rPr>
              <a:t>Evaluation</a:t>
            </a:r>
            <a:r>
              <a:rPr lang="en-GB" sz="2400" dirty="0" smtClean="0">
                <a:solidFill>
                  <a:prstClr val="black">
                    <a:lumMod val="65000"/>
                    <a:lumOff val="35000"/>
                  </a:prstClr>
                </a:solidFill>
                <a:latin typeface="R Frutiger Roman"/>
              </a:rPr>
              <a:t> processes attempt to </a:t>
            </a:r>
            <a:r>
              <a:rPr lang="en-GB" sz="2400" b="1" dirty="0" smtClean="0">
                <a:solidFill>
                  <a:prstClr val="black">
                    <a:lumMod val="65000"/>
                    <a:lumOff val="35000"/>
                  </a:prstClr>
                </a:solidFill>
                <a:latin typeface="R Frutiger Roman"/>
              </a:rPr>
              <a:t>isolate</a:t>
            </a:r>
            <a:r>
              <a:rPr lang="en-GB" sz="2400" dirty="0" smtClean="0">
                <a:solidFill>
                  <a:prstClr val="black">
                    <a:lumMod val="65000"/>
                    <a:lumOff val="35000"/>
                  </a:prstClr>
                </a:solidFill>
                <a:latin typeface="R Frutiger Roman"/>
              </a:rPr>
              <a:t> a single organization’s impact</a:t>
            </a:r>
            <a:endParaRPr lang="en-GB" sz="2400" b="1" dirty="0">
              <a:solidFill>
                <a:prstClr val="black">
                  <a:lumMod val="65000"/>
                  <a:lumOff val="35000"/>
                </a:prstClr>
              </a:solidFill>
              <a:latin typeface="R Frutiger Roman"/>
            </a:endParaRPr>
          </a:p>
        </p:txBody>
      </p:sp>
      <p:sp>
        <p:nvSpPr>
          <p:cNvPr id="14"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In our work, we found that traditional approaches to social change are struggling to address complex social problems</a:t>
            </a:r>
          </a:p>
        </p:txBody>
      </p:sp>
      <p:sp>
        <p:nvSpPr>
          <p:cNvPr id="15" name="Isosceles Triangle 14"/>
          <p:cNvSpPr/>
          <p:nvPr/>
        </p:nvSpPr>
        <p:spPr>
          <a:xfrm rot="5400000">
            <a:off x="4977687" y="3507899"/>
            <a:ext cx="2947840" cy="314546"/>
          </a:xfrm>
          <a:prstGeom prst="triangle">
            <a:avLst/>
          </a:prstGeom>
          <a:solidFill>
            <a:srgbClr val="FFFFFF">
              <a:lumMod val="50000"/>
            </a:srgbClr>
          </a:solidFill>
          <a:ln w="9525" cap="flat" cmpd="sng" algn="ctr">
            <a:solidFill>
              <a:schemeClr val="bg1">
                <a:lumMod val="50000"/>
              </a:schemeClr>
            </a:solidFill>
            <a:prstDash val="solid"/>
          </a:ln>
          <a:effectLst>
            <a:outerShdw blurRad="40000" dist="20000" dir="5400000" rotWithShape="0">
              <a:srgbClr val="000000">
                <a:alpha val="38000"/>
              </a:srgbClr>
            </a:outerShdw>
          </a:effectLst>
        </p:spPr>
        <p:txBody>
          <a:bodyPr rtlCol="0" anchor="ctr"/>
          <a:lstStyle/>
          <a:p>
            <a:pPr algn="ctr" fontAlgn="base">
              <a:spcBef>
                <a:spcPct val="0"/>
              </a:spcBef>
              <a:spcAft>
                <a:spcPct val="0"/>
              </a:spcAft>
              <a:defRPr/>
            </a:pPr>
            <a:endParaRPr lang="en-GB" kern="0" dirty="0" smtClean="0">
              <a:solidFill>
                <a:srgbClr val="000000"/>
              </a:solidFill>
              <a:latin typeface="Arial"/>
            </a:endParaRPr>
          </a:p>
        </p:txBody>
      </p:sp>
      <p:sp>
        <p:nvSpPr>
          <p:cNvPr id="16" name="TextBox 15"/>
          <p:cNvSpPr txBox="1"/>
          <p:nvPr/>
        </p:nvSpPr>
        <p:spPr>
          <a:xfrm>
            <a:off x="6781800" y="2437845"/>
            <a:ext cx="1905000" cy="830997"/>
          </a:xfrm>
          <a:prstGeom prst="rect">
            <a:avLst/>
          </a:prstGeom>
          <a:noFill/>
        </p:spPr>
        <p:txBody>
          <a:bodyPr wrap="square" rtlCol="0">
            <a:spAutoFit/>
          </a:bodyPr>
          <a:lstStyle/>
          <a:p>
            <a:pPr algn="ctr" fontAlgn="base">
              <a:spcBef>
                <a:spcPct val="0"/>
              </a:spcBef>
              <a:spcAft>
                <a:spcPct val="0"/>
              </a:spcAft>
            </a:pPr>
            <a:r>
              <a:rPr lang="en-US" sz="2400" b="1" dirty="0" smtClean="0">
                <a:solidFill>
                  <a:srgbClr val="0064AD">
                    <a:lumMod val="75000"/>
                  </a:srgbClr>
                </a:solidFill>
                <a:latin typeface="R Frutiger Roman"/>
                <a:cs typeface="Arial" charset="0"/>
              </a:rPr>
              <a:t>Isolated Impact</a:t>
            </a:r>
            <a:endParaRPr lang="en-US" sz="2400" b="1" dirty="0">
              <a:solidFill>
                <a:srgbClr val="0064AD">
                  <a:lumMod val="75000"/>
                </a:srgbClr>
              </a:solidFill>
              <a:latin typeface="R Frutiger Roman"/>
              <a:cs typeface="Arial" charset="0"/>
            </a:endParaRPr>
          </a:p>
        </p:txBody>
      </p:sp>
      <p:sp>
        <p:nvSpPr>
          <p:cNvPr id="17" name="AutoShape 20"/>
          <p:cNvSpPr>
            <a:spLocks noChangeArrowheads="1"/>
          </p:cNvSpPr>
          <p:nvPr/>
        </p:nvSpPr>
        <p:spPr bwMode="auto">
          <a:xfrm rot="12862527">
            <a:off x="7230108" y="3530061"/>
            <a:ext cx="475445" cy="457200"/>
          </a:xfrm>
          <a:prstGeom prst="rightArrow">
            <a:avLst>
              <a:gd name="adj1" fmla="val 50000"/>
              <a:gd name="adj2" fmla="val 29167"/>
            </a:avLst>
          </a:prstGeom>
          <a:solidFill>
            <a:srgbClr val="0064AD"/>
          </a:solidFill>
          <a:ln w="9525">
            <a:solidFill>
              <a:srgbClr val="0064AD">
                <a:lumMod val="75000"/>
              </a:srgbClr>
            </a:solidFill>
            <a:miter lim="800000"/>
            <a:headEnd/>
            <a:tailEnd/>
          </a:ln>
          <a:effectLst/>
        </p:spPr>
        <p:txBody>
          <a:bodyPr wrap="none" anchor="ctr"/>
          <a:lstStyle/>
          <a:p>
            <a:pPr fontAlgn="base">
              <a:spcBef>
                <a:spcPct val="0"/>
              </a:spcBef>
              <a:spcAft>
                <a:spcPct val="0"/>
              </a:spcAft>
              <a:defRPr/>
            </a:pPr>
            <a:endParaRPr lang="en-US" sz="1600" kern="0" dirty="0" smtClean="0">
              <a:solidFill>
                <a:srgbClr val="000000"/>
              </a:solidFill>
              <a:cs typeface="Arial" charset="0"/>
            </a:endParaRPr>
          </a:p>
        </p:txBody>
      </p:sp>
      <p:sp>
        <p:nvSpPr>
          <p:cNvPr id="18" name="AutoShape 21"/>
          <p:cNvSpPr>
            <a:spLocks noChangeArrowheads="1"/>
          </p:cNvSpPr>
          <p:nvPr/>
        </p:nvSpPr>
        <p:spPr bwMode="auto">
          <a:xfrm>
            <a:off x="7977235" y="3911061"/>
            <a:ext cx="475445" cy="457200"/>
          </a:xfrm>
          <a:prstGeom prst="rightArrow">
            <a:avLst>
              <a:gd name="adj1" fmla="val 50000"/>
              <a:gd name="adj2" fmla="val 29167"/>
            </a:avLst>
          </a:prstGeom>
          <a:solidFill>
            <a:srgbClr val="FFFFFF">
              <a:lumMod val="85000"/>
            </a:srgbClr>
          </a:solidFill>
          <a:ln w="9525">
            <a:solidFill>
              <a:srgbClr val="0064AD">
                <a:lumMod val="75000"/>
              </a:srgbClr>
            </a:solidFill>
            <a:miter lim="800000"/>
            <a:headEnd/>
            <a:tailEnd/>
          </a:ln>
          <a:effectLst/>
        </p:spPr>
        <p:txBody>
          <a:bodyPr wrap="none" anchor="ctr"/>
          <a:lstStyle/>
          <a:p>
            <a:pPr fontAlgn="base">
              <a:spcBef>
                <a:spcPct val="0"/>
              </a:spcBef>
              <a:spcAft>
                <a:spcPct val="0"/>
              </a:spcAft>
              <a:defRPr/>
            </a:pPr>
            <a:endParaRPr lang="en-US" sz="1600" kern="0" dirty="0" smtClean="0">
              <a:solidFill>
                <a:srgbClr val="000000"/>
              </a:solidFill>
              <a:cs typeface="Arial" charset="0"/>
            </a:endParaRPr>
          </a:p>
        </p:txBody>
      </p:sp>
      <p:sp>
        <p:nvSpPr>
          <p:cNvPr id="19" name="AutoShape 22"/>
          <p:cNvSpPr>
            <a:spLocks noChangeArrowheads="1"/>
          </p:cNvSpPr>
          <p:nvPr/>
        </p:nvSpPr>
        <p:spPr bwMode="auto">
          <a:xfrm rot="17299178">
            <a:off x="7438853" y="4050199"/>
            <a:ext cx="533400" cy="407524"/>
          </a:xfrm>
          <a:prstGeom prst="rightArrow">
            <a:avLst>
              <a:gd name="adj1" fmla="val 50000"/>
              <a:gd name="adj2" fmla="val 29167"/>
            </a:avLst>
          </a:prstGeom>
          <a:solidFill>
            <a:srgbClr val="FFFFFF">
              <a:lumMod val="50000"/>
            </a:srgbClr>
          </a:solidFill>
          <a:ln w="9525">
            <a:solidFill>
              <a:srgbClr val="0064AD">
                <a:lumMod val="75000"/>
              </a:srgbClr>
            </a:solidFill>
            <a:miter lim="800000"/>
            <a:headEnd/>
            <a:tailEnd/>
          </a:ln>
          <a:effectLst/>
        </p:spPr>
        <p:txBody>
          <a:bodyPr wrap="none" anchor="ctr"/>
          <a:lstStyle/>
          <a:p>
            <a:pPr fontAlgn="base">
              <a:spcBef>
                <a:spcPct val="0"/>
              </a:spcBef>
              <a:spcAft>
                <a:spcPct val="0"/>
              </a:spcAft>
              <a:defRPr/>
            </a:pPr>
            <a:endParaRPr lang="en-US" sz="1600" kern="0" dirty="0" smtClean="0">
              <a:solidFill>
                <a:srgbClr val="000000"/>
              </a:solidFill>
              <a:cs typeface="Arial" charset="0"/>
            </a:endParaRPr>
          </a:p>
        </p:txBody>
      </p:sp>
      <p:sp>
        <p:nvSpPr>
          <p:cNvPr id="29" name="AutoShape 23"/>
          <p:cNvSpPr>
            <a:spLocks noChangeArrowheads="1"/>
          </p:cNvSpPr>
          <p:nvPr/>
        </p:nvSpPr>
        <p:spPr bwMode="auto">
          <a:xfrm rot="2666298">
            <a:off x="7773473" y="3453861"/>
            <a:ext cx="475445" cy="457200"/>
          </a:xfrm>
          <a:prstGeom prst="rightArrow">
            <a:avLst>
              <a:gd name="adj1" fmla="val 50000"/>
              <a:gd name="adj2" fmla="val 29167"/>
            </a:avLst>
          </a:prstGeom>
          <a:solidFill>
            <a:srgbClr val="0064AD">
              <a:lumMod val="20000"/>
              <a:lumOff val="80000"/>
            </a:srgbClr>
          </a:solidFill>
          <a:ln w="9525">
            <a:solidFill>
              <a:srgbClr val="0064AD">
                <a:lumMod val="75000"/>
              </a:srgbClr>
            </a:solidFill>
            <a:miter lim="800000"/>
            <a:headEnd/>
            <a:tailEnd/>
          </a:ln>
          <a:effectLst/>
        </p:spPr>
        <p:txBody>
          <a:bodyPr wrap="none" anchor="ctr"/>
          <a:lstStyle/>
          <a:p>
            <a:pPr fontAlgn="base">
              <a:spcBef>
                <a:spcPct val="0"/>
              </a:spcBef>
              <a:spcAft>
                <a:spcPct val="0"/>
              </a:spcAft>
              <a:defRPr/>
            </a:pPr>
            <a:endParaRPr lang="en-US" sz="1600" kern="0" dirty="0" smtClean="0">
              <a:solidFill>
                <a:srgbClr val="000000"/>
              </a:solidFill>
              <a:cs typeface="Arial" charset="0"/>
            </a:endParaRPr>
          </a:p>
        </p:txBody>
      </p:sp>
      <p:sp>
        <p:nvSpPr>
          <p:cNvPr id="24" name="TextBox 23"/>
          <p:cNvSpPr txBox="1"/>
          <p:nvPr>
            <p:custDataLst>
              <p:tags r:id="rId1"/>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2952808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23" grpId="0"/>
      <p:bldP spid="15" grpId="0" animBg="1"/>
      <p:bldP spid="16" grpId="0"/>
      <p:bldP spid="17" grpId="0" animBg="1"/>
      <p:bldP spid="18" grpId="0" animBg="1"/>
      <p:bldP spid="19"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a:t>To </a:t>
            </a:r>
            <a:r>
              <a:rPr lang="en-US" dirty="0" smtClean="0"/>
              <a:t>effectively and sustainable address these challenges</a:t>
            </a:r>
            <a:r>
              <a:rPr lang="en-US" dirty="0"/>
              <a:t>, </a:t>
            </a:r>
            <a:endParaRPr lang="en-US" dirty="0" smtClean="0"/>
          </a:p>
          <a:p>
            <a:r>
              <a:rPr lang="en-US" dirty="0" smtClean="0"/>
              <a:t>we </a:t>
            </a:r>
            <a:r>
              <a:rPr lang="en-US" dirty="0"/>
              <a:t>all recognize the need for </a:t>
            </a:r>
            <a:r>
              <a:rPr lang="en-US" dirty="0" smtClean="0"/>
              <a:t>greater collaboration</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39" y="1294101"/>
            <a:ext cx="7091265" cy="522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custDataLst>
              <p:tags r:id="rId1"/>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31506476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le 1"/>
          <p:cNvSpPr txBox="1">
            <a:spLocks/>
          </p:cNvSpPr>
          <p:nvPr/>
        </p:nvSpPr>
        <p:spPr>
          <a:xfrm>
            <a:off x="457200" y="226079"/>
            <a:ext cx="8229600" cy="977458"/>
          </a:xfrm>
          <a:prstGeom prst="rect">
            <a:avLst/>
          </a:prstGeom>
        </p:spPr>
        <p:txBody>
          <a:bodyPr anchor="ct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There are many different types of collaboration</a:t>
            </a:r>
            <a:endParaRPr lang="en-US" dirty="0"/>
          </a:p>
        </p:txBody>
      </p:sp>
      <p:sp>
        <p:nvSpPr>
          <p:cNvPr id="211" name="TextBox 210"/>
          <p:cNvSpPr txBox="1"/>
          <p:nvPr/>
        </p:nvSpPr>
        <p:spPr>
          <a:xfrm>
            <a:off x="1148354" y="1322651"/>
            <a:ext cx="6847292" cy="400110"/>
          </a:xfrm>
          <a:prstGeom prst="rect">
            <a:avLst/>
          </a:prstGeom>
          <a:noFill/>
        </p:spPr>
        <p:txBody>
          <a:bodyPr wrap="square" rtlCol="0">
            <a:noAutofit/>
          </a:bodyPr>
          <a:lstStyle/>
          <a:p>
            <a:pPr algn="ctr" defTabSz="457200"/>
            <a:r>
              <a:rPr lang="en-US" sz="2000" b="1" dirty="0" smtClean="0">
                <a:solidFill>
                  <a:prstClr val="black"/>
                </a:solidFill>
                <a:latin typeface="R Frutiger Roman"/>
                <a:cs typeface="Arial" charset="0"/>
              </a:rPr>
              <a:t>Models of Collaboration</a:t>
            </a:r>
          </a:p>
        </p:txBody>
      </p:sp>
      <p:sp>
        <p:nvSpPr>
          <p:cNvPr id="382" name="TextBox 381"/>
          <p:cNvSpPr txBox="1"/>
          <p:nvPr/>
        </p:nvSpPr>
        <p:spPr>
          <a:xfrm>
            <a:off x="503264" y="3100102"/>
            <a:ext cx="2322518" cy="800219"/>
          </a:xfrm>
          <a:prstGeom prst="rect">
            <a:avLst/>
          </a:prstGeom>
          <a:noFill/>
        </p:spPr>
        <p:txBody>
          <a:bodyPr wrap="square" rtlCol="0">
            <a:spAutoFit/>
          </a:bodyPr>
          <a:lstStyle/>
          <a:p>
            <a:pPr algn="ctr" defTabSz="457200"/>
            <a:r>
              <a:rPr lang="en-US" b="1" dirty="0" smtClean="0">
                <a:solidFill>
                  <a:prstClr val="black"/>
                </a:solidFill>
                <a:latin typeface="R Frutiger Roman"/>
                <a:cs typeface="Arial" charset="0"/>
              </a:rPr>
              <a:t>Hub and Spoke</a:t>
            </a:r>
          </a:p>
          <a:p>
            <a:pPr algn="ctr" defTabSz="457200"/>
            <a:r>
              <a:rPr lang="en-US" sz="1400" i="1" dirty="0" smtClean="0">
                <a:solidFill>
                  <a:prstClr val="black"/>
                </a:solidFill>
                <a:latin typeface="R Frutiger Roman"/>
                <a:cs typeface="Arial" charset="0"/>
              </a:rPr>
              <a:t>e.g., traditional funder grantee model</a:t>
            </a:r>
          </a:p>
        </p:txBody>
      </p:sp>
      <p:sp>
        <p:nvSpPr>
          <p:cNvPr id="383" name="TextBox 382"/>
          <p:cNvSpPr txBox="1"/>
          <p:nvPr/>
        </p:nvSpPr>
        <p:spPr>
          <a:xfrm>
            <a:off x="3276600" y="3100102"/>
            <a:ext cx="2590800" cy="800219"/>
          </a:xfrm>
          <a:prstGeom prst="rect">
            <a:avLst/>
          </a:prstGeom>
          <a:noFill/>
        </p:spPr>
        <p:txBody>
          <a:bodyPr wrap="square" rtlCol="0">
            <a:spAutoFit/>
          </a:bodyPr>
          <a:lstStyle/>
          <a:p>
            <a:pPr algn="ctr" defTabSz="457200"/>
            <a:r>
              <a:rPr lang="en-US" b="1" dirty="0" smtClean="0">
                <a:solidFill>
                  <a:prstClr val="black"/>
                </a:solidFill>
                <a:latin typeface="R Frutiger Roman"/>
                <a:cs typeface="Arial" charset="0"/>
              </a:rPr>
              <a:t>Coalition</a:t>
            </a:r>
          </a:p>
          <a:p>
            <a:pPr algn="ctr" defTabSz="457200"/>
            <a:r>
              <a:rPr lang="en-US" sz="1400" i="1" dirty="0" smtClean="0">
                <a:solidFill>
                  <a:prstClr val="black"/>
                </a:solidFill>
                <a:latin typeface="R Frutiger Roman"/>
                <a:cs typeface="Arial" charset="0"/>
              </a:rPr>
              <a:t>e.g., alliances and learning communities</a:t>
            </a:r>
          </a:p>
        </p:txBody>
      </p:sp>
      <p:sp>
        <p:nvSpPr>
          <p:cNvPr id="384" name="TextBox 383"/>
          <p:cNvSpPr txBox="1"/>
          <p:nvPr/>
        </p:nvSpPr>
        <p:spPr>
          <a:xfrm>
            <a:off x="6338120" y="3100102"/>
            <a:ext cx="2408212" cy="1077218"/>
          </a:xfrm>
          <a:prstGeom prst="rect">
            <a:avLst/>
          </a:prstGeom>
          <a:noFill/>
        </p:spPr>
        <p:txBody>
          <a:bodyPr wrap="square" rtlCol="0">
            <a:spAutoFit/>
          </a:bodyPr>
          <a:lstStyle/>
          <a:p>
            <a:pPr algn="ctr" defTabSz="457200"/>
            <a:r>
              <a:rPr lang="en-US" b="1" dirty="0" smtClean="0">
                <a:solidFill>
                  <a:prstClr val="black"/>
                </a:solidFill>
                <a:latin typeface="R Frutiger Roman"/>
                <a:cs typeface="Arial" charset="0"/>
              </a:rPr>
              <a:t>Influence Collaborative</a:t>
            </a:r>
          </a:p>
          <a:p>
            <a:pPr algn="ctr" defTabSz="457200"/>
            <a:r>
              <a:rPr lang="en-US" sz="1400" i="1" dirty="0" smtClean="0">
                <a:solidFill>
                  <a:prstClr val="black"/>
                </a:solidFill>
                <a:latin typeface="R Frutiger Roman"/>
                <a:cs typeface="Arial" charset="0"/>
              </a:rPr>
              <a:t>e.g., funder groups, </a:t>
            </a:r>
          </a:p>
          <a:p>
            <a:pPr algn="ctr" defTabSz="457200"/>
            <a:r>
              <a:rPr lang="en-US" sz="1400" i="1" dirty="0" smtClean="0">
                <a:solidFill>
                  <a:prstClr val="black"/>
                </a:solidFill>
                <a:latin typeface="R Frutiger Roman"/>
                <a:cs typeface="Arial" charset="0"/>
              </a:rPr>
              <a:t>advocacy coalitions</a:t>
            </a:r>
          </a:p>
        </p:txBody>
      </p:sp>
      <p:sp>
        <p:nvSpPr>
          <p:cNvPr id="385" name="TextBox 384"/>
          <p:cNvSpPr txBox="1"/>
          <p:nvPr/>
        </p:nvSpPr>
        <p:spPr>
          <a:xfrm>
            <a:off x="443534" y="5630140"/>
            <a:ext cx="2441978" cy="584775"/>
          </a:xfrm>
          <a:prstGeom prst="rect">
            <a:avLst/>
          </a:prstGeom>
          <a:noFill/>
        </p:spPr>
        <p:txBody>
          <a:bodyPr wrap="square" rtlCol="0">
            <a:spAutoFit/>
          </a:bodyPr>
          <a:lstStyle/>
          <a:p>
            <a:pPr algn="ctr" defTabSz="457200"/>
            <a:r>
              <a:rPr lang="en-US" b="1" dirty="0" smtClean="0">
                <a:solidFill>
                  <a:prstClr val="black"/>
                </a:solidFill>
                <a:latin typeface="R Frutiger Roman"/>
                <a:cs typeface="Arial" charset="0"/>
              </a:rPr>
              <a:t>Affiliate Network</a:t>
            </a:r>
          </a:p>
          <a:p>
            <a:pPr algn="ctr" defTabSz="457200"/>
            <a:r>
              <a:rPr lang="en-US" sz="1400" i="1" dirty="0" smtClean="0">
                <a:solidFill>
                  <a:prstClr val="black"/>
                </a:solidFill>
                <a:latin typeface="R Frutiger Roman"/>
                <a:cs typeface="Arial" charset="0"/>
              </a:rPr>
              <a:t>e.g., </a:t>
            </a:r>
            <a:r>
              <a:rPr lang="en-US" sz="1400" i="1" dirty="0">
                <a:solidFill>
                  <a:prstClr val="black"/>
                </a:solidFill>
                <a:latin typeface="R Frutiger Roman"/>
                <a:cs typeface="Arial" charset="0"/>
              </a:rPr>
              <a:t>nonprofit </a:t>
            </a:r>
            <a:r>
              <a:rPr lang="en-US" sz="1400" i="1" dirty="0" smtClean="0">
                <a:solidFill>
                  <a:prstClr val="black"/>
                </a:solidFill>
                <a:latin typeface="R Frutiger Roman"/>
                <a:cs typeface="Arial" charset="0"/>
              </a:rPr>
              <a:t>networks</a:t>
            </a:r>
            <a:endParaRPr lang="en-US" sz="1400" i="1" dirty="0">
              <a:solidFill>
                <a:prstClr val="black"/>
              </a:solidFill>
              <a:latin typeface="R Frutiger Roman"/>
              <a:cs typeface="Arial" charset="0"/>
            </a:endParaRPr>
          </a:p>
        </p:txBody>
      </p:sp>
      <p:sp>
        <p:nvSpPr>
          <p:cNvPr id="386" name="TextBox 385"/>
          <p:cNvSpPr txBox="1"/>
          <p:nvPr/>
        </p:nvSpPr>
        <p:spPr>
          <a:xfrm>
            <a:off x="3276600" y="5630140"/>
            <a:ext cx="2590800" cy="800219"/>
          </a:xfrm>
          <a:prstGeom prst="rect">
            <a:avLst/>
          </a:prstGeom>
          <a:noFill/>
        </p:spPr>
        <p:txBody>
          <a:bodyPr wrap="square" rtlCol="0">
            <a:spAutoFit/>
          </a:bodyPr>
          <a:lstStyle/>
          <a:p>
            <a:pPr algn="ctr" defTabSz="457200"/>
            <a:r>
              <a:rPr lang="en-US" b="1" dirty="0" smtClean="0">
                <a:solidFill>
                  <a:prstClr val="black"/>
                </a:solidFill>
                <a:latin typeface="R Frutiger Roman"/>
                <a:cs typeface="Arial" charset="0"/>
              </a:rPr>
              <a:t>Bilateral Partnership</a:t>
            </a:r>
          </a:p>
          <a:p>
            <a:pPr algn="ctr" defTabSz="457200"/>
            <a:r>
              <a:rPr lang="en-US" sz="1400" i="1" dirty="0" smtClean="0">
                <a:solidFill>
                  <a:prstClr val="black"/>
                </a:solidFill>
                <a:latin typeface="R Frutiger Roman"/>
                <a:cs typeface="Arial" charset="0"/>
              </a:rPr>
              <a:t>e.g., public private partnerships</a:t>
            </a:r>
          </a:p>
        </p:txBody>
      </p:sp>
      <p:sp>
        <p:nvSpPr>
          <p:cNvPr id="387" name="TextBox 386"/>
          <p:cNvSpPr txBox="1"/>
          <p:nvPr/>
        </p:nvSpPr>
        <p:spPr>
          <a:xfrm>
            <a:off x="6246826" y="5630140"/>
            <a:ext cx="2590800" cy="584775"/>
          </a:xfrm>
          <a:prstGeom prst="rect">
            <a:avLst/>
          </a:prstGeom>
          <a:noFill/>
        </p:spPr>
        <p:txBody>
          <a:bodyPr wrap="square" rtlCol="0">
            <a:spAutoFit/>
          </a:bodyPr>
          <a:lstStyle/>
          <a:p>
            <a:pPr algn="ctr" defTabSz="457200"/>
            <a:r>
              <a:rPr lang="en-US" b="1" dirty="0" smtClean="0">
                <a:solidFill>
                  <a:prstClr val="black"/>
                </a:solidFill>
                <a:latin typeface="R Frutiger Roman"/>
                <a:cs typeface="Arial" charset="0"/>
              </a:rPr>
              <a:t>Multi-Sector Initiative</a:t>
            </a:r>
          </a:p>
          <a:p>
            <a:pPr algn="ctr" defTabSz="457200"/>
            <a:r>
              <a:rPr lang="en-US" sz="1400" i="1" dirty="0" smtClean="0">
                <a:solidFill>
                  <a:prstClr val="black"/>
                </a:solidFill>
                <a:latin typeface="R Frutiger Roman"/>
                <a:cs typeface="Arial" charset="0"/>
              </a:rPr>
              <a:t>e.g., collective impact</a:t>
            </a:r>
          </a:p>
        </p:txBody>
      </p:sp>
      <p:pic>
        <p:nvPicPr>
          <p:cNvPr id="67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364" y="2053774"/>
            <a:ext cx="541724" cy="92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553" y="2059054"/>
            <a:ext cx="991941" cy="104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5559" y="2046096"/>
            <a:ext cx="1072883" cy="88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988" y="4482160"/>
            <a:ext cx="1471070" cy="96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623" y="4420334"/>
            <a:ext cx="1512754" cy="108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481" y="4382369"/>
            <a:ext cx="1107490" cy="116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 name="TextBox 429"/>
          <p:cNvSpPr txBox="1"/>
          <p:nvPr>
            <p:custDataLst>
              <p:tags r:id="rId1"/>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
        <p:nvSpPr>
          <p:cNvPr id="2" name="Rectangle 1"/>
          <p:cNvSpPr/>
          <p:nvPr/>
        </p:nvSpPr>
        <p:spPr>
          <a:xfrm>
            <a:off x="6078583" y="4177320"/>
            <a:ext cx="2978331" cy="2253039"/>
          </a:xfrm>
          <a:prstGeom prst="rect">
            <a:avLst/>
          </a:prstGeom>
          <a:noFill/>
          <a:ln w="28575">
            <a:solidFill>
              <a:srgbClr val="003C8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Rectangle 2"/>
          <p:cNvSpPr/>
          <p:nvPr/>
        </p:nvSpPr>
        <p:spPr>
          <a:xfrm>
            <a:off x="252549" y="1793966"/>
            <a:ext cx="5730240" cy="4636393"/>
          </a:xfrm>
          <a:prstGeom prst="rect">
            <a:avLst/>
          </a:prstGeom>
          <a:solidFill>
            <a:schemeClr val="bg1">
              <a:alpha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p:nvSpPr>
        <p:spPr>
          <a:xfrm>
            <a:off x="5982789" y="1793966"/>
            <a:ext cx="3074124" cy="2318196"/>
          </a:xfrm>
          <a:prstGeom prst="rect">
            <a:avLst/>
          </a:prstGeom>
          <a:solidFill>
            <a:schemeClr val="bg1">
              <a:alpha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896081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14324649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descr="http://www.blackradionetwork.com/images/headline/12968509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866" y="1447799"/>
            <a:ext cx="7800269" cy="4500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226079"/>
            <a:ext cx="8229600" cy="977458"/>
          </a:xfrm>
          <a:prstGeom prst="rect">
            <a:avLst/>
          </a:prstGeom>
        </p:spPr>
        <p:txBody>
          <a:bodyPr anchor="ct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Let me share a story about collective impact in New York</a:t>
            </a:r>
          </a:p>
        </p:txBody>
      </p:sp>
      <p:sp>
        <p:nvSpPr>
          <p:cNvPr id="9" name="TextBox 8"/>
          <p:cNvSpPr txBox="1"/>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7028129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Source: FSG </a:t>
            </a:r>
            <a:r>
              <a:rPr lang="en-US" sz="1000" dirty="0">
                <a:solidFill>
                  <a:prstClr val="white"/>
                </a:solidFill>
                <a:latin typeface="R Frutiger Roman"/>
                <a:cs typeface="Calibri" pitchFamily="34" charset="0"/>
              </a:rPr>
              <a:t>I</a:t>
            </a:r>
            <a:r>
              <a:rPr lang="en-US" sz="1000" dirty="0" smtClean="0">
                <a:solidFill>
                  <a:prstClr val="white"/>
                </a:solidFill>
                <a:latin typeface="R Frutiger Roman"/>
                <a:cs typeface="Calibri" pitchFamily="34" charset="0"/>
              </a:rPr>
              <a:t>nterviews and Analysis; </a:t>
            </a:r>
            <a:r>
              <a:rPr lang="en-US" sz="1000" dirty="0">
                <a:solidFill>
                  <a:prstClr val="white"/>
                </a:solidFill>
                <a:latin typeface="R Frutiger Roman"/>
                <a:cs typeface="Calibri" pitchFamily="34" charset="0"/>
              </a:rPr>
              <a:t>State of </a:t>
            </a:r>
            <a:r>
              <a:rPr lang="en-US" sz="1000" dirty="0" smtClean="0">
                <a:solidFill>
                  <a:prstClr val="white"/>
                </a:solidFill>
                <a:latin typeface="R Frutiger Roman"/>
                <a:cs typeface="Calibri" pitchFamily="34" charset="0"/>
              </a:rPr>
              <a:t>NY Juvenile </a:t>
            </a:r>
            <a:r>
              <a:rPr lang="en-US" sz="1000" dirty="0">
                <a:solidFill>
                  <a:prstClr val="white"/>
                </a:solidFill>
                <a:latin typeface="R Frutiger Roman"/>
                <a:cs typeface="Calibri" pitchFamily="34" charset="0"/>
              </a:rPr>
              <a:t>Justice Advisory Group, “State of </a:t>
            </a:r>
            <a:r>
              <a:rPr lang="en-US" sz="1000" dirty="0" smtClean="0">
                <a:solidFill>
                  <a:prstClr val="white"/>
                </a:solidFill>
                <a:latin typeface="R Frutiger Roman"/>
                <a:cs typeface="Calibri" pitchFamily="34" charset="0"/>
              </a:rPr>
              <a:t>NY, </a:t>
            </a:r>
            <a:r>
              <a:rPr lang="en-US" sz="1000" dirty="0">
                <a:solidFill>
                  <a:prstClr val="white"/>
                </a:solidFill>
                <a:latin typeface="R Frutiger Roman"/>
                <a:cs typeface="Calibri" pitchFamily="34" charset="0"/>
              </a:rPr>
              <a:t>2009–2011: Three-Year Comprehensive State Plan for the </a:t>
            </a:r>
            <a:r>
              <a:rPr lang="en-US" sz="1000" dirty="0" smtClean="0">
                <a:solidFill>
                  <a:prstClr val="white"/>
                </a:solidFill>
                <a:latin typeface="R Frutiger Roman"/>
                <a:cs typeface="Calibri" pitchFamily="34" charset="0"/>
              </a:rPr>
              <a:t>JJ </a:t>
            </a:r>
            <a:r>
              <a:rPr lang="en-US" sz="1000" dirty="0">
                <a:solidFill>
                  <a:prstClr val="white"/>
                </a:solidFill>
                <a:latin typeface="R Frutiger Roman"/>
                <a:cs typeface="Calibri" pitchFamily="34" charset="0"/>
              </a:rPr>
              <a:t>and Delinquency Prevention Formula Grant Program</a:t>
            </a:r>
            <a:r>
              <a:rPr lang="en-US" sz="1000" dirty="0" smtClean="0">
                <a:solidFill>
                  <a:prstClr val="white"/>
                </a:solidFill>
                <a:latin typeface="R Frutiger Roman"/>
                <a:cs typeface="Calibri" pitchFamily="34" charset="0"/>
              </a:rPr>
              <a:t>.”</a:t>
            </a:r>
            <a:endParaRPr lang="en-US" sz="1000" dirty="0">
              <a:solidFill>
                <a:prstClr val="white"/>
              </a:solidFill>
              <a:latin typeface="R Frutiger Roman"/>
              <a:cs typeface="Calibri" pitchFamily="34" charset="0"/>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297" y="1425446"/>
            <a:ext cx="6049407" cy="430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3"/>
          <p:cNvSpPr txBox="1">
            <a:spLocks/>
          </p:cNvSpPr>
          <p:nvPr/>
        </p:nvSpPr>
        <p:spPr>
          <a:xfrm>
            <a:off x="271701" y="5715000"/>
            <a:ext cx="8600599" cy="646331"/>
          </a:xfrm>
          <a:prstGeom prst="rect">
            <a:avLst/>
          </a:prstGeom>
        </p:spPr>
        <p:txBody>
          <a:bodyPr anchor="b">
            <a:spAutoFit/>
          </a:bodyPr>
          <a:lstStyle>
            <a:lvl1pPr marL="0" indent="0" algn="ctr" rtl="0" fontAlgn="base">
              <a:spcBef>
                <a:spcPct val="20000"/>
              </a:spcBef>
              <a:spcAft>
                <a:spcPct val="0"/>
              </a:spcAft>
              <a:buFont typeface="Arial" charset="0"/>
              <a:buNone/>
              <a:defRPr sz="1800" b="1" i="1"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1800" b="1" i="1"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1800" b="1" i="1"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b="1" i="1"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b="1"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solidFill>
                  <a:srgbClr val="000000"/>
                </a:solidFill>
                <a:latin typeface="R Frutiger Roman"/>
              </a:rPr>
              <a:t>This complexity is increased due to varying processes and structures across New York State’s 62 counties</a:t>
            </a:r>
            <a:endParaRPr lang="en-US" dirty="0">
              <a:solidFill>
                <a:srgbClr val="000000"/>
              </a:solidFill>
              <a:latin typeface="R Frutiger Roman"/>
            </a:endParaRPr>
          </a:p>
        </p:txBody>
      </p:sp>
      <p:sp>
        <p:nvSpPr>
          <p:cNvPr id="6"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a:t>The NY juvenile justice system is fragmented, with dozens of agencies at the state, county, and city Levels</a:t>
            </a:r>
          </a:p>
        </p:txBody>
      </p:sp>
    </p:spTree>
    <p:extLst>
      <p:ext uri="{BB962C8B-B14F-4D97-AF65-F5344CB8AC3E}">
        <p14:creationId xmlns:p14="http://schemas.microsoft.com/office/powerpoint/2010/main" val="247168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par>
                                <p:cTn id="8" presetID="1" presetClass="entr" presetSubtype="0" fill="hold" grpId="0" nodeType="withEffect">
                                  <p:stCondLst>
                                    <p:cond delay="3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457200" y="226079"/>
            <a:ext cx="8229600" cy="977458"/>
          </a:xfrm>
          <a:prstGeom prst="rect">
            <a:avLst/>
          </a:prstGeom>
        </p:spPr>
        <p:txBody>
          <a:bodyPr/>
          <a:lstStyle>
            <a:lvl1pPr algn="l" defTabSz="457200" rtl="0" eaLnBrk="1" latinLnBrk="0" hangingPunct="1">
              <a:lnSpc>
                <a:spcPts val="3300"/>
              </a:lnSpc>
              <a:spcBef>
                <a:spcPct val="0"/>
              </a:spcBef>
              <a:buNone/>
              <a:defRPr sz="2400" b="0" i="0" kern="1200">
                <a:solidFill>
                  <a:srgbClr val="F26422"/>
                </a:solidFill>
                <a:latin typeface="B Frutiger Bold"/>
                <a:ea typeface="+mj-ea"/>
                <a:cs typeface="B Frutiger Bold"/>
              </a:defRPr>
            </a:lvl1pPr>
          </a:lstStyle>
          <a:p>
            <a:r>
              <a:rPr lang="en-US" dirty="0" smtClean="0"/>
              <a:t>Through our work, </a:t>
            </a:r>
            <a:r>
              <a:rPr lang="en-US" dirty="0"/>
              <a:t>the </a:t>
            </a:r>
            <a:r>
              <a:rPr lang="en-US" dirty="0" smtClean="0"/>
              <a:t>steering </a:t>
            </a:r>
            <a:r>
              <a:rPr lang="en-US" dirty="0"/>
              <a:t>committee agreed </a:t>
            </a:r>
            <a:r>
              <a:rPr lang="en-US" dirty="0" smtClean="0"/>
              <a:t>on a collective vision, outcomes, strategies, and principles</a:t>
            </a:r>
            <a:endParaRPr lang="en-US" dirty="0"/>
          </a:p>
        </p:txBody>
      </p:sp>
      <p:sp>
        <p:nvSpPr>
          <p:cNvPr id="54" name="Rounded Rectangle 53"/>
          <p:cNvSpPr/>
          <p:nvPr>
            <p:custDataLst>
              <p:tags r:id="rId1"/>
            </p:custDataLst>
          </p:nvPr>
        </p:nvSpPr>
        <p:spPr bwMode="auto">
          <a:xfrm>
            <a:off x="207672" y="1335143"/>
            <a:ext cx="8728657" cy="594360"/>
          </a:xfrm>
          <a:prstGeom prst="roundRect">
            <a:avLst/>
          </a:prstGeom>
          <a:solidFill>
            <a:srgbClr val="0064AD"/>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r>
              <a:rPr lang="en-US" sz="1600" b="1" u="sng" kern="0" dirty="0" smtClean="0">
                <a:solidFill>
                  <a:srgbClr val="FFFFFF"/>
                </a:solidFill>
                <a:latin typeface="R Frutiger Roman"/>
                <a:cs typeface="Arial" charset="0"/>
              </a:rPr>
              <a:t>Vision:</a:t>
            </a:r>
            <a:r>
              <a:rPr lang="en-US" sz="1600" b="1" kern="0" dirty="0" smtClean="0">
                <a:solidFill>
                  <a:srgbClr val="FFFFFF"/>
                </a:solidFill>
                <a:latin typeface="R Frutiger Roman"/>
                <a:cs typeface="Arial" charset="0"/>
              </a:rPr>
              <a:t> </a:t>
            </a:r>
            <a:r>
              <a:rPr lang="en-US" sz="1600" b="1" i="1" kern="0" dirty="0" smtClean="0">
                <a:solidFill>
                  <a:srgbClr val="FFFFFF"/>
                </a:solidFill>
                <a:latin typeface="R Frutiger Roman"/>
                <a:cs typeface="Arial" charset="0"/>
              </a:rPr>
              <a:t>Across New York State, the juvenile justice system promotes youth success and ensures public safety</a:t>
            </a:r>
          </a:p>
        </p:txBody>
      </p:sp>
      <p:grpSp>
        <p:nvGrpSpPr>
          <p:cNvPr id="55" name="Group 54"/>
          <p:cNvGrpSpPr/>
          <p:nvPr/>
        </p:nvGrpSpPr>
        <p:grpSpPr>
          <a:xfrm>
            <a:off x="123778" y="1994418"/>
            <a:ext cx="8896444" cy="1893990"/>
            <a:chOff x="123778" y="1881200"/>
            <a:chExt cx="8896444" cy="2047373"/>
          </a:xfrm>
        </p:grpSpPr>
        <p:sp>
          <p:nvSpPr>
            <p:cNvPr id="56" name="AutoShape 2"/>
            <p:cNvSpPr>
              <a:spLocks noChangeArrowheads="1"/>
            </p:cNvSpPr>
            <p:nvPr>
              <p:custDataLst>
                <p:tags r:id="rId6"/>
              </p:custDataLst>
            </p:nvPr>
          </p:nvSpPr>
          <p:spPr bwMode="auto">
            <a:xfrm>
              <a:off x="123778" y="2049987"/>
              <a:ext cx="8896444" cy="1847321"/>
            </a:xfrm>
            <a:prstGeom prst="roundRect">
              <a:avLst>
                <a:gd name="adj" fmla="val 16667"/>
              </a:avLst>
            </a:prstGeom>
            <a:solidFill>
              <a:srgbClr val="FFFFFF">
                <a:alpha val="50000"/>
              </a:srgbClr>
            </a:solidFill>
            <a:ln w="38100">
              <a:solidFill>
                <a:srgbClr val="9A9B9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lstStyle/>
            <a:p>
              <a:pPr fontAlgn="base">
                <a:spcBef>
                  <a:spcPct val="0"/>
                </a:spcBef>
                <a:spcAft>
                  <a:spcPct val="0"/>
                </a:spcAft>
                <a:defRPr/>
              </a:pPr>
              <a:endParaRPr lang="en-US" sz="1600" i="1" kern="0" smtClean="0">
                <a:solidFill>
                  <a:srgbClr val="000000"/>
                </a:solidFill>
                <a:latin typeface="R Frutiger Roman"/>
                <a:cs typeface="Arial" charset="0"/>
              </a:endParaRPr>
            </a:p>
            <a:p>
              <a:pPr fontAlgn="base">
                <a:spcBef>
                  <a:spcPct val="0"/>
                </a:spcBef>
                <a:spcAft>
                  <a:spcPct val="0"/>
                </a:spcAft>
                <a:defRPr/>
              </a:pPr>
              <a:endParaRPr lang="en-US" sz="1600" i="1" kern="0" smtClean="0">
                <a:solidFill>
                  <a:srgbClr val="000000"/>
                </a:solidFill>
                <a:latin typeface="R Frutiger Roman"/>
                <a:cs typeface="Arial" charset="0"/>
              </a:endParaRPr>
            </a:p>
            <a:p>
              <a:pPr fontAlgn="base">
                <a:spcBef>
                  <a:spcPct val="0"/>
                </a:spcBef>
                <a:spcAft>
                  <a:spcPct val="0"/>
                </a:spcAft>
                <a:defRPr/>
              </a:pPr>
              <a:endParaRPr lang="en-US" sz="1600" i="1" kern="0" smtClean="0">
                <a:solidFill>
                  <a:srgbClr val="000000"/>
                </a:solidFill>
                <a:latin typeface="R Frutiger Roman"/>
                <a:cs typeface="Arial" charset="0"/>
              </a:endParaRPr>
            </a:p>
            <a:p>
              <a:pPr fontAlgn="base">
                <a:spcBef>
                  <a:spcPct val="0"/>
                </a:spcBef>
                <a:spcAft>
                  <a:spcPct val="0"/>
                </a:spcAft>
                <a:defRPr/>
              </a:pPr>
              <a:endParaRPr lang="en-US" sz="1600" i="1" kern="0" smtClean="0">
                <a:solidFill>
                  <a:srgbClr val="000000"/>
                </a:solidFill>
                <a:latin typeface="R Frutiger Roman"/>
                <a:cs typeface="Arial" charset="0"/>
              </a:endParaRPr>
            </a:p>
            <a:p>
              <a:pPr fontAlgn="base">
                <a:spcBef>
                  <a:spcPct val="0"/>
                </a:spcBef>
                <a:spcAft>
                  <a:spcPct val="0"/>
                </a:spcAft>
                <a:defRPr/>
              </a:pPr>
              <a:endParaRPr lang="en-US" sz="1600" i="1" kern="0" smtClean="0">
                <a:solidFill>
                  <a:srgbClr val="000000"/>
                </a:solidFill>
                <a:latin typeface="R Frutiger Roman"/>
                <a:cs typeface="Arial" charset="0"/>
              </a:endParaRPr>
            </a:p>
            <a:p>
              <a:pPr fontAlgn="base">
                <a:spcBef>
                  <a:spcPct val="0"/>
                </a:spcBef>
                <a:spcAft>
                  <a:spcPct val="0"/>
                </a:spcAft>
                <a:defRPr/>
              </a:pPr>
              <a:endParaRPr lang="en-US" sz="1600" i="1" kern="0" smtClean="0">
                <a:solidFill>
                  <a:srgbClr val="000000"/>
                </a:solidFill>
                <a:latin typeface="R Frutiger Roman"/>
                <a:cs typeface="Arial" charset="0"/>
              </a:endParaRPr>
            </a:p>
            <a:p>
              <a:pPr fontAlgn="base">
                <a:spcBef>
                  <a:spcPct val="0"/>
                </a:spcBef>
                <a:spcAft>
                  <a:spcPct val="0"/>
                </a:spcAft>
                <a:defRPr/>
              </a:pPr>
              <a:endParaRPr lang="en-US" sz="1600" i="1" kern="0" smtClean="0">
                <a:solidFill>
                  <a:srgbClr val="000000"/>
                </a:solidFill>
                <a:latin typeface="R Frutiger Roman"/>
                <a:cs typeface="Arial" charset="0"/>
              </a:endParaRPr>
            </a:p>
          </p:txBody>
        </p:sp>
        <p:sp>
          <p:nvSpPr>
            <p:cNvPr id="57" name="Isosceles Triangle 56"/>
            <p:cNvSpPr/>
            <p:nvPr/>
          </p:nvSpPr>
          <p:spPr bwMode="auto">
            <a:xfrm rot="10800000" flipV="1">
              <a:off x="2209800" y="1881200"/>
              <a:ext cx="4724400" cy="106136"/>
            </a:xfrm>
            <a:prstGeom prst="triangle">
              <a:avLst/>
            </a:prstGeom>
            <a:solidFill>
              <a:srgbClr val="9A9B9C"/>
            </a:solidFill>
            <a:ln w="28575" cap="flat" cmpd="sng" algn="ctr">
              <a:solidFill>
                <a:srgbClr val="9A9B9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200" kern="0" smtClean="0">
                <a:solidFill>
                  <a:srgbClr val="000000"/>
                </a:solidFill>
                <a:latin typeface="R Frutiger Roman"/>
                <a:cs typeface="Arial" charset="0"/>
              </a:endParaRPr>
            </a:p>
          </p:txBody>
        </p:sp>
        <p:sp>
          <p:nvSpPr>
            <p:cNvPr id="58" name="Left-Right Arrow 57"/>
            <p:cNvSpPr/>
            <p:nvPr/>
          </p:nvSpPr>
          <p:spPr>
            <a:xfrm>
              <a:off x="4297683" y="2819400"/>
              <a:ext cx="554037" cy="373258"/>
            </a:xfrm>
            <a:prstGeom prst="leftRightArrow">
              <a:avLst/>
            </a:prstGeom>
            <a:solidFill>
              <a:srgbClr val="9A9B9C"/>
            </a:solidFill>
            <a:ln w="25400" cap="flat" cmpd="sng" algn="ctr">
              <a:noFill/>
              <a:prstDash val="solid"/>
            </a:ln>
            <a:effectLst/>
          </p:spPr>
          <p:txBody>
            <a:bodyPr rtlCol="0" anchor="ctr"/>
            <a:lstStyle/>
            <a:p>
              <a:pPr algn="ctr" fontAlgn="base">
                <a:spcBef>
                  <a:spcPct val="0"/>
                </a:spcBef>
                <a:spcAft>
                  <a:spcPct val="0"/>
                </a:spcAft>
                <a:defRPr/>
              </a:pPr>
              <a:endParaRPr lang="en-US" kern="0" smtClean="0">
                <a:solidFill>
                  <a:srgbClr val="FFFFFF"/>
                </a:solidFill>
                <a:latin typeface="R Frutiger Roman"/>
              </a:endParaRPr>
            </a:p>
          </p:txBody>
        </p:sp>
        <p:sp>
          <p:nvSpPr>
            <p:cNvPr id="59" name="Text Box 8"/>
            <p:cNvSpPr txBox="1">
              <a:spLocks noChangeArrowheads="1"/>
            </p:cNvSpPr>
            <p:nvPr>
              <p:custDataLst>
                <p:tags r:id="rId7"/>
              </p:custDataLst>
            </p:nvPr>
          </p:nvSpPr>
          <p:spPr bwMode="auto">
            <a:xfrm>
              <a:off x="1358935" y="2362200"/>
              <a:ext cx="3291804" cy="56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fontAlgn="base">
                <a:spcBef>
                  <a:spcPct val="0"/>
                </a:spcBef>
                <a:defRPr/>
              </a:pPr>
              <a:r>
                <a:rPr lang="en-US" sz="1400" b="1" kern="0" dirty="0" smtClean="0">
                  <a:solidFill>
                    <a:srgbClr val="000000"/>
                  </a:solidFill>
                  <a:latin typeface="R Frutiger Roman"/>
                </a:rPr>
                <a:t>Community safety and </a:t>
              </a:r>
              <a:br>
                <a:rPr lang="en-US" sz="1400" b="1" kern="0" dirty="0" smtClean="0">
                  <a:solidFill>
                    <a:srgbClr val="000000"/>
                  </a:solidFill>
                  <a:latin typeface="R Frutiger Roman"/>
                </a:rPr>
              </a:br>
              <a:r>
                <a:rPr lang="en-US" sz="1400" b="1" kern="0" dirty="0" smtClean="0">
                  <a:solidFill>
                    <a:srgbClr val="000000"/>
                  </a:solidFill>
                  <a:latin typeface="R Frutiger Roman"/>
                </a:rPr>
                <a:t>quality of life</a:t>
              </a:r>
              <a:endParaRPr lang="en-US" sz="1400" b="1" kern="0" dirty="0">
                <a:solidFill>
                  <a:srgbClr val="000000"/>
                </a:solidFill>
                <a:latin typeface="R Frutiger Roman"/>
              </a:endParaRPr>
            </a:p>
          </p:txBody>
        </p:sp>
        <p:grpSp>
          <p:nvGrpSpPr>
            <p:cNvPr id="60" name="Group 59"/>
            <p:cNvGrpSpPr/>
            <p:nvPr/>
          </p:nvGrpSpPr>
          <p:grpSpPr>
            <a:xfrm>
              <a:off x="5471999" y="2081189"/>
              <a:ext cx="3479120" cy="1816119"/>
              <a:chOff x="5471999" y="2081560"/>
              <a:chExt cx="3479120" cy="1816119"/>
            </a:xfrm>
          </p:grpSpPr>
          <p:sp>
            <p:nvSpPr>
              <p:cNvPr id="69" name="Text Box 8"/>
              <p:cNvSpPr txBox="1">
                <a:spLocks noChangeArrowheads="1"/>
              </p:cNvSpPr>
              <p:nvPr>
                <p:custDataLst>
                  <p:tags r:id="rId11"/>
                </p:custDataLst>
              </p:nvPr>
            </p:nvSpPr>
            <p:spPr bwMode="auto">
              <a:xfrm>
                <a:off x="5842758" y="2081560"/>
                <a:ext cx="2845882" cy="33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ctr" fontAlgn="base">
                  <a:spcBef>
                    <a:spcPct val="20000"/>
                  </a:spcBef>
                  <a:spcAft>
                    <a:spcPct val="0"/>
                  </a:spcAft>
                  <a:defRPr/>
                </a:pPr>
                <a:r>
                  <a:rPr lang="en-US" sz="1400" b="1" u="sng" kern="0" dirty="0" smtClean="0">
                    <a:solidFill>
                      <a:srgbClr val="000000"/>
                    </a:solidFill>
                    <a:latin typeface="R Frutiger Roman"/>
                  </a:rPr>
                  <a:t>Youth Outcomes</a:t>
                </a:r>
                <a:endParaRPr lang="en-US" sz="1400" b="1" u="sng" kern="0" dirty="0">
                  <a:solidFill>
                    <a:srgbClr val="000000"/>
                  </a:solidFill>
                  <a:latin typeface="R Frutiger Roman"/>
                </a:endParaRPr>
              </a:p>
            </p:txBody>
          </p:sp>
          <p:sp>
            <p:nvSpPr>
              <p:cNvPr id="70" name="Text Box 8"/>
              <p:cNvSpPr txBox="1">
                <a:spLocks noChangeArrowheads="1"/>
              </p:cNvSpPr>
              <p:nvPr>
                <p:custDataLst>
                  <p:tags r:id="rId12"/>
                </p:custDataLst>
              </p:nvPr>
            </p:nvSpPr>
            <p:spPr bwMode="auto">
              <a:xfrm>
                <a:off x="6492219" y="2410471"/>
                <a:ext cx="2426676" cy="33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fontAlgn="base">
                  <a:spcBef>
                    <a:spcPct val="0"/>
                  </a:spcBef>
                  <a:defRPr/>
                </a:pPr>
                <a:r>
                  <a:rPr lang="en-US" sz="1400" b="1" kern="0" dirty="0" smtClean="0">
                    <a:solidFill>
                      <a:srgbClr val="000000"/>
                    </a:solidFill>
                    <a:latin typeface="R Frutiger Roman"/>
                  </a:rPr>
                  <a:t>Just and fair to youth</a:t>
                </a:r>
                <a:endParaRPr lang="en-US" sz="1400" b="1" kern="0" dirty="0">
                  <a:solidFill>
                    <a:srgbClr val="000000"/>
                  </a:solidFill>
                  <a:latin typeface="R Frutiger Roman"/>
                </a:endParaRPr>
              </a:p>
            </p:txBody>
          </p:sp>
          <p:sp>
            <p:nvSpPr>
              <p:cNvPr id="71" name="Text Box 8"/>
              <p:cNvSpPr txBox="1">
                <a:spLocks noChangeArrowheads="1"/>
              </p:cNvSpPr>
              <p:nvPr>
                <p:custDataLst>
                  <p:tags r:id="rId13"/>
                </p:custDataLst>
              </p:nvPr>
            </p:nvSpPr>
            <p:spPr bwMode="auto">
              <a:xfrm>
                <a:off x="6511743" y="2771437"/>
                <a:ext cx="2426676" cy="56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fontAlgn="base">
                  <a:spcBef>
                    <a:spcPct val="0"/>
                  </a:spcBef>
                  <a:defRPr/>
                </a:pPr>
                <a:r>
                  <a:rPr lang="en-US" sz="1400" b="1" kern="0" dirty="0" smtClean="0">
                    <a:solidFill>
                      <a:srgbClr val="000000"/>
                    </a:solidFill>
                    <a:latin typeface="R Frutiger Roman"/>
                  </a:rPr>
                  <a:t>Services to meet youth development needs</a:t>
                </a:r>
                <a:endParaRPr lang="en-US" sz="1400" b="1" kern="0" dirty="0">
                  <a:solidFill>
                    <a:srgbClr val="000000"/>
                  </a:solidFill>
                  <a:latin typeface="R Frutiger Roman"/>
                </a:endParaRPr>
              </a:p>
            </p:txBody>
          </p:sp>
          <p:sp>
            <p:nvSpPr>
              <p:cNvPr id="72" name="Text Box 8"/>
              <p:cNvSpPr txBox="1">
                <a:spLocks noChangeArrowheads="1"/>
              </p:cNvSpPr>
              <p:nvPr>
                <p:custDataLst>
                  <p:tags r:id="rId14"/>
                </p:custDataLst>
              </p:nvPr>
            </p:nvSpPr>
            <p:spPr bwMode="auto">
              <a:xfrm>
                <a:off x="6524443" y="3297383"/>
                <a:ext cx="2426676" cy="56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fontAlgn="base">
                  <a:spcBef>
                    <a:spcPct val="0"/>
                  </a:spcBef>
                  <a:defRPr/>
                </a:pPr>
                <a:r>
                  <a:rPr lang="en-US" sz="1400" b="1" kern="0" dirty="0" smtClean="0">
                    <a:solidFill>
                      <a:srgbClr val="000000"/>
                    </a:solidFill>
                    <a:latin typeface="R Frutiger Roman"/>
                  </a:rPr>
                  <a:t>Successful reintegration of youth</a:t>
                </a:r>
                <a:endParaRPr lang="en-US" sz="1400" b="1" kern="0" dirty="0">
                  <a:solidFill>
                    <a:srgbClr val="000000"/>
                  </a:solidFill>
                  <a:latin typeface="R Frutiger Roman"/>
                </a:endParaRPr>
              </a:p>
            </p:txBody>
          </p:sp>
          <p:pic>
            <p:nvPicPr>
              <p:cNvPr id="73" name="Picture 4" descr="C:\Users\lakshmi.iyer\Pictures\Powerpoint Icons\ba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21039" y="2309316"/>
                <a:ext cx="655008" cy="46212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descr="C:\Users\lakshmi.iyer\Pictures\Powerpoint Icons\Needs of youth.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1999" y="2910211"/>
                <a:ext cx="837342" cy="30144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C:\Users\lakshmi.iyer\Pictures\Powerpoint Icons\Pesdestrian.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8745" y="3260468"/>
                <a:ext cx="509769" cy="637211"/>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Text Box 8"/>
            <p:cNvSpPr txBox="1">
              <a:spLocks noChangeArrowheads="1"/>
            </p:cNvSpPr>
            <p:nvPr>
              <p:custDataLst>
                <p:tags r:id="rId8"/>
              </p:custDataLst>
            </p:nvPr>
          </p:nvSpPr>
          <p:spPr bwMode="auto">
            <a:xfrm>
              <a:off x="871520" y="2081189"/>
              <a:ext cx="2845882" cy="33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ctr" fontAlgn="base">
                <a:spcBef>
                  <a:spcPct val="20000"/>
                </a:spcBef>
                <a:spcAft>
                  <a:spcPct val="0"/>
                </a:spcAft>
                <a:defRPr/>
              </a:pPr>
              <a:r>
                <a:rPr lang="en-US" sz="1400" b="1" u="sng" kern="0" dirty="0" smtClean="0">
                  <a:solidFill>
                    <a:srgbClr val="000000"/>
                  </a:solidFill>
                  <a:latin typeface="R Frutiger Roman"/>
                </a:rPr>
                <a:t>Community Outcomes</a:t>
              </a:r>
              <a:endParaRPr lang="en-US" sz="1400" b="1" u="sng" kern="0" dirty="0">
                <a:solidFill>
                  <a:srgbClr val="000000"/>
                </a:solidFill>
                <a:latin typeface="R Frutiger Roman"/>
              </a:endParaRPr>
            </a:p>
          </p:txBody>
        </p:sp>
        <p:sp>
          <p:nvSpPr>
            <p:cNvPr id="62" name="Text Box 8"/>
            <p:cNvSpPr txBox="1">
              <a:spLocks noChangeArrowheads="1"/>
            </p:cNvSpPr>
            <p:nvPr>
              <p:custDataLst>
                <p:tags r:id="rId9"/>
              </p:custDataLst>
            </p:nvPr>
          </p:nvSpPr>
          <p:spPr bwMode="auto">
            <a:xfrm>
              <a:off x="1354992" y="3362980"/>
              <a:ext cx="2426676" cy="56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fontAlgn="base">
                <a:spcBef>
                  <a:spcPct val="0"/>
                </a:spcBef>
                <a:defRPr/>
              </a:pPr>
              <a:r>
                <a:rPr lang="en-US" sz="1400" b="1" kern="0" dirty="0" smtClean="0">
                  <a:solidFill>
                    <a:srgbClr val="000000"/>
                  </a:solidFill>
                  <a:latin typeface="R Frutiger Roman"/>
                </a:rPr>
                <a:t>Victims have </a:t>
              </a:r>
              <a:r>
                <a:rPr lang="en-US" sz="1400" b="1" kern="0" dirty="0">
                  <a:solidFill>
                    <a:srgbClr val="000000"/>
                  </a:solidFill>
                  <a:latin typeface="R Frutiger Roman"/>
                </a:rPr>
                <a:t>a voice </a:t>
              </a:r>
              <a:endParaRPr lang="en-US" sz="1400" b="1" kern="0" dirty="0" smtClean="0">
                <a:solidFill>
                  <a:srgbClr val="000000"/>
                </a:solidFill>
                <a:latin typeface="R Frutiger Roman"/>
              </a:endParaRPr>
            </a:p>
            <a:p>
              <a:pPr fontAlgn="base">
                <a:spcBef>
                  <a:spcPct val="0"/>
                </a:spcBef>
                <a:defRPr/>
              </a:pPr>
              <a:r>
                <a:rPr lang="en-US" sz="1400" b="1" kern="0" dirty="0" smtClean="0">
                  <a:solidFill>
                    <a:srgbClr val="000000"/>
                  </a:solidFill>
                  <a:latin typeface="R Frutiger Roman"/>
                </a:rPr>
                <a:t>in </a:t>
              </a:r>
              <a:r>
                <a:rPr lang="en-US" sz="1400" b="1" kern="0" dirty="0">
                  <a:solidFill>
                    <a:srgbClr val="000000"/>
                  </a:solidFill>
                  <a:latin typeface="R Frutiger Roman"/>
                </a:rPr>
                <a:t>the </a:t>
              </a:r>
              <a:r>
                <a:rPr lang="en-US" sz="1400" b="1" kern="0" dirty="0" smtClean="0">
                  <a:solidFill>
                    <a:srgbClr val="000000"/>
                  </a:solidFill>
                  <a:latin typeface="R Frutiger Roman"/>
                </a:rPr>
                <a:t>process</a:t>
              </a:r>
              <a:endParaRPr lang="en-US" sz="1400" b="1" kern="0" dirty="0">
                <a:solidFill>
                  <a:srgbClr val="000000"/>
                </a:solidFill>
                <a:latin typeface="R Frutiger Roman"/>
              </a:endParaRPr>
            </a:p>
          </p:txBody>
        </p:sp>
        <p:pic>
          <p:nvPicPr>
            <p:cNvPr id="63" name="Picture 2" descr="C:\Users\lakshmi.iyer\Pictures\Powerpoint Icons\community.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2089" y="2436980"/>
              <a:ext cx="373660" cy="373660"/>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Arrow Connector 63"/>
            <p:cNvCxnSpPr/>
            <p:nvPr/>
          </p:nvCxnSpPr>
          <p:spPr>
            <a:xfrm flipV="1">
              <a:off x="1125918" y="2422800"/>
              <a:ext cx="0" cy="365760"/>
            </a:xfrm>
            <a:prstGeom prst="straightConnector1">
              <a:avLst/>
            </a:prstGeom>
            <a:noFill/>
            <a:ln w="38100" cap="flat" cmpd="sng" algn="ctr">
              <a:solidFill>
                <a:srgbClr val="000000"/>
              </a:solidFill>
              <a:prstDash val="solid"/>
              <a:tailEnd type="arrow"/>
            </a:ln>
            <a:effectLst>
              <a:outerShdw blurRad="40000" dist="23000" dir="5400000" rotWithShape="0">
                <a:srgbClr val="000000">
                  <a:alpha val="35000"/>
                </a:srgbClr>
              </a:outerShdw>
            </a:effectLst>
          </p:spPr>
        </p:cxnSp>
        <p:sp>
          <p:nvSpPr>
            <p:cNvPr id="65" name="Text Box 8"/>
            <p:cNvSpPr txBox="1">
              <a:spLocks noChangeArrowheads="1"/>
            </p:cNvSpPr>
            <p:nvPr>
              <p:custDataLst>
                <p:tags r:id="rId10"/>
              </p:custDataLst>
            </p:nvPr>
          </p:nvSpPr>
          <p:spPr bwMode="auto">
            <a:xfrm>
              <a:off x="1361873" y="2948613"/>
              <a:ext cx="2426676" cy="33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fontAlgn="base">
                <a:spcBef>
                  <a:spcPct val="0"/>
                </a:spcBef>
                <a:defRPr/>
              </a:pPr>
              <a:r>
                <a:rPr lang="en-US" sz="1400" b="1" kern="0" dirty="0" smtClean="0">
                  <a:solidFill>
                    <a:srgbClr val="000000"/>
                  </a:solidFill>
                  <a:latin typeface="R Frutiger Roman"/>
                </a:rPr>
                <a:t>Delinquent acts</a:t>
              </a:r>
              <a:endParaRPr lang="en-US" sz="1400" b="1" kern="0" dirty="0">
                <a:solidFill>
                  <a:srgbClr val="000000"/>
                </a:solidFill>
                <a:latin typeface="R Frutiger Roman"/>
              </a:endParaRPr>
            </a:p>
          </p:txBody>
        </p:sp>
        <p:cxnSp>
          <p:nvCxnSpPr>
            <p:cNvPr id="66" name="Straight Arrow Connector 65"/>
            <p:cNvCxnSpPr/>
            <p:nvPr/>
          </p:nvCxnSpPr>
          <p:spPr>
            <a:xfrm>
              <a:off x="1125918" y="2932828"/>
              <a:ext cx="0" cy="365760"/>
            </a:xfrm>
            <a:prstGeom prst="straightConnector1">
              <a:avLst/>
            </a:prstGeom>
            <a:noFill/>
            <a:ln w="38100" cap="flat" cmpd="sng" algn="ctr">
              <a:solidFill>
                <a:srgbClr val="000000"/>
              </a:solidFill>
              <a:prstDash val="solid"/>
              <a:tailEnd type="arrow"/>
            </a:ln>
            <a:effectLst>
              <a:outerShdw blurRad="40000" dist="23000" dir="5400000" rotWithShape="0">
                <a:srgbClr val="000000">
                  <a:alpha val="35000"/>
                </a:srgbClr>
              </a:outerShdw>
            </a:effectLst>
          </p:spPr>
        </p:cxnSp>
        <p:pic>
          <p:nvPicPr>
            <p:cNvPr id="67" name="Picture 3" descr="C:\Users\lakshmi.iyer\Pictures\Powerpoint Icons\voice.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1302" y="3460425"/>
              <a:ext cx="508894" cy="42577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C:\Users\lakshmi.iyer\Pictures\Powerpoint Icons\Prisoner.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6162" y="2924104"/>
              <a:ext cx="294187" cy="399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a:off x="196671" y="4018721"/>
            <a:ext cx="8892428" cy="2612491"/>
            <a:chOff x="126999" y="4289869"/>
            <a:chExt cx="8892428" cy="2612491"/>
          </a:xfrm>
        </p:grpSpPr>
        <p:sp>
          <p:nvSpPr>
            <p:cNvPr id="77" name="Rounded Rectangle 76"/>
            <p:cNvSpPr/>
            <p:nvPr/>
          </p:nvSpPr>
          <p:spPr>
            <a:xfrm>
              <a:off x="206877" y="4771916"/>
              <a:ext cx="2011680" cy="1463040"/>
            </a:xfrm>
            <a:prstGeom prst="roundRect">
              <a:avLst/>
            </a:prstGeom>
            <a:solidFill>
              <a:schemeClr val="accent2"/>
            </a:solidFill>
            <a:ln w="25400" cap="flat" cmpd="sng" algn="ctr">
              <a:noFill/>
              <a:prstDash val="solid"/>
            </a:ln>
            <a:effectLst/>
          </p:spPr>
          <p:txBody>
            <a:bodyPr rtlCol="0" anchor="ctr"/>
            <a:lstStyle/>
            <a:p>
              <a:pPr algn="ctr">
                <a:defRPr/>
              </a:pPr>
              <a:r>
                <a:rPr lang="en-US" sz="1600" b="1" kern="0" dirty="0" smtClean="0">
                  <a:solidFill>
                    <a:srgbClr val="FFFFFF"/>
                  </a:solidFill>
                  <a:latin typeface="R Frutiger Roman"/>
                  <a:cs typeface="Arial" charset="0"/>
                </a:rPr>
                <a:t>System Governance and Coordination</a:t>
              </a:r>
            </a:p>
          </p:txBody>
        </p:sp>
        <p:sp>
          <p:nvSpPr>
            <p:cNvPr id="78" name="Rounded Rectangle 77"/>
            <p:cNvSpPr/>
            <p:nvPr/>
          </p:nvSpPr>
          <p:spPr>
            <a:xfrm>
              <a:off x="2473834" y="4771916"/>
              <a:ext cx="2011680" cy="1463040"/>
            </a:xfrm>
            <a:prstGeom prst="roundRect">
              <a:avLst/>
            </a:prstGeom>
            <a:solidFill>
              <a:schemeClr val="accent3"/>
            </a:solidFill>
            <a:ln w="25400" cap="flat" cmpd="sng" algn="ctr">
              <a:solidFill>
                <a:schemeClr val="accent3"/>
              </a:solidFill>
              <a:prstDash val="solid"/>
            </a:ln>
            <a:effectLst/>
          </p:spPr>
          <p:txBody>
            <a:bodyPr rtlCol="0" anchor="ctr"/>
            <a:lstStyle/>
            <a:p>
              <a:pPr algn="ctr">
                <a:defRPr/>
              </a:pPr>
              <a:r>
                <a:rPr lang="en-US" sz="1600" b="1" kern="0" dirty="0" smtClean="0">
                  <a:solidFill>
                    <a:srgbClr val="FFFFFF"/>
                  </a:solidFill>
                  <a:latin typeface="R Frutiger Roman"/>
                  <a:cs typeface="Arial" charset="0"/>
                </a:rPr>
                <a:t>Effective Continuum of Diversion, Supervision, Treatment, and Confinement</a:t>
              </a:r>
            </a:p>
          </p:txBody>
        </p:sp>
        <p:sp>
          <p:nvSpPr>
            <p:cNvPr id="79" name="Rounded Rectangle 78"/>
            <p:cNvSpPr/>
            <p:nvPr/>
          </p:nvSpPr>
          <p:spPr>
            <a:xfrm>
              <a:off x="4740791" y="4771916"/>
              <a:ext cx="2011680" cy="1463040"/>
            </a:xfrm>
            <a:prstGeom prst="roundRect">
              <a:avLst/>
            </a:prstGeom>
            <a:solidFill>
              <a:schemeClr val="accent5"/>
            </a:solidFill>
            <a:ln w="25400" cap="flat" cmpd="sng" algn="ctr">
              <a:solidFill>
                <a:schemeClr val="accent5"/>
              </a:solidFill>
              <a:prstDash val="solid"/>
            </a:ln>
            <a:effectLst/>
          </p:spPr>
          <p:txBody>
            <a:bodyPr rtlCol="0" anchor="ctr"/>
            <a:lstStyle/>
            <a:p>
              <a:pPr algn="ctr">
                <a:defRPr/>
              </a:pPr>
              <a:r>
                <a:rPr lang="en-US" sz="1600" b="1" kern="0" dirty="0" smtClean="0">
                  <a:solidFill>
                    <a:srgbClr val="FFFFFF"/>
                  </a:solidFill>
                  <a:latin typeface="R Frutiger Roman"/>
                  <a:cs typeface="Arial" charset="0"/>
                </a:rPr>
                <a:t>Accountability </a:t>
              </a:r>
              <a:r>
                <a:rPr lang="en-US" sz="1600" b="1" kern="0" dirty="0">
                  <a:solidFill>
                    <a:srgbClr val="FFFFFF"/>
                  </a:solidFill>
                  <a:latin typeface="R Frutiger Roman"/>
                  <a:cs typeface="Arial" charset="0"/>
                </a:rPr>
                <a:t>of System and Organizations Within the System</a:t>
              </a:r>
              <a:endParaRPr lang="en-US" sz="1600" b="1" kern="0" dirty="0" smtClean="0">
                <a:solidFill>
                  <a:srgbClr val="FFFFFF"/>
                </a:solidFill>
                <a:latin typeface="R Frutiger Roman"/>
                <a:cs typeface="Arial" charset="0"/>
              </a:endParaRPr>
            </a:p>
          </p:txBody>
        </p:sp>
        <p:sp>
          <p:nvSpPr>
            <p:cNvPr id="80" name="Rounded Rectangle 79"/>
            <p:cNvSpPr/>
            <p:nvPr/>
          </p:nvSpPr>
          <p:spPr>
            <a:xfrm>
              <a:off x="7007747" y="4771916"/>
              <a:ext cx="2011680" cy="1463040"/>
            </a:xfrm>
            <a:prstGeom prst="roundRect">
              <a:avLst/>
            </a:prstGeom>
            <a:solidFill>
              <a:schemeClr val="accent4"/>
            </a:solidFill>
            <a:ln w="25400" cap="flat" cmpd="sng" algn="ctr">
              <a:solidFill>
                <a:schemeClr val="accent4"/>
              </a:solidFill>
              <a:prstDash val="solid"/>
            </a:ln>
            <a:effectLst/>
          </p:spPr>
          <p:txBody>
            <a:bodyPr rtlCol="0" anchor="ctr"/>
            <a:lstStyle/>
            <a:p>
              <a:pPr algn="ctr">
                <a:defRPr/>
              </a:pPr>
              <a:r>
                <a:rPr lang="en-US" sz="1600" b="1" kern="0" dirty="0" smtClean="0">
                  <a:solidFill>
                    <a:srgbClr val="FFFFFF"/>
                  </a:solidFill>
                  <a:latin typeface="R Frutiger Roman"/>
                  <a:cs typeface="Arial" charset="0"/>
                </a:rPr>
                <a:t>Shared Data and Information Driven Decisions and Policy</a:t>
              </a:r>
            </a:p>
          </p:txBody>
        </p:sp>
        <p:sp>
          <p:nvSpPr>
            <p:cNvPr id="81" name="Text Box 8"/>
            <p:cNvSpPr txBox="1">
              <a:spLocks noChangeArrowheads="1"/>
            </p:cNvSpPr>
            <p:nvPr>
              <p:custDataLst>
                <p:tags r:id="rId3"/>
              </p:custDataLst>
            </p:nvPr>
          </p:nvSpPr>
          <p:spPr bwMode="auto">
            <a:xfrm>
              <a:off x="2911347" y="4409136"/>
              <a:ext cx="33213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ctr" fontAlgn="base">
                <a:spcBef>
                  <a:spcPct val="20000"/>
                </a:spcBef>
                <a:spcAft>
                  <a:spcPct val="0"/>
                </a:spcAft>
                <a:defRPr/>
              </a:pPr>
              <a:r>
                <a:rPr lang="en-US" sz="1400" b="1" i="1" kern="0" dirty="0" smtClean="0">
                  <a:solidFill>
                    <a:srgbClr val="000000"/>
                  </a:solidFill>
                  <a:latin typeface="R Frutiger Roman"/>
                </a:rPr>
                <a:t>Strategies for System Excellence</a:t>
              </a:r>
              <a:endParaRPr lang="en-US" sz="1400" b="1" i="1" kern="0" dirty="0">
                <a:solidFill>
                  <a:srgbClr val="000000"/>
                </a:solidFill>
                <a:latin typeface="R Frutiger Roman"/>
              </a:endParaRPr>
            </a:p>
          </p:txBody>
        </p:sp>
        <p:sp>
          <p:nvSpPr>
            <p:cNvPr id="82" name="Rounded Rectangle 81"/>
            <p:cNvSpPr/>
            <p:nvPr/>
          </p:nvSpPr>
          <p:spPr>
            <a:xfrm>
              <a:off x="126999" y="4675193"/>
              <a:ext cx="457200" cy="228600"/>
            </a:xfrm>
            <a:prstGeom prst="roundRect">
              <a:avLst/>
            </a:prstGeom>
            <a:solidFill>
              <a:srgbClr val="9A9B9C">
                <a:lumMod val="40000"/>
                <a:lumOff val="60000"/>
              </a:srgbClr>
            </a:solidFill>
            <a:ln w="25400" cap="flat" cmpd="sng" algn="ctr">
              <a:noFill/>
              <a:prstDash val="solid"/>
            </a:ln>
            <a:effectLst/>
          </p:spPr>
          <p:txBody>
            <a:bodyPr rtlCol="0" anchor="ctr"/>
            <a:lstStyle/>
            <a:p>
              <a:pPr algn="ctr" fontAlgn="base">
                <a:spcBef>
                  <a:spcPct val="0"/>
                </a:spcBef>
                <a:spcAft>
                  <a:spcPct val="0"/>
                </a:spcAft>
                <a:defRPr/>
              </a:pPr>
              <a:r>
                <a:rPr lang="en-US" sz="1400" i="1" kern="0" dirty="0" smtClean="0">
                  <a:solidFill>
                    <a:srgbClr val="000000"/>
                  </a:solidFill>
                  <a:latin typeface="R Frutiger Roman"/>
                </a:rPr>
                <a:t>1</a:t>
              </a:r>
            </a:p>
          </p:txBody>
        </p:sp>
        <p:sp>
          <p:nvSpPr>
            <p:cNvPr id="83" name="Rounded Rectangle 82"/>
            <p:cNvSpPr/>
            <p:nvPr/>
          </p:nvSpPr>
          <p:spPr>
            <a:xfrm>
              <a:off x="2387599" y="4675193"/>
              <a:ext cx="457200" cy="228600"/>
            </a:xfrm>
            <a:prstGeom prst="roundRect">
              <a:avLst/>
            </a:prstGeom>
            <a:solidFill>
              <a:srgbClr val="9A9B9C">
                <a:lumMod val="40000"/>
                <a:lumOff val="60000"/>
              </a:srgbClr>
            </a:solidFill>
            <a:ln w="25400" cap="flat" cmpd="sng" algn="ctr">
              <a:noFill/>
              <a:prstDash val="solid"/>
            </a:ln>
            <a:effectLst/>
          </p:spPr>
          <p:txBody>
            <a:bodyPr rtlCol="0" anchor="ctr"/>
            <a:lstStyle/>
            <a:p>
              <a:pPr algn="ctr" fontAlgn="base">
                <a:spcBef>
                  <a:spcPct val="0"/>
                </a:spcBef>
                <a:spcAft>
                  <a:spcPct val="0"/>
                </a:spcAft>
                <a:defRPr/>
              </a:pPr>
              <a:r>
                <a:rPr lang="en-US" sz="1400" i="1" kern="0" dirty="0" smtClean="0">
                  <a:solidFill>
                    <a:srgbClr val="000000"/>
                  </a:solidFill>
                  <a:latin typeface="R Frutiger Roman"/>
                </a:rPr>
                <a:t>2</a:t>
              </a:r>
            </a:p>
          </p:txBody>
        </p:sp>
        <p:sp>
          <p:nvSpPr>
            <p:cNvPr id="84" name="Rounded Rectangle 83"/>
            <p:cNvSpPr/>
            <p:nvPr/>
          </p:nvSpPr>
          <p:spPr>
            <a:xfrm>
              <a:off x="4648199" y="4675193"/>
              <a:ext cx="457200" cy="228600"/>
            </a:xfrm>
            <a:prstGeom prst="roundRect">
              <a:avLst/>
            </a:prstGeom>
            <a:solidFill>
              <a:srgbClr val="9A9B9C">
                <a:lumMod val="40000"/>
                <a:lumOff val="60000"/>
              </a:srgbClr>
            </a:solidFill>
            <a:ln w="25400" cap="flat" cmpd="sng" algn="ctr">
              <a:noFill/>
              <a:prstDash val="solid"/>
            </a:ln>
            <a:effectLst/>
          </p:spPr>
          <p:txBody>
            <a:bodyPr rtlCol="0" anchor="ctr"/>
            <a:lstStyle/>
            <a:p>
              <a:pPr algn="ctr" fontAlgn="base">
                <a:spcBef>
                  <a:spcPct val="0"/>
                </a:spcBef>
                <a:spcAft>
                  <a:spcPct val="0"/>
                </a:spcAft>
                <a:defRPr/>
              </a:pPr>
              <a:r>
                <a:rPr lang="en-US" sz="1400" i="1" kern="0" dirty="0" smtClean="0">
                  <a:solidFill>
                    <a:srgbClr val="000000"/>
                  </a:solidFill>
                  <a:latin typeface="R Frutiger Roman"/>
                </a:rPr>
                <a:t>3</a:t>
              </a:r>
            </a:p>
          </p:txBody>
        </p:sp>
        <p:sp>
          <p:nvSpPr>
            <p:cNvPr id="85" name="Rounded Rectangle 84"/>
            <p:cNvSpPr/>
            <p:nvPr/>
          </p:nvSpPr>
          <p:spPr>
            <a:xfrm>
              <a:off x="6908799" y="4675193"/>
              <a:ext cx="457200" cy="228600"/>
            </a:xfrm>
            <a:prstGeom prst="roundRect">
              <a:avLst/>
            </a:prstGeom>
            <a:solidFill>
              <a:srgbClr val="9A9B9C">
                <a:lumMod val="40000"/>
                <a:lumOff val="60000"/>
              </a:srgbClr>
            </a:solidFill>
            <a:ln w="25400" cap="flat" cmpd="sng" algn="ctr">
              <a:noFill/>
              <a:prstDash val="solid"/>
            </a:ln>
            <a:effectLst/>
          </p:spPr>
          <p:txBody>
            <a:bodyPr rtlCol="0" anchor="ctr"/>
            <a:lstStyle/>
            <a:p>
              <a:pPr algn="ctr" fontAlgn="base">
                <a:spcBef>
                  <a:spcPct val="0"/>
                </a:spcBef>
                <a:spcAft>
                  <a:spcPct val="0"/>
                </a:spcAft>
                <a:defRPr/>
              </a:pPr>
              <a:r>
                <a:rPr lang="en-US" sz="1400" i="1" kern="0" dirty="0" smtClean="0">
                  <a:solidFill>
                    <a:srgbClr val="000000"/>
                  </a:solidFill>
                  <a:latin typeface="R Frutiger Roman"/>
                </a:rPr>
                <a:t>4</a:t>
              </a:r>
            </a:p>
          </p:txBody>
        </p:sp>
        <p:grpSp>
          <p:nvGrpSpPr>
            <p:cNvPr id="87" name="Group 86"/>
            <p:cNvGrpSpPr/>
            <p:nvPr/>
          </p:nvGrpSpPr>
          <p:grpSpPr>
            <a:xfrm>
              <a:off x="257165" y="6262280"/>
              <a:ext cx="8629670" cy="640080"/>
              <a:chOff x="380999" y="6140360"/>
              <a:chExt cx="8629670" cy="640080"/>
            </a:xfrm>
            <a:solidFill>
              <a:srgbClr val="9A9B9C">
                <a:lumMod val="60000"/>
                <a:lumOff val="40000"/>
              </a:srgbClr>
            </a:solidFill>
          </p:grpSpPr>
          <p:sp>
            <p:nvSpPr>
              <p:cNvPr id="90" name="Rectangle 89"/>
              <p:cNvSpPr/>
              <p:nvPr/>
            </p:nvSpPr>
            <p:spPr>
              <a:xfrm>
                <a:off x="380999" y="6140360"/>
                <a:ext cx="1828800" cy="640080"/>
              </a:xfrm>
              <a:prstGeom prst="rect">
                <a:avLst/>
              </a:prstGeom>
              <a:noFill/>
              <a:ln w="9525" cap="flat" cmpd="sng" algn="ctr">
                <a:noFill/>
                <a:prstDash val="solid"/>
              </a:ln>
              <a:effectLst/>
            </p:spPr>
            <p:txBody>
              <a:bodyPr rtlCol="0" anchor="ctr"/>
              <a:lstStyle/>
              <a:p>
                <a:pPr algn="ctr" fontAlgn="base">
                  <a:spcBef>
                    <a:spcPct val="0"/>
                  </a:spcBef>
                  <a:spcAft>
                    <a:spcPct val="0"/>
                  </a:spcAft>
                  <a:defRPr/>
                </a:pPr>
                <a:r>
                  <a:rPr lang="en-US" sz="2000" kern="0" dirty="0" smtClean="0">
                    <a:solidFill>
                      <a:prstClr val="black">
                        <a:lumMod val="65000"/>
                        <a:lumOff val="35000"/>
                      </a:prstClr>
                    </a:solidFill>
                    <a:latin typeface="R Frutiger Roman"/>
                  </a:rPr>
                  <a:t>Effectiveness</a:t>
                </a:r>
              </a:p>
            </p:txBody>
          </p:sp>
          <p:sp>
            <p:nvSpPr>
              <p:cNvPr id="91" name="Rectangle 90"/>
              <p:cNvSpPr/>
              <p:nvPr/>
            </p:nvSpPr>
            <p:spPr>
              <a:xfrm>
                <a:off x="2647956" y="6140360"/>
                <a:ext cx="1828800" cy="640080"/>
              </a:xfrm>
              <a:prstGeom prst="rect">
                <a:avLst/>
              </a:prstGeom>
              <a:noFill/>
              <a:ln w="9525" cap="flat" cmpd="sng" algn="ctr">
                <a:noFill/>
                <a:prstDash val="solid"/>
              </a:ln>
              <a:effectLst/>
            </p:spPr>
            <p:txBody>
              <a:bodyPr rtlCol="0" anchor="ctr"/>
              <a:lstStyle/>
              <a:p>
                <a:pPr algn="ctr" fontAlgn="base">
                  <a:spcBef>
                    <a:spcPct val="0"/>
                  </a:spcBef>
                  <a:spcAft>
                    <a:spcPct val="0"/>
                  </a:spcAft>
                  <a:defRPr/>
                </a:pPr>
                <a:r>
                  <a:rPr lang="en-US" sz="2000" kern="0" dirty="0" smtClean="0">
                    <a:solidFill>
                      <a:prstClr val="black">
                        <a:lumMod val="65000"/>
                        <a:lumOff val="35000"/>
                      </a:prstClr>
                    </a:solidFill>
                    <a:latin typeface="R Frutiger Roman"/>
                  </a:rPr>
                  <a:t>Fairness</a:t>
                </a:r>
              </a:p>
            </p:txBody>
          </p:sp>
          <p:sp>
            <p:nvSpPr>
              <p:cNvPr id="92" name="Rectangle 91"/>
              <p:cNvSpPr/>
              <p:nvPr/>
            </p:nvSpPr>
            <p:spPr>
              <a:xfrm>
                <a:off x="4914913" y="6140360"/>
                <a:ext cx="1828800" cy="640080"/>
              </a:xfrm>
              <a:prstGeom prst="rect">
                <a:avLst/>
              </a:prstGeom>
              <a:noFill/>
              <a:ln w="9525" cap="flat" cmpd="sng" algn="ctr">
                <a:noFill/>
                <a:prstDash val="solid"/>
              </a:ln>
              <a:effectLst/>
            </p:spPr>
            <p:txBody>
              <a:bodyPr rtlCol="0" anchor="ctr"/>
              <a:lstStyle/>
              <a:p>
                <a:pPr algn="ctr" fontAlgn="base">
                  <a:spcBef>
                    <a:spcPct val="0"/>
                  </a:spcBef>
                  <a:spcAft>
                    <a:spcPct val="0"/>
                  </a:spcAft>
                  <a:defRPr/>
                </a:pPr>
                <a:r>
                  <a:rPr lang="en-US" sz="2000" kern="0" dirty="0" smtClean="0">
                    <a:solidFill>
                      <a:prstClr val="black">
                        <a:lumMod val="65000"/>
                        <a:lumOff val="35000"/>
                      </a:prstClr>
                    </a:solidFill>
                    <a:latin typeface="R Frutiger Roman"/>
                  </a:rPr>
                  <a:t>Safety</a:t>
                </a:r>
              </a:p>
            </p:txBody>
          </p:sp>
          <p:sp>
            <p:nvSpPr>
              <p:cNvPr id="93" name="Rectangle 92"/>
              <p:cNvSpPr/>
              <p:nvPr/>
            </p:nvSpPr>
            <p:spPr>
              <a:xfrm>
                <a:off x="7181869" y="6140360"/>
                <a:ext cx="1828800" cy="640080"/>
              </a:xfrm>
              <a:prstGeom prst="rect">
                <a:avLst/>
              </a:prstGeom>
              <a:noFill/>
              <a:ln w="9525" cap="flat" cmpd="sng" algn="ctr">
                <a:noFill/>
                <a:prstDash val="solid"/>
              </a:ln>
              <a:effectLst/>
            </p:spPr>
            <p:txBody>
              <a:bodyPr rtlCol="0" anchor="ctr"/>
              <a:lstStyle/>
              <a:p>
                <a:pPr algn="ctr" fontAlgn="base">
                  <a:spcBef>
                    <a:spcPct val="0"/>
                  </a:spcBef>
                  <a:spcAft>
                    <a:spcPct val="0"/>
                  </a:spcAft>
                  <a:defRPr/>
                </a:pPr>
                <a:r>
                  <a:rPr lang="en-US" sz="2000" kern="0" dirty="0" smtClean="0">
                    <a:solidFill>
                      <a:prstClr val="black">
                        <a:lumMod val="65000"/>
                        <a:lumOff val="35000"/>
                      </a:prstClr>
                    </a:solidFill>
                    <a:latin typeface="R Frutiger Roman"/>
                  </a:rPr>
                  <a:t>Accountability</a:t>
                </a:r>
              </a:p>
            </p:txBody>
          </p:sp>
        </p:grpSp>
        <p:sp>
          <p:nvSpPr>
            <p:cNvPr id="88" name="Text Box 8"/>
            <p:cNvSpPr txBox="1">
              <a:spLocks noChangeArrowheads="1"/>
            </p:cNvSpPr>
            <p:nvPr>
              <p:custDataLst>
                <p:tags r:id="rId4"/>
              </p:custDataLst>
            </p:nvPr>
          </p:nvSpPr>
          <p:spPr bwMode="auto">
            <a:xfrm>
              <a:off x="2911347" y="6279038"/>
              <a:ext cx="33213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AC997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463550" indent="-169863" algn="l">
                <a:defRPr>
                  <a:solidFill>
                    <a:schemeClr val="tx1"/>
                  </a:solidFill>
                  <a:latin typeface="Arial" charset="0"/>
                  <a:cs typeface="Arial" charset="0"/>
                </a:defRPr>
              </a:lvl2pPr>
              <a:lvl3pPr marL="1257300" indent="-342900" algn="l">
                <a:defRPr>
                  <a:solidFill>
                    <a:schemeClr val="tx1"/>
                  </a:solidFill>
                  <a:latin typeface="Arial" charset="0"/>
                  <a:cs typeface="Arial" charset="0"/>
                </a:defRPr>
              </a:lvl3pPr>
              <a:lvl4pPr marL="1714500" indent="-342900" algn="l">
                <a:defRPr>
                  <a:solidFill>
                    <a:schemeClr val="tx1"/>
                  </a:solidFill>
                  <a:latin typeface="Arial" charset="0"/>
                  <a:cs typeface="Arial" charset="0"/>
                </a:defRPr>
              </a:lvl4pPr>
              <a:lvl5pPr marL="2171700" indent="-342900" algn="l">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ctr" fontAlgn="base">
                <a:spcBef>
                  <a:spcPct val="20000"/>
                </a:spcBef>
                <a:spcAft>
                  <a:spcPct val="0"/>
                </a:spcAft>
                <a:defRPr/>
              </a:pPr>
              <a:r>
                <a:rPr lang="en-US" sz="1400" b="1" i="1" kern="0" dirty="0" smtClean="0">
                  <a:solidFill>
                    <a:prstClr val="black"/>
                  </a:solidFill>
                  <a:latin typeface="R Frutiger Roman"/>
                </a:rPr>
                <a:t>Principles</a:t>
              </a:r>
              <a:endParaRPr lang="en-US" sz="1400" b="1" i="1" kern="0" dirty="0">
                <a:solidFill>
                  <a:prstClr val="black"/>
                </a:solidFill>
                <a:latin typeface="R Frutiger Roman"/>
              </a:endParaRPr>
            </a:p>
          </p:txBody>
        </p:sp>
        <p:sp>
          <p:nvSpPr>
            <p:cNvPr id="89" name="Isosceles Triangle 88"/>
            <p:cNvSpPr/>
            <p:nvPr>
              <p:custDataLst>
                <p:tags r:id="rId5"/>
              </p:custDataLst>
            </p:nvPr>
          </p:nvSpPr>
          <p:spPr bwMode="auto">
            <a:xfrm rot="10800000" flipV="1">
              <a:off x="2140129" y="4289869"/>
              <a:ext cx="4724400" cy="129729"/>
            </a:xfrm>
            <a:prstGeom prst="triangle">
              <a:avLst/>
            </a:prstGeom>
            <a:solidFill>
              <a:srgbClr val="9A9B9C"/>
            </a:solidFill>
            <a:ln w="28575" cap="flat" cmpd="sng" algn="ctr">
              <a:solidFill>
                <a:srgbClr val="9A9B9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200" kern="0" smtClean="0">
                <a:solidFill>
                  <a:srgbClr val="000000"/>
                </a:solidFill>
                <a:latin typeface="R Frutiger Roman"/>
                <a:cs typeface="Arial" charset="0"/>
              </a:endParaRPr>
            </a:p>
          </p:txBody>
        </p:sp>
      </p:grpSp>
      <p:sp>
        <p:nvSpPr>
          <p:cNvPr id="43" name="TextBox 42"/>
          <p:cNvSpPr txBox="1"/>
          <p:nvPr>
            <p:custDataLst>
              <p:tags r:id="rId2"/>
            </p:custDataLst>
          </p:nvPr>
        </p:nvSpPr>
        <p:spPr>
          <a:xfrm>
            <a:off x="-30350" y="6517414"/>
            <a:ext cx="6335615" cy="400110"/>
          </a:xfrm>
          <a:prstGeom prst="rect">
            <a:avLst/>
          </a:prstGeom>
          <a:noFill/>
        </p:spPr>
        <p:txBody>
          <a:bodyPr wrap="square" rtlCol="0">
            <a:spAutoFit/>
          </a:bodyPr>
          <a:lstStyle/>
          <a:p>
            <a:pPr defTabSz="457200" eaLnBrk="0" hangingPunct="0"/>
            <a:r>
              <a:rPr lang="en-US" sz="1000" dirty="0" smtClean="0">
                <a:solidFill>
                  <a:prstClr val="white"/>
                </a:solidFill>
                <a:latin typeface="R Frutiger Roman"/>
                <a:cs typeface="Calibri" pitchFamily="34" charset="0"/>
              </a:rPr>
              <a:t>This </a:t>
            </a:r>
            <a:r>
              <a:rPr lang="en-US" sz="1000" dirty="0">
                <a:solidFill>
                  <a:prstClr val="white"/>
                </a:solidFill>
                <a:latin typeface="R Frutiger Roman"/>
                <a:cs typeface="Calibri" pitchFamily="34" charset="0"/>
              </a:rPr>
              <a:t>work is licensed under a Creative Commons Attribution-</a:t>
            </a:r>
            <a:r>
              <a:rPr lang="en-US" sz="1000" dirty="0" err="1">
                <a:solidFill>
                  <a:prstClr val="white"/>
                </a:solidFill>
                <a:latin typeface="R Frutiger Roman"/>
                <a:cs typeface="Calibri" pitchFamily="34" charset="0"/>
              </a:rPr>
              <a:t>NoDerivs</a:t>
            </a:r>
            <a:r>
              <a:rPr lang="en-US" sz="1000" dirty="0">
                <a:solidFill>
                  <a:prstClr val="white"/>
                </a:solidFill>
                <a:latin typeface="R Frutiger Roman"/>
                <a:cs typeface="Calibri" pitchFamily="34" charset="0"/>
              </a:rPr>
              <a:t> 3.0 </a:t>
            </a:r>
            <a:r>
              <a:rPr lang="en-US" sz="1000" dirty="0" err="1">
                <a:solidFill>
                  <a:prstClr val="white"/>
                </a:solidFill>
                <a:latin typeface="R Frutiger Roman"/>
                <a:cs typeface="Calibri" pitchFamily="34" charset="0"/>
              </a:rPr>
              <a:t>Unported</a:t>
            </a:r>
            <a:r>
              <a:rPr lang="en-US" sz="1000" dirty="0">
                <a:solidFill>
                  <a:prstClr val="white"/>
                </a:solidFill>
                <a:latin typeface="R Frutiger Roman"/>
                <a:cs typeface="Calibri" pitchFamily="34" charset="0"/>
              </a:rPr>
              <a:t> </a:t>
            </a:r>
            <a:r>
              <a:rPr lang="en-US" sz="1000" dirty="0" smtClean="0">
                <a:solidFill>
                  <a:prstClr val="white"/>
                </a:solidFill>
                <a:latin typeface="R Frutiger Roman"/>
                <a:cs typeface="Calibri" pitchFamily="34" charset="0"/>
              </a:rPr>
              <a:t>License.</a:t>
            </a:r>
          </a:p>
          <a:p>
            <a:pPr defTabSz="457200" eaLnBrk="0" hangingPunct="0"/>
            <a:r>
              <a:rPr lang="en-US" sz="1000" dirty="0">
                <a:solidFill>
                  <a:prstClr val="white"/>
                </a:solidFill>
                <a:latin typeface="R Frutiger Roman"/>
                <a:cs typeface="Calibri" pitchFamily="34" charset="0"/>
              </a:rPr>
              <a:t>http://creativecommons.org/licenses/by-nd/3.0/deed.en_US</a:t>
            </a:r>
          </a:p>
        </p:txBody>
      </p:sp>
    </p:spTree>
    <p:extLst>
      <p:ext uri="{BB962C8B-B14F-4D97-AF65-F5344CB8AC3E}">
        <p14:creationId xmlns:p14="http://schemas.microsoft.com/office/powerpoint/2010/main" val="2936058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left)">
                                      <p:cBhvr>
                                        <p:cTn id="12" dur="1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1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zViEhWaU0Sz1U49nFVAo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zViEhWaU0Sz1U49nFVAo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27YWywbxlU2kXWgj.XSDP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ENcsqc4fUSPj3quNMZeg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MiuoKGcNa0mhO9_ffpk0g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T_E5kJLuO0.ij7JnmtC__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MiuoKGcNa0mhO9_ffpk0g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MiuoKGcNa0mhO9_ffpk0g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duTuJK7dbUeUPh5dlTkqa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iuoKGcNa0mhO9_ffpk0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MiuoKGcNa0mhO9_ffpk0g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iuoKGcNa0mhO9_ffpk0g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T9uxscxdUmyL3_jTQ.oE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9aIFw2AnEOC2ibKJdJRP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5jwOARWs90SZyRF_804sj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zDVjB8osaEuDywPWSgVIv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EtyNHKqLD0SdsAbwqB6pa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Sor1J9w7qkGpCLQLm7Ja1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el9Qk2bjUq96lbECopcC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58sPe_mNmUahzU_3Ia2o0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5O1IrlrPEiFUxOYey9IX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4DhmgNW7KkS_xEgTkXgfb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ZIqOOkTLXEag5TT584k0u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ZL7SsPxPgUGsAp8_cE6HI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t1WCNx5FTkaJhtFrxuzdB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BRwkjvjOjEi1KxsTH7jWL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geOeu6WP0yIG9W_V3yk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zrVowB8QlUaAQwmdDiEc7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MyLSeV.B0mgJRKJ7HaPL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knyTp.taEatGjkXBDlur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vz8Wk7NQvEW56ob.6UhEX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PajK8PsVQEaRnGDtQcHcc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muHxZc0xEyBgVigh7Nox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kl6zNfSxvEe5fj1eoISAT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mVtPUdO0kKfR7_qno8DY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IeDKC9bZu0mjNecd5TWpl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Qlibga1DjUaZgaxlkAU1x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lr0rPywHkkuTSQEZmAqXl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WkMhElyJb06DkeRoJWwiP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BUeOc0gqmEimS.FR6yTIp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BUeOc0gqmEimS.FR6yTIp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SvcuNEcSb0itoFcd50qyR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3vWTUl3.P0mq.ZU5t37Uf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ends">
  <a:themeElements>
    <a:clrScheme name="Custom 1">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09029E"/>
      </a:hlink>
      <a:folHlink>
        <a:srgbClr val="09029E"/>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1779</Words>
  <Application>Microsoft Office PowerPoint</Application>
  <PresentationFormat>On-screen Show (4:3)</PresentationFormat>
  <Paragraphs>344</Paragraphs>
  <Slides>39</Slides>
  <Notes>15</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39</vt:i4>
      </vt:variant>
    </vt:vector>
  </HeadingPairs>
  <TitlesOfParts>
    <vt:vector size="46" baseType="lpstr">
      <vt:lpstr>Office Theme</vt:lpstr>
      <vt:lpstr>Blends</vt:lpstr>
      <vt:lpstr>3_Office Theme</vt:lpstr>
      <vt:lpstr>4_Office Theme</vt:lpstr>
      <vt:lpstr>1_Office Theme</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Boston Foundation</vt:lpstr>
      <vt:lpstr>Three Pillars of Nonprofit Effectiveness</vt:lpstr>
      <vt:lpstr>Three Pillars of Nonprofit Effectiveness Cont.</vt:lpstr>
      <vt:lpstr>Collaboration </vt:lpstr>
      <vt:lpstr>PowerPoint Presentation</vt:lpstr>
      <vt:lpstr>PowerPoint Presentation</vt:lpstr>
      <vt:lpstr>PowerPoint Presentation</vt:lpstr>
      <vt:lpstr>PowerPoint Presentation</vt:lpstr>
      <vt:lpstr>PowerPoint Presentation</vt:lpstr>
      <vt:lpstr>PowerPoint Presentation</vt:lpstr>
      <vt:lpstr>What We’ve Learned</vt:lpstr>
      <vt:lpstr>Thank You</vt:lpstr>
      <vt:lpstr>PowerPoint Presentation</vt:lpstr>
      <vt:lpstr>What is the Inclusion Initiative?</vt:lpstr>
      <vt:lpstr>What we believe.</vt:lpstr>
      <vt:lpstr>Network Focused</vt:lpstr>
      <vt:lpstr>Network Focused</vt:lpstr>
      <vt:lpstr> Development  </vt:lpstr>
      <vt:lpstr>        </vt:lpstr>
      <vt:lpstr>PowerPoint Presentation</vt:lpstr>
      <vt:lpstr>    </vt:lpstr>
      <vt:lpstr>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Mnn annual conference</dc:title>
  <dc:creator>Sandy St. Louis</dc:creator>
  <cp:lastModifiedBy>Sandy St. Louis</cp:lastModifiedBy>
  <cp:revision>25</cp:revision>
  <dcterms:created xsi:type="dcterms:W3CDTF">2014-10-24T18:12:05Z</dcterms:created>
  <dcterms:modified xsi:type="dcterms:W3CDTF">2014-10-30T15:54:14Z</dcterms:modified>
</cp:coreProperties>
</file>