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46" r:id="rId2"/>
    <p:sldId id="498" r:id="rId3"/>
    <p:sldId id="530" r:id="rId4"/>
    <p:sldId id="580" r:id="rId5"/>
    <p:sldId id="525" r:id="rId6"/>
    <p:sldId id="581" r:id="rId7"/>
    <p:sldId id="595" r:id="rId8"/>
    <p:sldId id="537" r:id="rId9"/>
    <p:sldId id="584" r:id="rId10"/>
    <p:sldId id="538" r:id="rId11"/>
    <p:sldId id="585" r:id="rId12"/>
    <p:sldId id="543" r:id="rId13"/>
    <p:sldId id="586" r:id="rId14"/>
    <p:sldId id="587" r:id="rId15"/>
    <p:sldId id="588" r:id="rId16"/>
    <p:sldId id="589" r:id="rId17"/>
    <p:sldId id="590" r:id="rId18"/>
    <p:sldId id="519" r:id="rId19"/>
    <p:sldId id="591" r:id="rId20"/>
    <p:sldId id="592" r:id="rId21"/>
    <p:sldId id="475" r:id="rId22"/>
    <p:sldId id="594" r:id="rId23"/>
    <p:sldId id="596" r:id="rId24"/>
    <p:sldId id="477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99"/>
    <a:srgbClr val="99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0" autoAdjust="0"/>
    <p:restoredTop sz="89434" autoAdjust="0"/>
  </p:normalViewPr>
  <p:slideViewPr>
    <p:cSldViewPr>
      <p:cViewPr>
        <p:scale>
          <a:sx n="89" d="100"/>
          <a:sy n="89" d="100"/>
        </p:scale>
        <p:origin x="-11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430" y="-9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pPr>
              <a:defRPr/>
            </a:pPr>
            <a:fld id="{D28460E8-7F53-44EA-A896-2FD6FE7C7BC9}" type="datetimeFigureOut">
              <a:rPr lang="en-US">
                <a:latin typeface="Times New Roman"/>
              </a:rPr>
              <a:pPr>
                <a:defRPr/>
              </a:pPr>
              <a:t>10/27/14</a:t>
            </a:fld>
            <a:endParaRPr lang="en-US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pPr>
              <a:defRPr/>
            </a:pPr>
            <a:fld id="{7A58CAB4-F864-41DD-805B-89A3A74A8F31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402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8E51F628-5490-48C7-9514-ED0C108C41CE}" type="datetimeFigureOut">
              <a:rPr lang="en-US" smtClean="0"/>
              <a:pPr>
                <a:defRPr/>
              </a:pPr>
              <a:t>10/27/14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96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SWOT Analysis…take a look in the mirror and reflect on your</a:t>
            </a:r>
            <a:r>
              <a:rPr lang="en-US" baseline="0" dirty="0" smtClean="0"/>
              <a:t> perception of how you handle conflict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exercise is to get the participants thinking about how everyone can be difficult, given the situation, and that change and improvement starts with internal changes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8B-6FC0-4CF8-9EE8-1881467A825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SWOT Analysis…take a look in the mirror and reflect on your</a:t>
            </a:r>
            <a:r>
              <a:rPr lang="en-US" baseline="0" dirty="0" smtClean="0"/>
              <a:t> perception of how you handle conflict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exercise is to get the participants thinking about how everyone can be difficult, given the situation, and that change and improvement starts with internal changes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8B-6FC0-4CF8-9EE8-1881467A825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60BA2B-15A6-477D-978A-C2C41E498784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60BA2B-15A6-477D-978A-C2C41E498784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60BA2B-15A6-477D-978A-C2C41E498784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60BA2B-15A6-477D-978A-C2C41E498784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60BA2B-15A6-477D-978A-C2C41E498784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60BA2B-15A6-477D-978A-C2C41E498784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38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3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32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38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24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SWOT Analysis…take a look in the mirror and reflect on your</a:t>
            </a:r>
            <a:r>
              <a:rPr lang="en-US" baseline="0" dirty="0" smtClean="0"/>
              <a:t> perception of how you handle conflict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exercise is to get the participants thinking about how everyone can be difficult, given the situation, and that change and improvement starts with internal changes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8B-6FC0-4CF8-9EE8-1881467A825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24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4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8B-6FC0-4CF8-9EE8-1881467A825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3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Individually take a few minutes to identify the issues</a:t>
            </a:r>
            <a:r>
              <a:rPr lang="en-US" baseline="0" dirty="0" smtClean="0"/>
              <a:t> that make that relationship difficult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debrief as whole class to identify some commonalities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8B-6FC0-4CF8-9EE8-1881467A825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i="1">
                <a:latin typeface="Calibri" charset="0"/>
                <a:ea typeface="ＭＳ Ｐゴシック" charset="0"/>
                <a:cs typeface="ＭＳ Ｐゴシック" charset="0"/>
              </a:rPr>
              <a:t>Transition:  As EBoard members, you will lead your chapter and your goal is to provide the best member experience possible.  To ensure this, let’s not take a look at the components of the Member Experience that you will lead.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FD26C0-A5B0-CD40-983A-21ABCEE542DE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Individually take a few minutes to identify the issues</a:t>
            </a:r>
            <a:r>
              <a:rPr lang="en-US" baseline="0" dirty="0" smtClean="0"/>
              <a:t> that make that relationship difficult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debrief as whole class to identify some commonalities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968B-6FC0-4CF8-9EE8-1881467A825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0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803A1-E72A-47B4-B782-5DFFBE24D07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0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600200" y="6122988"/>
            <a:ext cx="58674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latin typeface="Times New Roman"/>
                <a:cs typeface="Times New Roman"/>
              </a:rPr>
              <a:t>KJR Consulting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1587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0" dirty="0" smtClean="0">
                <a:latin typeface="Times New Roman"/>
                <a:cs typeface="Times New Roman"/>
              </a:rPr>
              <a:t>March 2014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133600" y="6505575"/>
            <a:ext cx="4800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/>
                <a:cs typeface="Times New Roman"/>
              </a:rPr>
              <a:t>Communicating With Impact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861300" y="6477000"/>
            <a:ext cx="914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B94991B-3C11-430E-92EC-924FBE6F9A0A}" type="slidenum">
              <a:rPr lang="en-US" sz="1200">
                <a:latin typeface="Times New Roman"/>
                <a:cs typeface="Times New Roman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858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4"/>
          </p:nvPr>
        </p:nvSpPr>
        <p:spPr>
          <a:xfrm>
            <a:off x="304800" y="1493837"/>
            <a:ext cx="85344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300">
                <a:solidFill>
                  <a:schemeClr val="bg1"/>
                </a:solidFill>
                <a:latin typeface="Times New Roman"/>
                <a:cs typeface="Times New Roman"/>
              </a:defRPr>
            </a:lvl1pPr>
            <a:lvl2pPr algn="l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1" name="Picture 10" descr="Kenya Rutland:KJR Consulting:Company:Marketing Documents:Logos:designcrowd_20136_3151669_402728_sourcefile:kjr-logo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953895" cy="40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6096"/>
            <a:ext cx="912790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922" y="2818500"/>
            <a:ext cx="9123077" cy="2296266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33500" y="304800"/>
            <a:ext cx="6477000" cy="225446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>
        <p:tmplLst>
          <p:tmpl lvl="1">
            <p:tnLst>
              <p:par>
                <p:cTn xmlns:p14="http://schemas.microsoft.com/office/powerpoint/2010/main"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2C2E9-75E6-9F48-A639-84F1113A51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6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886200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9B33-1A00-2C4D-9834-E1BE8BA3A1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0829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76400"/>
            <a:ext cx="8229600" cy="449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886200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C1EE-D280-264A-ABCC-C93CC25E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2086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fld id="{885A37B0-2A4D-4300-9E48-6221242E20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304800"/>
            <a:ext cx="6858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304800" y="1493837"/>
            <a:ext cx="85344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14" name="Picture 13" descr="Kenya Rutland:KJR Consulting:Company:Marketing Documents:Logos:designcrowd_20136_3151669_402728_sourcefile:kjr-logo.jp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953895" cy="402590"/>
          </a:xfrm>
          <a:prstGeom prst="rect">
            <a:avLst/>
          </a:prstGeom>
          <a:noFill/>
          <a:ln>
            <a:noFill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43" r:id="rId2"/>
    <p:sldLayoutId id="2147483845" r:id="rId3"/>
    <p:sldLayoutId id="2147483852" r:id="rId4"/>
    <p:sldLayoutId id="2147483853" r:id="rId5"/>
    <p:sldLayoutId id="214748385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 Leader’s Guide to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Inspiring Others to Action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7" name="Picture 6" descr="kjr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4" y="609600"/>
            <a:ext cx="7962872" cy="1602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4660900"/>
            <a:ext cx="5105400" cy="158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523">
            <a:off x="7021919" y="2214316"/>
            <a:ext cx="1731408" cy="10778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68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Your Motivators</a:t>
            </a:r>
            <a:endParaRPr lang="en-US" sz="3200" b="0" i="1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404003" y="6492875"/>
            <a:ext cx="476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i="0">
                <a:solidFill>
                  <a:srgbClr val="00305D"/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05D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8153400" cy="31085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Identify what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motivates</a:t>
            </a: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you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(the most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@ work!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Share your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Top 3 </a:t>
            </a: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with a partner.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Identify what motivates: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Inspired Person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JOLT </a:t>
            </a:r>
            <a:r>
              <a:rPr lang="en-US" sz="2800" b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Needer</a:t>
            </a: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303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How do we Inspire others?</a:t>
            </a:r>
            <a:endParaRPr lang="en-US" sz="3200" b="0" i="1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404003" y="6492875"/>
            <a:ext cx="476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i="0">
                <a:solidFill>
                  <a:srgbClr val="00305D"/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05D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828800"/>
            <a:ext cx="4787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#1:  Set Crystal Clear Goals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The more concrete the better.  Try to have a few action goals to go with the result goals.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Be ready to clarify actions, too.  They may not know where to start.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Keep the goals short term.  People want to be able to see the end in sight.  If it's too big, think sub-goals. </a:t>
            </a:r>
          </a:p>
        </p:txBody>
      </p:sp>
    </p:spTree>
    <p:extLst>
      <p:ext uri="{BB962C8B-B14F-4D97-AF65-F5344CB8AC3E}">
        <p14:creationId xmlns:p14="http://schemas.microsoft.com/office/powerpoint/2010/main" val="37517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77933C"/>
                </a:solidFill>
              </a:rPr>
              <a:t>#2:  </a:t>
            </a:r>
            <a:r>
              <a:rPr lang="en-US" sz="4400" b="1" dirty="0" smtClean="0">
                <a:solidFill>
                  <a:srgbClr val="77933C"/>
                </a:solidFill>
              </a:rPr>
              <a:t>Get in the Trenches!</a:t>
            </a:r>
            <a:endParaRPr lang="en-US" b="1" dirty="0" smtClean="0">
              <a:solidFill>
                <a:srgbClr val="77933C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Show them that you are willing to sacrifice, too.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Take the hardest thing you are asking them to do and model it for them.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DAE419F-D0B2-4DA8-94EE-41F79C4E7C3E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77933C"/>
                </a:solidFill>
              </a:rPr>
              <a:t>#3:  Find Their “Why?”</a:t>
            </a:r>
            <a:endParaRPr lang="en-US" b="1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People like to act in accordance with their values.  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Create </a:t>
            </a:r>
            <a:r>
              <a:rPr lang="en-US" sz="2800" dirty="0">
                <a:solidFill>
                  <a:srgbClr val="000000"/>
                </a:solidFill>
              </a:rPr>
              <a:t>a “motivation grid” so you remember quickly what moves each of your employees.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DAE419F-D0B2-4DA8-94EE-41F79C4E7C3E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77933C"/>
                </a:solidFill>
              </a:rPr>
              <a:t>#4:  Challenge Them!!!!</a:t>
            </a:r>
            <a:endParaRPr lang="en-US" b="1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People aren’t inspired by doing the ordinary or by meeting expectations.  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They’re </a:t>
            </a:r>
            <a:r>
              <a:rPr lang="en-US" sz="2800" dirty="0">
                <a:solidFill>
                  <a:srgbClr val="000000"/>
                </a:solidFill>
              </a:rPr>
              <a:t>inspired by the exertion, creativity, and sacrifice needed to exceed what they themselves thought possible.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DAE419F-D0B2-4DA8-94EE-41F79C4E7C3E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77933C"/>
                </a:solidFill>
              </a:rPr>
              <a:t>#5:  Check </a:t>
            </a:r>
            <a:r>
              <a:rPr lang="en-US" sz="4400" b="1" dirty="0" smtClean="0">
                <a:solidFill>
                  <a:srgbClr val="77933C"/>
                </a:solidFill>
              </a:rPr>
              <a:t>Back Often</a:t>
            </a:r>
            <a:endParaRPr lang="en-US" b="1" dirty="0" smtClean="0">
              <a:solidFill>
                <a:srgbClr val="77933C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Incorporate it into your walk </a:t>
            </a:r>
            <a:r>
              <a:rPr lang="en-US" sz="2800" dirty="0" err="1">
                <a:solidFill>
                  <a:srgbClr val="000000"/>
                </a:solidFill>
              </a:rPr>
              <a:t>arounds</a:t>
            </a:r>
            <a:r>
              <a:rPr lang="en-US" sz="2800" dirty="0">
                <a:solidFill>
                  <a:srgbClr val="000000"/>
                </a:solidFill>
              </a:rPr>
              <a:t>.  If they hear it from you regularly, they will know it really is important to you.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Ex. How are you?  How's it going with the.....................?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DAE419F-D0B2-4DA8-94EE-41F79C4E7C3E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77933C"/>
                </a:solidFill>
              </a:rPr>
              <a:t>#6:  Reinforce and Reward</a:t>
            </a:r>
            <a:endParaRPr lang="en-US" b="1" dirty="0" smtClean="0">
              <a:solidFill>
                <a:srgbClr val="77933C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Consistency is key.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Reward actions, not just results.  With many goals, it takes making the actions part of your habit before you begin to see results.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DAE419F-D0B2-4DA8-94EE-41F79C4E7C3E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Content Placeholder 1"/>
          <p:cNvSpPr>
            <a:spLocks noGrp="1"/>
          </p:cNvSpPr>
          <p:nvPr>
            <p:ph idx="1"/>
          </p:nvPr>
        </p:nvSpPr>
        <p:spPr>
          <a:xfrm>
            <a:off x="271463" y="1404938"/>
            <a:ext cx="8567737" cy="452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 dirty="0">
                <a:ea typeface="ＭＳ Ｐゴシック" charset="0"/>
              </a:rPr>
              <a:t>Activity </a:t>
            </a:r>
          </a:p>
          <a:p>
            <a:pPr marL="0" indent="0">
              <a:buFont typeface="Arial" charset="0"/>
              <a:buNone/>
            </a:pPr>
            <a:endParaRPr lang="en-US" dirty="0"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ea typeface="ＭＳ Ｐゴシック" charset="0"/>
            </a:endParaRPr>
          </a:p>
        </p:txBody>
      </p:sp>
      <p:sp>
        <p:nvSpPr>
          <p:cNvPr id="1402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C87D8E-AA14-E04A-8907-B273CD814B1B}" type="slidenum">
              <a:rPr lang="en-US" sz="800">
                <a:solidFill>
                  <a:schemeClr val="bg1"/>
                </a:solidFill>
                <a:latin typeface="Times New Roman"/>
              </a:rPr>
              <a:pPr eaLnBrk="1" hangingPunct="1"/>
              <a:t>18</a:t>
            </a:fld>
            <a:endParaRPr lang="en-US" sz="8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558800"/>
            <a:ext cx="48514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171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Content Placeholder 1"/>
          <p:cNvSpPr>
            <a:spLocks noGrp="1"/>
          </p:cNvSpPr>
          <p:nvPr>
            <p:ph idx="1"/>
          </p:nvPr>
        </p:nvSpPr>
        <p:spPr>
          <a:xfrm>
            <a:off x="271463" y="1404938"/>
            <a:ext cx="8567737" cy="452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 dirty="0">
                <a:ea typeface="ＭＳ Ｐゴシック" charset="0"/>
              </a:rPr>
              <a:t>Activity </a:t>
            </a:r>
          </a:p>
          <a:p>
            <a:pPr marL="0" indent="0">
              <a:buFont typeface="Arial" charset="0"/>
              <a:buNone/>
            </a:pPr>
            <a:endParaRPr lang="en-US" dirty="0"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ea typeface="ＭＳ Ｐゴシック" charset="0"/>
            </a:endParaRPr>
          </a:p>
        </p:txBody>
      </p:sp>
      <p:sp>
        <p:nvSpPr>
          <p:cNvPr id="1402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C87D8E-AA14-E04A-8907-B273CD814B1B}" type="slidenum">
              <a:rPr lang="en-US" sz="800">
                <a:solidFill>
                  <a:schemeClr val="bg1"/>
                </a:solidFill>
                <a:latin typeface="Times New Roman"/>
              </a:rPr>
              <a:pPr eaLnBrk="1" hangingPunct="1"/>
              <a:t>19</a:t>
            </a:fld>
            <a:endParaRPr lang="en-US" sz="8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0"/>
            <a:ext cx="5181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075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AutoShap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</a:rPr>
              <a:t>Thank You!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524000"/>
            <a:ext cx="378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6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4="http://schemas.microsoft.com/office/powerpoint/2007/7/12/main">
      <p:transition xmlns:p14="http://schemas.microsoft.com/office/powerpoint/2007/7/12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Content Placeholder 1"/>
          <p:cNvSpPr>
            <a:spLocks noGrp="1"/>
          </p:cNvSpPr>
          <p:nvPr>
            <p:ph idx="1"/>
          </p:nvPr>
        </p:nvSpPr>
        <p:spPr>
          <a:xfrm>
            <a:off x="271463" y="1404938"/>
            <a:ext cx="8567737" cy="4521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sz="4000" b="1" dirty="0"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 dirty="0">
                <a:ea typeface="ＭＳ Ｐゴシック" charset="0"/>
              </a:rPr>
              <a:t>Activity </a:t>
            </a:r>
          </a:p>
          <a:p>
            <a:pPr marL="0" indent="0">
              <a:buFont typeface="Arial" charset="0"/>
              <a:buNone/>
            </a:pPr>
            <a:endParaRPr lang="en-US" dirty="0"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ea typeface="ＭＳ Ｐゴシック" charset="0"/>
            </a:endParaRPr>
          </a:p>
        </p:txBody>
      </p:sp>
      <p:sp>
        <p:nvSpPr>
          <p:cNvPr id="1402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C87D8E-AA14-E04A-8907-B273CD814B1B}" type="slidenum">
              <a:rPr lang="en-US" sz="800">
                <a:solidFill>
                  <a:schemeClr val="bg1"/>
                </a:solidFill>
                <a:latin typeface="Times New Roman"/>
              </a:rPr>
              <a:pPr eaLnBrk="1" hangingPunct="1"/>
              <a:t>20</a:t>
            </a:fld>
            <a:endParaRPr lang="en-US" sz="8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5829300" cy="59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734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7400" y="5334000"/>
            <a:ext cx="2971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pic>
        <p:nvPicPr>
          <p:cNvPr id="7" name="Content Placeholder 6" descr="Fotolia_20808997_Subscription_XXL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096000"/>
          </a:xfrm>
          <a:prstGeom prst="roundRect">
            <a:avLst/>
          </a:prstGeom>
        </p:spPr>
      </p:pic>
      <p:pic>
        <p:nvPicPr>
          <p:cNvPr id="10" name="Picture 9" descr="fotolia_13308314_Subscription_XX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752600"/>
            <a:ext cx="3048000" cy="3048000"/>
          </a:xfrm>
          <a:prstGeom prst="ellipse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36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How will you apply today?</a:t>
            </a:r>
            <a:endParaRPr lang="en-US" sz="3200" b="0" i="1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404003" y="6492875"/>
            <a:ext cx="476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i="0">
                <a:solidFill>
                  <a:srgbClr val="00305D"/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05D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8153400" cy="35394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What will you do to keep others inspired?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What will you do to provide a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jolt</a:t>
            </a: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to those in need?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How will you keep yourself inspired?!</a:t>
            </a:r>
          </a:p>
          <a:p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617" r="19393"/>
          <a:stretch/>
        </p:blipFill>
        <p:spPr>
          <a:xfrm>
            <a:off x="3202006" y="1447800"/>
            <a:ext cx="2739989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9058"/>
          <a:stretch/>
        </p:blipFill>
        <p:spPr>
          <a:xfrm>
            <a:off x="2172701" y="3124200"/>
            <a:ext cx="4798598" cy="292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6395"/>
          <a:stretch/>
        </p:blipFill>
        <p:spPr>
          <a:xfrm>
            <a:off x="1076905" y="1254579"/>
            <a:ext cx="6990190" cy="47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1574800"/>
            <a:ext cx="6350000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51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2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2400000"/>
              </a:lightRig>
            </a:scene3d>
            <a:sp3d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CCCC99"/>
                </a:solidFill>
                <a:cs typeface="Times New Roman" pitchFamily="18" charset="0"/>
              </a:rPr>
              <a:t>Kenya </a:t>
            </a:r>
            <a:r>
              <a:rPr lang="en-US" sz="4400" dirty="0" smtClean="0">
                <a:solidFill>
                  <a:srgbClr val="CCCC99"/>
                </a:solidFill>
                <a:cs typeface="Times New Roman" pitchFamily="18" charset="0"/>
              </a:rPr>
              <a:t>J. Rutland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Chief Enthusiasm Officer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CCC99"/>
                </a:solidFill>
                <a:latin typeface="Times New Roman" pitchFamily="18" charset="0"/>
                <a:cs typeface="Times New Roman" pitchFamily="18" charset="0"/>
              </a:rPr>
              <a:t>860</a:t>
            </a:r>
            <a:r>
              <a:rPr lang="en-US" sz="3600" b="1" dirty="0" smtClean="0">
                <a:solidFill>
                  <a:srgbClr val="CCCC99"/>
                </a:solidFill>
                <a:latin typeface="Times New Roman" pitchFamily="18" charset="0"/>
                <a:cs typeface="Times New Roman" pitchFamily="18" charset="0"/>
              </a:rPr>
              <a:t>) 286-9557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Kenya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JRC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onsulting.com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/>
          </a:p>
        </p:txBody>
      </p:sp>
      <p:pic>
        <p:nvPicPr>
          <p:cNvPr id="5" name="Picture 4" descr="kjr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0783"/>
            <a:ext cx="7962872" cy="160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4="http://schemas.microsoft.com/office/powerpoint/2007/7/12/main">
      <p:transition xmlns:p14="http://schemas.microsoft.com/office/powerpoint/2007/7/12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 &amp; Goals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3716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Today, we will cover: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Why you need to inspire people? 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What inspires you? 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How do you get people on board and fired up to succeed? 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How do you keep them motivated over the long haul? 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404003" y="6492875"/>
            <a:ext cx="476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i="0">
                <a:solidFill>
                  <a:srgbClr val="00305D"/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28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AutoShap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0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4="http://schemas.microsoft.com/office/powerpoint/2007/7/12/main">
      <p:transition xmlns:p14="http://schemas.microsoft.com/office/powerpoint/2007/7/12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Relationships for Application</a:t>
            </a:r>
            <a:endParaRPr lang="en-US" sz="3200" b="0" i="1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404003" y="6492875"/>
            <a:ext cx="476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i="0">
                <a:solidFill>
                  <a:srgbClr val="00305D"/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05D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845820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Identify an inspired staff member/person.</a:t>
            </a:r>
            <a:endParaRPr lang="en-US" sz="2800" b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endParaRPr lang="en-US" sz="2800" b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Identify a staff member/person who needs a jolt?</a:t>
            </a: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Consider these two throughout our discussion.</a:t>
            </a:r>
            <a:endParaRPr lang="en-US" sz="2800" b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78" y="4191000"/>
            <a:ext cx="3206044" cy="180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617" r="19393"/>
          <a:stretch/>
        </p:blipFill>
        <p:spPr>
          <a:xfrm>
            <a:off x="3202006" y="1447800"/>
            <a:ext cx="2739989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9058"/>
          <a:stretch/>
        </p:blipFill>
        <p:spPr>
          <a:xfrm>
            <a:off x="2172701" y="3124200"/>
            <a:ext cx="4798598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1976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1944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ACTIVITY</a:t>
            </a:r>
            <a:endParaRPr lang="en-US" sz="3200" b="0" i="1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404003" y="6492875"/>
            <a:ext cx="476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i="0">
                <a:solidFill>
                  <a:srgbClr val="00305D"/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05D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8458200" cy="31085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Ｐゴシック" charset="0"/>
              </a:rPr>
              <a:t>Create groups of 4 to 5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Times New Roman"/>
              <a:ea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Ｐゴシック" charset="0"/>
              </a:rPr>
              <a:t>Identify roles:  A – B – C – D - E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Times New Roman"/>
              <a:ea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Ｐゴシック" charset="0"/>
              </a:rPr>
              <a:t>Rules for Roles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Times New Roman"/>
              <a:ea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Ｐゴシック" charset="0"/>
              </a:rPr>
              <a:t>The Task @ Hand</a:t>
            </a:r>
          </a:p>
        </p:txBody>
      </p:sp>
    </p:spTree>
    <p:extLst>
      <p:ext uri="{BB962C8B-B14F-4D97-AF65-F5344CB8AC3E}">
        <p14:creationId xmlns:p14="http://schemas.microsoft.com/office/powerpoint/2010/main" val="382270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AutoShap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/>
              </a:rPr>
              <a:t>Motivation Versus Inspiration?</a:t>
            </a:r>
            <a:endParaRPr lang="en-US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4434840" cy="443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71600"/>
            <a:ext cx="44323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4="http://schemas.microsoft.com/office/powerpoint/2007/7/12/main">
      <p:transition xmlns:p14="http://schemas.microsoft.com/office/powerpoint/2007/7/12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AutoShap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0" y="218897"/>
            <a:ext cx="3492500" cy="557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4="http://schemas.microsoft.com/office/powerpoint/2007/7/12/main">
      <p:transition xmlns:p14="http://schemas.microsoft.com/office/powerpoint/2007/7/12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CCM Workshop PowerPoint Template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10456</TotalTime>
  <Words>753</Words>
  <Application>Microsoft Macintosh PowerPoint</Application>
  <PresentationFormat>On-screen Show (4:3)</PresentationFormat>
  <Paragraphs>129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CCM Workshop PowerPoint Template 2009</vt:lpstr>
      <vt:lpstr>A Leader’s Guide to  Inspiring Others to Action</vt:lpstr>
      <vt:lpstr>Thank You!</vt:lpstr>
      <vt:lpstr>Agenda &amp; Goals</vt:lpstr>
      <vt:lpstr>Thank You!</vt:lpstr>
      <vt:lpstr>Relationships for Application</vt:lpstr>
      <vt:lpstr>PowerPoint Presentation</vt:lpstr>
      <vt:lpstr>ACTIVITY</vt:lpstr>
      <vt:lpstr>Motivation Versus Inspiration?</vt:lpstr>
      <vt:lpstr>Thank You!</vt:lpstr>
      <vt:lpstr>Your Motivators</vt:lpstr>
      <vt:lpstr>How do we Inspire others?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you apply today?</vt:lpstr>
      <vt:lpstr>PowerPoint Presentation</vt:lpstr>
      <vt:lpstr>PowerPoint Presentation</vt:lpstr>
    </vt:vector>
  </TitlesOfParts>
  <Company>CCM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quintin_m</dc:creator>
  <cp:lastModifiedBy>Kenya Rutland</cp:lastModifiedBy>
  <cp:revision>224</cp:revision>
  <cp:lastPrinted>2014-09-19T18:14:55Z</cp:lastPrinted>
  <dcterms:created xsi:type="dcterms:W3CDTF">2009-09-08T14:45:21Z</dcterms:created>
  <dcterms:modified xsi:type="dcterms:W3CDTF">2014-10-27T15:16:44Z</dcterms:modified>
</cp:coreProperties>
</file>